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63" r:id="rId4"/>
    <p:sldId id="257" r:id="rId5"/>
    <p:sldId id="259" r:id="rId6"/>
    <p:sldId id="260" r:id="rId7"/>
    <p:sldId id="262" r:id="rId8"/>
    <p:sldId id="278" r:id="rId9"/>
    <p:sldId id="277" r:id="rId10"/>
    <p:sldId id="264" r:id="rId11"/>
    <p:sldId id="265" r:id="rId12"/>
    <p:sldId id="258" r:id="rId13"/>
    <p:sldId id="288" r:id="rId14"/>
    <p:sldId id="287" r:id="rId15"/>
    <p:sldId id="267" r:id="rId16"/>
    <p:sldId id="294" r:id="rId17"/>
    <p:sldId id="296" r:id="rId18"/>
    <p:sldId id="295" r:id="rId19"/>
    <p:sldId id="293" r:id="rId20"/>
    <p:sldId id="27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 20"/>
          <p:cNvSpPr/>
          <p:nvPr/>
        </p:nvSpPr>
        <p:spPr>
          <a:xfrm>
            <a:off x="1691640" y="2589530"/>
            <a:ext cx="2255520" cy="584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VoiceEngineImpl</a:t>
            </a:r>
            <a:endParaRPr lang="en-US" sz="1400"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38425" y="2046605"/>
            <a:ext cx="0" cy="33718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691640" y="456565"/>
            <a:ext cx="2473325" cy="11684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400"/>
              <a:t>voe::SharedData</a:t>
            </a:r>
            <a:endParaRPr lang="en-US" sz="1400"/>
          </a:p>
          <a:p>
            <a:r>
              <a:rPr lang="en-US" sz="1400">
                <a:sym typeface="+mn-ea"/>
              </a:rPr>
              <a:t>VoiceEngine</a:t>
            </a:r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VoEAudioProcessingImpl</a:t>
            </a:r>
            <a:endParaRPr lang="en-US" sz="1400">
              <a:sym typeface="+mn-ea"/>
            </a:endParaRPr>
          </a:p>
          <a:p>
            <a:r>
              <a:rPr lang="en-US" sz="1400"/>
              <a:t>VoECodecImpl</a:t>
            </a:r>
            <a:endParaRPr lang="en-US" sz="1400"/>
          </a:p>
          <a:p>
            <a:r>
              <a:rPr lang="en-US" sz="1400"/>
              <a:t>VoEBaseImpl</a:t>
            </a:r>
            <a:endParaRPr 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834390" y="3467100"/>
            <a:ext cx="51041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 VoiceEngine::Create()</a:t>
            </a:r>
            <a:r>
              <a:rPr lang="en-US" altLang="en-US" sz="1400">
                <a:latin typeface="+mj-ea"/>
                <a:ea typeface="+mj-ea"/>
              </a:rPr>
              <a:t>返回</a:t>
            </a:r>
            <a:r>
              <a:rPr lang="en-US" altLang="en-US" sz="1400"/>
              <a:t>VoiceEngine*给调用者</a:t>
            </a:r>
            <a:endParaRPr lang="en-US" altLang="en-US" sz="1400"/>
          </a:p>
          <a:p>
            <a:r>
              <a:rPr lang="en-US" altLang="en-US" sz="1400"/>
              <a:t>2 其他模块通过各个模块的GetInterface()获取, 传入上一步的</a:t>
            </a:r>
            <a:endParaRPr lang="en-US" altLang="en-US" sz="1400"/>
          </a:p>
          <a:p>
            <a:r>
              <a:rPr lang="en-US" altLang="en-US" sz="1400"/>
              <a:t>   </a:t>
            </a:r>
            <a:r>
              <a:rPr lang="en-US" altLang="en-US" sz="1400">
                <a:sym typeface="+mn-ea"/>
              </a:rPr>
              <a:t>VoiceEngine*，如: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VoECodec* GetInterface(VoiceEngine* )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3 实现上, VoiceEngine的实现类直接继承了各个子模块的实现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类; 在各个子模块的GetInterface()中就直接返回指针即可，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相当于返回父类的指针</a:t>
            </a:r>
            <a:endParaRPr lang="en-US" altLang="en-US" sz="1400"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3790" y="2484755"/>
            <a:ext cx="2255520" cy="584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VideoEngineImpl</a:t>
            </a:r>
            <a:endParaRPr lang="en-US" sz="1400">
              <a:sym typeface="+mn-e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439150" y="2046605"/>
            <a:ext cx="0" cy="33718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354570" y="240665"/>
            <a:ext cx="2473325" cy="1599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400"/>
              <a:t>ViEBaseImpl</a:t>
            </a:r>
            <a:endParaRPr lang="en-US" sz="1400"/>
          </a:p>
          <a:p>
            <a:r>
              <a:rPr lang="en-US" altLang="en-US" sz="1400"/>
              <a:t>V</a:t>
            </a:r>
            <a:r>
              <a:rPr lang="en-US" sz="1400"/>
              <a:t>iECodecImpl</a:t>
            </a:r>
            <a:endParaRPr lang="en-US" sz="1400"/>
          </a:p>
          <a:p>
            <a:r>
              <a:rPr lang="en-US" sz="1400"/>
              <a:t>ViECaptureImpl</a:t>
            </a:r>
            <a:endParaRPr lang="en-US" sz="1400"/>
          </a:p>
          <a:p>
            <a:r>
              <a:rPr lang="en-US" sz="1400"/>
              <a:t>ViEImageProcessImpl</a:t>
            </a:r>
            <a:endParaRPr lang="en-US" sz="1400"/>
          </a:p>
          <a:p>
            <a:r>
              <a:rPr lang="en-US" sz="1400"/>
              <a:t>ViERenderImpl</a:t>
            </a:r>
            <a:endParaRPr lang="en-US" sz="1400"/>
          </a:p>
          <a:p>
            <a:r>
              <a:rPr lang="en-US" sz="1400"/>
              <a:t>ViEExternalCodecImpl</a:t>
            </a:r>
            <a:endParaRPr lang="en-US" sz="1400"/>
          </a:p>
          <a:p>
            <a:r>
              <a:rPr lang="en-US" sz="1400"/>
              <a:t>VideoEngine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6349365" y="3467100"/>
            <a:ext cx="51041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 VideoEngine::Create()返回VideoEngine*给调用者</a:t>
            </a:r>
            <a:endParaRPr lang="en-US" altLang="en-US" sz="1400"/>
          </a:p>
          <a:p>
            <a:r>
              <a:rPr lang="en-US" altLang="en-US" sz="1400"/>
              <a:t>2 其他模块通过各个模块的GetInterface()获取, 传入上一步的</a:t>
            </a:r>
            <a:endParaRPr lang="en-US" altLang="en-US" sz="1400"/>
          </a:p>
          <a:p>
            <a:r>
              <a:rPr lang="en-US" altLang="en-US" sz="1400"/>
              <a:t>   </a:t>
            </a:r>
            <a:r>
              <a:rPr lang="en-US" altLang="en-US" sz="1400">
                <a:sym typeface="+mn-ea"/>
              </a:rPr>
              <a:t>VideoEngine*，如: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ViECapture* ViECapture::GetInterface(VideoEngine* )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3 实现上, VideoEngine的实现类直接继承了各个子模块的实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现类; 在各个子模块的GetInterface()中就直接返回指针即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可，相当于返回父类的指针</a:t>
            </a:r>
            <a:endParaRPr lang="en-US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50365" y="2188845"/>
            <a:ext cx="140398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VoECodecImpl</a:t>
            </a:r>
            <a:endParaRPr 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71240" y="887095"/>
            <a:ext cx="2540000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SharedData</a:t>
            </a:r>
            <a:endParaRPr lang="en-US" sz="1600"/>
          </a:p>
          <a:p>
            <a:endParaRPr lang="en-US" sz="1600"/>
          </a:p>
          <a:p>
            <a:r>
              <a:rPr lang="en-US" sz="1600"/>
              <a:t>  ChannelManager</a:t>
            </a:r>
            <a:endParaRPr lang="en-US" sz="1600"/>
          </a:p>
          <a:p>
            <a:endParaRPr lang="en-US" sz="1600"/>
          </a:p>
          <a:p>
            <a:r>
              <a:rPr lang="en-US" sz="1600"/>
              <a:t>  AudioDeviceModule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7258050" y="1500505"/>
            <a:ext cx="167005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ChannelManager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NewItem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50365" y="1229995"/>
            <a:ext cx="1520825" cy="33718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VoEBaseImpl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96520" y="1003300"/>
            <a:ext cx="16046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CreateChannel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9000" y="1398270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3800" y="1593215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89865" y="419735"/>
            <a:ext cx="17976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拿到channel id,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后续操作用id对应</a:t>
            </a:r>
            <a:endParaRPr lang="en-US" altLang="en-US" sz="1600">
              <a:sym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54075" y="2398395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96240" y="1990725"/>
            <a:ext cx="11830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codec func</a:t>
            </a:r>
            <a:endParaRPr lang="en-US" altLang="en-US" sz="160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27350" y="2661285"/>
            <a:ext cx="0" cy="7499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7350" y="3428365"/>
            <a:ext cx="433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58050" y="2327910"/>
            <a:ext cx="0" cy="11169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095625" y="2861310"/>
            <a:ext cx="39947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根据channel id从channel manager的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_items找到</a:t>
            </a:r>
            <a:r>
              <a:rPr lang="en-US" sz="1600">
                <a:sym typeface="+mn-ea"/>
              </a:rPr>
              <a:t>Channel</a:t>
            </a:r>
            <a:r>
              <a:rPr lang="en-US" altLang="en-US" sz="1600">
                <a:sym typeface="+mn-ea"/>
              </a:rPr>
              <a:t>调用接口</a:t>
            </a:r>
            <a:endParaRPr lang="en-US" altLang="en-US" sz="1600"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33460" y="11709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665720" y="242570"/>
            <a:ext cx="206565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ChannelManagerBase</a:t>
            </a:r>
            <a:endParaRPr lang="en-US" sz="1600"/>
          </a:p>
          <a:p>
            <a:r>
              <a:rPr lang="en-US" sz="1600">
                <a:sym typeface="+mn-ea"/>
              </a:rPr>
              <a:t>  bool _freeItemIds</a:t>
            </a:r>
            <a:r>
              <a:rPr lang="en-US" altLang="en-US" sz="1600">
                <a:sym typeface="+mn-ea"/>
              </a:rPr>
              <a:t>[]</a:t>
            </a:r>
            <a:endParaRPr lang="en-US" altLang="en-US" sz="1600"/>
          </a:p>
          <a:p>
            <a:r>
              <a:rPr lang="en-US" altLang="en-US" sz="1600">
                <a:sym typeface="+mn-ea"/>
              </a:rPr>
              <a:t>  MapWrapper _items</a:t>
            </a:r>
            <a:endParaRPr lang="en-US" sz="1600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740650" y="4476115"/>
            <a:ext cx="341376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SetEngineInformation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altLang="en-US" sz="1600">
                <a:sym typeface="+mn-ea"/>
              </a:rPr>
              <a:t>A</a:t>
            </a:r>
            <a:r>
              <a:rPr lang="en-US" sz="1600">
                <a:sym typeface="+mn-ea"/>
              </a:rPr>
              <a:t>udioCodingModule&amp; _audioCoding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AudioDeviceModule* _audioDevice</a:t>
            </a:r>
            <a:endParaRPr lang="en-US" sz="1600"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651490" y="418274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9371330" y="3444875"/>
            <a:ext cx="237744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kedacom::FrameProvider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IncomingFrame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633460" y="1340485"/>
            <a:ext cx="737870" cy="27552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22"/>
          <p:cNvSpPr txBox="1"/>
          <p:nvPr/>
        </p:nvSpPr>
        <p:spPr>
          <a:xfrm>
            <a:off x="4906010" y="659765"/>
            <a:ext cx="3733165" cy="1568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AudioDeviceBuffer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SetRecordedBuffer()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DeliverRecordedData()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AudioTransport*   _ptrCbAudioTransport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int8_t     _recBuffer[</a:t>
            </a:r>
            <a:r>
              <a:rPr lang="en-US" altLang="en-US" sz="1600">
                <a:sym typeface="+mn-ea"/>
              </a:rPr>
              <a:t>]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int8_t     _playBuffer[]</a:t>
            </a:r>
            <a:endParaRPr lang="en-US" altLang="en-US" sz="160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049520" y="3470910"/>
            <a:ext cx="389382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AudioDeviceModuleImpl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AudioDeviceGeneric*   _ptrAudioDevice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AudioDeviceBuffer         _audioDeviceBuffer</a:t>
            </a:r>
            <a:endParaRPr lang="en-US" sz="1600">
              <a:sym typeface="+mn-e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276590" y="313372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605270" y="2796540"/>
            <a:ext cx="18961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AudioDeviceModule</a:t>
            </a:r>
            <a:endParaRPr lang="en-US" sz="1600"/>
          </a:p>
        </p:txBody>
      </p:sp>
      <p:sp>
        <p:nvSpPr>
          <p:cNvPr id="28" name="Text Box 27"/>
          <p:cNvSpPr txBox="1"/>
          <p:nvPr/>
        </p:nvSpPr>
        <p:spPr>
          <a:xfrm>
            <a:off x="5615305" y="4494530"/>
            <a:ext cx="234378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AudioDeviceTemplate</a:t>
            </a:r>
            <a:endParaRPr lang="en-US" sz="1600"/>
          </a:p>
          <a:p>
            <a:r>
              <a:rPr lang="en-US" sz="1600">
                <a:sym typeface="+mn-ea"/>
              </a:rPr>
              <a:t>  AudioRecordJni input_ 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AudioTrackJni  output_</a:t>
            </a:r>
            <a:endParaRPr lang="en-US" sz="1600"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301115" y="1771015"/>
            <a:ext cx="149225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VoEBaseImpl</a:t>
            </a:r>
            <a:endParaRPr lang="en-US" sz="160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962150" y="141732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059180" y="704850"/>
            <a:ext cx="246062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AudioTransport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RecordedDataIsAvailable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386705" y="5600065"/>
            <a:ext cx="310070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AudioRecordJni 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AudioDeviceBuffer* _AudioBuffer</a:t>
            </a:r>
            <a:endParaRPr lang="en-US" sz="1600">
              <a:sym typeface="+mn-ea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9671050" y="753745"/>
            <a:ext cx="90106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553575" y="347980"/>
            <a:ext cx="1318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record audio</a:t>
            </a:r>
            <a:endParaRPr lang="en-US" altLang="en-US" sz="16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448800" y="218440"/>
            <a:ext cx="0" cy="10699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656955" y="5324475"/>
            <a:ext cx="2349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jni_audio_capture_thread</a:t>
            </a:r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639175" y="2407285"/>
            <a:ext cx="0" cy="295719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656955" y="4617720"/>
            <a:ext cx="2154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DeliverRecordedData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sz="1600">
                <a:sym typeface="+mn-ea"/>
              </a:rPr>
              <a:t>SetRecordedBuffer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53180" y="996950"/>
            <a:ext cx="78359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89000" y="3184525"/>
            <a:ext cx="279654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TransmitMixer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AudioFrame _audioFrame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sz="1600">
                <a:sym typeface="+mn-ea"/>
                <a:hlinkClick r:id="rId1" action="ppaction://hlinksldjump"/>
              </a:rPr>
              <a:t>AudioProcessing* audioproc_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ProcessAudio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52115" y="1482090"/>
            <a:ext cx="0" cy="165163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952115" y="2040890"/>
            <a:ext cx="16846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PrepareDemux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DemuxAndMix()</a:t>
            </a:r>
            <a:endParaRPr lang="en-US" altLang="en-US" sz="1600"/>
          </a:p>
          <a:p>
            <a:r>
              <a:rPr lang="en-US" altLang="en-US" sz="1600"/>
              <a:t>EncodeAndSend()</a:t>
            </a:r>
            <a:endParaRPr lang="en-US" altLang="en-US" sz="1600"/>
          </a:p>
        </p:txBody>
      </p:sp>
      <p:sp>
        <p:nvSpPr>
          <p:cNvPr id="42" name="TextBox 3"/>
          <p:cNvSpPr txBox="1"/>
          <p:nvPr/>
        </p:nvSpPr>
        <p:spPr>
          <a:xfrm>
            <a:off x="146050" y="116205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编码发送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02055" y="5201285"/>
            <a:ext cx="108648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endParaRPr lang="en-US" sz="16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602740" y="5432425"/>
            <a:ext cx="108648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</a:t>
            </a:r>
            <a:endParaRPr lang="en-US" sz="1600">
              <a:sym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45615" y="4352290"/>
            <a:ext cx="0" cy="75755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894840" y="4260850"/>
            <a:ext cx="2311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Demultiplex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PrepareEncodeAndSend()</a:t>
            </a:r>
            <a:endParaRPr lang="en-US" altLang="en-US" sz="1600"/>
          </a:p>
          <a:p>
            <a:r>
              <a:rPr lang="en-US" altLang="en-US" sz="1600"/>
              <a:t>EncodeAndSend()</a:t>
            </a:r>
            <a:endParaRPr lang="en-US" alt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678180" y="5953760"/>
            <a:ext cx="37884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ym typeface="+mn-ea"/>
              </a:rPr>
              <a:t>_audioFrame</a:t>
            </a:r>
            <a:r>
              <a:rPr lang="en-US" altLang="en-US" sz="1600">
                <a:sym typeface="+mn-ea"/>
              </a:rPr>
              <a:t>将会copy到每个channel,然后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根据编码设置，convert到对应的格式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Audio Process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367405" y="2175510"/>
            <a:ext cx="4332605" cy="20612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AudioProcessingImpl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ProcessStream(AudioFrame* frame)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AnalyzeReverseStream(AudioFrame* frame) 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HighPassFilterImpl* high_pass_filter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GainControlImpl* gain_control_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VoiceDetectionImpl* voice_detection_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NoiseSuppressionImpl* noise_suppression_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EchoControlMobileImpl* echo_control_mobile_</a:t>
            </a:r>
            <a:endParaRPr lang="en-US" altLang="en-US" sz="160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01205" y="184721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6081395" y="1346835"/>
            <a:ext cx="16186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AudioProcessing</a:t>
            </a:r>
            <a:endParaRPr lang="en-US" sz="1600">
              <a:sym typeface="+mn-ea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1183640" y="3689350"/>
            <a:ext cx="20897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077595" y="3177540"/>
            <a:ext cx="21958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AnalyzeReverseStream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847330" y="3689350"/>
            <a:ext cx="20897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0088880" y="3521075"/>
            <a:ext cx="5746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600">
                <a:sym typeface="+mn-ea"/>
              </a:rPr>
              <a:t>PLAY</a:t>
            </a:r>
            <a:endParaRPr lang="en-US" alt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847965" y="2577465"/>
            <a:ext cx="20891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088880" y="2409190"/>
            <a:ext cx="8667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600">
                <a:sym typeface="+mn-ea"/>
              </a:rPr>
              <a:t>RECORD</a:t>
            </a:r>
            <a:endParaRPr lang="en-US" altLang="en-US" sz="16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30935" y="2577465"/>
            <a:ext cx="20891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379855" y="2124710"/>
            <a:ext cx="15278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ProcessStream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8615" y="2408555"/>
            <a:ext cx="63182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600">
                <a:sym typeface="+mn-ea"/>
              </a:rPr>
              <a:t>SEND</a:t>
            </a:r>
            <a:endParaRPr lang="en-US" altLang="en-US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97815" y="3521075"/>
            <a:ext cx="8636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600">
                <a:sym typeface="+mn-ea"/>
              </a:rPr>
              <a:t>RECEIVE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22"/>
          <p:cNvSpPr txBox="1"/>
          <p:nvPr/>
        </p:nvSpPr>
        <p:spPr>
          <a:xfrm>
            <a:off x="4970145" y="594360"/>
            <a:ext cx="3733165" cy="1568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AudioDeviceBuffer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RequestPlayoutData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GetPlayoutData()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AudioTransport*   _ptrCbAudioTransport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int8_t     _recBuffer[</a:t>
            </a:r>
            <a:r>
              <a:rPr lang="en-US" altLang="en-US" sz="1600">
                <a:sym typeface="+mn-ea"/>
              </a:rPr>
              <a:t>]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int8_t     _playBuffer[]</a:t>
            </a:r>
            <a:endParaRPr lang="en-US" altLang="en-US" sz="160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277485" y="3637280"/>
            <a:ext cx="389382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AudioDeviceModuleImpl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AudioDeviceGeneric*   _ptrAudioDevice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AudioDeviceBuffer         _audioDeviceBuffer</a:t>
            </a:r>
            <a:endParaRPr lang="en-US" sz="1600">
              <a:sym typeface="+mn-e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638540" y="328676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560945" y="2869565"/>
            <a:ext cx="18961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AudioDeviceModule</a:t>
            </a:r>
            <a:endParaRPr lang="en-US" sz="1600"/>
          </a:p>
        </p:txBody>
      </p:sp>
      <p:sp>
        <p:nvSpPr>
          <p:cNvPr id="28" name="Text Box 27"/>
          <p:cNvSpPr txBox="1"/>
          <p:nvPr/>
        </p:nvSpPr>
        <p:spPr>
          <a:xfrm>
            <a:off x="5937250" y="4623435"/>
            <a:ext cx="234378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AudioDeviceTemplate</a:t>
            </a:r>
            <a:endParaRPr lang="en-US" sz="1600"/>
          </a:p>
          <a:p>
            <a:r>
              <a:rPr lang="en-US" sz="1600">
                <a:sym typeface="+mn-ea"/>
              </a:rPr>
              <a:t>  AudioRecordJni input_ 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AudioTrackJni  output_</a:t>
            </a:r>
            <a:endParaRPr lang="en-US" sz="160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668645" y="5584825"/>
            <a:ext cx="307721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AudioTrackJni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AudioDeviceBuffer* _AudioBuffer</a:t>
            </a:r>
            <a:endParaRPr lang="en-US" sz="1600"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031240" y="1793240"/>
            <a:ext cx="249364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VoEBaseImpl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altLang="en-US" sz="1600">
                <a:sym typeface="+mn-ea"/>
              </a:rPr>
              <a:t>A</a:t>
            </a:r>
            <a:r>
              <a:rPr lang="en-US" sz="1600">
                <a:sym typeface="+mn-ea"/>
              </a:rPr>
              <a:t>udioFrame _audioFrame</a:t>
            </a:r>
            <a:endParaRPr lang="en-US" sz="160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57120" y="149923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127125" y="837565"/>
            <a:ext cx="246062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AudioTransport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altLang="en-US" sz="1600">
                <a:sym typeface="+mn-ea"/>
              </a:rPr>
              <a:t>  NeedMorePlayData()</a:t>
            </a:r>
            <a:endParaRPr lang="en-US" altLang="en-US" sz="1600">
              <a:sym typeface="+mn-e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751695" y="898525"/>
            <a:ext cx="90106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654540" y="500380"/>
            <a:ext cx="1369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receive audio</a:t>
            </a:r>
            <a:endParaRPr lang="en-US" altLang="en-US" sz="16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457055" y="218440"/>
            <a:ext cx="0" cy="1027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075420" y="5389880"/>
            <a:ext cx="2306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jni_audio_render_thread</a:t>
            </a:r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33815" y="2279015"/>
            <a:ext cx="0" cy="295719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786505" y="1378585"/>
            <a:ext cx="95186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/>
        </p:nvSpPr>
        <p:spPr>
          <a:xfrm>
            <a:off x="146050" y="116205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接收解码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075420" y="4746625"/>
            <a:ext cx="2050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ym typeface="+mn-ea"/>
              </a:rPr>
              <a:t>RequestPlayoutData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>
                <a:sym typeface="+mn-ea"/>
              </a:rPr>
              <a:t>GetPlayoutData()</a:t>
            </a:r>
            <a:endParaRPr lang="en-US" alt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442595" y="4011295"/>
            <a:ext cx="367157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OutputMixer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AudioFrame _audioFrame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AudioProcessing* _audioProcessing   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sz="1600">
                <a:sym typeface="+mn-ea"/>
                <a:hlinkClick r:id="rId1" action="ppaction://hlinksldjump"/>
              </a:rPr>
              <a:t>AudioConferenceMixer&amp; _mixerModule</a:t>
            </a:r>
            <a:endParaRPr lang="en-US" alt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86175" y="2032000"/>
            <a:ext cx="0" cy="16827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686175" y="2376805"/>
            <a:ext cx="3037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MixActiveChannels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DoOperationsOnCombinedSignal()</a:t>
            </a:r>
            <a:endParaRPr lang="en-US" altLang="en-US" sz="1600"/>
          </a:p>
          <a:p>
            <a:r>
              <a:rPr lang="en-US" altLang="en-US" sz="1600"/>
              <a:t>GetMixedAudio()</a:t>
            </a:r>
            <a:endParaRPr lang="en-US" alt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417195" y="3053715"/>
            <a:ext cx="249174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AudioMixerOutputReceiver</a:t>
            </a:r>
            <a:endParaRPr lang="en-US" sz="1600"/>
          </a:p>
          <a:p>
            <a:r>
              <a:rPr lang="en-US" sz="1600">
                <a:sym typeface="+mn-ea"/>
              </a:rPr>
              <a:t>  NewMixedAudio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27125" y="371475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Audio Mixer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95370" y="2174240"/>
            <a:ext cx="329184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AudioConferenceMixerImpl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int32_t Process() 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MixerParticipantList _participantList</a:t>
            </a:r>
            <a:endParaRPr lang="en-US" sz="160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715510" y="182118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839210" y="1433195"/>
            <a:ext cx="21221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AudioConferenceMixer</a:t>
            </a:r>
            <a:endParaRPr 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8863965" y="2048510"/>
            <a:ext cx="183451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MixerParticipant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GetAudioFrame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97700" y="2526665"/>
            <a:ext cx="16008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40535" y="2653030"/>
            <a:ext cx="16008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573530" y="2174240"/>
            <a:ext cx="17056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NewMixedAudio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989445" y="2653030"/>
            <a:ext cx="16008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621520" y="270954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8863965" y="3004185"/>
            <a:ext cx="18345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</a:t>
            </a:r>
            <a:endParaRPr lang="en-US" sz="160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279140" y="3341370"/>
            <a:ext cx="452818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在UpdateToMix()中如果mixter第一次混音, 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会用ramp来做音量逐渐增加来平缓效果; 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如果mixter大于最大值, 则会把energy最低的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去除掉，最后混音回调(AudioFrame::operator+=())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 Box 18"/>
          <p:cNvSpPr txBox="1"/>
          <p:nvPr/>
        </p:nvSpPr>
        <p:spPr>
          <a:xfrm>
            <a:off x="3053715" y="2195195"/>
            <a:ext cx="443230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scoped_ptr&lt;RtpRtcp&gt; _rtpRtcpModule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 scoped_ptr&lt;RtpReceiver&gt; rtp_receiver_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 scoped_ptr&lt;AudioCodingModule&gt; audio_coding_</a:t>
            </a:r>
            <a:endParaRPr lang="en-US" sz="1600">
              <a:sym typeface="+mn-e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70095" y="19678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879215" y="474980"/>
            <a:ext cx="245110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RtpData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OnReceivedPayloadData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95520" y="19678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856355" y="4348480"/>
            <a:ext cx="201422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AudioCodingModule</a:t>
            </a:r>
            <a:endParaRPr 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28390" y="5063490"/>
            <a:ext cx="246951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AudioCodingModuleImpl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AcmReceiver receiver</a:t>
            </a:r>
            <a:endParaRPr lang="en-US" sz="1600">
              <a:sym typeface="+mn-e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12335" y="476948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856355" y="1245870"/>
            <a:ext cx="245110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MixerParticipant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GetAudioFrame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205105" y="171450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接收解码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76130" y="873125"/>
            <a:ext cx="90106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578975" y="474980"/>
            <a:ext cx="1369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receive audio</a:t>
            </a:r>
            <a:endParaRPr lang="en-US" altLang="en-US" sz="16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457055" y="218440"/>
            <a:ext cx="0" cy="1027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847215" y="1369060"/>
            <a:ext cx="16129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GetAudioFrame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6355" y="3369310"/>
            <a:ext cx="0" cy="86296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915160" y="3632200"/>
            <a:ext cx="17818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PlayoutData10Ms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04000" y="474980"/>
            <a:ext cx="0" cy="155829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826250" y="1500505"/>
            <a:ext cx="23545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OnReceivedPayloadData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6" name="Text Box 15"/>
          <p:cNvSpPr txBox="1"/>
          <p:nvPr/>
        </p:nvSpPr>
        <p:spPr>
          <a:xfrm>
            <a:off x="6054090" y="3632200"/>
            <a:ext cx="16395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IncomingPacket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29025" y="539750"/>
            <a:ext cx="0" cy="155829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879215" y="6102985"/>
            <a:ext cx="201422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AcmReceiver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sz="1600">
                <a:sym typeface="+mn-ea"/>
                <a:hlinkClick r:id="rId1" action="ppaction://hlinksldjump"/>
              </a:rPr>
              <a:t>NetEq* neteq_</a:t>
            </a:r>
            <a:endParaRPr lang="en-US" sz="1600"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93435" y="3369310"/>
            <a:ext cx="0" cy="86296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55390" y="5756275"/>
            <a:ext cx="0" cy="86296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503805" y="6019165"/>
            <a:ext cx="11245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GetAudio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4090" y="5823585"/>
            <a:ext cx="0" cy="86296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143625" y="6019165"/>
            <a:ext cx="13423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InsertPacket(</a:t>
            </a:r>
            <a:r>
              <a:rPr lang="en-US" altLang="en-US" sz="1600"/>
              <a:t>)</a:t>
            </a:r>
            <a:endParaRPr lang="en-US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NetEQ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01845" y="683260"/>
            <a:ext cx="7423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NetEq</a:t>
            </a:r>
            <a:endParaRPr 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23665" y="1407160"/>
            <a:ext cx="246951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NetEqImpl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InsertPacket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GetAudio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73320" y="112077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 Box 18"/>
          <p:cNvSpPr txBox="1"/>
          <p:nvPr/>
        </p:nvSpPr>
        <p:spPr>
          <a:xfrm>
            <a:off x="7324725" y="2460625"/>
            <a:ext cx="443230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Channel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scoped_ptr&lt;RtpRtcp&gt; _rtpRtcpModule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 scoped_ptr&lt;RtpReceiver&gt; rtp_receiver_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 scoped_ptr&lt;AudioCodingModule&gt; audio_coding_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59625" y="1129665"/>
            <a:ext cx="187071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Transport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SendPacket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SendRTCPPacket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23480" y="20948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159625" y="421005"/>
            <a:ext cx="245110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RtpData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OnReceivedPayloadData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765415" y="20948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420870" y="2430780"/>
            <a:ext cx="201422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AudioCodingModule</a:t>
            </a:r>
            <a:endParaRPr 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93540" y="3185160"/>
            <a:ext cx="24695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AudioCodingModuleImpl</a:t>
            </a:r>
            <a:endParaRPr lang="en-US" sz="1600">
              <a:sym typeface="+mn-e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28615" y="285623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39420" y="2607945"/>
            <a:ext cx="313309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ACMCodecDB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CodecInst database_</a:t>
            </a:r>
            <a:r>
              <a:rPr lang="en-US" altLang="en-US" sz="1600">
                <a:sym typeface="+mn-ea"/>
              </a:rPr>
              <a:t>[]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NetEqDecoder neteq_decoders_[]</a:t>
            </a:r>
            <a:endParaRPr lang="en-US" altLang="en-US" sz="1600">
              <a:sym typeface="+mn-ea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205105" y="171450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24443"/>
            <a:ext cx="8229600" cy="1143000"/>
          </a:xfrm>
        </p:spPr>
        <p:txBody>
          <a:bodyPr/>
          <a:p>
            <a:pPr algn="ctr"/>
            <a:r>
              <a:rPr lang="en-US" alt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RTP</a:t>
            </a:r>
            <a:endParaRPr lang="en-US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22"/>
          <p:cNvSpPr txBox="1"/>
          <p:nvPr/>
        </p:nvSpPr>
        <p:spPr>
          <a:xfrm>
            <a:off x="3985895" y="1096010"/>
            <a:ext cx="2860675" cy="18148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RTPSender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SendOutgoingData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SendToNetwork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RTPSenderAudio *audio_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RTPSenderVideo *video_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PacedSender *paced_sender_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Transport *transport_</a:t>
            </a:r>
            <a:endParaRPr lang="en-US" altLang="en-US" sz="1600">
              <a:sym typeface="+mn-e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673850" y="8121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486025" y="3803015"/>
            <a:ext cx="311848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RTPSenderVideo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SendVideo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RTPSenderInterface&amp;   _rtpSender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ForwardErrorCorrection  _fec</a:t>
            </a:r>
            <a:endParaRPr lang="en-US" sz="160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977255" y="3803015"/>
            <a:ext cx="308483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RTPSenderAudio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SendAudio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RTPSenderInterface*   _rtpSender</a:t>
            </a:r>
            <a:endParaRPr lang="en-US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17590" y="474980"/>
            <a:ext cx="1864995" cy="33718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RTPSenderInterface</a:t>
            </a:r>
            <a:endParaRPr lang="en-US" alt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69740" y="270510"/>
            <a:ext cx="18478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ModuleRtpRtcpImpl</a:t>
            </a:r>
            <a:endParaRPr lang="en-US" sz="1600">
              <a:sym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93665" y="717550"/>
            <a:ext cx="0" cy="33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367280" y="3406775"/>
            <a:ext cx="119062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SendVideo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80300" y="3406775"/>
            <a:ext cx="11982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ym typeface="+mn-ea"/>
              </a:rPr>
              <a:t>SendAudio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69460" y="2979420"/>
            <a:ext cx="0" cy="702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597015" y="2979420"/>
            <a:ext cx="0" cy="702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31795" y="1811020"/>
            <a:ext cx="879475" cy="1524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21195" y="1591310"/>
            <a:ext cx="996950" cy="172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769485" y="3131185"/>
            <a:ext cx="163639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SendToNetwork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470910" y="4997450"/>
            <a:ext cx="43503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RtpRtcp</a:t>
            </a:r>
            <a:r>
              <a:rPr lang="en-US" altLang="en-US" sz="1600">
                <a:sym typeface="+mn-ea"/>
              </a:rPr>
              <a:t>.</a:t>
            </a:r>
            <a:r>
              <a:rPr lang="en-US" sz="1600">
                <a:sym typeface="+mn-ea"/>
              </a:rPr>
              <a:t>SendOutgoingData</a:t>
            </a:r>
            <a:r>
              <a:rPr lang="en-US" altLang="en-US" sz="1600">
                <a:sym typeface="+mn-ea"/>
              </a:rPr>
              <a:t>()调用到</a:t>
            </a:r>
            <a:r>
              <a:rPr lang="en-US" sz="1600">
                <a:sym typeface="+mn-ea"/>
              </a:rPr>
              <a:t>RTPSender</a:t>
            </a:r>
            <a:r>
              <a:rPr lang="en-US" altLang="en-US" sz="1600">
                <a:sym typeface="+mn-ea"/>
              </a:rPr>
              <a:t>后, 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根据audio/video不同处理来封装成RTP数据包，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然后再调用</a:t>
            </a:r>
            <a:r>
              <a:rPr lang="en-US" sz="1600">
                <a:sym typeface="+mn-ea"/>
              </a:rPr>
              <a:t>RTPSender</a:t>
            </a:r>
            <a:r>
              <a:rPr lang="en-US" altLang="en-US" sz="1600">
                <a:sym typeface="+mn-ea"/>
              </a:rPr>
              <a:t>.</a:t>
            </a:r>
            <a:r>
              <a:rPr lang="en-US" sz="1600">
                <a:sym typeface="+mn-ea"/>
              </a:rPr>
              <a:t>SendToNetwork</a:t>
            </a:r>
            <a:r>
              <a:rPr lang="en-US" altLang="en-US" sz="1600">
                <a:sym typeface="+mn-ea"/>
              </a:rPr>
              <a:t>()统一从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网络发送出去, </a:t>
            </a:r>
            <a:r>
              <a:rPr lang="en-US" sz="1600">
                <a:sym typeface="+mn-ea"/>
              </a:rPr>
              <a:t>RTPSender</a:t>
            </a:r>
            <a:r>
              <a:rPr lang="en-US" altLang="en-US" sz="1600">
                <a:sym typeface="+mn-ea"/>
              </a:rPr>
              <a:t>把数据通过transport_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.SendPacket()交出去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 音频Transport为Channel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2 视频Transport为ViESender</a:t>
            </a:r>
            <a:endParaRPr lang="en-US" alt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7995" y="812165"/>
            <a:ext cx="32689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>
                <a:sym typeface="+mn-ea"/>
              </a:rPr>
              <a:t>paced_sender_作为控制平滑发送的控制类, 在通过transport_前会控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制当前是否真正发送</a:t>
            </a:r>
            <a:endParaRPr lang="en-US" alt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685020" y="147320"/>
            <a:ext cx="222123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RtpRtcp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SendOutgoingData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405495" y="1149350"/>
            <a:ext cx="370268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ModuleRtpRtcpImpl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RTPSender                 rtp_sender_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scoped_ptr&lt;RTPReceiver&gt;   rtp_receiver_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RTCPReceiver              rtcp_receiver_</a:t>
            </a:r>
            <a:endParaRPr lang="en-US" sz="1600"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498580" y="8121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678545" y="2301240"/>
            <a:ext cx="33140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>
                <a:sym typeface="+mn-ea"/>
              </a:rPr>
              <a:t>音频的Channel::SendData()、视频的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ViEEncoder::SendData()在发送时调用</a:t>
            </a:r>
            <a:r>
              <a:rPr lang="en-US" sz="1600">
                <a:sym typeface="+mn-ea"/>
              </a:rPr>
              <a:t>RtpRtcp</a:t>
            </a:r>
            <a:r>
              <a:rPr lang="en-US" altLang="en-US" sz="1600">
                <a:sym typeface="+mn-ea"/>
              </a:rPr>
              <a:t>.</a:t>
            </a:r>
            <a:r>
              <a:rPr lang="en-US" sz="1600">
                <a:sym typeface="+mn-ea"/>
              </a:rPr>
              <a:t>SendOutgoingData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58098"/>
            <a:ext cx="8229600" cy="1143000"/>
          </a:xfrm>
        </p:spPr>
        <p:txBody>
          <a:bodyPr/>
          <a:p>
            <a:pPr algn="ctr"/>
            <a:r>
              <a:rPr lang="en-US" alt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en-US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4235" y="351155"/>
            <a:ext cx="330708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RTPReceiver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RtpReceiver* CreateVideoReceiver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RtpReceiver* CreateAudioReceiver()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IncomingRtpPacket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839595" y="4432300"/>
            <a:ext cx="256730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RTPReceiverAudio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ParseAudioCodecSpecific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4738370" y="4432300"/>
            <a:ext cx="249745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RTPReceiverVideo</a:t>
            </a:r>
            <a:endParaRPr lang="en-US" altLang="en-US" sz="1600">
              <a:sym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577590" y="407035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82565" y="407035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3283585" y="3158490"/>
            <a:ext cx="241554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RTPReceiverStrategy</a:t>
            </a:r>
            <a:endParaRPr lang="en-US" sz="1600"/>
          </a:p>
          <a:p>
            <a:r>
              <a:rPr lang="en-US" sz="1600">
                <a:sym typeface="+mn-ea"/>
              </a:rPr>
              <a:t>  ParseRtpPacket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RtpData* data_callback_</a:t>
            </a:r>
            <a:endParaRPr lang="en-US" sz="1600">
              <a:sym typeface="+mn-ea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06900" y="2533650"/>
            <a:ext cx="0" cy="5410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651125" y="1885315"/>
            <a:ext cx="398970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RtpReceiverImpl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scoped_ptr&lt;RTPReceiverStrategy&gt; receiver_</a:t>
            </a:r>
            <a:endParaRPr lang="en-US" sz="1600">
              <a:sym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26810" y="158369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61590" y="5137785"/>
            <a:ext cx="50742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>
                <a:sym typeface="+mn-ea"/>
              </a:rPr>
              <a:t>音频Channel、视频ViEReceiver创建</a:t>
            </a:r>
            <a:r>
              <a:rPr lang="en-US" sz="1600">
                <a:sym typeface="+mn-ea"/>
              </a:rPr>
              <a:t>RtpReceiver</a:t>
            </a:r>
            <a:r>
              <a:rPr lang="en-US" altLang="en-US" sz="1600">
                <a:sym typeface="+mn-ea"/>
              </a:rPr>
              <a:t>*，当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从网络(ViENetwork/VoENetwork)收到数据后，调用</a:t>
            </a:r>
            <a:r>
              <a:rPr lang="en-US" sz="1600">
                <a:sym typeface="+mn-ea"/>
              </a:rPr>
              <a:t>RTPReceiver</a:t>
            </a:r>
            <a:r>
              <a:rPr lang="en-US" altLang="en-US" sz="1600">
                <a:sym typeface="+mn-ea"/>
              </a:rPr>
              <a:t>.</a:t>
            </a:r>
            <a:r>
              <a:rPr lang="en-US" sz="1600">
                <a:sym typeface="+mn-ea"/>
              </a:rPr>
              <a:t>IncomingRtpPacket</a:t>
            </a:r>
            <a:r>
              <a:rPr lang="en-US" altLang="en-US" sz="1600">
                <a:sym typeface="+mn-ea"/>
              </a:rPr>
              <a:t>(), 交付对应模块做适当解析后然后调用</a:t>
            </a:r>
            <a:r>
              <a:rPr lang="en-US" sz="1600">
                <a:sym typeface="+mn-ea"/>
              </a:rPr>
              <a:t>data_callback_</a:t>
            </a:r>
            <a:r>
              <a:rPr lang="en-US" altLang="en-US" sz="1600">
                <a:sym typeface="+mn-ea"/>
              </a:rPr>
              <a:t>.</a:t>
            </a:r>
            <a:r>
              <a:rPr lang="en-US" sz="1600">
                <a:sym typeface="+mn-ea"/>
              </a:rPr>
              <a:t>OnReceivedPayloadData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 音频</a:t>
            </a:r>
            <a:r>
              <a:rPr lang="en-US" sz="1600">
                <a:sym typeface="+mn-ea"/>
              </a:rPr>
              <a:t>RtpData</a:t>
            </a:r>
            <a:r>
              <a:rPr lang="en-US" altLang="en-US" sz="1600">
                <a:sym typeface="+mn-ea"/>
              </a:rPr>
              <a:t>为Channel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2 视频</a:t>
            </a:r>
            <a:r>
              <a:rPr lang="en-US" sz="1600">
                <a:sym typeface="+mn-ea"/>
              </a:rPr>
              <a:t>RtpData</a:t>
            </a:r>
            <a:r>
              <a:rPr lang="en-US" altLang="en-US" sz="1600">
                <a:sym typeface="+mn-ea"/>
              </a:rPr>
              <a:t>为ViEReceiver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66210" y="203200"/>
            <a:ext cx="2540000" cy="18148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ViESharedData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ViEChannelManager</a:t>
            </a:r>
            <a:endParaRPr lang="en-US" sz="1600"/>
          </a:p>
          <a:p>
            <a:endParaRPr lang="en-US" sz="1600"/>
          </a:p>
          <a:p>
            <a:r>
              <a:rPr lang="en-US" sz="1600">
                <a:sym typeface="+mn-ea"/>
              </a:rPr>
              <a:t>  ViEInputManager</a:t>
            </a:r>
            <a:r>
              <a:rPr lang="en-US" sz="1600"/>
              <a:t>  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ViERenderManager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2162175" y="1342390"/>
            <a:ext cx="166433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ViECaptureImpl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4575175" y="4954270"/>
            <a:ext cx="374650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ViECapturer</a:t>
            </a:r>
            <a:endParaRPr lang="en-US" sz="1600"/>
          </a:p>
          <a:p>
            <a:r>
              <a:rPr lang="en-US" sz="1600"/>
              <a:t>  VideoCaptureModule*  capture_module_</a:t>
            </a:r>
            <a:endParaRPr lang="en-US" sz="1600"/>
          </a:p>
          <a:p>
            <a:r>
              <a:rPr lang="en-US" sz="1600"/>
              <a:t>  I420VideoFrame captured_frame_</a:t>
            </a:r>
            <a:endParaRPr lang="en-US" sz="1600"/>
          </a:p>
          <a:p>
            <a:r>
              <a:rPr lang="en-US" sz="1600"/>
              <a:t>  I420VideoFrame captured_frame_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10102850" y="4806315"/>
            <a:ext cx="170497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VideoCaptureImpl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10015855" y="4069080"/>
            <a:ext cx="19812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VideoCaptureModule</a:t>
            </a:r>
            <a:endParaRPr lang="en-US" sz="16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868660" y="451548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016490" y="5496560"/>
            <a:ext cx="19812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VideoCaptureAndroid</a:t>
            </a:r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868660" y="52070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579495" y="2052955"/>
            <a:ext cx="33293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>
                <a:sym typeface="+mn-ea"/>
              </a:rPr>
              <a:t>ViEInputManager</a:t>
            </a:r>
            <a:r>
              <a:rPr lang="en-US" altLang="en-US" sz="1600">
                <a:sym typeface="+mn-ea"/>
              </a:rPr>
              <a:t>通过capture_id对应</a:t>
            </a:r>
            <a:endParaRPr lang="en-US" alt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ViECapturer</a:t>
            </a:r>
            <a:endParaRPr lang="en-US" altLang="en-US" sz="16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75175" y="3453130"/>
            <a:ext cx="414020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ViEFrameProviderBase</a:t>
            </a:r>
            <a:endParaRPr lang="en-US" sz="1600">
              <a:sym typeface="+mn-ea"/>
            </a:endParaRPr>
          </a:p>
          <a:p>
            <a:r>
              <a:rPr lang="en-US" sz="1600"/>
              <a:t>  RegisterFrameCallback</a:t>
            </a:r>
            <a:r>
              <a:rPr lang="en-US" altLang="en-US" sz="1600"/>
              <a:t>(...,  ViEFrameCallback*)</a:t>
            </a:r>
            <a:endParaRPr lang="en-US" altLang="en-US" sz="1600"/>
          </a:p>
          <a:p>
            <a:r>
              <a:rPr lang="en-US" altLang="en-US" sz="1600"/>
              <a:t>  DeliverFrame(I420VideoFrame*, ...)</a:t>
            </a:r>
            <a:endParaRPr lang="en-US" altLang="en-US" sz="1600"/>
          </a:p>
          <a:p>
            <a:r>
              <a:rPr lang="en-US" altLang="en-US" sz="1600"/>
              <a:t>  FrameCallbacks frame_callbacks_</a:t>
            </a:r>
            <a:endParaRPr lang="en-US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08800" y="463232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445385" y="530225"/>
            <a:ext cx="112585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ViECapture</a:t>
            </a:r>
            <a:endParaRPr lang="en-US" sz="160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994025" y="99631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823075" y="539115"/>
            <a:ext cx="366776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ViEInputManager</a:t>
            </a:r>
            <a:endParaRPr lang="en-US" sz="1600">
              <a:sym typeface="+mn-ea"/>
            </a:endParaRPr>
          </a:p>
          <a:p>
            <a:r>
              <a:rPr lang="en-US" sz="1600"/>
              <a:t>  int free_capture_device_id_</a:t>
            </a:r>
            <a:r>
              <a:rPr lang="en-US" altLang="en-US" sz="1600"/>
              <a:t>[]</a:t>
            </a:r>
            <a:endParaRPr lang="en-US" altLang="en-US" sz="1600"/>
          </a:p>
          <a:p>
            <a:r>
              <a:rPr lang="en-US" altLang="en-US" sz="1600"/>
              <a:t>  MapWrapper vie_frame_provider_map_</a:t>
            </a:r>
            <a:endParaRPr lang="en-US" alt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232410" y="941705"/>
            <a:ext cx="22129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AllocateCaptureDevice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06195" y="1369060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06195" y="1730375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899160" y="1393190"/>
            <a:ext cx="8801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cap func</a:t>
            </a:r>
            <a:endParaRPr lang="en-US" altLang="en-US" sz="160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79115" y="1886585"/>
            <a:ext cx="0" cy="7499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79115" y="2653665"/>
            <a:ext cx="433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409815" y="1553210"/>
            <a:ext cx="0" cy="11169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509000" y="5784215"/>
            <a:ext cx="8394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412480" y="1828165"/>
            <a:ext cx="1457325" cy="32181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779270" y="3576320"/>
            <a:ext cx="27959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在webrtc中所有数据源继承</a:t>
            </a:r>
            <a:r>
              <a:rPr lang="en-US" sz="1600">
                <a:sym typeface="+mn-ea"/>
              </a:rPr>
              <a:t>ViEFrameProviderBase</a:t>
            </a:r>
            <a:r>
              <a:rPr lang="en-US" altLang="en-US" sz="1600">
                <a:sym typeface="+mn-ea"/>
              </a:rPr>
              <a:t>, 用来分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发数据给各个模块</a:t>
            </a:r>
            <a:endParaRPr lang="en-US" altLang="en-US" sz="1600">
              <a:sym typeface="+mn-ea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321675" y="6030595"/>
            <a:ext cx="273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RegisterCaptureDataCallback</a:t>
            </a:r>
            <a:r>
              <a:rPr lang="en-US" altLang="en-US" sz="1600"/>
              <a:t>()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50365" y="2188845"/>
            <a:ext cx="140398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ViECodecImpl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3571240" y="887095"/>
            <a:ext cx="2540000" cy="18148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ViESharedData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ViEChannelManager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ViEInputManager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ViERenderManager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9086215" y="3607435"/>
            <a:ext cx="295910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ViEEncoder</a:t>
            </a:r>
            <a:endParaRPr lang="en-US" sz="1600">
              <a:sym typeface="+mn-ea"/>
            </a:endParaRPr>
          </a:p>
          <a:p>
            <a:r>
              <a:rPr lang="en-US" sz="1600"/>
              <a:t>  VideoCodingModule&amp; vcm_</a:t>
            </a:r>
            <a:endParaRPr lang="en-US" sz="1600"/>
          </a:p>
          <a:p>
            <a:r>
              <a:rPr lang="en-US" sz="1600"/>
              <a:t>  VideoProcessingModule&amp; vpm_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6964680" y="1112520"/>
            <a:ext cx="302577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ViEChannelManager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b</a:t>
            </a:r>
            <a:r>
              <a:rPr lang="en-US" sz="1600">
                <a:sym typeface="+mn-ea"/>
              </a:rPr>
              <a:t>ool* free_channel_ids_      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ChannelMap channel_map_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EncoderMap vie_encoder_map_</a:t>
            </a:r>
            <a:endParaRPr 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0365" y="1229995"/>
            <a:ext cx="1520825" cy="33718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ViEBaseImpl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96520" y="1003300"/>
            <a:ext cx="16046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CreateChannel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89000" y="1398270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73800" y="1593215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384665" y="2486660"/>
            <a:ext cx="118554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ViEChannel</a:t>
            </a:r>
            <a:endParaRPr lang="en-US" sz="1600">
              <a:sym typeface="+mn-e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36280" y="2486660"/>
            <a:ext cx="631190" cy="10928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064750" y="1920240"/>
            <a:ext cx="276225" cy="4781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89865" y="419735"/>
            <a:ext cx="17976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拿到channel id,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后续操作用id对应</a:t>
            </a:r>
            <a:endParaRPr lang="en-US" altLang="en-US" sz="1600">
              <a:sym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54075" y="2398395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96240" y="1990725"/>
            <a:ext cx="11830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codec func</a:t>
            </a:r>
            <a:endParaRPr lang="en-US" altLang="en-US" sz="160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27350" y="2661285"/>
            <a:ext cx="0" cy="7499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7350" y="3428365"/>
            <a:ext cx="433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58050" y="2327910"/>
            <a:ext cx="0" cy="11169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095625" y="2861310"/>
            <a:ext cx="39947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根据channel id从channel manager的</a:t>
            </a:r>
            <a:endParaRPr lang="en-US" alt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vie_encoder_map_</a:t>
            </a:r>
            <a:r>
              <a:rPr lang="en-US" altLang="en-US" sz="1600">
                <a:sym typeface="+mn-ea"/>
              </a:rPr>
              <a:t>找到</a:t>
            </a:r>
            <a:r>
              <a:rPr lang="en-US" sz="1600">
                <a:sym typeface="+mn-ea"/>
              </a:rPr>
              <a:t>ViEEncoder</a:t>
            </a:r>
            <a:r>
              <a:rPr lang="en-US" altLang="en-US" sz="1600">
                <a:sym typeface="+mn-ea"/>
              </a:rPr>
              <a:t>调用接口</a:t>
            </a:r>
            <a:endParaRPr lang="en-US" altLang="en-US" sz="1600"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71190" y="4545965"/>
            <a:ext cx="4274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调用</a:t>
            </a:r>
            <a:r>
              <a:rPr lang="en-US" sz="1600"/>
              <a:t>ViECaptureImpl::ConnectCaptureDevice</a:t>
            </a:r>
            <a:r>
              <a:rPr lang="en-US" altLang="en-US" sz="1600"/>
              <a:t>()，传入channel id和camera id就会把</a:t>
            </a:r>
            <a:r>
              <a:rPr lang="en-US" sz="1600">
                <a:sym typeface="+mn-ea"/>
              </a:rPr>
              <a:t>ViEEncoder</a:t>
            </a:r>
            <a:r>
              <a:rPr lang="en-US" altLang="en-US" sz="1600">
                <a:sym typeface="+mn-ea"/>
              </a:rPr>
              <a:t>注册给</a:t>
            </a:r>
            <a:r>
              <a:rPr lang="en-US" sz="1600">
                <a:sym typeface="+mn-ea"/>
              </a:rPr>
              <a:t>ViECapturer</a:t>
            </a:r>
            <a:endParaRPr lang="en-US" altLang="en-US" sz="1600"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0454005" y="3014980"/>
            <a:ext cx="17151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ViEFrameCallback</a:t>
            </a:r>
            <a:endParaRPr lang="en-US" sz="160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1311890" y="331533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3420" y="2178050"/>
            <a:ext cx="143827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ViERenderImpl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22700" y="846455"/>
            <a:ext cx="2540000" cy="18148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ViESharedData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ViEChannelManager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ViEInputManager</a:t>
            </a:r>
            <a:endParaRPr lang="en-US" sz="1600"/>
          </a:p>
          <a:p>
            <a:endParaRPr lang="en-US" sz="1600"/>
          </a:p>
          <a:p>
            <a:r>
              <a:rPr lang="en-US" sz="1600"/>
              <a:t>  ViERenderManager</a:t>
            </a:r>
            <a:endParaRPr 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2156460" y="1473835"/>
            <a:ext cx="10655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ViERende</a:t>
            </a:r>
            <a:r>
              <a:rPr lang="en-US" altLang="en-US" sz="1600"/>
              <a:t>r</a:t>
            </a:r>
            <a:endParaRPr lang="en-US" altLang="en-US" sz="160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82240" y="18694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93395" y="1986280"/>
            <a:ext cx="14084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AddRenderer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08075" y="2406015"/>
            <a:ext cx="615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962775" y="2077720"/>
            <a:ext cx="362394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ViERenderManager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MapWrapper stream_to_vie_renderer_</a:t>
            </a:r>
            <a:endParaRPr lang="en-US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699375" y="3708400"/>
            <a:ext cx="362521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ViERenderer</a:t>
            </a:r>
            <a:endParaRPr lang="en-US" sz="1600">
              <a:sym typeface="+mn-ea"/>
            </a:endParaRPr>
          </a:p>
          <a:p>
            <a:r>
              <a:rPr lang="en-US" sz="1600"/>
              <a:t>  VideoRender&amp; render_module_</a:t>
            </a:r>
            <a:endParaRPr lang="en-US" sz="1600"/>
          </a:p>
          <a:p>
            <a:r>
              <a:rPr lang="en-US" sz="1600"/>
              <a:t>  VideoRenderCallback* render_callback_</a:t>
            </a:r>
            <a:endParaRPr lang="en-US" sz="1600"/>
          </a:p>
        </p:txBody>
      </p:sp>
      <p:sp>
        <p:nvSpPr>
          <p:cNvPr id="35" name="Text Box 34"/>
          <p:cNvSpPr txBox="1"/>
          <p:nvPr/>
        </p:nvSpPr>
        <p:spPr>
          <a:xfrm>
            <a:off x="9925050" y="3091180"/>
            <a:ext cx="17151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ViEFrameCallback</a:t>
            </a:r>
            <a:endParaRPr lang="en-US" sz="160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1079480" y="341122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27350" y="2661285"/>
            <a:ext cx="0" cy="7499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58050" y="2905760"/>
            <a:ext cx="0" cy="5391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7350" y="3428365"/>
            <a:ext cx="433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221990" y="2768600"/>
            <a:ext cx="37407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根据camera id从</a:t>
            </a:r>
            <a:r>
              <a:rPr lang="en-US" sz="1600">
                <a:sym typeface="+mn-ea"/>
              </a:rPr>
              <a:t>ViEInputManager</a:t>
            </a:r>
            <a:r>
              <a:rPr lang="en-US" altLang="en-US" sz="1600">
                <a:sym typeface="+mn-ea"/>
              </a:rPr>
              <a:t>找到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ViEFrameProviderBase将</a:t>
            </a:r>
            <a:r>
              <a:rPr lang="en-US" sz="1600">
                <a:sym typeface="+mn-ea"/>
              </a:rPr>
              <a:t>ViERenderer</a:t>
            </a:r>
            <a:r>
              <a:rPr lang="en-US" altLang="en-US" sz="1600">
                <a:sym typeface="+mn-ea"/>
              </a:rPr>
              <a:t>注册</a:t>
            </a:r>
            <a:endParaRPr lang="en-US" altLang="en-US" sz="16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141335" y="5465445"/>
            <a:ext cx="274193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ModuleVideoRenderImpl</a:t>
            </a:r>
            <a:endParaRPr lang="en-US" sz="1600">
              <a:sym typeface="+mn-ea"/>
            </a:endParaRPr>
          </a:p>
          <a:p>
            <a:r>
              <a:rPr lang="en-US" sz="1600"/>
              <a:t>  IVideoRender* _ptrRenderer</a:t>
            </a:r>
            <a:endParaRPr 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9593580" y="4819650"/>
            <a:ext cx="12896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VideoRender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25430" y="515683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164455" y="5465445"/>
            <a:ext cx="264985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VideoRenderAndroid</a:t>
            </a:r>
            <a:endParaRPr lang="en-US" sz="1600">
              <a:sym typeface="+mn-ea"/>
            </a:endParaRPr>
          </a:p>
          <a:p>
            <a:r>
              <a:rPr lang="en-US" sz="1600"/>
              <a:t>  MapWrapper _streamsMap</a:t>
            </a:r>
            <a:endParaRPr lang="en-US" sz="1600"/>
          </a:p>
        </p:txBody>
      </p:sp>
      <p:sp>
        <p:nvSpPr>
          <p:cNvPr id="18" name="Text Box 17"/>
          <p:cNvSpPr txBox="1"/>
          <p:nvPr/>
        </p:nvSpPr>
        <p:spPr>
          <a:xfrm>
            <a:off x="6688455" y="4819650"/>
            <a:ext cx="13563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IVideoRender</a:t>
            </a:r>
            <a:endParaRPr lang="en-US" sz="160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465695" y="515683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121140" y="2787650"/>
            <a:ext cx="495935" cy="8597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047875" y="5711825"/>
            <a:ext cx="280924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AndroidNativeOpenGl2Channel</a:t>
            </a:r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284855" y="53841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682240" y="5046980"/>
            <a:ext cx="15722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AndroidStream</a:t>
            </a:r>
            <a:endParaRPr 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284855" y="481965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377440" y="4401185"/>
            <a:ext cx="19672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VideoRenderCallback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2677795" y="1222375"/>
            <a:ext cx="310642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ViEChannel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FrameToRender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VideoCodingModule* const vcm_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ViEReceiver vie_receiver_</a:t>
            </a:r>
            <a:endParaRPr lang="en-US" sz="1600"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074035" y="243840"/>
            <a:ext cx="2127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VCMReceiveCallback</a:t>
            </a:r>
            <a:endParaRPr lang="en-US" sz="1600"/>
          </a:p>
          <a:p>
            <a:r>
              <a:rPr lang="en-US" sz="1600"/>
              <a:t>ViEFrameProviderBase</a:t>
            </a:r>
            <a:endParaRPr lang="en-US" sz="160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65905" y="93789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319520" y="1665605"/>
            <a:ext cx="256032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ViEReceiver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OnReceivedPayloadData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VideoCodingModule* vcm_</a:t>
            </a:r>
            <a:endParaRPr lang="en-US" sz="1600"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429500" y="129159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913245" y="954405"/>
            <a:ext cx="10325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RtpData</a:t>
            </a:r>
            <a:endParaRPr lang="en-US" sz="16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438775" y="3469005"/>
            <a:ext cx="398208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VideoCodingModuleImpl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Decode()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IncomingPacket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scoped_ptr&lt;vcm::VideoSender&gt; sender_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scoped_ptr&lt;vcm::VideoReceiver&gt; receiver_</a:t>
            </a:r>
            <a:endParaRPr lang="en-US" sz="1600"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99680" y="312610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766560" y="2721610"/>
            <a:ext cx="18827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VideoCodingModule</a:t>
            </a:r>
            <a:endParaRPr lang="en-US" sz="160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667510" y="3275330"/>
            <a:ext cx="343916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VideoReceiver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VCMCodecDataBase _codecDataBase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VCMGenericDecoder* _decoder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VCMReceiver _receiver</a:t>
            </a:r>
            <a:endParaRPr lang="en-US" sz="1600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112010" y="5414645"/>
            <a:ext cx="290004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VCMReceiver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InsertPacket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FrameForDecoding()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VCMJitterBuffer jitter_buffer_</a:t>
            </a:r>
            <a:endParaRPr lang="en-US" sz="1600">
              <a:sym typeface="+mn-e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52795" y="1735455"/>
            <a:ext cx="398145" cy="6896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96060" y="1911350"/>
            <a:ext cx="90106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14730" y="1518920"/>
            <a:ext cx="13823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StartReceive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84215" y="2439035"/>
            <a:ext cx="0" cy="9017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983230" y="2599690"/>
            <a:ext cx="2675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Decode() in “DecodingThread”</a:t>
            </a:r>
            <a:endParaRPr lang="en-US" altLang="en-US" sz="16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12250" y="2144395"/>
            <a:ext cx="0" cy="125539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200515" y="2603500"/>
            <a:ext cx="16173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IncomingPacket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01620" y="4449445"/>
            <a:ext cx="0" cy="9017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374140" y="5013960"/>
            <a:ext cx="13322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ym typeface="+mn-ea"/>
              </a:rPr>
              <a:t>InsertPacket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20540" y="4449445"/>
            <a:ext cx="0" cy="9017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445000" y="5013960"/>
            <a:ext cx="18745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FrameForDecoding()</a:t>
            </a:r>
            <a:endParaRPr lang="en-US" altLang="en-US" sz="1600"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106670" y="5414645"/>
            <a:ext cx="23609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jitter buffer控制节奏返回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frame来给解码器</a:t>
            </a:r>
            <a:endParaRPr lang="en-US" altLang="en-US" sz="1600">
              <a:sym typeface="+mn-ea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18040" y="681355"/>
            <a:ext cx="90106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18040" y="1144905"/>
            <a:ext cx="90106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544685" y="218440"/>
            <a:ext cx="2303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get frame to </a:t>
            </a:r>
            <a:r>
              <a:rPr lang="en-US" altLang="en-US" sz="1600">
                <a:sym typeface="+mn-ea"/>
              </a:rPr>
              <a:t>decode </a:t>
            </a:r>
            <a:r>
              <a:rPr lang="en-US" altLang="en-US" sz="1600"/>
              <a:t>flow</a:t>
            </a:r>
            <a:endParaRPr lang="en-US" altLang="en-US" sz="1600"/>
          </a:p>
        </p:txBody>
      </p:sp>
      <p:sp>
        <p:nvSpPr>
          <p:cNvPr id="38" name="Text Box 37"/>
          <p:cNvSpPr txBox="1"/>
          <p:nvPr/>
        </p:nvSpPr>
        <p:spPr>
          <a:xfrm>
            <a:off x="9611995" y="746760"/>
            <a:ext cx="2472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receive data into jitter flow</a:t>
            </a:r>
            <a:endParaRPr lang="en-US" altLang="en-US" sz="16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457055" y="218440"/>
            <a:ext cx="0" cy="1457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/>
        </p:nvSpPr>
        <p:spPr>
          <a:xfrm>
            <a:off x="370840" y="251460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接收解码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32585" y="1275715"/>
            <a:ext cx="3517900" cy="20612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VCMJitterBuffer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InsertPacket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NextCompleteTimestamp()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ExtractAndSetDecode()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VCMJitterEstimator jitter_estimate_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FrameList decodable_frames_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FrameList incomplete_frames_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UnorderedFrameList free_frames_</a:t>
            </a:r>
            <a:endParaRPr lang="en-US" alt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25235" y="2324100"/>
            <a:ext cx="281178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VCMFrameBuffer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VCMSessionInfo   _sessionInfo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75145" y="1591945"/>
            <a:ext cx="19240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VCMEncodedFrame</a:t>
            </a:r>
            <a:endParaRPr lang="en-US" sz="16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35240" y="203327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635240" y="136461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87975" y="2641600"/>
            <a:ext cx="732790" cy="1955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875145" y="478790"/>
            <a:ext cx="185864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EncodedImage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uint8_t* _buffer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uint32_t _length</a:t>
            </a:r>
            <a:endParaRPr lang="en-US" sz="160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442450" y="2200910"/>
            <a:ext cx="204914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VCMSessionInfo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InsertPacket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PacketList packets_</a:t>
            </a:r>
            <a:endParaRPr lang="en-US" altLang="en-US" sz="160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520315" y="3509645"/>
            <a:ext cx="133286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当VCMPacket</a:t>
            </a:r>
            <a:endParaRPr lang="en-US" altLang="en-US" sz="1600">
              <a:sym typeface="+mn-ea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370840" y="25146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Jitter Buffer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27345" y="723265"/>
            <a:ext cx="212852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ViESender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SendPacket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Transport* transport</a:t>
            </a:r>
            <a:endParaRPr lang="en-US" altLang="en-US" sz="16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19800" y="40195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634355" y="46355"/>
            <a:ext cx="10325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Transport</a:t>
            </a:r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608965" y="1790700"/>
            <a:ext cx="267652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ViEEncoder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SendData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VideoCodingModule&amp; vcm_</a:t>
            </a:r>
            <a:endParaRPr lang="en-US" sz="160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425825" y="2891155"/>
            <a:ext cx="452945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VideoCodingModuleImpl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AddVideoFrame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RegisterPostEncodeImageCallback()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EncodedImageCallbackWrapper encode_callback_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scoped_ptr&lt;vcm::VideoSender&gt; sender_</a:t>
            </a:r>
            <a:endParaRPr lang="en-US" sz="1600">
              <a:sym typeface="+mn-e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72050" y="258127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030980" y="2177415"/>
            <a:ext cx="18827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VideoCodingModule</a:t>
            </a:r>
            <a:endParaRPr lang="en-US" sz="1600"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569335" y="4949825"/>
            <a:ext cx="370649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VideoSender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VCMCodecDataBase _codecDataBase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VCMGenericEncoder* _encoder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VCMEncodedFrameCallback _encoded</a:t>
            </a:r>
            <a:r>
              <a:rPr lang="en-US" altLang="en-US" sz="1600">
                <a:sym typeface="+mn-ea"/>
              </a:rPr>
              <a:t>Cb</a:t>
            </a:r>
            <a:endParaRPr lang="en-US" altLang="en-US" sz="1600">
              <a:sym typeface="+mn-e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81985" y="2711450"/>
            <a:ext cx="0" cy="125539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1397000" y="3116580"/>
            <a:ext cx="16389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AddVideoFrame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08270" y="4394200"/>
            <a:ext cx="0" cy="46799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/>
        </p:nvSpPr>
        <p:spPr>
          <a:xfrm>
            <a:off x="370840" y="251460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编码发送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721725" y="381190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VCMEncodedFrameCallback</a:t>
            </a:r>
            <a:endParaRPr lang="en-US" sz="160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815195" y="358457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8909050" y="2891155"/>
            <a:ext cx="216471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EncodedImageCallback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Encoded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815195" y="416687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8390890" y="4455160"/>
            <a:ext cx="320103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EncodedImageCallbackWrapper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EncodedImageCallback* callback_</a:t>
            </a:r>
            <a:endParaRPr lang="en-US" sz="1600">
              <a:sym typeface="+mn-ea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151495" y="3823970"/>
            <a:ext cx="244475" cy="4235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24443"/>
            <a:ext cx="8229600" cy="1143000"/>
          </a:xfrm>
        </p:spPr>
        <p:txBody>
          <a:bodyPr/>
          <a:p>
            <a:pPr algn="ctr"/>
            <a:r>
              <a:rPr lang="en-US" alt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endParaRPr lang="en-US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8498</Words>
  <Application>WPS Presentation</Application>
  <PresentationFormat>Widescreen</PresentationFormat>
  <Paragraphs>590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Calibri Light</vt:lpstr>
      <vt:lpstr>Arial Rounded MT Bold</vt:lpstr>
      <vt:lpstr>宋体</vt:lpstr>
      <vt:lpstr>微软雅黑</vt:lpstr>
      <vt:lpstr>Arial Unicode MS</vt:lpstr>
      <vt:lpstr>汉仪旗黑-85S</vt:lpstr>
      <vt:lpstr>Office Theme</vt:lpstr>
      <vt:lpstr>PowerPoint 演示文稿</vt:lpstr>
      <vt:lpstr>Video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Audio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RTP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shiruiwei</dc:creator>
  <cp:lastModifiedBy>石瑞伟</cp:lastModifiedBy>
  <cp:revision>391</cp:revision>
  <dcterms:created xsi:type="dcterms:W3CDTF">2019-10-05T15:45:49Z</dcterms:created>
  <dcterms:modified xsi:type="dcterms:W3CDTF">2019-10-05T15:45:49Z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