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6" r:id="rId4"/>
    <p:sldId id="259" r:id="rId5"/>
    <p:sldId id="268" r:id="rId6"/>
    <p:sldId id="267" r:id="rId7"/>
    <p:sldId id="263" r:id="rId8"/>
    <p:sldId id="271" r:id="rId9"/>
    <p:sldId id="270" r:id="rId10"/>
    <p:sldId id="262" r:id="rId11"/>
    <p:sldId id="261" r:id="rId12"/>
    <p:sldId id="264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10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1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1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5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96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6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90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6DD160-8F6B-4AB1-9F0D-2D440072037C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2BA763-D8C5-4A29-BA45-82116242F5DD}" type="slidenum">
              <a:rPr lang="en-CA" smtClean="0"/>
              <a:t>‹N°›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5317A-5CFE-42D4-A857-31B82C375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5D036-0A33-495E-AC5A-374FFC458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37574"/>
            <a:ext cx="10058400" cy="1143000"/>
          </a:xfrm>
        </p:spPr>
        <p:txBody>
          <a:bodyPr/>
          <a:lstStyle/>
          <a:p>
            <a:r>
              <a:rPr lang="en-US" b="1" dirty="0"/>
              <a:t>but du stage</a:t>
            </a:r>
            <a:r>
              <a:rPr lang="en-US" dirty="0"/>
              <a:t>: </a:t>
            </a:r>
            <a:r>
              <a:rPr lang="en-US" dirty="0" err="1"/>
              <a:t>rÉécrire</a:t>
            </a:r>
            <a:r>
              <a:rPr lang="en-US" dirty="0"/>
              <a:t> ESPO-G6 avec </a:t>
            </a:r>
            <a:r>
              <a:rPr lang="en-US" dirty="0" err="1"/>
              <a:t>snakemake</a:t>
            </a:r>
            <a:endParaRPr lang="en-CA" dirty="0"/>
          </a:p>
          <a:p>
            <a:endParaRPr lang="en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93CC67-8C66-4A94-B85B-8AB7DA18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49" y="342973"/>
            <a:ext cx="1868906" cy="18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8CDCA4D-44C1-4B1E-9357-91F8835D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" y="360947"/>
            <a:ext cx="12192000" cy="56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0A11C-4E4A-4246-820B-0D5F8A6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sur </a:t>
            </a:r>
            <a:r>
              <a:rPr lang="en-US" dirty="0" err="1"/>
              <a:t>Narval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F9FB-EB46-4BC9-B7DD-4344AB92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59" y="2253917"/>
            <a:ext cx="6065520" cy="379966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Sur </a:t>
            </a:r>
            <a:r>
              <a:rPr lang="en-US" dirty="0" err="1"/>
              <a:t>narval</a:t>
            </a:r>
            <a:r>
              <a:rPr lang="en-US" dirty="0"/>
              <a:t>, les </a:t>
            </a:r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soumises</a:t>
            </a:r>
            <a:r>
              <a:rPr lang="en-US" dirty="0"/>
              <a:t> à </a:t>
            </a:r>
            <a:r>
              <a:rPr lang="en-US" dirty="0" err="1"/>
              <a:t>l’ordonnanceur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slurm</a:t>
            </a:r>
            <a:r>
              <a:rPr lang="en-US" b="1" dirty="0"/>
              <a:t> </a:t>
            </a:r>
            <a:r>
              <a:rPr lang="en-US" dirty="0"/>
              <a:t>qui </a:t>
            </a:r>
            <a:r>
              <a:rPr lang="en-US" dirty="0" err="1"/>
              <a:t>planifie</a:t>
            </a:r>
            <a:r>
              <a:rPr lang="en-US" dirty="0"/>
              <a:t> </a:t>
            </a:r>
            <a:r>
              <a:rPr lang="en-US" dirty="0" err="1"/>
              <a:t>l’exécution</a:t>
            </a:r>
            <a:r>
              <a:rPr lang="en-US" dirty="0"/>
              <a:t> de </a:t>
            </a:r>
            <a:r>
              <a:rPr lang="en-US" dirty="0" err="1"/>
              <a:t>chaque</a:t>
            </a:r>
            <a:r>
              <a:rPr lang="en-US" dirty="0"/>
              <a:t>  </a:t>
            </a:r>
            <a:r>
              <a:rPr lang="fr-FR" dirty="0"/>
              <a:t>job en fonction des ressources disponibles.</a:t>
            </a:r>
          </a:p>
          <a:p>
            <a:r>
              <a:rPr lang="fr-FR" dirty="0"/>
              <a:t>Dans la définition de chaque règle, il faut donner des ressources à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slurm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dirty="0"/>
              <a:t>(mémoire, threads, temps d’exécution, etc.) pour son bon fonctionnement.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Les ressources de chaque règle sont passées à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slurm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dirty="0"/>
              <a:t>par l’intermédiaire du profil de </a:t>
            </a:r>
            <a:r>
              <a:rPr lang="fr-FR" dirty="0" err="1"/>
              <a:t>snakemake</a:t>
            </a:r>
            <a:r>
              <a:rPr lang="fr-FR" dirty="0"/>
              <a:t>, un fichier </a:t>
            </a:r>
            <a:r>
              <a:rPr lang="fr-FR" b="1" dirty="0">
                <a:solidFill>
                  <a:schemeClr val="accent2"/>
                </a:solidFill>
              </a:rPr>
              <a:t>.</a:t>
            </a:r>
            <a:r>
              <a:rPr lang="fr-FR" b="1" dirty="0" err="1">
                <a:solidFill>
                  <a:schemeClr val="accent2"/>
                </a:solidFill>
              </a:rPr>
              <a:t>yaml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dirty="0"/>
              <a:t>qui passe des paramètres et des options de paramètre à la commande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snakemake</a:t>
            </a:r>
            <a:r>
              <a:rPr lang="fr-FR" dirty="0"/>
              <a:t>.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DCC428-4DD7-4F1B-9AC7-6560A9D8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89" y="286603"/>
            <a:ext cx="4191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CDE94-C6EF-4951-AC42-FBE9714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Avantages</a:t>
            </a:r>
            <a:r>
              <a:rPr lang="en-US" dirty="0"/>
              <a:t> et </a:t>
            </a:r>
            <a:r>
              <a:rPr lang="en-US" dirty="0" err="1"/>
              <a:t>inconvénients</a:t>
            </a:r>
            <a:r>
              <a:rPr lang="en-US" dirty="0"/>
              <a:t> de </a:t>
            </a:r>
            <a:r>
              <a:rPr lang="en-US" dirty="0" err="1"/>
              <a:t>Snakemake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DDF6F-6CCD-479D-AD44-83099C5B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0007"/>
            <a:ext cx="10058400" cy="4023360"/>
          </a:xfrm>
        </p:spPr>
        <p:txBody>
          <a:bodyPr vert="horz" lIns="0" tIns="45720" rIns="0" bIns="45720" rtlCol="0" anchor="t">
            <a:normAutofit fontScale="55000" lnSpcReduction="20000"/>
          </a:bodyPr>
          <a:lstStyle/>
          <a:p>
            <a:r>
              <a:rPr lang="fr-FR" sz="2600" b="1" dirty="0">
                <a:solidFill>
                  <a:schemeClr val="accent2"/>
                </a:solidFill>
              </a:rPr>
              <a:t>Avantages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Temps d’exécution </a:t>
            </a:r>
            <a:r>
              <a:rPr lang="fr-FR" dirty="0"/>
              <a:t>: le script ESPO roulait pendant 24h pour exécuter les 8 premières tâches  alors qu’avec </a:t>
            </a:r>
            <a:r>
              <a:rPr lang="fr-FR" dirty="0" err="1"/>
              <a:t>snakemake</a:t>
            </a:r>
            <a:r>
              <a:rPr lang="fr-FR" dirty="0"/>
              <a:t> cela prend 3h30. Sachant que l’exécution a été limitée volontairement à une parallélisation de 10 jobs maximum.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Reproductibilité</a:t>
            </a:r>
            <a:r>
              <a:rPr lang="fr-FR" dirty="0"/>
              <a:t> : </a:t>
            </a:r>
            <a:r>
              <a:rPr lang="fr-FR" dirty="0" err="1"/>
              <a:t>Snakemake</a:t>
            </a:r>
            <a:r>
              <a:rPr lang="fr-FR" dirty="0"/>
              <a:t> permet de créer des analyses de données reproductibles en décrivant les workflows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Extensibilité </a:t>
            </a:r>
            <a:r>
              <a:rPr lang="fr-FR" dirty="0"/>
              <a:t> : Il peut être facilement étendu pour fonctionner sur des serveurs et des clusters sans nécessiter des modifications du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ressources</a:t>
            </a:r>
            <a:r>
              <a:rPr lang="fr-FR" dirty="0"/>
              <a:t> : </a:t>
            </a:r>
            <a:r>
              <a:rPr lang="fr-FR" dirty="0" err="1"/>
              <a:t>Snakemake</a:t>
            </a:r>
            <a:r>
              <a:rPr lang="fr-FR" dirty="0"/>
              <a:t> gère efficacement les ressources, ce qui permet d’optimiser l’utilisation des CPU et de la mémoire.(</a:t>
            </a:r>
            <a:r>
              <a:rPr lang="en-CA" dirty="0" err="1"/>
              <a:t>parallélisation</a:t>
            </a:r>
            <a:r>
              <a:rPr lang="en-CA" dirty="0"/>
              <a:t> </a:t>
            </a:r>
            <a:r>
              <a:rPr lang="en-CA" dirty="0" err="1"/>
              <a:t>automatique</a:t>
            </a:r>
            <a:r>
              <a:rPr lang="en-CA" dirty="0"/>
              <a:t>, </a:t>
            </a:r>
            <a:r>
              <a:rPr lang="en-CA" dirty="0" err="1"/>
              <a:t>priorités</a:t>
            </a:r>
            <a:r>
              <a:rPr lang="en-CA" dirty="0"/>
              <a:t> et </a:t>
            </a:r>
            <a:r>
              <a:rPr lang="en-CA" dirty="0" err="1"/>
              <a:t>contraintes</a:t>
            </a:r>
            <a:r>
              <a:rPr lang="en-CA" dirty="0"/>
              <a:t>, </a:t>
            </a:r>
            <a:r>
              <a:rPr lang="en-CA" dirty="0" err="1"/>
              <a:t>intégration</a:t>
            </a:r>
            <a:r>
              <a:rPr lang="en-CA" dirty="0"/>
              <a:t> avec les </a:t>
            </a:r>
            <a:r>
              <a:rPr lang="en-CA" dirty="0" err="1"/>
              <a:t>systèmes</a:t>
            </a:r>
            <a:r>
              <a:rPr lang="en-CA" dirty="0"/>
              <a:t> de gestion de cluster, </a:t>
            </a:r>
            <a:r>
              <a:rPr lang="en-CA" dirty="0" err="1"/>
              <a:t>suivi</a:t>
            </a:r>
            <a:r>
              <a:rPr lang="en-CA" dirty="0"/>
              <a:t> et rapport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Lisibilité du code</a:t>
            </a:r>
            <a:r>
              <a:rPr lang="fr-FR" dirty="0"/>
              <a:t> : Grâce à sa syntaxe claire et à l’utilisation de Python, les workflows sont faciles à lire et à maintenir.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Suppression automatique de fichiers de sortie en cas d’échec d’une règle et réexécution des règles lorsque le code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Réexécution des règles échouées</a:t>
            </a:r>
            <a:r>
              <a:rPr lang="fr-FR" dirty="0"/>
              <a:t> : permet de contourner une erreur liée à </a:t>
            </a:r>
            <a:r>
              <a:rPr lang="fr-FR" dirty="0" err="1"/>
              <a:t>Dask</a:t>
            </a:r>
            <a:r>
              <a:rPr lang="fr-FR" dirty="0"/>
              <a:t> non résolue.</a:t>
            </a:r>
          </a:p>
          <a:p>
            <a:r>
              <a:rPr lang="fr-FR" sz="2600" b="1" dirty="0">
                <a:solidFill>
                  <a:schemeClr val="accent2"/>
                </a:solidFill>
              </a:rPr>
              <a:t>Inconvénients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Courbe d’apprentissage</a:t>
            </a:r>
            <a:r>
              <a:rPr lang="fr-FR" dirty="0"/>
              <a:t> : Bien que basé sur Python, </a:t>
            </a:r>
            <a:r>
              <a:rPr lang="fr-FR" dirty="0" err="1"/>
              <a:t>Snakemake</a:t>
            </a:r>
            <a:r>
              <a:rPr lang="fr-FR" dirty="0"/>
              <a:t> peut avoir une courbe d’apprentissage abrupte pour les nouveaux utilisateurs.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Complexité des workflows</a:t>
            </a:r>
            <a:r>
              <a:rPr lang="fr-FR" dirty="0"/>
              <a:t> : Pour les workflows très complexes, la gestion des dépendances et des règles peut devenir difficile lors de la traduction d’un code en workflow </a:t>
            </a:r>
            <a:r>
              <a:rPr lang="fr-FR" dirty="0" err="1"/>
              <a:t>snakemake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Dépendance à Python</a:t>
            </a:r>
            <a:r>
              <a:rPr lang="fr-FR" dirty="0"/>
              <a:t> : Les utilisateurs doivent être à l’aise avec Python, ce qui peut être un obstacle pour ceux qui ne sont pas familiers avec ce langage.</a:t>
            </a:r>
          </a:p>
          <a:p>
            <a:endParaRPr lang="fr-F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03EA-77D8-4E22-B239-069B05F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Avantages</a:t>
            </a:r>
            <a:r>
              <a:rPr lang="en-US" dirty="0"/>
              <a:t> et </a:t>
            </a:r>
            <a:r>
              <a:rPr lang="en-US" dirty="0" err="1"/>
              <a:t>inconvénients</a:t>
            </a:r>
            <a:r>
              <a:rPr lang="en-US" dirty="0"/>
              <a:t> de </a:t>
            </a:r>
            <a:r>
              <a:rPr lang="en-US" dirty="0" err="1"/>
              <a:t>slurm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EC06B-4C42-48FD-B040-F54A027F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600" b="1" dirty="0">
                <a:solidFill>
                  <a:schemeClr val="accent2"/>
                </a:solidFill>
              </a:rPr>
              <a:t>Avantages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Extensibilité</a:t>
            </a:r>
            <a:r>
              <a:rPr lang="fr-FR" dirty="0"/>
              <a:t> : SLURM peut gérer des clusters de toutes tailles, allant de quelques nœuds à des milliers, ce qui le rend adapté à une grande variété de besoins.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Flexibilité</a:t>
            </a:r>
            <a:r>
              <a:rPr lang="fr-FR" dirty="0"/>
              <a:t> : Il offre une grande flexibilité dans la configuration et la gestion des ressources, permettant aux utilisateurs de définir des politiques de gestion des ressources adaptées à leurs besoins spécifiques.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Logiciel libre</a:t>
            </a:r>
            <a:r>
              <a:rPr lang="fr-FR" dirty="0"/>
              <a:t> : En tant que logiciel libre, SLURM est gratuit et bénéficie d’une large communauté de développeurs et d’utilisateurs qui contribuent à son amélioration continue.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</a:t>
            </a:r>
            <a:r>
              <a:rPr lang="fr-FR" dirty="0"/>
              <a:t> : SLURM s’intègre bien avec d’autres outils et logiciels (</a:t>
            </a:r>
            <a:r>
              <a:rPr lang="fr-FR" dirty="0" err="1"/>
              <a:t>snakemake</a:t>
            </a:r>
            <a:r>
              <a:rPr lang="fr-FR" dirty="0"/>
              <a:t>, </a:t>
            </a:r>
            <a:r>
              <a:rPr lang="fr-FR" dirty="0" err="1"/>
              <a:t>Nextflow</a:t>
            </a:r>
            <a:r>
              <a:rPr lang="fr-FR" dirty="0"/>
              <a:t>, MPI, etc.) utilisés dans les environnements de calcul haute performance (HPC), facilitant ainsi son adoption.</a:t>
            </a:r>
          </a:p>
          <a:p>
            <a:r>
              <a:rPr lang="fr-FR" sz="2600" b="1" dirty="0">
                <a:solidFill>
                  <a:schemeClr val="accent2"/>
                </a:solidFill>
              </a:rPr>
              <a:t>Inconvénients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/>
              <a:t>Liste d’attente</a:t>
            </a:r>
            <a:r>
              <a:rPr lang="fr-FR" sz="2100" dirty="0"/>
              <a:t>: la priorité d’Ouranos sur bébé narval n’est que 80% du temps, ce qui fait que parfois les jobs peuvent rester plus d’une heure dans la file.</a:t>
            </a:r>
            <a:endParaRPr lang="fr-FR" sz="2600" b="1" dirty="0">
              <a:solidFill>
                <a:schemeClr val="accent2"/>
              </a:solidFill>
            </a:endParaRPr>
          </a:p>
          <a:p>
            <a:endParaRPr lang="fr-FR" sz="2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8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905F4-30AE-47F1-9A28-FFA85E6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1F339-D8DE-471F-B95A-3CD3407A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dirty="0"/>
              <a:t>Le système de gestion de workflow </a:t>
            </a:r>
            <a:r>
              <a:rPr lang="fr-FR" dirty="0" err="1"/>
              <a:t>Snakemake</a:t>
            </a:r>
            <a:r>
              <a:rPr lang="fr-FR" dirty="0"/>
              <a:t> est un outil permettant de créer des analyses de données </a:t>
            </a:r>
            <a:r>
              <a:rPr lang="fr-FR" b="1" dirty="0">
                <a:solidFill>
                  <a:schemeClr val="accent2"/>
                </a:solidFill>
              </a:rPr>
              <a:t>reproductibles </a:t>
            </a:r>
            <a:r>
              <a:rPr lang="fr-FR" dirty="0"/>
              <a:t>et </a:t>
            </a:r>
            <a:r>
              <a:rPr lang="fr-FR" b="1" dirty="0">
                <a:solidFill>
                  <a:schemeClr val="accent2"/>
                </a:solidFill>
              </a:rPr>
              <a:t>évolutives</a:t>
            </a:r>
            <a:r>
              <a:rPr lang="fr-FR" dirty="0"/>
              <a:t>. Les workflows sont décrits via un langage lisible par l'homme, basé sur </a:t>
            </a:r>
            <a:r>
              <a:rPr lang="fr-FR" b="1" dirty="0">
                <a:solidFill>
                  <a:schemeClr val="accent2"/>
                </a:solidFill>
              </a:rPr>
              <a:t>Python</a:t>
            </a:r>
            <a:r>
              <a:rPr lang="fr-FR" dirty="0"/>
              <a:t> et étendu par du code déclaratif pour définir des règles. Les règles décrivent comment créer des fichiers de sortie à partir de fichiers d'entrée. </a:t>
            </a:r>
          </a:p>
          <a:p>
            <a:r>
              <a:rPr lang="fr-FR" dirty="0"/>
              <a:t>Les workflows </a:t>
            </a:r>
            <a:r>
              <a:rPr lang="fr-FR" dirty="0" err="1"/>
              <a:t>Snakemake</a:t>
            </a:r>
            <a:r>
              <a:rPr lang="fr-FR" dirty="0"/>
              <a:t> impliquent des logiciels requis, qui seront automatiquement déployés dans n'importe quel </a:t>
            </a:r>
            <a:r>
              <a:rPr lang="fr-FR" b="1" dirty="0">
                <a:solidFill>
                  <a:schemeClr val="accent2"/>
                </a:solidFill>
              </a:rPr>
              <a:t>environnement</a:t>
            </a:r>
            <a:r>
              <a:rPr lang="fr-FR" dirty="0"/>
              <a:t> de </a:t>
            </a:r>
            <a:r>
              <a:rPr lang="fr-FR" b="1" dirty="0">
                <a:solidFill>
                  <a:schemeClr val="accent2"/>
                </a:solidFill>
              </a:rPr>
              <a:t>serveur</a:t>
            </a:r>
            <a:r>
              <a:rPr lang="fr-FR" dirty="0"/>
              <a:t> et de </a:t>
            </a:r>
            <a:r>
              <a:rPr lang="fr-FR" b="1" dirty="0">
                <a:solidFill>
                  <a:schemeClr val="accent2"/>
                </a:solidFill>
              </a:rPr>
              <a:t>cluster</a:t>
            </a:r>
            <a:r>
              <a:rPr lang="fr-FR" dirty="0"/>
              <a:t> sans qu'il soit nécessaire de modifier la définition du workflow. </a:t>
            </a:r>
          </a:p>
          <a:p>
            <a:r>
              <a:rPr lang="fr-FR" dirty="0" err="1"/>
              <a:t>Snakemake</a:t>
            </a:r>
            <a:r>
              <a:rPr lang="fr-FR" dirty="0"/>
              <a:t> permet de </a:t>
            </a:r>
            <a:r>
              <a:rPr lang="fr-FR" b="1" dirty="0">
                <a:solidFill>
                  <a:schemeClr val="accent2"/>
                </a:solidFill>
              </a:rPr>
              <a:t>paralléliser</a:t>
            </a:r>
            <a:r>
              <a:rPr lang="fr-FR" dirty="0"/>
              <a:t> de manière efficace un workflow avec l’utilisation de </a:t>
            </a:r>
            <a:r>
              <a:rPr lang="fr-FR" b="1" dirty="0" err="1">
                <a:solidFill>
                  <a:schemeClr val="accent2"/>
                </a:solidFill>
              </a:rPr>
              <a:t>wildcards</a:t>
            </a:r>
            <a:r>
              <a:rPr lang="fr-FR" dirty="0"/>
              <a:t>.</a:t>
            </a:r>
          </a:p>
          <a:p>
            <a:r>
              <a:rPr lang="fr-FR" dirty="0"/>
              <a:t>Si vous avez des tâches très gourmandes et un </a:t>
            </a:r>
            <a:r>
              <a:rPr lang="fr-FR" b="1" dirty="0">
                <a:solidFill>
                  <a:schemeClr val="accent2"/>
                </a:solidFill>
              </a:rPr>
              <a:t>cluster de calcul </a:t>
            </a:r>
            <a:r>
              <a:rPr lang="fr-FR" dirty="0"/>
              <a:t>à disposition, le gain de temps peut être impressionnant. Ce qui fait de l’utilisation des clusters l’un des mécanismes les plus utiles de </a:t>
            </a:r>
            <a:r>
              <a:rPr lang="fr-FR" dirty="0" err="1"/>
              <a:t>Snakemake</a:t>
            </a:r>
            <a:r>
              <a:rPr lang="fr-F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5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9F7C8-88ED-4779-8E77-E998AFC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que ESPO-G6?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6F41D-98D0-4B6D-A6CD-9960BFD4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2092"/>
            <a:ext cx="591953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ESPO: Ensembles de simulations post-</a:t>
            </a:r>
            <a:r>
              <a:rPr lang="en-US" dirty="0" err="1"/>
              <a:t>traitées</a:t>
            </a:r>
            <a:r>
              <a:rPr lang="en-US" dirty="0"/>
              <a:t> </a:t>
            </a:r>
            <a:r>
              <a:rPr lang="en-US" dirty="0" err="1"/>
              <a:t>d’Ouranos</a:t>
            </a:r>
            <a:endParaRPr lang="en-US" dirty="0"/>
          </a:p>
          <a:p>
            <a:r>
              <a:rPr lang="fr-FR" dirty="0"/>
              <a:t>Dans ESPO-G6-R2 v1.0.0, les simulations des modèles climatiques globaux CMIP6 sont ajustées à l’aide du jeu de données de référence RDRS v2.1. 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/>
              <a:t>L’ensemble de simulations couvre la période des années 1950-2100 et comprend la température minimale quotidienne (</a:t>
            </a:r>
            <a:r>
              <a:rPr lang="fr-FR" dirty="0" err="1"/>
              <a:t>tasmin</a:t>
            </a:r>
            <a:r>
              <a:rPr lang="fr-FR" dirty="0"/>
              <a:t>), la température maximale quotidienne (</a:t>
            </a:r>
            <a:r>
              <a:rPr lang="fr-FR" dirty="0" err="1"/>
              <a:t>tasmax</a:t>
            </a:r>
            <a:r>
              <a:rPr lang="fr-FR" dirty="0"/>
              <a:t>) et le flux de précipitation moyen quotidien (</a:t>
            </a:r>
            <a:r>
              <a:rPr lang="fr-FR" dirty="0" err="1"/>
              <a:t>pr</a:t>
            </a:r>
            <a:r>
              <a:rPr lang="fr-FR" dirty="0"/>
              <a:t>).</a:t>
            </a:r>
            <a:endParaRPr lang="fr-FR"/>
          </a:p>
          <a:p>
            <a:r>
              <a:rPr lang="en-US" dirty="0"/>
              <a:t>Le script </a:t>
            </a:r>
            <a:r>
              <a:rPr lang="en-US" b="1" dirty="0">
                <a:solidFill>
                  <a:schemeClr val="accent2"/>
                </a:solidFill>
              </a:rPr>
              <a:t>workflow_ESPO-G.py </a:t>
            </a:r>
            <a:r>
              <a:rPr lang="en-US" dirty="0" err="1">
                <a:solidFill>
                  <a:schemeClr val="tx1"/>
                </a:solidFill>
              </a:rPr>
              <a:t>comprend</a:t>
            </a:r>
            <a:r>
              <a:rPr lang="en-US" dirty="0">
                <a:solidFill>
                  <a:schemeClr val="tx1"/>
                </a:solidFill>
              </a:rPr>
              <a:t> 12 </a:t>
            </a:r>
            <a:r>
              <a:rPr lang="en-US" dirty="0" err="1">
                <a:solidFill>
                  <a:schemeClr val="tx1"/>
                </a:solidFill>
              </a:rPr>
              <a:t>grandes</a:t>
            </a:r>
            <a:r>
              <a:rPr lang="en-US" dirty="0">
                <a:solidFill>
                  <a:schemeClr val="tx1"/>
                </a:solidFill>
              </a:rPr>
              <a:t> étapes qui </a:t>
            </a:r>
            <a:r>
              <a:rPr lang="en-US" dirty="0" err="1">
                <a:solidFill>
                  <a:schemeClr val="tx1"/>
                </a:solidFill>
              </a:rPr>
              <a:t>sont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appliquées</a:t>
            </a:r>
            <a:r>
              <a:rPr lang="en-US" dirty="0">
                <a:solidFill>
                  <a:schemeClr val="tx1"/>
                </a:solidFill>
              </a:rPr>
              <a:t> à trois </a:t>
            </a:r>
            <a:r>
              <a:rPr lang="en-US" dirty="0" err="1">
                <a:solidFill>
                  <a:schemeClr val="tx1"/>
                </a:solidFill>
              </a:rPr>
              <a:t>régions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F10858-D3CE-44F4-B14F-F97C6F69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263" y="1982092"/>
            <a:ext cx="42005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7C4FB1D-9030-4E65-B603-ADEEE23ADE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68189" y="2919179"/>
            <a:ext cx="2530475" cy="27828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A0F098-173D-4095-91C0-7A2DEAE3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67" y="560738"/>
            <a:ext cx="3264788" cy="2579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078EA1-22C5-4783-9853-FD9107678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65" y="-27806"/>
            <a:ext cx="2649354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1F34FD-DD6E-477E-80EB-935826FA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61" y="2315820"/>
            <a:ext cx="3512734" cy="2579822"/>
          </a:xfrm>
          <a:prstGeom prst="rect">
            <a:avLst/>
          </a:prstGeom>
        </p:spPr>
      </p:pic>
      <p:pic>
        <p:nvPicPr>
          <p:cNvPr id="1026" name="Picture 2" descr="Longue flèche pointant vers la droite | Télécharger Icons gratuitement">
            <a:extLst>
              <a:ext uri="{FF2B5EF4-FFF2-40B4-BE49-F238E27FC236}">
                <a16:creationId xmlns:a16="http://schemas.microsoft.com/office/drawing/2014/main" id="{734F625B-3808-4C4C-91D4-1639DAF2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27" y="2454008"/>
            <a:ext cx="1373104" cy="137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5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1A209-0CDB-4CE2-B808-CA20AFA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err="1"/>
              <a:t>Snakemake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0B34C-C234-43EE-B361-556599B520A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1201554" y="1956886"/>
            <a:ext cx="7324825" cy="294422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gestionnaire</a:t>
            </a:r>
            <a:r>
              <a:rPr lang="en-US" dirty="0"/>
              <a:t> de workflow </a:t>
            </a:r>
            <a:r>
              <a:rPr lang="en-US" dirty="0" err="1"/>
              <a:t>en</a:t>
            </a:r>
            <a:r>
              <a:rPr lang="en-US" dirty="0"/>
              <a:t> python. Il </a:t>
            </a:r>
            <a:r>
              <a:rPr lang="en-US" dirty="0" err="1"/>
              <a:t>automatise</a:t>
            </a:r>
            <a:r>
              <a:rPr lang="en-US" dirty="0"/>
              <a:t> la </a:t>
            </a:r>
            <a:r>
              <a:rPr lang="en-US" dirty="0" err="1"/>
              <a:t>création</a:t>
            </a:r>
            <a:r>
              <a:rPr lang="en-US" dirty="0"/>
              <a:t>, </a:t>
            </a:r>
            <a:r>
              <a:rPr lang="en-US" dirty="0" err="1"/>
              <a:t>l’exécution</a:t>
            </a:r>
            <a:r>
              <a:rPr lang="en-US" dirty="0"/>
              <a:t> et la gestion de workflows.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</a:t>
            </a:r>
            <a:r>
              <a:rPr lang="en-US" dirty="0" err="1"/>
              <a:t>décompose</a:t>
            </a:r>
            <a:r>
              <a:rPr lang="en-US" dirty="0"/>
              <a:t> un script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étapes </a:t>
            </a:r>
            <a:r>
              <a:rPr lang="en-US" dirty="0" err="1"/>
              <a:t>appelées</a:t>
            </a:r>
            <a:r>
              <a:rPr lang="en-US" dirty="0"/>
              <a:t> des </a:t>
            </a:r>
            <a:r>
              <a:rPr lang="en-US" dirty="0" err="1"/>
              <a:t>règles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utilise</a:t>
            </a:r>
            <a:r>
              <a:rPr lang="en-US" dirty="0"/>
              <a:t> un script python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shell pour </a:t>
            </a:r>
            <a:r>
              <a:rPr lang="en-US" dirty="0" err="1"/>
              <a:t>générer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appelé</a:t>
            </a:r>
            <a:r>
              <a:rPr lang="en-US" dirty="0"/>
              <a:t>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dépendances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indépendantes</a:t>
            </a:r>
            <a:r>
              <a:rPr lang="en-US" dirty="0"/>
              <a:t> les </a:t>
            </a:r>
            <a:r>
              <a:rPr lang="en-US" dirty="0" err="1"/>
              <a:t>unes</a:t>
            </a:r>
            <a:r>
              <a:rPr lang="en-US" dirty="0"/>
              <a:t> des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parallélisées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exécutée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. Une </a:t>
            </a:r>
            <a:r>
              <a:rPr lang="en-US" dirty="0" err="1"/>
              <a:t>exécution</a:t>
            </a:r>
            <a:r>
              <a:rPr lang="en-US" dirty="0"/>
              <a:t> par </a:t>
            </a:r>
            <a:r>
              <a:rPr lang="en-US" b="1" dirty="0">
                <a:solidFill>
                  <a:schemeClr val="accent2"/>
                </a:solidFill>
              </a:rPr>
              <a:t>wildcard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350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FE480D8-5247-4317-A0C1-A2A8ECCD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8" y="577517"/>
            <a:ext cx="5298469" cy="34009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358B703-E9E8-423D-B659-36CDA4C6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7875"/>
            <a:ext cx="5950822" cy="35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617CC7-78AF-41F8-B4F4-79047BB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ESPO-G avec </a:t>
            </a:r>
            <a:r>
              <a:rPr lang="en-US" dirty="0" err="1"/>
              <a:t>Snakemake</a:t>
            </a:r>
            <a:endParaRPr lang="en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F164675-4D0B-40E2-8FA0-96627C84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Dans ESPO-G de base, </a:t>
            </a:r>
            <a:r>
              <a:rPr lang="en-US" dirty="0" err="1"/>
              <a:t>il</a:t>
            </a:r>
            <a:r>
              <a:rPr lang="en-US" dirty="0"/>
              <a:t> y </a:t>
            </a:r>
            <a:r>
              <a:rPr lang="en-US" dirty="0" err="1"/>
              <a:t>avait</a:t>
            </a:r>
            <a:r>
              <a:rPr lang="en-US" dirty="0"/>
              <a:t> 12 </a:t>
            </a:r>
            <a:r>
              <a:rPr lang="en-US" dirty="0" err="1"/>
              <a:t>tâches</a:t>
            </a:r>
            <a:r>
              <a:rPr lang="en-US" dirty="0"/>
              <a:t> qui </a:t>
            </a:r>
            <a:r>
              <a:rPr lang="en-US" dirty="0" err="1"/>
              <a:t>s’exécutaient</a:t>
            </a:r>
            <a:r>
              <a:rPr lang="en-US" dirty="0"/>
              <a:t> </a:t>
            </a:r>
            <a:r>
              <a:rPr lang="en-US" dirty="0" err="1"/>
              <a:t>l’une</a:t>
            </a:r>
            <a:r>
              <a:rPr lang="en-US" dirty="0"/>
              <a:t> à la suite de </a:t>
            </a:r>
            <a:r>
              <a:rPr lang="en-US" dirty="0" err="1"/>
              <a:t>l’autre</a:t>
            </a:r>
            <a:r>
              <a:rPr lang="en-US" dirty="0"/>
              <a:t>. </a:t>
            </a:r>
          </a:p>
          <a:p>
            <a:r>
              <a:rPr lang="en-US" dirty="0"/>
              <a:t>Dans le workflow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étape</a:t>
            </a:r>
            <a:r>
              <a:rPr lang="en-US" dirty="0"/>
              <a:t> correspond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un ensemble de </a:t>
            </a:r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définies</a:t>
            </a:r>
            <a:r>
              <a:rPr lang="en-US" dirty="0"/>
              <a:t> dans un </a:t>
            </a:r>
            <a:r>
              <a:rPr lang="en-US" dirty="0" err="1"/>
              <a:t>fichier</a:t>
            </a:r>
            <a:r>
              <a:rPr lang="en-US" dirty="0"/>
              <a:t> qui a </a:t>
            </a:r>
            <a:r>
              <a:rPr lang="en-US" dirty="0" err="1"/>
              <a:t>comme</a:t>
            </a:r>
            <a:r>
              <a:rPr lang="en-US" dirty="0"/>
              <a:t> extension 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b="1" dirty="0" err="1">
                <a:solidFill>
                  <a:schemeClr val="accent2"/>
                </a:solidFill>
              </a:rPr>
              <a:t>smk</a:t>
            </a:r>
            <a:r>
              <a:rPr lang="en-US" dirty="0"/>
              <a:t>.</a:t>
            </a:r>
          </a:p>
          <a:p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.</a:t>
            </a:r>
            <a:r>
              <a:rPr lang="en-US" dirty="0" err="1"/>
              <a:t>smk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inclus</a:t>
            </a:r>
            <a:r>
              <a:rPr lang="en-US" dirty="0"/>
              <a:t> dans le </a:t>
            </a:r>
            <a:r>
              <a:rPr lang="en-US" dirty="0" err="1"/>
              <a:t>snakefile</a:t>
            </a:r>
            <a:r>
              <a:rPr lang="en-US" dirty="0"/>
              <a:t>. </a:t>
            </a:r>
          </a:p>
          <a:p>
            <a:r>
              <a:rPr lang="en-US" dirty="0"/>
              <a:t>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snakefile</a:t>
            </a:r>
            <a:r>
              <a:rPr lang="en-US" dirty="0"/>
              <a:t> se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règle</a:t>
            </a:r>
            <a:r>
              <a:rPr lang="en-US" dirty="0"/>
              <a:t> </a:t>
            </a:r>
            <a:r>
              <a:rPr lang="en-US" dirty="0" err="1"/>
              <a:t>spéciale</a:t>
            </a:r>
            <a:r>
              <a:rPr lang="en-US" dirty="0"/>
              <a:t> </a:t>
            </a:r>
            <a:r>
              <a:rPr lang="en-US" dirty="0" err="1"/>
              <a:t>appelée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all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Cette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règle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définit</a:t>
            </a:r>
            <a:r>
              <a:rPr lang="en-US" dirty="0">
                <a:solidFill>
                  <a:schemeClr val="tx2"/>
                </a:solidFill>
              </a:rPr>
              <a:t> les </a:t>
            </a:r>
            <a:r>
              <a:rPr lang="en-US" dirty="0" err="1">
                <a:solidFill>
                  <a:schemeClr val="tx2"/>
                </a:solidFill>
              </a:rPr>
              <a:t>règles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cibles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l’on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souhaite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obtenir</a:t>
            </a:r>
            <a:r>
              <a:rPr lang="en-US" dirty="0">
                <a:solidFill>
                  <a:schemeClr val="tx2"/>
                </a:solidFill>
              </a:rPr>
              <a:t> à la fin du workflow.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E04D52-E951-4A57-A58E-C52CFC62A2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274" y="4808905"/>
            <a:ext cx="7654925" cy="1450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F446C11-9901-4582-94CA-03EA1BA9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4" y="378327"/>
            <a:ext cx="4585670" cy="42263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AB8FE0-EEB9-4067-87A7-2C5292D9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117" y="378327"/>
            <a:ext cx="5430325" cy="51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9CEBF-E899-41AF-83CD-5C184D065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workflow et son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dirigé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81AD1-8304-4362-BDFA-EC6C2DC3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2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F9B1919-1525-4951-AF8E-678CD927A03D}"/>
              </a:ext>
            </a:extLst>
          </p:cNvPr>
          <p:cNvSpPr txBox="1"/>
          <p:nvPr/>
        </p:nvSpPr>
        <p:spPr>
          <a:xfrm>
            <a:off x="208541" y="56148"/>
            <a:ext cx="42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Pour un </a:t>
            </a:r>
            <a:r>
              <a:rPr lang="en-US" dirty="0" err="1"/>
              <a:t>seul</a:t>
            </a:r>
            <a:r>
              <a:rPr lang="en-US" dirty="0"/>
              <a:t> wildcard, </a:t>
            </a:r>
            <a:r>
              <a:rPr lang="en-US" dirty="0" err="1"/>
              <a:t>ordre</a:t>
            </a:r>
            <a:r>
              <a:rPr lang="en-US" dirty="0"/>
              <a:t> = [“A”, “B”]</a:t>
            </a:r>
            <a:endParaRPr lang="en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C761C5-8DBF-4EEE-9116-867C497F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80" y="56148"/>
            <a:ext cx="3371850" cy="65722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967C19-4286-4498-B198-8B9D5C08A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91" y="425480"/>
            <a:ext cx="4892845" cy="6292142"/>
          </a:xfrm>
          <a:prstGeom prst="rect">
            <a:avLst/>
          </a:prstGeom>
          <a:effectLst>
            <a:outerShdw blurRad="114300" dist="76200" dir="19380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6039</TotalTime>
  <Words>975</Words>
  <Application>Microsoft Office PowerPoint</Application>
  <PresentationFormat>Grand écran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Rétrospective</vt:lpstr>
      <vt:lpstr>Snakemake </vt:lpstr>
      <vt:lpstr>Qu’est-ce que ESPO-G6?</vt:lpstr>
      <vt:lpstr>Présentation PowerPoint</vt:lpstr>
      <vt:lpstr>Qu’est-ce que Snakemake?</vt:lpstr>
      <vt:lpstr>Présentation PowerPoint</vt:lpstr>
      <vt:lpstr>ESPO-G avec Snakemake</vt:lpstr>
      <vt:lpstr>Présentation PowerPoint</vt:lpstr>
      <vt:lpstr>Exemple de workflow et son graphe dirigé</vt:lpstr>
      <vt:lpstr>Présentation PowerPoint</vt:lpstr>
      <vt:lpstr>Présentation PowerPoint</vt:lpstr>
      <vt:lpstr>Snakemake sur Narval</vt:lpstr>
      <vt:lpstr>Avantages et inconvénients de Snakemake</vt:lpstr>
      <vt:lpstr>Avantages et inconvénients de slurm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Cisse . Oumou Kalssoum</dc:creator>
  <cp:lastModifiedBy>Cisse . Oumou Kalssoum</cp:lastModifiedBy>
  <cp:revision>63</cp:revision>
  <dcterms:created xsi:type="dcterms:W3CDTF">2024-08-16T13:26:25Z</dcterms:created>
  <dcterms:modified xsi:type="dcterms:W3CDTF">2024-08-21T13:20:30Z</dcterms:modified>
</cp:coreProperties>
</file>