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40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41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43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4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4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7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4"/>
  </p:notesMasterIdLst>
  <p:sldIdLst>
    <p:sldId id="257" r:id="rId5"/>
    <p:sldId id="1323" r:id="rId6"/>
    <p:sldId id="1374" r:id="rId7"/>
    <p:sldId id="1393" r:id="rId8"/>
    <p:sldId id="1351" r:id="rId9"/>
    <p:sldId id="1335" r:id="rId10"/>
    <p:sldId id="1350" r:id="rId11"/>
    <p:sldId id="1326" r:id="rId12"/>
    <p:sldId id="1336" r:id="rId13"/>
    <p:sldId id="1327" r:id="rId14"/>
    <p:sldId id="1375" r:id="rId15"/>
    <p:sldId id="1352" r:id="rId16"/>
    <p:sldId id="1372" r:id="rId17"/>
    <p:sldId id="1354" r:id="rId18"/>
    <p:sldId id="1365" r:id="rId19"/>
    <p:sldId id="1360" r:id="rId20"/>
    <p:sldId id="1382" r:id="rId21"/>
    <p:sldId id="1394" r:id="rId22"/>
    <p:sldId id="1391" r:id="rId23"/>
    <p:sldId id="1363" r:id="rId24"/>
    <p:sldId id="1384" r:id="rId25"/>
    <p:sldId id="1364" r:id="rId26"/>
    <p:sldId id="1383" r:id="rId27"/>
    <p:sldId id="1362" r:id="rId28"/>
    <p:sldId id="1353" r:id="rId29"/>
    <p:sldId id="1381" r:id="rId30"/>
    <p:sldId id="1355" r:id="rId31"/>
    <p:sldId id="1356" r:id="rId32"/>
    <p:sldId id="1357" r:id="rId33"/>
    <p:sldId id="1392" r:id="rId34"/>
    <p:sldId id="1358" r:id="rId35"/>
    <p:sldId id="1359" r:id="rId36"/>
    <p:sldId id="1380" r:id="rId37"/>
    <p:sldId id="1361" r:id="rId38"/>
    <p:sldId id="1379" r:id="rId39"/>
    <p:sldId id="1368" r:id="rId40"/>
    <p:sldId id="1377" r:id="rId41"/>
    <p:sldId id="1369" r:id="rId42"/>
    <p:sldId id="1370" r:id="rId43"/>
    <p:sldId id="1389" r:id="rId44"/>
    <p:sldId id="1390" r:id="rId45"/>
    <p:sldId id="1371" r:id="rId46"/>
    <p:sldId id="1388" r:id="rId47"/>
    <p:sldId id="1378" r:id="rId48"/>
    <p:sldId id="1385" r:id="rId49"/>
    <p:sldId id="1386" r:id="rId50"/>
    <p:sldId id="1387" r:id="rId51"/>
    <p:sldId id="1376" r:id="rId52"/>
    <p:sldId id="1331" r:id="rId5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umont, Diane" initials="CD" lastIdx="4" clrIdx="0">
    <p:extLst>
      <p:ext uri="{19B8F6BF-5375-455C-9EA6-DF929625EA0E}">
        <p15:presenceInfo xmlns:p15="http://schemas.microsoft.com/office/powerpoint/2012/main" userId="S-1-5-21-1993962763-1614895754-1801674531-13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B1323"/>
    <a:srgbClr val="080E1A"/>
    <a:srgbClr val="0E172C"/>
    <a:srgbClr val="0A1120"/>
    <a:srgbClr val="070C17"/>
    <a:srgbClr val="0F1A2F"/>
    <a:srgbClr val="09101D"/>
    <a:srgbClr val="000012"/>
    <a:srgbClr val="000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150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08AD-3B3F-408A-839F-DBDAEB2010D0}" type="datetimeFigureOut">
              <a:rPr lang="fr-CA" smtClean="0"/>
              <a:t>2020-09-16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6F9DC-E4BE-447E-A3D4-01D440E0920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331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2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57075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11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42472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12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4175023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13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027600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14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964672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15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23524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16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808406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17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14218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18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750276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19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725857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20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428383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3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039145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21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167257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22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2650278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23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2605720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24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588842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25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801070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26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568829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27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6876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28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014249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29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29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2989006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30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30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75923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4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1173089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31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485164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32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2858076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33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2343965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34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2892105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35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35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9344931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36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36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408944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37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692263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38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38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9482145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39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39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155242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40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40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97195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5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5071064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41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41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543636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42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42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6290258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43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43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6750900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44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44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24100134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45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5637447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46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46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870084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47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47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732723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48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48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6149633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49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49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22980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6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395326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7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99634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8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2820734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9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114796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7A913-F62F-4561-B9C8-847B06FC432B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1331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09775" y="561975"/>
            <a:ext cx="4989513" cy="2808288"/>
          </a:xfrm>
          <a:ln/>
        </p:spPr>
      </p:sp>
      <p:sp>
        <p:nvSpPr>
          <p:cNvPr id="13317" name="Espace réservé du numéro de diapositive 3"/>
          <p:cNvSpPr txBox="1">
            <a:spLocks noGrp="1"/>
          </p:cNvSpPr>
          <p:nvPr/>
        </p:nvSpPr>
        <p:spPr bwMode="auto">
          <a:xfrm>
            <a:off x="5102992" y="7115714"/>
            <a:ext cx="3904299" cy="3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166" tIns="33082" rIns="66166" bIns="33082" anchor="b"/>
          <a:lstStyle/>
          <a:p>
            <a:pPr algn="r" defTabSz="661779"/>
            <a:fld id="{1A2E9D89-F4A0-4D54-9B9C-DA37041B4F6B}" type="slidenum">
              <a:rPr lang="fr-CA" sz="900">
                <a:latin typeface="Calibri" pitchFamily="34" charset="0"/>
              </a:rPr>
              <a:pPr algn="r" defTabSz="661779"/>
              <a:t>10</a:t>
            </a:fld>
            <a:endParaRPr lang="fr-CA" sz="900" dirty="0">
              <a:latin typeface="Calibri" pitchFamily="34" charset="0"/>
            </a:endParaRPr>
          </a:p>
        </p:txBody>
      </p:sp>
      <p:sp>
        <p:nvSpPr>
          <p:cNvPr id="6" name="Espace réservé des commentaires 5"/>
          <p:cNvSpPr>
            <a:spLocks noGrp="1"/>
          </p:cNvSpPr>
          <p:nvPr>
            <p:ph type="body" sz="quarter" idx="10"/>
          </p:nvPr>
        </p:nvSpPr>
        <p:spPr>
          <a:xfrm>
            <a:off x="263649" y="3370263"/>
            <a:ext cx="9048626" cy="4352120"/>
          </a:xfrm>
        </p:spPr>
        <p:txBody>
          <a:bodyPr>
            <a:normAutofit/>
          </a:bodyPr>
          <a:lstStyle/>
          <a:p>
            <a:r>
              <a:rPr lang="fr-CA" dirty="0"/>
              <a:t>Ça penche de plus en plus vers le scénario en ligne.</a:t>
            </a:r>
          </a:p>
        </p:txBody>
      </p:sp>
    </p:spTree>
    <p:extLst>
      <p:ext uri="{BB962C8B-B14F-4D97-AF65-F5344CB8AC3E}">
        <p14:creationId xmlns:p14="http://schemas.microsoft.com/office/powerpoint/2010/main" val="241636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709D-7A04-488E-ACF6-8B1039498229}" type="datetimeFigureOut">
              <a:rPr lang="fr-CA" smtClean="0"/>
              <a:t>2020-09-16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C5B9-D374-49B2-A263-821DA55037F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495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709D-7A04-488E-ACF6-8B1039498229}" type="datetimeFigureOut">
              <a:rPr lang="fr-CA" smtClean="0"/>
              <a:t>2020-09-16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C5B9-D374-49B2-A263-821DA55037F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110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709D-7A04-488E-ACF6-8B1039498229}" type="datetimeFigureOut">
              <a:rPr lang="fr-CA" smtClean="0"/>
              <a:t>2020-09-16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C5B9-D374-49B2-A263-821DA55037F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553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709D-7A04-488E-ACF6-8B1039498229}" type="datetimeFigureOut">
              <a:rPr lang="fr-CA" smtClean="0"/>
              <a:t>2020-09-16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C5B9-D374-49B2-A263-821DA55037F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196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709D-7A04-488E-ACF6-8B1039498229}" type="datetimeFigureOut">
              <a:rPr lang="fr-CA" smtClean="0"/>
              <a:t>2020-09-16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C5B9-D374-49B2-A263-821DA55037F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943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709D-7A04-488E-ACF6-8B1039498229}" type="datetimeFigureOut">
              <a:rPr lang="fr-CA" smtClean="0"/>
              <a:t>2020-09-16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C5B9-D374-49B2-A263-821DA55037F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296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709D-7A04-488E-ACF6-8B1039498229}" type="datetimeFigureOut">
              <a:rPr lang="fr-CA" smtClean="0"/>
              <a:t>2020-09-16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C5B9-D374-49B2-A263-821DA55037F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12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709D-7A04-488E-ACF6-8B1039498229}" type="datetimeFigureOut">
              <a:rPr lang="fr-CA" smtClean="0"/>
              <a:t>2020-09-16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C5B9-D374-49B2-A263-821DA55037F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56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709D-7A04-488E-ACF6-8B1039498229}" type="datetimeFigureOut">
              <a:rPr lang="fr-CA" smtClean="0"/>
              <a:t>2020-09-16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C5B9-D374-49B2-A263-821DA55037F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359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709D-7A04-488E-ACF6-8B1039498229}" type="datetimeFigureOut">
              <a:rPr lang="fr-CA" smtClean="0"/>
              <a:t>2020-09-16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C5B9-D374-49B2-A263-821DA55037F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040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709D-7A04-488E-ACF6-8B1039498229}" type="datetimeFigureOut">
              <a:rPr lang="fr-CA" smtClean="0"/>
              <a:t>2020-09-16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C5B9-D374-49B2-A263-821DA55037F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153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709D-7A04-488E-ACF6-8B1039498229}" type="datetimeFigureOut">
              <a:rPr lang="fr-CA" smtClean="0"/>
              <a:t>2020-09-16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C5B9-D374-49B2-A263-821DA55037F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463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1.png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.gif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.gif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3.png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4.png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5.png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6.png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4.gif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4.gif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4.gif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4.gif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4.gif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22.png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gif"/><Relationship Id="rId5" Type="http://schemas.openxmlformats.org/officeDocument/2006/relationships/image" Target="../media/image7.emf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gif"/><Relationship Id="rId5" Type="http://schemas.openxmlformats.org/officeDocument/2006/relationships/image" Target="../media/image9.emf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gif"/><Relationship Id="rId5" Type="http://schemas.openxmlformats.org/officeDocument/2006/relationships/image" Target="../media/image9.emf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image" Target="../media/image4.gif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9167A69-7FA8-47D5-ACBE-2036AE8B70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650"/>
            <a:ext cx="10335282" cy="6918660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3699591" y="0"/>
            <a:ext cx="8494023" cy="6858000"/>
            <a:chOff x="3708137" y="0"/>
            <a:chExt cx="8494023" cy="6858000"/>
          </a:xfrm>
          <a:solidFill>
            <a:srgbClr val="0B1323"/>
          </a:solidFill>
        </p:grpSpPr>
        <p:sp>
          <p:nvSpPr>
            <p:cNvPr id="10" name="Triangle rectangle 9"/>
            <p:cNvSpPr/>
            <p:nvPr/>
          </p:nvSpPr>
          <p:spPr>
            <a:xfrm rot="10800000">
              <a:off x="3708137" y="1119"/>
              <a:ext cx="6612408" cy="6775855"/>
            </a:xfrm>
            <a:prstGeom prst="rt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316665" y="0"/>
              <a:ext cx="188549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Triangle rectangle 6"/>
          <p:cNvSpPr/>
          <p:nvPr/>
        </p:nvSpPr>
        <p:spPr>
          <a:xfrm rot="5400000">
            <a:off x="279923" y="-279925"/>
            <a:ext cx="3143713" cy="370356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9" y="449598"/>
            <a:ext cx="1752215" cy="67077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5284479" y="376254"/>
            <a:ext cx="6503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600" cap="all" dirty="0">
                <a:solidFill>
                  <a:schemeClr val="bg1"/>
                </a:solidFill>
                <a:latin typeface="Arial Narrow"/>
                <a:cs typeface="Arial Narrow"/>
              </a:rPr>
              <a:t>Analyse automatisée de l'information climatique</a:t>
            </a:r>
          </a:p>
          <a:p>
            <a:pPr algn="r">
              <a:tabLst>
                <a:tab pos="179388" algn="l"/>
              </a:tabLst>
            </a:pPr>
            <a:r>
              <a:rPr lang="fr-FR" sz="2800" dirty="0">
                <a:solidFill>
                  <a:schemeClr val="bg1"/>
                </a:solidFill>
                <a:latin typeface="Arial Narrow"/>
                <a:cs typeface="Arial Narrow"/>
              </a:rPr>
              <a:t>      OUTIL D'ANALYSE PYTHON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036611" y="2846513"/>
            <a:ext cx="574111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dirty="0">
                <a:solidFill>
                  <a:srgbClr val="00A9FF"/>
                </a:solidFill>
                <a:latin typeface="Arial Narrow"/>
                <a:cs typeface="Arial Narrow"/>
              </a:rPr>
              <a:t>Yannick Rousseau</a:t>
            </a:r>
          </a:p>
          <a:p>
            <a:pPr algn="r"/>
            <a:r>
              <a:rPr lang="fr-FR" sz="2300" dirty="0">
                <a:solidFill>
                  <a:srgbClr val="00A9FF"/>
                </a:solidFill>
                <a:latin typeface="Arial Narrow"/>
                <a:cs typeface="Arial Narrow"/>
              </a:rPr>
              <a:t>Spécialistes en scénarios</a:t>
            </a:r>
          </a:p>
          <a:p>
            <a:pPr algn="r"/>
            <a:r>
              <a:rPr lang="fr-FR" sz="2300" dirty="0">
                <a:solidFill>
                  <a:srgbClr val="00A9FF"/>
                </a:solidFill>
                <a:latin typeface="Arial Narrow"/>
                <a:cs typeface="Arial Narrow"/>
              </a:rPr>
              <a:t>et services climatiques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46" y="6150669"/>
            <a:ext cx="12192000" cy="767340"/>
          </a:xfrm>
          <a:prstGeom prst="rect">
            <a:avLst/>
          </a:prstGeom>
        </p:spPr>
      </p:pic>
      <p:sp>
        <p:nvSpPr>
          <p:cNvPr id="12" name="ZoneTexte 15">
            <a:extLst>
              <a:ext uri="{FF2B5EF4-FFF2-40B4-BE49-F238E27FC236}">
                <a16:creationId xmlns:a16="http://schemas.microsoft.com/office/drawing/2014/main" id="{F9515BCA-EC34-45CF-9C99-27EFDF05CCAE}"/>
              </a:ext>
            </a:extLst>
          </p:cNvPr>
          <p:cNvSpPr txBox="1"/>
          <p:nvPr/>
        </p:nvSpPr>
        <p:spPr>
          <a:xfrm>
            <a:off x="6036611" y="5685619"/>
            <a:ext cx="574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solidFill>
                  <a:srgbClr val="FFFFFF"/>
                </a:solidFill>
                <a:latin typeface="Arial Narrow"/>
                <a:cs typeface="Arial Narrow"/>
              </a:rPr>
              <a:t>document: 14 septembre 2020</a:t>
            </a:r>
          </a:p>
          <a:p>
            <a:pPr algn="r"/>
            <a:r>
              <a:rPr lang="fr-FR" sz="1200" dirty="0">
                <a:solidFill>
                  <a:srgbClr val="FFFFFF"/>
                </a:solidFill>
                <a:latin typeface="Arial Narrow"/>
                <a:cs typeface="Arial Narrow"/>
              </a:rPr>
              <a:t>code: scen_workflow_afr (v1.0.3)</a:t>
            </a:r>
          </a:p>
        </p:txBody>
      </p:sp>
    </p:spTree>
    <p:extLst>
      <p:ext uri="{BB962C8B-B14F-4D97-AF65-F5344CB8AC3E}">
        <p14:creationId xmlns:p14="http://schemas.microsoft.com/office/powerpoint/2010/main" val="425513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Processus et Concepts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6" name="ZoneTexte 4">
            <a:extLst>
              <a:ext uri="{FF2B5EF4-FFF2-40B4-BE49-F238E27FC236}">
                <a16:creationId xmlns:a16="http://schemas.microsoft.com/office/drawing/2014/main" id="{6BFDFB53-4380-44D3-9678-EA2E1245B641}"/>
              </a:ext>
            </a:extLst>
          </p:cNvPr>
          <p:cNvSpPr txBox="1"/>
          <p:nvPr/>
        </p:nvSpPr>
        <p:spPr>
          <a:xfrm>
            <a:off x="360000" y="900000"/>
            <a:ext cx="11426992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Seuil associé à un indice climatique</a:t>
            </a:r>
          </a:p>
          <a:p>
            <a:pPr marL="54292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Valeur d'une variable climatique à partir de laquelle des effets se font sentir sur une activité socio-économique ou sur la santé humaine.</a:t>
            </a:r>
          </a:p>
          <a:p>
            <a:pPr marL="542925" indent="-1809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Les effets peuvent être positifs ou négatifs.</a:t>
            </a:r>
          </a:p>
          <a:p>
            <a:pPr marL="542925" indent="-1809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Ex: une période de canicule à Montréal survient lorsque la température maximale journalière est supérieure à 33ºC et la température minimale est supérieure à 22ºC pendant trois jours</a:t>
            </a:r>
          </a:p>
          <a:p>
            <a:pPr marL="536575" indent="-1588"/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(Institut national de la Santé publique du Québec)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600" indent="-355600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Points importants</a:t>
            </a:r>
          </a:p>
          <a:p>
            <a:pPr marL="536575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Plusieurs sources d'information</a:t>
            </a:r>
          </a:p>
          <a:p>
            <a:pPr marL="542925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Ex: littérature scientifique, guides normatifs, savoir local, données météorologiques.</a:t>
            </a:r>
          </a:p>
          <a:p>
            <a:pPr marL="536575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Associé à un bénéfice ou à une conséquence précise.</a:t>
            </a:r>
          </a:p>
          <a:p>
            <a:pPr marL="536575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Potentiellement plusieurs seuils pour un seul indice climatique.</a:t>
            </a:r>
          </a:p>
          <a:p>
            <a:pPr marL="536575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Sa valeur peut être difficile à déterminer.</a:t>
            </a:r>
          </a:p>
          <a:p>
            <a:pPr marL="536575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Certaine dose d'incertitude.</a:t>
            </a:r>
          </a:p>
          <a:p>
            <a:pPr marL="536575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Information précieuse/essentielle.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3046648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00" y="3118961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7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6" name="ZoneTexte 4">
            <a:extLst>
              <a:ext uri="{FF2B5EF4-FFF2-40B4-BE49-F238E27FC236}">
                <a16:creationId xmlns:a16="http://schemas.microsoft.com/office/drawing/2014/main" id="{6BFDFB53-4380-44D3-9678-EA2E1245B641}"/>
              </a:ext>
            </a:extLst>
          </p:cNvPr>
          <p:cNvSpPr txBox="1"/>
          <p:nvPr/>
        </p:nvSpPr>
        <p:spPr>
          <a:xfrm>
            <a:off x="360000" y="900000"/>
            <a:ext cx="114269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Utilité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Traitement automatisé d'un large volume de données climatiques (2-5 To pour un seul projet)</a:t>
            </a:r>
          </a:p>
          <a:p>
            <a:pPr marL="534988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Ex1: Sortie des modèles climatiques</a:t>
            </a:r>
          </a:p>
          <a:p>
            <a:pPr marL="534988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Ex2: Observations météorologiques</a:t>
            </a:r>
          </a:p>
          <a:p>
            <a:pPr marL="534988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Ex3: Réanalyses (optionnel)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Ajustement de la sorties de modèles climatiques à l'aide d'observations météorologiques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Considération d'un ensemble de simulations climatiques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Utilisation d'un code Python développé à l'interne (Ouranos) et externe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Haute performance (librairies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xclim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xarray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dask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xesmf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numy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, pandas,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Hébergement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Projet privé sur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(pour l'instant)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Ouranosinc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scen_workflow_afr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Environnement de développement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recommandé (https://www.jetbrains.com/pycharm/)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Linux Ubuntu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900000"/>
            <a:ext cx="6774535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git - gestion de code source (privé)</a:t>
            </a:r>
          </a:p>
          <a:p>
            <a:pPr marL="541338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Accès par le site web</a:t>
            </a:r>
          </a:p>
          <a:p>
            <a:pPr marL="541338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https://github.com/Ouranosinc/scen_workflow_afr</a:t>
            </a:r>
          </a:p>
          <a:p>
            <a:pPr marL="541338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Création d'un compte</a:t>
            </a:r>
          </a:p>
          <a:p>
            <a:pPr marL="541338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Code d'usager transmis à l'administrateur du compte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d'Ouranos</a:t>
            </a:r>
          </a:p>
          <a:p>
            <a:pPr marL="541338" indent="-1809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Mise à jour à partir du terminal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 &gt; Fichiers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778E-7112-49F1-A689-BFEDC8038C29}"/>
              </a:ext>
            </a:extLst>
          </p:cNvPr>
          <p:cNvSpPr/>
          <p:nvPr/>
        </p:nvSpPr>
        <p:spPr>
          <a:xfrm>
            <a:off x="1010979" y="3512596"/>
            <a:ext cx="5852356" cy="263149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Installer git.</a:t>
            </a:r>
          </a:p>
          <a:p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git </a:t>
            </a:r>
          </a:p>
          <a:p>
            <a:endParaRPr lang="fr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Télécharger le code source.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~/Documents/dev/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git clone https://github.com/&lt;code_usager&gt;/scen_workflow_afr.git</a:t>
            </a:r>
          </a:p>
          <a:p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Obtenir</a:t>
            </a:r>
            <a:r>
              <a:rPr lang="en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les modifications les plus </a:t>
            </a:r>
            <a:r>
              <a:rPr lang="en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récentes</a:t>
            </a:r>
            <a:r>
              <a:rPr lang="en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scen_workflow_afr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git pull</a:t>
            </a:r>
          </a:p>
          <a:p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Soumettre</a:t>
            </a:r>
            <a:r>
              <a:rPr lang="en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amélioration</a:t>
            </a:r>
            <a:r>
              <a:rPr lang="en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/modification.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scen_workflow_afr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-a -m "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Ajout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l'indice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climatique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X."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git push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9BBC0-1F15-4DA4-AA7A-6F21F8904887}"/>
              </a:ext>
            </a:extLst>
          </p:cNvPr>
          <p:cNvSpPr/>
          <p:nvPr/>
        </p:nvSpPr>
        <p:spPr>
          <a:xfrm>
            <a:off x="1012482" y="3250986"/>
            <a:ext cx="5850854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ECBC7-C2F9-4031-A635-1A51B5F7DD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6" t="6667" r="25573" b="48194"/>
          <a:stretch/>
        </p:blipFill>
        <p:spPr>
          <a:xfrm>
            <a:off x="7134535" y="1330886"/>
            <a:ext cx="4697465" cy="5059113"/>
          </a:xfrm>
          <a:prstGeom prst="rect">
            <a:avLst/>
          </a:prstGeom>
        </p:spPr>
      </p:pic>
      <p:cxnSp>
        <p:nvCxnSpPr>
          <p:cNvPr id="11" name="Straight Arrow Connector 26">
            <a:extLst>
              <a:ext uri="{FF2B5EF4-FFF2-40B4-BE49-F238E27FC236}">
                <a16:creationId xmlns:a16="http://schemas.microsoft.com/office/drawing/2014/main" id="{3F970BD1-CE56-49B7-9A05-8E4C098C5E64}"/>
              </a:ext>
            </a:extLst>
          </p:cNvPr>
          <p:cNvCxnSpPr>
            <a:cxnSpLocks/>
          </p:cNvCxnSpPr>
          <p:nvPr/>
        </p:nvCxnSpPr>
        <p:spPr>
          <a:xfrm>
            <a:off x="3296653" y="1515979"/>
            <a:ext cx="383788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6">
            <a:extLst>
              <a:ext uri="{FF2B5EF4-FFF2-40B4-BE49-F238E27FC236}">
                <a16:creationId xmlns:a16="http://schemas.microsoft.com/office/drawing/2014/main" id="{C4DA3FB5-96C1-498B-88AA-60C87FB5275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017857" y="1133063"/>
            <a:ext cx="0" cy="54536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343B360-496F-47D3-87AB-44DE318F6A44}"/>
              </a:ext>
            </a:extLst>
          </p:cNvPr>
          <p:cNvSpPr/>
          <p:nvPr/>
        </p:nvSpPr>
        <p:spPr>
          <a:xfrm>
            <a:off x="7712109" y="1678426"/>
            <a:ext cx="611496" cy="16979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57398-C10A-46FB-8698-2FB64E065668}"/>
              </a:ext>
            </a:extLst>
          </p:cNvPr>
          <p:cNvSpPr txBox="1"/>
          <p:nvPr/>
        </p:nvSpPr>
        <p:spPr>
          <a:xfrm>
            <a:off x="7062974" y="747398"/>
            <a:ext cx="1909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 et demandes de changements</a:t>
            </a:r>
            <a:endParaRPr lang="en-CA" sz="1200" dirty="0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242CF-C94C-42C7-B45D-2E1643F80841}"/>
              </a:ext>
            </a:extLst>
          </p:cNvPr>
          <p:cNvSpPr/>
          <p:nvPr/>
        </p:nvSpPr>
        <p:spPr>
          <a:xfrm>
            <a:off x="7229742" y="3012013"/>
            <a:ext cx="788115" cy="16979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A32C5-35C0-4D78-A812-C358CF75377C}"/>
              </a:ext>
            </a:extLst>
          </p:cNvPr>
          <p:cNvSpPr txBox="1"/>
          <p:nvPr/>
        </p:nvSpPr>
        <p:spPr>
          <a:xfrm>
            <a:off x="5734228" y="2759523"/>
            <a:ext cx="1129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r>
              <a:rPr lang="fr-CA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versions</a:t>
            </a:r>
            <a:endParaRPr lang="en-CA" sz="1200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6">
            <a:extLst>
              <a:ext uri="{FF2B5EF4-FFF2-40B4-BE49-F238E27FC236}">
                <a16:creationId xmlns:a16="http://schemas.microsoft.com/office/drawing/2014/main" id="{7E6B3853-6102-4785-987F-46D9C63CE11F}"/>
              </a:ext>
            </a:extLst>
          </p:cNvPr>
          <p:cNvCxnSpPr>
            <a:cxnSpLocks/>
          </p:cNvCxnSpPr>
          <p:nvPr/>
        </p:nvCxnSpPr>
        <p:spPr>
          <a:xfrm>
            <a:off x="6863335" y="2990356"/>
            <a:ext cx="366407" cy="10655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0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6" grpId="0" animBg="1"/>
      <p:bldP spid="17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 &gt; Fichiers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6" name="ZoneTexte 4">
            <a:extLst>
              <a:ext uri="{FF2B5EF4-FFF2-40B4-BE49-F238E27FC236}">
                <a16:creationId xmlns:a16="http://schemas.microsoft.com/office/drawing/2014/main" id="{6BFDFB53-4380-44D3-9678-EA2E1245B641}"/>
              </a:ext>
            </a:extLst>
          </p:cNvPr>
          <p:cNvSpPr txBox="1"/>
          <p:nvPr/>
        </p:nvSpPr>
        <p:spPr>
          <a:xfrm>
            <a:off x="360000" y="900000"/>
            <a:ext cx="1142699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Fichiers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513013" algn="l"/>
              </a:tabLst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config.py	Paramètres globaux</a:t>
            </a:r>
          </a:p>
          <a:p>
            <a:pPr marL="538163" indent="-179388">
              <a:buFont typeface="Arial" panose="020B0604020202020204" pitchFamily="34" charset="0"/>
              <a:buChar char="•"/>
              <a:tabLst>
                <a:tab pos="2513013" algn="l"/>
              </a:tabLst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launch.py	Séquence de traitement</a:t>
            </a:r>
          </a:p>
          <a:p>
            <a:pPr marL="538163" indent="-179388">
              <a:buFont typeface="Arial" panose="020B0604020202020204" pitchFamily="34" charset="0"/>
              <a:buChar char="•"/>
              <a:tabLst>
                <a:tab pos="2513013" algn="l"/>
              </a:tabLst>
            </a:pP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download.py	Téléchargement (réanalyses, optionnel)</a:t>
            </a:r>
          </a:p>
          <a:p>
            <a:pPr marL="538163" indent="-179388">
              <a:buFont typeface="Arial" panose="020B0604020202020204" pitchFamily="34" charset="0"/>
              <a:buChar char="•"/>
              <a:tabLst>
                <a:tab pos="2513013" algn="l"/>
              </a:tabLst>
            </a:pP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aggregate.py	Agrégation de données (réanalyses, optionnel)</a:t>
            </a:r>
          </a:p>
          <a:p>
            <a:pPr marL="538163" indent="-179388">
              <a:buFont typeface="Arial" panose="020B0604020202020204" pitchFamily="34" charset="0"/>
              <a:buChar char="•"/>
              <a:tabLst>
                <a:tab pos="2513013" algn="l"/>
              </a:tabLst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scenarios.py	Production de scénarios climatiques (ex: ajustement de biais, mise à l'échelle)</a:t>
            </a:r>
          </a:p>
          <a:p>
            <a:pPr marL="538163" indent="-179388">
              <a:buFont typeface="Arial" panose="020B0604020202020204" pitchFamily="34" charset="0"/>
              <a:buChar char="•"/>
              <a:tabLst>
                <a:tab pos="2513013" algn="l"/>
              </a:tabLst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scenarios_calib.py	Recherche automatisée des paramètres optimaux</a:t>
            </a:r>
          </a:p>
          <a:p>
            <a:pPr marL="538163" indent="-179388">
              <a:buFont typeface="Arial" panose="020B0604020202020204" pitchFamily="34" charset="0"/>
              <a:buChar char="•"/>
              <a:tabLst>
                <a:tab pos="2513013" algn="l"/>
              </a:tabLst>
            </a:pP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scenarios_verif.py	Vérification des résultats (optionnel)</a:t>
            </a:r>
          </a:p>
          <a:p>
            <a:pPr marL="538163" indent="-179388">
              <a:buFont typeface="Arial" panose="020B0604020202020204" pitchFamily="34" charset="0"/>
              <a:buChar char="•"/>
              <a:tabLst>
                <a:tab pos="2513013" algn="l"/>
              </a:tabLst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qm.py	Implémentation de la méthode de quantile mapping</a:t>
            </a:r>
          </a:p>
          <a:p>
            <a:pPr marL="538163" indent="-179388">
              <a:buFont typeface="Arial" panose="020B0604020202020204" pitchFamily="34" charset="0"/>
              <a:buChar char="•"/>
              <a:tabLst>
                <a:tab pos="2513013" algn="l"/>
              </a:tabLst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indices.py	Calcul d'indices climatiques</a:t>
            </a:r>
          </a:p>
          <a:p>
            <a:pPr marL="538163" indent="-179388">
              <a:buFont typeface="Arial" panose="020B0604020202020204" pitchFamily="34" charset="0"/>
              <a:buChar char="•"/>
              <a:tabLst>
                <a:tab pos="2513013" algn="l"/>
              </a:tabLst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statistics.py	Calcul des statistiques d'ensemble</a:t>
            </a:r>
          </a:p>
          <a:p>
            <a:pPr marL="538163" indent="-179388">
              <a:buFont typeface="Arial" panose="020B0604020202020204" pitchFamily="34" charset="0"/>
              <a:buChar char="•"/>
              <a:tabLst>
                <a:tab pos="2513013" algn="l"/>
              </a:tabLst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plot.py	Génération d'éléments visuels (diagrammes et cartes)</a:t>
            </a:r>
          </a:p>
          <a:p>
            <a:pPr marL="538163" indent="-179388">
              <a:buFont typeface="Arial" panose="020B0604020202020204" pitchFamily="34" charset="0"/>
              <a:buChar char="•"/>
              <a:tabLst>
                <a:tab pos="2513013" algn="l"/>
              </a:tabLst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rcm.py, utils.py	Diverses fonctions utilitaires n'entrant dans aucune catégorie spécifique</a:t>
            </a:r>
          </a:p>
          <a:p>
            <a:pPr marL="358775">
              <a:tabLst>
                <a:tab pos="2513013" algn="l"/>
              </a:tabLst>
            </a:pPr>
            <a:endParaRPr lang="fr-CA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>
              <a:tabLst>
                <a:tab pos="2513013" algn="l"/>
              </a:tabLst>
            </a:pP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lignes grisées correspondent à du code Python qui n'est pas utilisé dans le présent projet.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5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 &gt; Fichiers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225016-675F-488F-9F71-7064BF75A237}"/>
              </a:ext>
            </a:extLst>
          </p:cNvPr>
          <p:cNvSpPr/>
          <p:nvPr/>
        </p:nvSpPr>
        <p:spPr>
          <a:xfrm>
            <a:off x="7578432" y="3236690"/>
            <a:ext cx="1800000" cy="27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Téléchargement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3B07D-D204-4AAB-BF9E-DB110A2D4DE4}"/>
              </a:ext>
            </a:extLst>
          </p:cNvPr>
          <p:cNvSpPr/>
          <p:nvPr/>
        </p:nvSpPr>
        <p:spPr>
          <a:xfrm>
            <a:off x="5263095" y="3232229"/>
            <a:ext cx="1800000" cy="27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Agrégation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B5EC71-47ED-4473-8C63-DDB58CA4572E}"/>
              </a:ext>
            </a:extLst>
          </p:cNvPr>
          <p:cNvCxnSpPr>
            <a:cxnSpLocks/>
            <a:stCxn id="288" idx="1"/>
            <a:endCxn id="300" idx="3"/>
          </p:cNvCxnSpPr>
          <p:nvPr/>
        </p:nvCxnSpPr>
        <p:spPr>
          <a:xfrm flipH="1">
            <a:off x="7063095" y="3101261"/>
            <a:ext cx="5149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BB60F-F475-4EC1-8EA2-5D387FB46726}"/>
              </a:ext>
            </a:extLst>
          </p:cNvPr>
          <p:cNvSpPr/>
          <p:nvPr/>
        </p:nvSpPr>
        <p:spPr>
          <a:xfrm>
            <a:off x="2862297" y="3809093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E8CE1-D738-41B8-981A-3B41EAEAB53A}"/>
              </a:ext>
            </a:extLst>
          </p:cNvPr>
          <p:cNvSpPr/>
          <p:nvPr/>
        </p:nvSpPr>
        <p:spPr>
          <a:xfrm>
            <a:off x="2862297" y="5009428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indices.py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6DAB49-DF05-4F00-8269-3340C5845328}"/>
              </a:ext>
            </a:extLst>
          </p:cNvPr>
          <p:cNvCxnSpPr>
            <a:cxnSpLocks/>
            <a:stCxn id="300" idx="1"/>
            <a:endCxn id="103" idx="3"/>
          </p:cNvCxnSpPr>
          <p:nvPr/>
        </p:nvCxnSpPr>
        <p:spPr>
          <a:xfrm flipH="1" flipV="1">
            <a:off x="4662297" y="3097230"/>
            <a:ext cx="600798" cy="403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C051D7-1146-4726-A03C-F27E9BCA9138}"/>
              </a:ext>
            </a:extLst>
          </p:cNvPr>
          <p:cNvCxnSpPr>
            <a:cxnSpLocks/>
            <a:stCxn id="253" idx="2"/>
            <a:endCxn id="13" idx="0"/>
          </p:cNvCxnSpPr>
          <p:nvPr/>
        </p:nvCxnSpPr>
        <p:spPr>
          <a:xfrm>
            <a:off x="3762297" y="4529091"/>
            <a:ext cx="0" cy="480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FEED8-5CB4-47E1-95D9-E4BCF5E1CEC6}"/>
              </a:ext>
            </a:extLst>
          </p:cNvPr>
          <p:cNvSpPr/>
          <p:nvPr/>
        </p:nvSpPr>
        <p:spPr>
          <a:xfrm>
            <a:off x="7583900" y="3834272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scenarios_calib.py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FFA5A6-F5F8-4712-BB03-492D38720BD4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4662297" y="3944093"/>
            <a:ext cx="2921603" cy="2517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D2048FD-7F42-4E63-B4B1-F91769919C68}"/>
              </a:ext>
            </a:extLst>
          </p:cNvPr>
          <p:cNvSpPr/>
          <p:nvPr/>
        </p:nvSpPr>
        <p:spPr>
          <a:xfrm>
            <a:off x="482240" y="1581512"/>
            <a:ext cx="1800000" cy="63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 météorologiques (.csv)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D9A3EB-3364-4929-934A-C0F33F281A31}"/>
              </a:ext>
            </a:extLst>
          </p:cNvPr>
          <p:cNvCxnSpPr>
            <a:cxnSpLocks/>
            <a:stCxn id="24" idx="2"/>
            <a:endCxn id="103" idx="1"/>
          </p:cNvCxnSpPr>
          <p:nvPr/>
        </p:nvCxnSpPr>
        <p:spPr>
          <a:xfrm rot="16200000" flipH="1">
            <a:off x="1679409" y="1914342"/>
            <a:ext cx="885718" cy="1480057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4BBCD1-1A50-439D-919D-70601A9BEEF3}"/>
              </a:ext>
            </a:extLst>
          </p:cNvPr>
          <p:cNvSpPr/>
          <p:nvPr/>
        </p:nvSpPr>
        <p:spPr>
          <a:xfrm>
            <a:off x="5270624" y="4169080"/>
            <a:ext cx="1800000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Résultats (.</a:t>
            </a:r>
            <a:r>
              <a:rPr lang="fr-CA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EBE9FE-9B4B-455C-92AE-DADE95E28614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4662297" y="4304080"/>
            <a:ext cx="608327" cy="840348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A3F4F5-F550-47A0-8ADC-7CE9BB730DA5}"/>
              </a:ext>
            </a:extLst>
          </p:cNvPr>
          <p:cNvCxnSpPr>
            <a:cxnSpLocks/>
            <a:stCxn id="253" idx="3"/>
            <a:endCxn id="28" idx="1"/>
          </p:cNvCxnSpPr>
          <p:nvPr/>
        </p:nvCxnSpPr>
        <p:spPr>
          <a:xfrm flipV="1">
            <a:off x="4662297" y="4304080"/>
            <a:ext cx="608327" cy="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FA59736-1D69-415F-9C3C-C02BD1E26DF5}"/>
              </a:ext>
            </a:extLst>
          </p:cNvPr>
          <p:cNvSpPr/>
          <p:nvPr/>
        </p:nvSpPr>
        <p:spPr>
          <a:xfrm>
            <a:off x="5270624" y="5279428"/>
            <a:ext cx="180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Diagrammes (.png)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 (.png)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1B046F-A676-48E1-B80D-D9D3E3FF008D}"/>
              </a:ext>
            </a:extLst>
          </p:cNvPr>
          <p:cNvCxnSpPr>
            <a:cxnSpLocks/>
            <a:stCxn id="253" idx="2"/>
            <a:endCxn id="218" idx="0"/>
          </p:cNvCxnSpPr>
          <p:nvPr/>
        </p:nvCxnSpPr>
        <p:spPr>
          <a:xfrm rot="16200000" flipH="1">
            <a:off x="4725050" y="3566337"/>
            <a:ext cx="482821" cy="24083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8019D8-21AE-48F8-BA4F-84C0901A5A9F}"/>
              </a:ext>
            </a:extLst>
          </p:cNvPr>
          <p:cNvCxnSpPr>
            <a:cxnSpLocks/>
            <a:stCxn id="13" idx="3"/>
            <a:endCxn id="218" idx="1"/>
          </p:cNvCxnSpPr>
          <p:nvPr/>
        </p:nvCxnSpPr>
        <p:spPr>
          <a:xfrm>
            <a:off x="4662297" y="5144428"/>
            <a:ext cx="608327" cy="2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D5FDEE-4C8F-4E14-B7A5-1A6040640A3B}"/>
              </a:ext>
            </a:extLst>
          </p:cNvPr>
          <p:cNvSpPr/>
          <p:nvPr/>
        </p:nvSpPr>
        <p:spPr>
          <a:xfrm>
            <a:off x="482239" y="3625829"/>
            <a:ext cx="1800000" cy="63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Simulations climatiques (.</a:t>
            </a:r>
            <a:r>
              <a:rPr lang="fr-CA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fr-CA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fr-CA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(CORDEX-Afrique)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1AFF8F-4FBD-4344-B1EC-6883D4C48815}"/>
              </a:ext>
            </a:extLst>
          </p:cNvPr>
          <p:cNvCxnSpPr>
            <a:cxnSpLocks/>
            <a:stCxn id="50" idx="3"/>
            <a:endCxn id="12" idx="1"/>
          </p:cNvCxnSpPr>
          <p:nvPr/>
        </p:nvCxnSpPr>
        <p:spPr>
          <a:xfrm>
            <a:off x="2282239" y="3940829"/>
            <a:ext cx="580058" cy="326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3E5378C-BB28-4048-9533-BD47FD72CD83}"/>
              </a:ext>
            </a:extLst>
          </p:cNvPr>
          <p:cNvSpPr/>
          <p:nvPr/>
        </p:nvSpPr>
        <p:spPr>
          <a:xfrm>
            <a:off x="7578432" y="1637268"/>
            <a:ext cx="180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Réanalyses (.</a:t>
            </a:r>
            <a:r>
              <a:rPr lang="fr-CA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fr-CA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fr-CA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(ex: ERA5-Land)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29B84B-972A-4EA6-9491-C7F3CC5CBFB3}"/>
              </a:ext>
            </a:extLst>
          </p:cNvPr>
          <p:cNvCxnSpPr>
            <a:cxnSpLocks/>
            <a:stCxn id="58" idx="2"/>
            <a:endCxn id="288" idx="0"/>
          </p:cNvCxnSpPr>
          <p:nvPr/>
        </p:nvCxnSpPr>
        <p:spPr>
          <a:xfrm flipH="1">
            <a:off x="8478051" y="2177268"/>
            <a:ext cx="381" cy="78899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33920D-BB5A-4DCB-9B53-6F74F7FA3C15}"/>
              </a:ext>
            </a:extLst>
          </p:cNvPr>
          <p:cNvSpPr/>
          <p:nvPr/>
        </p:nvSpPr>
        <p:spPr>
          <a:xfrm>
            <a:off x="9926402" y="4104347"/>
            <a:ext cx="18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Méthode quantile mapping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6FA89A9-ACC3-4C46-8C1A-4BED55C3D6E0}"/>
              </a:ext>
            </a:extLst>
          </p:cNvPr>
          <p:cNvCxnSpPr>
            <a:cxnSpLocks/>
            <a:stCxn id="20" idx="3"/>
            <a:endCxn id="285" idx="1"/>
          </p:cNvCxnSpPr>
          <p:nvPr/>
        </p:nvCxnSpPr>
        <p:spPr>
          <a:xfrm>
            <a:off x="9383900" y="3969272"/>
            <a:ext cx="542502" cy="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0DE20D3-FB97-459F-8D0A-731732B26EA3}"/>
              </a:ext>
            </a:extLst>
          </p:cNvPr>
          <p:cNvSpPr/>
          <p:nvPr/>
        </p:nvSpPr>
        <p:spPr>
          <a:xfrm>
            <a:off x="2862297" y="1759059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launch.py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5B0F027-251B-41FF-9B09-3DBCA70FF733}"/>
              </a:ext>
            </a:extLst>
          </p:cNvPr>
          <p:cNvCxnSpPr>
            <a:cxnSpLocks/>
            <a:stCxn id="116" idx="1"/>
            <a:endCxn id="24" idx="3"/>
          </p:cNvCxnSpPr>
          <p:nvPr/>
        </p:nvCxnSpPr>
        <p:spPr>
          <a:xfrm flipH="1">
            <a:off x="2282240" y="1894059"/>
            <a:ext cx="580057" cy="24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B03243-0195-42E7-85E3-1EC3F84B9A9C}"/>
              </a:ext>
            </a:extLst>
          </p:cNvPr>
          <p:cNvCxnSpPr>
            <a:cxnSpLocks/>
            <a:stCxn id="116" idx="3"/>
            <a:endCxn id="58" idx="1"/>
          </p:cNvCxnSpPr>
          <p:nvPr/>
        </p:nvCxnSpPr>
        <p:spPr>
          <a:xfrm>
            <a:off x="4662297" y="1894059"/>
            <a:ext cx="2916135" cy="1320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E3DA377-4F70-48E2-8281-32610ADCC242}"/>
              </a:ext>
            </a:extLst>
          </p:cNvPr>
          <p:cNvCxnSpPr>
            <a:cxnSpLocks/>
            <a:stCxn id="76" idx="2"/>
            <a:endCxn id="116" idx="0"/>
          </p:cNvCxnSpPr>
          <p:nvPr/>
        </p:nvCxnSpPr>
        <p:spPr>
          <a:xfrm>
            <a:off x="3762296" y="1470158"/>
            <a:ext cx="1" cy="28890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AF169D-B00D-46B6-B9E2-0DAE30DD91A3}"/>
              </a:ext>
            </a:extLst>
          </p:cNvPr>
          <p:cNvSpPr/>
          <p:nvPr/>
        </p:nvSpPr>
        <p:spPr>
          <a:xfrm>
            <a:off x="2862297" y="2872230"/>
            <a:ext cx="180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historiques journalières</a:t>
            </a:r>
          </a:p>
        </p:txBody>
      </p:sp>
      <p:cxnSp>
        <p:nvCxnSpPr>
          <p:cNvPr id="110" name="Straight Arrow Connector 26">
            <a:extLst>
              <a:ext uri="{FF2B5EF4-FFF2-40B4-BE49-F238E27FC236}">
                <a16:creationId xmlns:a16="http://schemas.microsoft.com/office/drawing/2014/main" id="{F5610752-1838-4074-99EC-74F40D4211E8}"/>
              </a:ext>
            </a:extLst>
          </p:cNvPr>
          <p:cNvCxnSpPr>
            <a:cxnSpLocks/>
            <a:stCxn id="103" idx="2"/>
            <a:endCxn id="12" idx="0"/>
          </p:cNvCxnSpPr>
          <p:nvPr/>
        </p:nvCxnSpPr>
        <p:spPr>
          <a:xfrm>
            <a:off x="3762297" y="3322230"/>
            <a:ext cx="0" cy="48686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B31B138-3475-4C8F-99FD-04AC09F0502D}"/>
              </a:ext>
            </a:extLst>
          </p:cNvPr>
          <p:cNvSpPr/>
          <p:nvPr/>
        </p:nvSpPr>
        <p:spPr>
          <a:xfrm>
            <a:off x="5270624" y="5011912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plot.py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867CE9D-D8B9-4E16-AF47-7B8CDD2D8470}"/>
              </a:ext>
            </a:extLst>
          </p:cNvPr>
          <p:cNvSpPr/>
          <p:nvPr/>
        </p:nvSpPr>
        <p:spPr>
          <a:xfrm>
            <a:off x="2862291" y="5276944"/>
            <a:ext cx="180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 d'indices climatiques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5EBC5CF-967E-4DE4-A851-205618081DE8}"/>
              </a:ext>
            </a:extLst>
          </p:cNvPr>
          <p:cNvSpPr/>
          <p:nvPr/>
        </p:nvSpPr>
        <p:spPr>
          <a:xfrm>
            <a:off x="2862297" y="4079091"/>
            <a:ext cx="180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de scénarios climatiques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B3DA662-9EC6-4DBF-998F-1DF92DB518C3}"/>
              </a:ext>
            </a:extLst>
          </p:cNvPr>
          <p:cNvSpPr/>
          <p:nvPr/>
        </p:nvSpPr>
        <p:spPr>
          <a:xfrm>
            <a:off x="7578051" y="4096802"/>
            <a:ext cx="1800000" cy="63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Ajustement de biais et mise à l'échelle statistique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74EA59B9-34CF-4369-83BD-962C02755895}"/>
              </a:ext>
            </a:extLst>
          </p:cNvPr>
          <p:cNvSpPr/>
          <p:nvPr/>
        </p:nvSpPr>
        <p:spPr>
          <a:xfrm>
            <a:off x="9926402" y="3834347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qm.py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60252E-725A-45AB-A3F4-55735794B7FB}"/>
              </a:ext>
            </a:extLst>
          </p:cNvPr>
          <p:cNvSpPr/>
          <p:nvPr/>
        </p:nvSpPr>
        <p:spPr>
          <a:xfrm>
            <a:off x="7578051" y="2966261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download.py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F2974429-9FD5-43FA-88FB-1A8243EC09B2}"/>
              </a:ext>
            </a:extLst>
          </p:cNvPr>
          <p:cNvSpPr/>
          <p:nvPr/>
        </p:nvSpPr>
        <p:spPr>
          <a:xfrm>
            <a:off x="5263095" y="2966261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agregate.py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8F02955-ED1A-4F09-B68A-7F39DCD9F6C8}"/>
              </a:ext>
            </a:extLst>
          </p:cNvPr>
          <p:cNvSpPr/>
          <p:nvPr/>
        </p:nvSpPr>
        <p:spPr>
          <a:xfrm>
            <a:off x="2862297" y="2025094"/>
            <a:ext cx="180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Lancement de la séquence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AA240EBB-06B5-471F-A452-BDF7C5737824}"/>
              </a:ext>
            </a:extLst>
          </p:cNvPr>
          <p:cNvSpPr/>
          <p:nvPr/>
        </p:nvSpPr>
        <p:spPr>
          <a:xfrm>
            <a:off x="7593490" y="5017307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scenarios_verif.py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FD0D776-68F9-4568-9375-AB279C28108B}"/>
              </a:ext>
            </a:extLst>
          </p:cNvPr>
          <p:cNvSpPr/>
          <p:nvPr/>
        </p:nvSpPr>
        <p:spPr>
          <a:xfrm>
            <a:off x="7593490" y="5293906"/>
            <a:ext cx="1800000" cy="45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Vérification des résultats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4D52EB28-2EA6-4973-8332-1632CADB5F9B}"/>
              </a:ext>
            </a:extLst>
          </p:cNvPr>
          <p:cNvCxnSpPr>
            <a:cxnSpLocks/>
            <a:stCxn id="28" idx="2"/>
            <a:endCxn id="355" idx="0"/>
          </p:cNvCxnSpPr>
          <p:nvPr/>
        </p:nvCxnSpPr>
        <p:spPr>
          <a:xfrm rot="16200000" flipH="1">
            <a:off x="7042944" y="3566760"/>
            <a:ext cx="578227" cy="2322866"/>
          </a:xfrm>
          <a:prstGeom prst="curvedConnector3">
            <a:avLst>
              <a:gd name="adj1" fmla="val 78081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469BDAEF-2F9A-4303-91C1-C0BC564B11D4}"/>
              </a:ext>
            </a:extLst>
          </p:cNvPr>
          <p:cNvCxnSpPr>
            <a:cxnSpLocks/>
            <a:stCxn id="355" idx="1"/>
            <a:endCxn id="218" idx="3"/>
          </p:cNvCxnSpPr>
          <p:nvPr/>
        </p:nvCxnSpPr>
        <p:spPr>
          <a:xfrm flipH="1" flipV="1">
            <a:off x="7070624" y="5146912"/>
            <a:ext cx="522866" cy="539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DE029DA-9ECE-4D35-A326-723ADA2FA407}"/>
              </a:ext>
            </a:extLst>
          </p:cNvPr>
          <p:cNvSpPr/>
          <p:nvPr/>
        </p:nvSpPr>
        <p:spPr>
          <a:xfrm>
            <a:off x="2862297" y="924243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8407DC7-7B44-45C3-B65B-F12E394557ED}"/>
              </a:ext>
            </a:extLst>
          </p:cNvPr>
          <p:cNvSpPr/>
          <p:nvPr/>
        </p:nvSpPr>
        <p:spPr>
          <a:xfrm>
            <a:off x="9926402" y="5276134"/>
            <a:ext cx="1800000" cy="45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Paramètres d'ajustement de biais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7DA182-E25C-4EDD-BC4D-69EAB96006C0}"/>
              </a:ext>
            </a:extLst>
          </p:cNvPr>
          <p:cNvSpPr/>
          <p:nvPr/>
        </p:nvSpPr>
        <p:spPr>
          <a:xfrm>
            <a:off x="9926406" y="5006134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calib.csv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D65ED5-F125-4652-8B14-DACB145954F9}"/>
              </a:ext>
            </a:extLst>
          </p:cNvPr>
          <p:cNvSpPr/>
          <p:nvPr/>
        </p:nvSpPr>
        <p:spPr>
          <a:xfrm>
            <a:off x="2862296" y="1190302"/>
            <a:ext cx="1800000" cy="27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1BACC36-30F9-4E84-814F-9FA5E992BB84}"/>
              </a:ext>
            </a:extLst>
          </p:cNvPr>
          <p:cNvSpPr/>
          <p:nvPr/>
        </p:nvSpPr>
        <p:spPr>
          <a:xfrm>
            <a:off x="5270625" y="2385744"/>
            <a:ext cx="1800000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Fichier log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A0D577B-9D79-464F-A7CC-C180A041CB21}"/>
              </a:ext>
            </a:extLst>
          </p:cNvPr>
          <p:cNvSpPr/>
          <p:nvPr/>
        </p:nvSpPr>
        <p:spPr>
          <a:xfrm>
            <a:off x="5270624" y="2119217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&lt;date&gt;_&lt;time&gt;.log</a:t>
            </a:r>
          </a:p>
        </p:txBody>
      </p:sp>
      <p:cxnSp>
        <p:nvCxnSpPr>
          <p:cNvPr id="79" name="Straight Arrow Connector 26">
            <a:extLst>
              <a:ext uri="{FF2B5EF4-FFF2-40B4-BE49-F238E27FC236}">
                <a16:creationId xmlns:a16="http://schemas.microsoft.com/office/drawing/2014/main" id="{F7B1782C-DC70-428A-926B-CB58FAE5F765}"/>
              </a:ext>
            </a:extLst>
          </p:cNvPr>
          <p:cNvCxnSpPr>
            <a:cxnSpLocks/>
            <a:stCxn id="316" idx="3"/>
            <a:endCxn id="78" idx="1"/>
          </p:cNvCxnSpPr>
          <p:nvPr/>
        </p:nvCxnSpPr>
        <p:spPr>
          <a:xfrm>
            <a:off x="4662297" y="2250094"/>
            <a:ext cx="608327" cy="412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61">
            <a:extLst>
              <a:ext uri="{FF2B5EF4-FFF2-40B4-BE49-F238E27FC236}">
                <a16:creationId xmlns:a16="http://schemas.microsoft.com/office/drawing/2014/main" id="{CF6402AC-0E7F-4972-808A-4AEB80DC6E46}"/>
              </a:ext>
            </a:extLst>
          </p:cNvPr>
          <p:cNvCxnSpPr>
            <a:cxnSpLocks/>
            <a:stCxn id="70" idx="1"/>
            <a:endCxn id="272" idx="3"/>
          </p:cNvCxnSpPr>
          <p:nvPr/>
        </p:nvCxnSpPr>
        <p:spPr>
          <a:xfrm flipH="1" flipV="1">
            <a:off x="9378051" y="4411802"/>
            <a:ext cx="548355" cy="72933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0FB5B-4B9B-4F17-A4D3-00EFA1A4875C}"/>
              </a:ext>
            </a:extLst>
          </p:cNvPr>
          <p:cNvSpPr/>
          <p:nvPr/>
        </p:nvSpPr>
        <p:spPr>
          <a:xfrm>
            <a:off x="482240" y="5276944"/>
            <a:ext cx="18000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 de statistiques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B79348-E53E-49DA-BBFE-C46F165358F2}"/>
              </a:ext>
            </a:extLst>
          </p:cNvPr>
          <p:cNvSpPr/>
          <p:nvPr/>
        </p:nvSpPr>
        <p:spPr>
          <a:xfrm>
            <a:off x="482240" y="5009428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statistics.py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8DF058-739C-4F65-9B89-D54BB27DFB7C}"/>
              </a:ext>
            </a:extLst>
          </p:cNvPr>
          <p:cNvCxnSpPr>
            <a:cxnSpLocks/>
            <a:stCxn id="253" idx="2"/>
            <a:endCxn id="68" idx="0"/>
          </p:cNvCxnSpPr>
          <p:nvPr/>
        </p:nvCxnSpPr>
        <p:spPr>
          <a:xfrm rot="5400000">
            <a:off x="2332101" y="3579231"/>
            <a:ext cx="480337" cy="2380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15C784F-4FF1-45A3-8C9C-61DFA076AF09}"/>
              </a:ext>
            </a:extLst>
          </p:cNvPr>
          <p:cNvSpPr/>
          <p:nvPr/>
        </p:nvSpPr>
        <p:spPr>
          <a:xfrm>
            <a:off x="482240" y="6211008"/>
            <a:ext cx="1800000" cy="45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Statistiques d'ensembles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03A354-6EE0-48C7-AC8A-3F5AC787DA6F}"/>
              </a:ext>
            </a:extLst>
          </p:cNvPr>
          <p:cNvSpPr/>
          <p:nvPr/>
        </p:nvSpPr>
        <p:spPr>
          <a:xfrm>
            <a:off x="482244" y="5949692"/>
            <a:ext cx="1800000" cy="27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CA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var|idx</a:t>
            </a:r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&gt;_&lt;</a:t>
            </a:r>
            <a:r>
              <a:rPr lang="fr-CA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</a:t>
            </a:r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&gt;.csv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148919B-4BDF-4A19-B07E-3C7D681A1CE3}"/>
              </a:ext>
            </a:extLst>
          </p:cNvPr>
          <p:cNvCxnSpPr>
            <a:cxnSpLocks/>
            <a:stCxn id="13" idx="1"/>
            <a:endCxn id="68" idx="3"/>
          </p:cNvCxnSpPr>
          <p:nvPr/>
        </p:nvCxnSpPr>
        <p:spPr>
          <a:xfrm flipH="1">
            <a:off x="2282240" y="5144428"/>
            <a:ext cx="580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70">
            <a:extLst>
              <a:ext uri="{FF2B5EF4-FFF2-40B4-BE49-F238E27FC236}">
                <a16:creationId xmlns:a16="http://schemas.microsoft.com/office/drawing/2014/main" id="{74C2B472-C377-4515-BF98-21DD66228E19}"/>
              </a:ext>
            </a:extLst>
          </p:cNvPr>
          <p:cNvCxnSpPr>
            <a:cxnSpLocks/>
            <a:stCxn id="67" idx="2"/>
            <a:endCxn id="80" idx="0"/>
          </p:cNvCxnSpPr>
          <p:nvPr/>
        </p:nvCxnSpPr>
        <p:spPr>
          <a:xfrm>
            <a:off x="1382240" y="5726944"/>
            <a:ext cx="4" cy="222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28">
            <a:extLst>
              <a:ext uri="{FF2B5EF4-FFF2-40B4-BE49-F238E27FC236}">
                <a16:creationId xmlns:a16="http://schemas.microsoft.com/office/drawing/2014/main" id="{94DC5BB3-BCBB-436A-8679-977FAAD19143}"/>
              </a:ext>
            </a:extLst>
          </p:cNvPr>
          <p:cNvCxnSpPr>
            <a:cxnSpLocks/>
            <a:stCxn id="80" idx="3"/>
            <a:endCxn id="37" idx="2"/>
          </p:cNvCxnSpPr>
          <p:nvPr/>
        </p:nvCxnSpPr>
        <p:spPr>
          <a:xfrm flipV="1">
            <a:off x="2282244" y="5729428"/>
            <a:ext cx="3888380" cy="35526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ED7A56-D091-47B4-954A-B5524115CDCA}"/>
              </a:ext>
            </a:extLst>
          </p:cNvPr>
          <p:cNvSpPr/>
          <p:nvPr/>
        </p:nvSpPr>
        <p:spPr>
          <a:xfrm>
            <a:off x="5263095" y="929251"/>
            <a:ext cx="1800000" cy="2649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config.ini</a:t>
            </a:r>
          </a:p>
        </p:txBody>
      </p:sp>
      <p:cxnSp>
        <p:nvCxnSpPr>
          <p:cNvPr id="65" name="Straight Arrow Connector 26">
            <a:extLst>
              <a:ext uri="{FF2B5EF4-FFF2-40B4-BE49-F238E27FC236}">
                <a16:creationId xmlns:a16="http://schemas.microsoft.com/office/drawing/2014/main" id="{8CB227AC-DB9E-401A-A648-45EAF1208340}"/>
              </a:ext>
            </a:extLst>
          </p:cNvPr>
          <p:cNvCxnSpPr>
            <a:cxnSpLocks/>
            <a:stCxn id="3" idx="1"/>
            <a:endCxn id="52" idx="3"/>
          </p:cNvCxnSpPr>
          <p:nvPr/>
        </p:nvCxnSpPr>
        <p:spPr>
          <a:xfrm flipH="1" flipV="1">
            <a:off x="4662297" y="1059243"/>
            <a:ext cx="600798" cy="250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6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900000"/>
            <a:ext cx="11426992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config.py et config.ini</a:t>
            </a:r>
          </a:p>
          <a:p>
            <a:pPr marL="538163" indent="-1635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Constantes et variables</a:t>
            </a:r>
          </a:p>
          <a:p>
            <a:pPr marL="538163" indent="-16351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Structure des répertoires</a:t>
            </a:r>
          </a:p>
          <a:p>
            <a:pPr marL="538163" indent="-16351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Options d'analyse</a:t>
            </a:r>
          </a:p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launch.py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Variables spécifiques au projet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Structure des répertoires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Exceptions (simulations et variables pas encore compatibles avec le script)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Lancement de la séquence d'analyse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 &gt; Fichiers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AE0E1-93C6-4694-B685-7F8E3CD329BB}"/>
              </a:ext>
            </a:extLst>
          </p:cNvPr>
          <p:cNvSpPr/>
          <p:nvPr/>
        </p:nvSpPr>
        <p:spPr>
          <a:xfrm>
            <a:off x="986992" y="4416882"/>
            <a:ext cx="10800000" cy="212365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305300" algn="l"/>
                <a:tab pos="6007100" algn="l"/>
              </a:tabLst>
            </a:pP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load_params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p_ini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Chargement des paramètres.</a:t>
            </a:r>
          </a:p>
          <a:p>
            <a:pPr>
              <a:tabLst>
                <a:tab pos="4305300" algn="l"/>
                <a:tab pos="6007100" algn="l"/>
              </a:tabLst>
            </a:pP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305300" algn="l"/>
                <a:tab pos="6007100" algn="l"/>
              </a:tabLst>
            </a:pP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download.run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Téléchargement.</a:t>
            </a:r>
          </a:p>
          <a:p>
            <a:pPr>
              <a:tabLst>
                <a:tab pos="4305300" algn="l"/>
                <a:tab pos="6007100" algn="l"/>
              </a:tabLst>
            </a:pP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aggregate.run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Agrégation (si nécessaire).</a:t>
            </a:r>
          </a:p>
          <a:p>
            <a:pPr>
              <a:tabLst>
                <a:tab pos="4305300" algn="l"/>
                <a:tab pos="6007100" algn="l"/>
              </a:tabLst>
            </a:pP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305300" algn="l"/>
                <a:tab pos="6007100" algn="l"/>
              </a:tabLst>
            </a:pP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scen_calib.init_calib_params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Initialisation des paramètres pour l'ajustement de biais.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305300" algn="l"/>
                <a:tab pos="6007100" algn="l"/>
              </a:tabLst>
            </a:pP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scenarios.run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Production de scénarios climatiques (pré et post-traitement,</a:t>
            </a:r>
          </a:p>
          <a:p>
            <a:pPr>
              <a:tabLst>
                <a:tab pos="4305300" algn="l"/>
                <a:tab pos="6007100" algn="l"/>
              </a:tabLst>
            </a:pP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interpolation).</a:t>
            </a:r>
          </a:p>
          <a:p>
            <a:pPr>
              <a:tabLst>
                <a:tab pos="4305300" algn="l"/>
                <a:tab pos="6007100" algn="l"/>
              </a:tabLst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scen_calib.bias_correction(&lt;stn&gt;, &lt;var&gt;, &lt;sim&gt;)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Ajustement de biais (modes: désactivé, fichier de paramètres, manuel ou </a:t>
            </a:r>
          </a:p>
          <a:p>
            <a:pPr>
              <a:tabLst>
                <a:tab pos="4305300" algn="l"/>
                <a:tab pos="6007100" algn="l"/>
              </a:tabLst>
            </a:pP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automatisé; méthode statistique).</a:t>
            </a:r>
          </a:p>
          <a:p>
            <a:pPr>
              <a:tabLst>
                <a:tab pos="4305300" algn="l"/>
                <a:tab pos="6007100" algn="l"/>
              </a:tabLst>
            </a:pP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indices.run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Calcul d'indices climatiques (indices et seuils).</a:t>
            </a:r>
          </a:p>
          <a:p>
            <a:pPr>
              <a:tabLst>
                <a:tab pos="4305300" algn="l"/>
                <a:tab pos="6007100" algn="l"/>
              </a:tabLst>
            </a:pP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statistics.run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 de statistiques d'ensembles (scénarios et indices).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19C2E-2B12-4368-A1A5-00EEB19660ED}"/>
              </a:ext>
            </a:extLst>
          </p:cNvPr>
          <p:cNvSpPr/>
          <p:nvPr/>
        </p:nvSpPr>
        <p:spPr>
          <a:xfrm>
            <a:off x="990000" y="4170661"/>
            <a:ext cx="10796992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launch.py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8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99020B-C951-4EF7-B738-B373F23405FA}"/>
              </a:ext>
            </a:extLst>
          </p:cNvPr>
          <p:cNvSpPr/>
          <p:nvPr/>
        </p:nvSpPr>
        <p:spPr>
          <a:xfrm>
            <a:off x="6096000" y="1335648"/>
            <a:ext cx="5693998" cy="528212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[CALIBRATION]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opt_calib_auto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opt_calib_bias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opt_calib_bias_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rrmse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5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[INDICES]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opt_idx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idx_names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:["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tx_days_above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idx_threshs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=[[36.0]]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5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[STATISTICS]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opt_stat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stat_quantiles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=[1.00, 0.99, 0.75, 0.50, 0.25, 0.01, 0.00]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5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[VISUALIZATION]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opt_plot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Source: https://datacatalog.worldbank.org/dataset/burkina-faso-administrative-boundaries-2017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d_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bf_boundaries.geojson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5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[ENVIRONMENT]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d_exec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:"/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yrousseau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d_proj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:"/media/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yrousseau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/ROCKET-XTRM/scenario/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external_data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/CORDEX-AFR/"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 &gt; CONFIGURATION (variables)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611D9-4A1F-4A11-84E8-5050361E51B7}"/>
              </a:ext>
            </a:extLst>
          </p:cNvPr>
          <p:cNvSpPr/>
          <p:nvPr/>
        </p:nvSpPr>
        <p:spPr>
          <a:xfrm>
            <a:off x="449999" y="1335648"/>
            <a:ext cx="5646001" cy="528212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country:"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burkina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pcci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5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[OBSERVATIONS]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obs_src:"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file_sep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:";"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stns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:["bereba","boromo","boura","diebougou","farakoba","gao","gaoua","hounde","kassoum","koumbia","leo","nasso","po","sapouy","valleedukou"]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5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[CONTEXT]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rcps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:["rcp26","rcp45","rcp85"]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per_ref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=[1988,2017]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per_fut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=[1988,2095]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per_hors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=[[2021,2040],[2041,2060],[2061,2080]]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variables_cordex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:["tas","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tasmin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tasmax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uas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","vas"]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5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[SCENARIOS]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opt_scen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opt_scen_regrid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lon_bnds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=[-6,3]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lat_bnds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=[8,16]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sim_excepts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:["RCA4_AFR-44_ICHEC-EC-EARTH_rcp85",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"RCA4_AFR-44_MPI-M-MPI-ESM-LR_rcp85",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"HIRHAM5_AFR-44_ICHEC-EC-EARTH_rcp45.nc",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"HIRHAM5_AFR-44_ICHEC-EC-EARTH_rcp85.nc"]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var_sim_excepts</a:t>
            </a: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:["pr_RCA4_AFR-44_CSIRO-QCCCE-CSIRO-Mk3-6-0_rcp85.nc",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"tasmin_REMO2009_AFR-44_MIROC-MIROC5_rcp26.nc"]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896D3-16A3-4D57-BA9C-995534DD08ED}"/>
              </a:ext>
            </a:extLst>
          </p:cNvPr>
          <p:cNvSpPr/>
          <p:nvPr/>
        </p:nvSpPr>
        <p:spPr>
          <a:xfrm>
            <a:off x="449998" y="1080000"/>
            <a:ext cx="11340000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config.ini (utilisation 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d'observations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6CA59-7248-4DDF-B566-B69752F22CD5}"/>
              </a:ext>
            </a:extLst>
          </p:cNvPr>
          <p:cNvSpPr txBox="1"/>
          <p:nvPr/>
        </p:nvSpPr>
        <p:spPr>
          <a:xfrm>
            <a:off x="2651525" y="1287347"/>
            <a:ext cx="91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endParaRPr lang="en-CA" dirty="0"/>
          </a:p>
        </p:txBody>
      </p: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5E18709D-0400-4B00-95AD-6C0A80B10C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83634" y="1467853"/>
            <a:ext cx="125128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6">
            <a:extLst>
              <a:ext uri="{FF2B5EF4-FFF2-40B4-BE49-F238E27FC236}">
                <a16:creationId xmlns:a16="http://schemas.microsoft.com/office/drawing/2014/main" id="{0DEC109B-0EA3-4633-B236-DD7A180E3F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1252" y="936863"/>
            <a:ext cx="1191129" cy="692472"/>
          </a:xfrm>
          <a:prstGeom prst="bentConnector3">
            <a:avLst>
              <a:gd name="adj1" fmla="val 117677"/>
            </a:avLst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1CCE5A-883E-4521-8868-5D75391A49A9}"/>
              </a:ext>
            </a:extLst>
          </p:cNvPr>
          <p:cNvSpPr txBox="1"/>
          <p:nvPr/>
        </p:nvSpPr>
        <p:spPr>
          <a:xfrm>
            <a:off x="1543648" y="731536"/>
            <a:ext cx="1992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clé</a:t>
            </a:r>
            <a:endParaRPr lang="en-CA" dirty="0"/>
          </a:p>
        </p:txBody>
      </p:sp>
      <p:cxnSp>
        <p:nvCxnSpPr>
          <p:cNvPr id="22" name="Straight Arrow Connector 26">
            <a:extLst>
              <a:ext uri="{FF2B5EF4-FFF2-40B4-BE49-F238E27FC236}">
                <a16:creationId xmlns:a16="http://schemas.microsoft.com/office/drawing/2014/main" id="{85FA3A11-79DA-473D-8A74-150B77BBA6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2603" y="1789368"/>
            <a:ext cx="125128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A24807-BB68-44F9-BA3A-8FE94524EEBA}"/>
              </a:ext>
            </a:extLst>
          </p:cNvPr>
          <p:cNvSpPr txBox="1"/>
          <p:nvPr/>
        </p:nvSpPr>
        <p:spPr>
          <a:xfrm>
            <a:off x="3003885" y="1589904"/>
            <a:ext cx="91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valeur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354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99020B-C951-4EF7-B738-B373F23405FA}"/>
              </a:ext>
            </a:extLst>
          </p:cNvPr>
          <p:cNvSpPr/>
          <p:nvPr/>
        </p:nvSpPr>
        <p:spPr>
          <a:xfrm>
            <a:off x="6096000" y="1335648"/>
            <a:ext cx="5693998" cy="528212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var_sim_excepts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"pr_RCA4_AFR-44_CSIRO-QCCCE-CSIRO-Mk3-6-0_rcp85.nc",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"tasmin_REMO2009_AFR-44_MIROC-MIROC5_rcp26.nc"]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[CALIBRATION]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opt_calib_auto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opt_calib_bias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opt_calib_bias_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rrmse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[INDICES]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opt_idx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idx_names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:["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tx_days_above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idx_threshs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=[[36.0]]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[STATISTICS]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opt_stat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stat_quantiles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=[1.00, 0.99, 0.75, 0.50, 0.25, 0.01, 0.00]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[VISUALIZATION]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opt_plot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Source: https://datacatalog.worldbank.org/dataset/cote-divoire-administrative-boundaries-2016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d_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ci_boundaries.geojson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[ENVIRONMENT]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d_exec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:"/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yrousseau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d_proj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:"/media/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yrousseau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/ROCKET-XTRM/scenario/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external_data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CORDEX-AFR/"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d_ra_raw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:"/media/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yrousseau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/ROCKET-XTRM /scenario/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external_data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ecmwf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/era5_landhour/"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d_ra_day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:"/media/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yrousseau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/scenario/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external_data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ecmwf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/era5_land/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 &gt; CONFIGURATION (variables)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611D9-4A1F-4A11-84E8-5050361E51B7}"/>
              </a:ext>
            </a:extLst>
          </p:cNvPr>
          <p:cNvSpPr/>
          <p:nvPr/>
        </p:nvSpPr>
        <p:spPr>
          <a:xfrm>
            <a:off x="449999" y="1335648"/>
            <a:ext cx="5646001" cy="528212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country:"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coteivoire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adaptcoop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[OBSERVATIONS]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obs_src:"era5_land"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[CONTEXT]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rcps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:["rcp45","rcp85"]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per_ref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=[1981,2010]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per_fut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=[1981,2095]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per_hors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=[[2021,2050],[2041,2070]]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variables_cordex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:["tas","tasmin","tasmax","pr","uas","vas",</a:t>
            </a:r>
            <a:endParaRPr lang="fr-CA" sz="1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"evapsbl","evapsblpt","rsds","ps","huss"]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variables_ra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:["t2m","tp","u10","v10","e","pev","ssrd","sp","d2m"]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[DATA]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opt_download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lon_bnds_download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=[-30,30]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lat_bnds_download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=[-15,40]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obs_src_username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obs_src_password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=""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opt_aggregate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[SCENARIOS]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opt_scen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opt_scen_regrid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lon_bnds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=[-9,-2]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lat_bnds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=[4,11]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sim_excepts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:["RCA4_AFR-44_ICHEC-EC-EARTH_rcp85",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"RCA4_AFR-44_MPI-M-MPI-ESM-LR_rcp85",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"HIRHAM5_AFR-44_ICHEC-EC-EARTH_rcp45.nc",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"HIRHAM5_AFR-44_ICHEC-EC-EARTH_rcp85.nc"]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896D3-16A3-4D57-BA9C-995534DD08ED}"/>
              </a:ext>
            </a:extLst>
          </p:cNvPr>
          <p:cNvSpPr/>
          <p:nvPr/>
        </p:nvSpPr>
        <p:spPr>
          <a:xfrm>
            <a:off x="449998" y="1080000"/>
            <a:ext cx="11340000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config.ini (utilisation de 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réanalyses</a:t>
            </a: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1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 &gt; CONFIGURATION (variables)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611D9-4A1F-4A11-84E8-5050361E51B7}"/>
              </a:ext>
            </a:extLst>
          </p:cNvPr>
          <p:cNvSpPr/>
          <p:nvPr/>
        </p:nvSpPr>
        <p:spPr>
          <a:xfrm>
            <a:off x="449999" y="1335648"/>
            <a:ext cx="11340000" cy="330859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Variables climatiques.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variables_cordex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["?"]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Variables CORDEX utilisées dans l'analyse.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var_cordex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_*	= "?"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Nom des variables CORDEX.</a:t>
            </a:r>
            <a:endParaRPr lang="fr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variables_ra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["?"]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Variables des données de réanalyse utilisées dans l'analyse.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var_era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_*	= "?"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Nom des variables ERA5 et ERA5-Land.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Scénarios, stations, périodes.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rcps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["?"]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Scénarios d'émissions utilisés.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stns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["?"]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Stations d'observation des données météorologiques.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per_ref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per_fut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[?]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Périodes de référence et future.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per_hors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[[?:?]]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Horizons climatiques.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endParaRPr lang="fr-CA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Correction de biais.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nq_default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?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Valeur par défaut: Nombre de quantiles.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up_qmf_default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?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Valeur par défaut: Limite supérieure de la fonction de quantile mapping.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time_win_default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?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Valeur par défaut: Nombre de jours avant et après une date donnée (semi-largeur de la fenêtre).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nq_calib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[?]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Liste de valeurs de '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nq_default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à tester.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up_qmf_calib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[?]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Liste de valeurs de '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up_qmf_default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à tester.</a:t>
            </a:r>
          </a:p>
          <a:p>
            <a:pPr>
              <a:tabLst>
                <a:tab pos="1790700" algn="l"/>
                <a:tab pos="2865438" algn="l"/>
                <a:tab pos="6007100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time_win_calib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[?]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Liste de valeurs de '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time_win_default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à tester.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896D3-16A3-4D57-BA9C-995534DD08ED}"/>
              </a:ext>
            </a:extLst>
          </p:cNvPr>
          <p:cNvSpPr/>
          <p:nvPr/>
        </p:nvSpPr>
        <p:spPr>
          <a:xfrm>
            <a:off x="449998" y="1080000"/>
            <a:ext cx="11340000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config.py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3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Ordre du jour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6" name="ZoneTexte 4">
            <a:extLst>
              <a:ext uri="{FF2B5EF4-FFF2-40B4-BE49-F238E27FC236}">
                <a16:creationId xmlns:a16="http://schemas.microsoft.com/office/drawing/2014/main" id="{6BFDFB53-4380-44D3-9678-EA2E1245B641}"/>
              </a:ext>
            </a:extLst>
          </p:cNvPr>
          <p:cNvSpPr txBox="1"/>
          <p:nvPr/>
        </p:nvSpPr>
        <p:spPr>
          <a:xfrm>
            <a:off x="360000" y="900000"/>
            <a:ext cx="118013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/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1.	Présentation des participants (15 min.)</a:t>
            </a:r>
          </a:p>
          <a:p>
            <a:pPr marL="355600" indent="-355600" algn="just">
              <a:spcBef>
                <a:spcPts val="6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2.	Processus et concepts en scénarisation climatique (15 min.)</a:t>
            </a:r>
          </a:p>
          <a:p>
            <a:pPr marL="355600" indent="3175" algn="just">
              <a:spcBef>
                <a:spcPts val="600"/>
              </a:spcBef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Revue du 'chemin critique'</a:t>
            </a:r>
          </a:p>
          <a:p>
            <a:pPr marL="355600" indent="3175" algn="just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Revue des concepts essentiels</a:t>
            </a:r>
          </a:p>
          <a:p>
            <a:pPr algn="just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3. Code Python (30 min.)</a:t>
            </a:r>
          </a:p>
          <a:p>
            <a:pPr marL="358775" algn="just">
              <a:spcBef>
                <a:spcPts val="600"/>
              </a:spcBef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Utilité et emplacement</a:t>
            </a:r>
          </a:p>
          <a:p>
            <a:pPr marL="358775" algn="just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Fichiers et répertoires</a:t>
            </a:r>
          </a:p>
          <a:p>
            <a:pPr marL="358775" algn="just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Configuration (stations météorologiques; variables et indices climatiques)</a:t>
            </a:r>
            <a:endParaRPr lang="fr-CA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 algn="just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4.	Environnement de développement (60 min.)</a:t>
            </a:r>
          </a:p>
          <a:p>
            <a:pPr marL="355600" indent="3175" algn="just">
              <a:spcBef>
                <a:spcPts val="600"/>
              </a:spcBef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Installation d'applications, du code source et des librairies nécessaires</a:t>
            </a:r>
          </a:p>
          <a:p>
            <a:pPr marL="355600" indent="3175" algn="just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Inspection du code et diagnostic d'une anomalie</a:t>
            </a:r>
          </a:p>
          <a:p>
            <a:pPr marL="355600" indent="-355600" algn="just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5.	Exécution du script (15 min.)</a:t>
            </a:r>
          </a:p>
          <a:p>
            <a:pPr marL="355600" indent="4763" algn="just">
              <a:spcBef>
                <a:spcPts val="600"/>
              </a:spcBef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Procédure</a:t>
            </a:r>
          </a:p>
          <a:p>
            <a:pPr marL="355600" indent="4763" algn="just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Éléments visuels</a:t>
            </a:r>
          </a:p>
          <a:p>
            <a:pPr marL="355600" indent="-355600" algn="just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6.	Prochaines étapes (15 min.)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2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 &gt; CONFIGURATION (options)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A611D9-4A1F-4A11-84E8-5050361E51B7}"/>
              </a:ext>
            </a:extLst>
          </p:cNvPr>
          <p:cNvSpPr/>
          <p:nvPr/>
        </p:nvSpPr>
        <p:spPr>
          <a:xfrm>
            <a:off x="449999" y="1335648"/>
            <a:ext cx="11340000" cy="533992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Scénarios climatiques.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opt_scen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=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produire les scenarios climatiques.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opt_scen_read_obs_netcdf</a:t>
            </a:r>
            <a:r>
              <a:rPr lang="fr-CA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fr-CA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convertir les observations en fichiers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opt_scen_extract</a:t>
            </a:r>
            <a:r>
              <a:rPr lang="fr-CA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= </a:t>
            </a:r>
            <a:r>
              <a:rPr lang="fr-CA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forcer une extraction spatiotemporelle.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opt_scen_itp_time</a:t>
            </a:r>
            <a:r>
              <a:rPr lang="fr-CA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= </a:t>
            </a:r>
            <a:r>
              <a:rPr lang="fr-CA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interpoler temporellement lors de l'extraction.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opt_scen_itp_space</a:t>
            </a:r>
            <a:r>
              <a:rPr lang="fr-CA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= </a:t>
            </a:r>
            <a:r>
              <a:rPr lang="fr-CA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interpoler spatialement lors de l'extraction.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opt_scen_regrid</a:t>
            </a:r>
            <a:r>
              <a:rPr lang="fr-CA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= False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utiliser refaire le maillage lors de l'interpolation.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Sinon, prendre la valeur associée à la cellule la plus près.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opt_scen_preprocess</a:t>
            </a:r>
            <a:r>
              <a:rPr lang="fr-CA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= </a:t>
            </a:r>
            <a:r>
              <a:rPr lang="fr-CA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forcer le pré-traitement.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opt_scen_postprocess</a:t>
            </a:r>
            <a:r>
              <a:rPr lang="fr-CA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= </a:t>
            </a:r>
            <a:r>
              <a:rPr lang="fr-CA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forcer le post-traitement.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endParaRPr lang="fr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Ajustement de biais.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=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ajuster le biais pour quelques valeurs des paramètres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up_qmf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time_win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opt_calib_auto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=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trouver les valeurs optimales des paramètres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up_qmf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time_win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opt_calib_bias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=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quantifier l'erreur de l'ajustement du biais.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opt_calib_bias_meth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= "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rrmse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Méthodes de quantification de l'erreur.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opt_calib_bias_meth_r2    = "r2"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Coefficient of détermination.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opt_calib_bias_meth_mae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= "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opt_calib_bias_meth_rmse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= "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Root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opt_calib_bias_meth_rrmse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rrmse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Relative root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opt_calib_qqmap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=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calculer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qqmap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endParaRPr lang="fr-CA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Indices climatiques.</a:t>
            </a:r>
          </a:p>
          <a:p>
            <a:pPr>
              <a:tabLst>
                <a:tab pos="2152650" algn="l"/>
                <a:tab pos="3590925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opt_idx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calculer les indices climatiques.</a:t>
            </a: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endParaRPr lang="fr-CA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Statistiques d'ensemble.</a:t>
            </a:r>
          </a:p>
          <a:p>
            <a:pPr>
              <a:tabLst>
                <a:tab pos="2152650" algn="l"/>
                <a:tab pos="3590925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opt_stat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calculer les statistiques d'ensemble.</a:t>
            </a:r>
          </a:p>
          <a:p>
            <a:pPr>
              <a:tabLst>
                <a:tab pos="2152650" algn="l"/>
                <a:tab pos="3590925" algn="l"/>
              </a:tabLst>
            </a:pP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stat_quantiles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	= [1.00, 0.99, 0.75, 0.50, 0.25, 0.01, 0.00]</a:t>
            </a:r>
          </a:p>
          <a:p>
            <a:pPr>
              <a:tabLst>
                <a:tab pos="2152650" algn="l"/>
                <a:tab pos="3590925" algn="l"/>
              </a:tabLst>
            </a:pPr>
            <a:endParaRPr lang="fr-CA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790700" algn="l"/>
                <a:tab pos="2514600" algn="l"/>
                <a:tab pos="3590925" algn="l"/>
              </a:tabLst>
            </a:pP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Diagrammes et cartes.</a:t>
            </a:r>
          </a:p>
          <a:p>
            <a:pPr>
              <a:tabLst>
                <a:tab pos="2152650" algn="l"/>
                <a:tab pos="3590925" algn="l"/>
              </a:tabLst>
            </a:pP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opt_plot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produire les diagrammes et cartes.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896D3-16A3-4D57-BA9C-995534DD08ED}"/>
              </a:ext>
            </a:extLst>
          </p:cNvPr>
          <p:cNvSpPr/>
          <p:nvPr/>
        </p:nvSpPr>
        <p:spPr>
          <a:xfrm>
            <a:off x="449998" y="1080000"/>
            <a:ext cx="11340000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config.py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17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942FE09-F523-4295-9E61-D60592058BC4}"/>
              </a:ext>
            </a:extLst>
          </p:cNvPr>
          <p:cNvSpPr txBox="1"/>
          <p:nvPr/>
        </p:nvSpPr>
        <p:spPr>
          <a:xfrm>
            <a:off x="360000" y="900000"/>
            <a:ext cx="1135628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Tâches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Configuration du projet (contexte et système).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Ajout de variables (ex: CORDEX) et d'indices climatiques.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Emplacements clés identifiés dans le code.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 &gt; Modification au code Python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A1FC7-CDE6-4A24-B3AD-E2A88CF1ED6D}"/>
              </a:ext>
            </a:extLst>
          </p:cNvPr>
          <p:cNvSpPr/>
          <p:nvPr/>
        </p:nvSpPr>
        <p:spPr>
          <a:xfrm>
            <a:off x="990000" y="2663135"/>
            <a:ext cx="4680000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667250" algn="l"/>
                <a:tab pos="6007100" algn="l"/>
              </a:tabLst>
            </a:pPr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CA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</a:t>
            </a:r>
          </a:p>
          <a:p>
            <a:pPr>
              <a:tabLst>
                <a:tab pos="4667250" algn="l"/>
                <a:tab pos="6007100" algn="l"/>
              </a:tabLst>
            </a:pPr>
            <a:r>
              <a:rPr lang="en-CA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TODO.CUSTOMIZATION.BEGIN</a:t>
            </a:r>
          </a:p>
          <a:p>
            <a:pPr>
              <a:tabLst>
                <a:tab pos="4667250" algn="l"/>
                <a:tab pos="6007100" algn="l"/>
              </a:tabLst>
            </a:pPr>
            <a:r>
              <a:rPr lang="en-CA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Instructions</a:t>
            </a:r>
          </a:p>
          <a:p>
            <a:pPr>
              <a:tabLst>
                <a:tab pos="4667250" algn="l"/>
                <a:tab pos="6007100" algn="l"/>
              </a:tabLst>
            </a:pPr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CA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</a:t>
            </a:r>
          </a:p>
          <a:p>
            <a:pPr>
              <a:tabLst>
                <a:tab pos="4667250" algn="l"/>
                <a:tab pos="6007100" algn="l"/>
              </a:tabLst>
            </a:pPr>
            <a:endParaRPr lang="en-CA" sz="9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67250" algn="l"/>
                <a:tab pos="6007100" algn="l"/>
              </a:tabLst>
            </a:pPr>
            <a:r>
              <a:rPr lang="en-CA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4667250" algn="l"/>
                <a:tab pos="6007100" algn="l"/>
              </a:tabLst>
            </a:pPr>
            <a:endParaRPr lang="en-CA" sz="9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67250" algn="l"/>
                <a:tab pos="6007100" algn="l"/>
              </a:tabLst>
            </a:pPr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CA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</a:t>
            </a:r>
          </a:p>
          <a:p>
            <a:pPr>
              <a:tabLst>
                <a:tab pos="4667250" algn="l"/>
                <a:tab pos="6007100" algn="l"/>
              </a:tabLst>
            </a:pPr>
            <a:r>
              <a:rPr lang="en-CA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TODO.CUSTOMIZATION.END</a:t>
            </a:r>
          </a:p>
          <a:p>
            <a:pPr>
              <a:tabLst>
                <a:tab pos="4667250" algn="l"/>
                <a:tab pos="6007100" algn="l"/>
              </a:tabLst>
            </a:pPr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CA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</a:t>
            </a:r>
            <a:endParaRPr lang="fr-CA" sz="9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7BE39C-D4EC-43BD-BDCA-495E21B1FCC5}"/>
              </a:ext>
            </a:extLst>
          </p:cNvPr>
          <p:cNvSpPr/>
          <p:nvPr/>
        </p:nvSpPr>
        <p:spPr>
          <a:xfrm>
            <a:off x="990000" y="2416914"/>
            <a:ext cx="4680000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*.py</a:t>
            </a:r>
            <a:endParaRPr lang="fr-CA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2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5CAF622-04AC-4F49-BE34-85316D43B1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00" r="5528"/>
          <a:stretch/>
        </p:blipFill>
        <p:spPr>
          <a:xfrm>
            <a:off x="7586817" y="2751166"/>
            <a:ext cx="4155182" cy="39157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42FE09-F523-4295-9E61-D60592058BC4}"/>
              </a:ext>
            </a:extLst>
          </p:cNvPr>
          <p:cNvSpPr txBox="1"/>
          <p:nvPr/>
        </p:nvSpPr>
        <p:spPr>
          <a:xfrm>
            <a:off x="360000" y="900000"/>
            <a:ext cx="637417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  <a:p>
            <a:pPr marL="54292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https://xclim.readthedocs.io/en/stable/indicators.html</a:t>
            </a:r>
          </a:p>
          <a:p>
            <a:pPr marL="542925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59 indices atmosphériques</a:t>
            </a:r>
          </a:p>
          <a:p>
            <a:pPr marL="542925" indent="-180975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Indices plus complexes nécessitent du développement.</a:t>
            </a:r>
          </a:p>
          <a:p>
            <a:pPr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Indice 'prototype'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 &gt; Indice climatique 'prototype'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A1FC7-CDE6-4A24-B3AD-E2A88CF1ED6D}"/>
              </a:ext>
            </a:extLst>
          </p:cNvPr>
          <p:cNvSpPr/>
          <p:nvPr/>
        </p:nvSpPr>
        <p:spPr>
          <a:xfrm>
            <a:off x="450001" y="2987863"/>
            <a:ext cx="6950040" cy="86177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590925" algn="l"/>
                <a:tab pos="6007100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 Activation du calcul des indices climatiques et déclaration des indices et seuils.</a:t>
            </a:r>
          </a:p>
          <a:p>
            <a:pPr>
              <a:tabLst>
                <a:tab pos="3590925" algn="l"/>
                <a:tab pos="6007100" algn="l"/>
              </a:tabLst>
            </a:pPr>
            <a:r>
              <a:rPr lang="en-US" sz="1000" dirty="0" err="1">
                <a:latin typeface="Consolas" panose="020B0609020204030204" pitchFamily="49" charset="0"/>
              </a:rPr>
              <a:t>cfg.opt_idx</a:t>
            </a:r>
            <a:r>
              <a:rPr lang="en-US" sz="1000" dirty="0">
                <a:latin typeface="Consolas" panose="020B0609020204030204" pitchFamily="49" charset="0"/>
              </a:rPr>
              <a:t>       = True</a:t>
            </a:r>
            <a:endParaRPr lang="fr-CA" sz="1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tabLst>
                <a:tab pos="3590925" algn="l"/>
                <a:tab pos="6007100" algn="l"/>
              </a:tabLst>
            </a:pPr>
            <a:r>
              <a:rPr lang="fr-CA" sz="1000" dirty="0" err="1">
                <a:latin typeface="Consolas" panose="020B0609020204030204" pitchFamily="49" charset="0"/>
              </a:rPr>
              <a:t>cfg.tx_days_above</a:t>
            </a:r>
            <a:r>
              <a:rPr lang="fr-CA" sz="1000" dirty="0">
                <a:latin typeface="Consolas" panose="020B0609020204030204" pitchFamily="49" charset="0"/>
              </a:rPr>
              <a:t> = "</a:t>
            </a:r>
            <a:r>
              <a:rPr lang="fr-CA" sz="1000" dirty="0" err="1">
                <a:latin typeface="Consolas" panose="020B0609020204030204" pitchFamily="49" charset="0"/>
              </a:rPr>
              <a:t>tx_days_above</a:t>
            </a:r>
            <a:r>
              <a:rPr lang="fr-CA" sz="1000" dirty="0">
                <a:latin typeface="Consolas" panose="020B0609020204030204" pitchFamily="49" charset="0"/>
              </a:rPr>
              <a:t>"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 Nom de l'indice climatique.</a:t>
            </a:r>
          </a:p>
          <a:p>
            <a:pPr>
              <a:tabLst>
                <a:tab pos="3590925" algn="l"/>
                <a:tab pos="6007100" algn="l"/>
              </a:tabLst>
            </a:pPr>
            <a:r>
              <a:rPr lang="fr-CA" sz="1000" dirty="0" err="1">
                <a:latin typeface="Consolas" panose="020B0609020204030204" pitchFamily="49" charset="0"/>
              </a:rPr>
              <a:t>cfg.idx_names</a:t>
            </a:r>
            <a:r>
              <a:rPr lang="fr-CA" sz="1000" dirty="0">
                <a:latin typeface="Consolas" panose="020B0609020204030204" pitchFamily="49" charset="0"/>
              </a:rPr>
              <a:t>     = [</a:t>
            </a:r>
            <a:r>
              <a:rPr lang="fr-CA" sz="1000" dirty="0" err="1">
                <a:latin typeface="Consolas" panose="020B0609020204030204" pitchFamily="49" charset="0"/>
              </a:rPr>
              <a:t>cfg.tx_days_above</a:t>
            </a:r>
            <a:r>
              <a:rPr lang="fr-CA" sz="1000" dirty="0">
                <a:latin typeface="Consolas" panose="020B0609020204030204" pitchFamily="49" charset="0"/>
              </a:rPr>
              <a:t>]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 Indices climatiques utilisés.</a:t>
            </a:r>
          </a:p>
          <a:p>
            <a:pPr>
              <a:tabLst>
                <a:tab pos="3590925" algn="l"/>
                <a:tab pos="6007100" algn="l"/>
              </a:tabLst>
            </a:pPr>
            <a:r>
              <a:rPr lang="fr-CA" sz="1000" dirty="0" err="1">
                <a:latin typeface="Consolas" panose="020B0609020204030204" pitchFamily="49" charset="0"/>
              </a:rPr>
              <a:t>cfg.idx_threshs</a:t>
            </a:r>
            <a:r>
              <a:rPr lang="fr-CA" sz="1000" dirty="0">
                <a:latin typeface="Consolas" panose="020B0609020204030204" pitchFamily="49" charset="0"/>
              </a:rPr>
              <a:t>   = [[36]]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 Seuils associés aux indices climatiques.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08C49-3ACC-49D0-90A6-003D11A09795}"/>
              </a:ext>
            </a:extLst>
          </p:cNvPr>
          <p:cNvSpPr/>
          <p:nvPr/>
        </p:nvSpPr>
        <p:spPr>
          <a:xfrm>
            <a:off x="449999" y="4306608"/>
            <a:ext cx="6957205" cy="23603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 Sélection des variables (CORDEX) nécessaires au calcul de l'indice climatique.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1000" dirty="0">
                <a:latin typeface="Consolas" panose="020B0609020204030204" pitchFamily="49" charset="0"/>
              </a:rPr>
              <a:t>vars = []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1000" dirty="0">
                <a:latin typeface="Consolas" panose="020B0609020204030204" pitchFamily="49" charset="0"/>
              </a:rPr>
              <a:t>if </a:t>
            </a:r>
            <a:r>
              <a:rPr lang="fr-CA" sz="1000" dirty="0" err="1">
                <a:latin typeface="Consolas" panose="020B0609020204030204" pitchFamily="49" charset="0"/>
              </a:rPr>
              <a:t>idx_name</a:t>
            </a:r>
            <a:r>
              <a:rPr lang="fr-CA" sz="1000" dirty="0">
                <a:latin typeface="Consolas" panose="020B0609020204030204" pitchFamily="49" charset="0"/>
              </a:rPr>
              <a:t> == </a:t>
            </a:r>
            <a:r>
              <a:rPr lang="fr-CA" sz="1000" dirty="0" err="1">
                <a:latin typeface="Consolas" panose="020B0609020204030204" pitchFamily="49" charset="0"/>
              </a:rPr>
              <a:t>cfg.idx_tx_days_above</a:t>
            </a:r>
            <a:r>
              <a:rPr lang="fr-CA" sz="1000" dirty="0"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1000" dirty="0">
                <a:latin typeface="Consolas" panose="020B0609020204030204" pitchFamily="49" charset="0"/>
              </a:rPr>
              <a:t>    vars = [</a:t>
            </a:r>
            <a:r>
              <a:rPr lang="fr-CA" sz="1000" dirty="0" err="1">
                <a:latin typeface="Consolas" panose="020B0609020204030204" pitchFamily="49" charset="0"/>
              </a:rPr>
              <a:t>cfg.var_cordex_tasmax</a:t>
            </a:r>
            <a:r>
              <a:rPr lang="fr-CA" sz="1000" dirty="0">
                <a:latin typeface="Consolas" panose="020B0609020204030204" pitchFamily="49" charset="0"/>
              </a:rPr>
              <a:t>]</a:t>
            </a:r>
            <a:endParaRPr lang="fr-CA" sz="1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tabLst>
                <a:tab pos="2514600" algn="l"/>
                <a:tab pos="6007100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 Calcul d'un indice: nombre de jours par an où Tmax &gt; seuil.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1000" dirty="0" err="1">
                <a:latin typeface="Consolas" panose="020B0609020204030204" pitchFamily="49" charset="0"/>
              </a:rPr>
              <a:t>ds_idx</a:t>
            </a:r>
            <a:r>
              <a:rPr lang="fr-CA" sz="1000" dirty="0">
                <a:latin typeface="Consolas" panose="020B0609020204030204" pitchFamily="49" charset="0"/>
              </a:rPr>
              <a:t> = None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1000" dirty="0">
                <a:latin typeface="Consolas" panose="020B0609020204030204" pitchFamily="49" charset="0"/>
              </a:rPr>
              <a:t>if </a:t>
            </a:r>
            <a:r>
              <a:rPr lang="fr-CA" sz="1000" dirty="0" err="1">
                <a:latin typeface="Consolas" panose="020B0609020204030204" pitchFamily="49" charset="0"/>
              </a:rPr>
              <a:t>idx_name</a:t>
            </a:r>
            <a:r>
              <a:rPr lang="fr-CA" sz="1000" dirty="0">
                <a:latin typeface="Consolas" panose="020B0609020204030204" pitchFamily="49" charset="0"/>
              </a:rPr>
              <a:t> == </a:t>
            </a:r>
            <a:r>
              <a:rPr lang="fr-CA" sz="1000" dirty="0" err="1">
                <a:latin typeface="Consolas" panose="020B0609020204030204" pitchFamily="49" charset="0"/>
              </a:rPr>
              <a:t>cfg.idx_tx_days_above</a:t>
            </a:r>
            <a:r>
              <a:rPr lang="fr-CA" sz="1000" dirty="0"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1000" dirty="0">
                <a:latin typeface="Consolas" panose="020B0609020204030204" pitchFamily="49" charset="0"/>
              </a:rPr>
              <a:t>    </a:t>
            </a:r>
            <a:r>
              <a:rPr lang="fr-CA" sz="1000" dirty="0" err="1">
                <a:latin typeface="Consolas" panose="020B0609020204030204" pitchFamily="49" charset="0"/>
              </a:rPr>
              <a:t>ds_scen_tasmax</a:t>
            </a:r>
            <a:r>
              <a:rPr lang="fr-CA" sz="1000" dirty="0">
                <a:latin typeface="Consolas" panose="020B0609020204030204" pitchFamily="49" charset="0"/>
              </a:rPr>
              <a:t> = </a:t>
            </a:r>
            <a:r>
              <a:rPr lang="fr-CA" sz="1000" dirty="0" err="1">
                <a:latin typeface="Consolas" panose="020B0609020204030204" pitchFamily="49" charset="0"/>
              </a:rPr>
              <a:t>ds_scen</a:t>
            </a:r>
            <a:r>
              <a:rPr lang="fr-CA" sz="1000" dirty="0">
                <a:latin typeface="Consolas" panose="020B0609020204030204" pitchFamily="49" charset="0"/>
              </a:rPr>
              <a:t>[0][</a:t>
            </a:r>
            <a:r>
              <a:rPr lang="fr-CA" sz="1000" dirty="0" err="1">
                <a:latin typeface="Consolas" panose="020B0609020204030204" pitchFamily="49" charset="0"/>
              </a:rPr>
              <a:t>cfg.var_cordex_tasmax</a:t>
            </a:r>
            <a:r>
              <a:rPr lang="fr-CA" sz="1000" dirty="0">
                <a:latin typeface="Consolas" panose="020B0609020204030204" pitchFamily="49" charset="0"/>
              </a:rPr>
              <a:t>]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if </a:t>
            </a:r>
            <a:r>
              <a:rPr lang="fr-CA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rcp</a:t>
            </a:r>
            <a:r>
              <a:rPr lang="fr-CA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fr-CA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cfg.rcp_ref</a:t>
            </a:r>
            <a:r>
              <a:rPr lang="fr-CA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fr-CA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ds_scen_tasmax</a:t>
            </a:r>
            <a:r>
              <a:rPr lang="fr-CA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["</a:t>
            </a:r>
            <a:r>
              <a:rPr lang="fr-CA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units</a:t>
            </a:r>
            <a:r>
              <a:rPr lang="fr-CA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"] = "C"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fr-CA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ds_scen_tasmax.attrs</a:t>
            </a:r>
            <a:r>
              <a:rPr lang="fr-CA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["</a:t>
            </a:r>
            <a:r>
              <a:rPr lang="fr-CA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units</a:t>
            </a:r>
            <a:r>
              <a:rPr lang="fr-CA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"] = "C"</a:t>
            </a:r>
            <a:endParaRPr lang="fr-CA" sz="1000" dirty="0">
              <a:latin typeface="Consolas" panose="020B0609020204030204" pitchFamily="49" charset="0"/>
            </a:endParaRP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1000" dirty="0">
                <a:latin typeface="Consolas" panose="020B0609020204030204" pitchFamily="49" charset="0"/>
              </a:rPr>
              <a:t>    </a:t>
            </a:r>
            <a:r>
              <a:rPr lang="fr-CA" sz="1000" dirty="0" err="1">
                <a:latin typeface="Consolas" panose="020B0609020204030204" pitchFamily="49" charset="0"/>
              </a:rPr>
              <a:t>idx_thresh_str_tasmax</a:t>
            </a:r>
            <a:r>
              <a:rPr lang="fr-CA" sz="1000" dirty="0">
                <a:latin typeface="Consolas" panose="020B0609020204030204" pitchFamily="49" charset="0"/>
              </a:rPr>
              <a:t> = </a:t>
            </a:r>
            <a:r>
              <a:rPr lang="fr-CA" sz="1000" dirty="0" err="1">
                <a:latin typeface="Consolas" panose="020B0609020204030204" pitchFamily="49" charset="0"/>
              </a:rPr>
              <a:t>idx_threshs_str</a:t>
            </a:r>
            <a:r>
              <a:rPr lang="fr-CA" sz="1000" dirty="0">
                <a:latin typeface="Consolas" panose="020B0609020204030204" pitchFamily="49" charset="0"/>
              </a:rPr>
              <a:t>[0]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1000" dirty="0">
                <a:latin typeface="Consolas" panose="020B0609020204030204" pitchFamily="49" charset="0"/>
              </a:rPr>
              <a:t>    </a:t>
            </a:r>
            <a:r>
              <a:rPr lang="fr-CA" sz="1000" dirty="0" err="1">
                <a:latin typeface="Consolas" panose="020B0609020204030204" pitchFamily="49" charset="0"/>
              </a:rPr>
              <a:t>arr_idx</a:t>
            </a:r>
            <a:r>
              <a:rPr lang="fr-CA" sz="1000" dirty="0">
                <a:latin typeface="Consolas" panose="020B0609020204030204" pitchFamily="49" charset="0"/>
              </a:rPr>
              <a:t> = </a:t>
            </a:r>
            <a:r>
              <a:rPr lang="fr-CA" sz="1000" dirty="0" err="1">
                <a:latin typeface="Consolas" panose="020B0609020204030204" pitchFamily="49" charset="0"/>
              </a:rPr>
              <a:t>indices.tx_days_above</a:t>
            </a:r>
            <a:r>
              <a:rPr lang="fr-CA" sz="1000" dirty="0">
                <a:latin typeface="Consolas" panose="020B0609020204030204" pitchFamily="49" charset="0"/>
              </a:rPr>
              <a:t>(</a:t>
            </a:r>
            <a:r>
              <a:rPr lang="fr-CA" sz="1000" dirty="0" err="1">
                <a:latin typeface="Consolas" panose="020B0609020204030204" pitchFamily="49" charset="0"/>
              </a:rPr>
              <a:t>ds_scen_tasmax</a:t>
            </a:r>
            <a:r>
              <a:rPr lang="fr-CA" sz="1000" dirty="0">
                <a:latin typeface="Consolas" panose="020B0609020204030204" pitchFamily="49" charset="0"/>
              </a:rPr>
              <a:t>, </a:t>
            </a:r>
            <a:r>
              <a:rPr lang="fr-CA" sz="1000" dirty="0" err="1">
                <a:latin typeface="Consolas" panose="020B0609020204030204" pitchFamily="49" charset="0"/>
              </a:rPr>
              <a:t>idx_thresh_str_tasmax</a:t>
            </a:r>
            <a:r>
              <a:rPr lang="fr-CA" sz="1000" dirty="0">
                <a:latin typeface="Consolas" panose="020B0609020204030204" pitchFamily="49" charset="0"/>
              </a:rPr>
              <a:t>).values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1000" dirty="0">
                <a:latin typeface="Consolas" panose="020B0609020204030204" pitchFamily="49" charset="0"/>
              </a:rPr>
              <a:t>    </a:t>
            </a:r>
            <a:r>
              <a:rPr lang="fr-CA" sz="1000" dirty="0" err="1">
                <a:latin typeface="Consolas" panose="020B0609020204030204" pitchFamily="49" charset="0"/>
              </a:rPr>
              <a:t>idx_units</a:t>
            </a:r>
            <a:r>
              <a:rPr lang="fr-CA" sz="1000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7BE39C-D4EC-43BD-BDCA-495E21B1FCC5}"/>
              </a:ext>
            </a:extLst>
          </p:cNvPr>
          <p:cNvSpPr/>
          <p:nvPr/>
        </p:nvSpPr>
        <p:spPr>
          <a:xfrm>
            <a:off x="450000" y="2741642"/>
            <a:ext cx="6950040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000" b="1" dirty="0">
                <a:latin typeface="Consolas" panose="020B0609020204030204" pitchFamily="49" charset="0"/>
              </a:rPr>
              <a:t>config.py &amp; launch.py</a:t>
            </a:r>
            <a:endParaRPr lang="fr-CA" sz="1000" b="1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90566-5AD9-446B-A84A-871147DBE98E}"/>
              </a:ext>
            </a:extLst>
          </p:cNvPr>
          <p:cNvSpPr/>
          <p:nvPr/>
        </p:nvSpPr>
        <p:spPr>
          <a:xfrm>
            <a:off x="449999" y="4061841"/>
            <a:ext cx="6957205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000" b="1" dirty="0">
                <a:latin typeface="Consolas" panose="020B0609020204030204" pitchFamily="49" charset="0"/>
              </a:rPr>
              <a:t>indices.py</a:t>
            </a:r>
            <a:endParaRPr lang="fr-CA" sz="10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24CF8-739F-4EDC-953D-5BB7B667CAA1}"/>
              </a:ext>
            </a:extLst>
          </p:cNvPr>
          <p:cNvSpPr/>
          <p:nvPr/>
        </p:nvSpPr>
        <p:spPr>
          <a:xfrm>
            <a:off x="7595741" y="4572000"/>
            <a:ext cx="1161761" cy="48026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EC674248-36DF-4F3E-9FBB-F670F5B6516E}"/>
              </a:ext>
            </a:extLst>
          </p:cNvPr>
          <p:cNvCxnSpPr>
            <a:cxnSpLocks/>
            <a:stCxn id="5" idx="3"/>
            <a:endCxn id="18" idx="0"/>
          </p:cNvCxnSpPr>
          <p:nvPr/>
        </p:nvCxnSpPr>
        <p:spPr>
          <a:xfrm>
            <a:off x="6734175" y="1815636"/>
            <a:ext cx="2930233" cy="935530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6">
            <a:extLst>
              <a:ext uri="{FF2B5EF4-FFF2-40B4-BE49-F238E27FC236}">
                <a16:creationId xmlns:a16="http://schemas.microsoft.com/office/drawing/2014/main" id="{DB6A2571-FFE6-4199-A2AF-4476B56A2B5B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7626626" y="2107924"/>
            <a:ext cx="1195194" cy="3837346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EEC18-5FC7-4017-8B23-60804115301F}"/>
              </a:ext>
            </a:extLst>
          </p:cNvPr>
          <p:cNvSpPr/>
          <p:nvPr/>
        </p:nvSpPr>
        <p:spPr>
          <a:xfrm>
            <a:off x="8917066" y="4624194"/>
            <a:ext cx="2451660" cy="26213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0BE4AF-4045-4F87-AF8D-C11B9290D021}"/>
              </a:ext>
            </a:extLst>
          </p:cNvPr>
          <p:cNvSpPr/>
          <p:nvPr/>
        </p:nvSpPr>
        <p:spPr>
          <a:xfrm>
            <a:off x="6848588" y="6046326"/>
            <a:ext cx="441146" cy="33855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26">
            <a:extLst>
              <a:ext uri="{FF2B5EF4-FFF2-40B4-BE49-F238E27FC236}">
                <a16:creationId xmlns:a16="http://schemas.microsoft.com/office/drawing/2014/main" id="{8FE77A97-46B1-439D-8A28-51D69DADD145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509769" y="6215603"/>
            <a:ext cx="1338819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B92AAD4-A266-4683-84A5-BACC195746DD}"/>
              </a:ext>
            </a:extLst>
          </p:cNvPr>
          <p:cNvSpPr/>
          <p:nvPr/>
        </p:nvSpPr>
        <p:spPr>
          <a:xfrm>
            <a:off x="5567321" y="5611538"/>
            <a:ext cx="1721112" cy="33855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CA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xarray.DataArray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26">
            <a:extLst>
              <a:ext uri="{FF2B5EF4-FFF2-40B4-BE49-F238E27FC236}">
                <a16:creationId xmlns:a16="http://schemas.microsoft.com/office/drawing/2014/main" id="{D7DA058F-5CFA-47B4-8BAB-ED4969E9803F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3931065" y="5780815"/>
            <a:ext cx="1636256" cy="483254"/>
          </a:xfrm>
          <a:prstGeom prst="curvedConnector3">
            <a:avLst>
              <a:gd name="adj1" fmla="val -661"/>
            </a:avLst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62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5CAF622-04AC-4F49-BE34-85316D43B1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00" r="5528"/>
          <a:stretch/>
        </p:blipFill>
        <p:spPr>
          <a:xfrm>
            <a:off x="7586817" y="2751166"/>
            <a:ext cx="4155182" cy="39157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42FE09-F523-4295-9E61-D60592058BC4}"/>
              </a:ext>
            </a:extLst>
          </p:cNvPr>
          <p:cNvSpPr txBox="1"/>
          <p:nvPr/>
        </p:nvSpPr>
        <p:spPr>
          <a:xfrm>
            <a:off x="360000" y="900000"/>
            <a:ext cx="431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Ajout d'un indice climatique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 &gt; Indice climatique supplémentaire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A1FC7-CDE6-4A24-B3AD-E2A88CF1ED6D}"/>
              </a:ext>
            </a:extLst>
          </p:cNvPr>
          <p:cNvSpPr/>
          <p:nvPr/>
        </p:nvSpPr>
        <p:spPr>
          <a:xfrm>
            <a:off x="450000" y="1596221"/>
            <a:ext cx="695004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667250" algn="l"/>
                <a:tab pos="6007100" algn="l"/>
              </a:tabLst>
            </a:pPr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Activation du </a:t>
            </a:r>
            <a:r>
              <a:rPr lang="en-US" sz="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 indices </a:t>
            </a:r>
            <a:r>
              <a:rPr lang="en-US" sz="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clilmatiques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declaration des indices et </a:t>
            </a:r>
            <a:r>
              <a:rPr lang="en-US" sz="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seuils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tabLst>
                <a:tab pos="4667250" algn="l"/>
                <a:tab pos="6007100" algn="l"/>
              </a:tabLst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cfg.opt_idx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= True</a:t>
            </a:r>
            <a:endParaRPr lang="fr-CA" sz="9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67250" algn="l"/>
                <a:tab pos="6007100" algn="l"/>
              </a:tabLst>
            </a:pP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cfg.tx_days_above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= "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tx_days_above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CA" sz="9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67250" algn="l"/>
                <a:tab pos="6007100" algn="l"/>
              </a:tabLst>
            </a:pP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cfg.tx_tn_days_above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tx_tn_days_above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4667250" algn="l"/>
                <a:tab pos="6007100" algn="l"/>
              </a:tabLst>
            </a:pP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cfg.idx_names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 [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cfg.tx_days_above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cfg.tx_tn_days_above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CA" sz="9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67250" algn="l"/>
                <a:tab pos="6007100" algn="l"/>
              </a:tabLst>
            </a:pP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cfg.idx_threshs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[[36]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,[30,22]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CA" sz="9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08C49-3ACC-49D0-90A6-003D11A09795}"/>
              </a:ext>
            </a:extLst>
          </p:cNvPr>
          <p:cNvSpPr/>
          <p:nvPr/>
        </p:nvSpPr>
        <p:spPr>
          <a:xfrm>
            <a:off x="449999" y="2973801"/>
            <a:ext cx="6957205" cy="369313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Sélection des variables (CORDEX) nécessaires au calcul des indices climatiques.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vars = []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idx_name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cfg.idx_tx_days_above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vars = [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cfg.var_cordex_tasmax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CA" sz="9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idx_name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cfg.idx_tx_tn_days_above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vars = [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cfg.var_cordex_tasmax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cfg.var_cordex_tasmin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600"/>
              </a:spcBef>
              <a:tabLst>
                <a:tab pos="2514600" algn="l"/>
                <a:tab pos="6007100" algn="l"/>
              </a:tabLst>
            </a:pPr>
            <a:r>
              <a:rPr lang="fr-CA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 d'un indice: nombre de jours par an où Tmax &gt; seuil.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ds_idx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idx_name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cfg.idx_tx_days_above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ds_scen_tasmax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ds_scen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[0][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cfg.var_cordex_tasmax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rcp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cfg.rcp_ref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A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idx_thresh_str_tasmax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idx_threshs_str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arr_idx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indices.tx_days_above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ds_scen_tasmax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idx_thresh_str_tasmax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).values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idx_units</a:t>
            </a:r>
            <a:r>
              <a:rPr lang="fr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 d'un indice: nombre de jours où Tmax &gt; seuil #1 et </a:t>
            </a:r>
            <a:r>
              <a:rPr lang="fr-CA" sz="9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Tmin</a:t>
            </a:r>
            <a:r>
              <a:rPr lang="fr-CA" sz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seuil #2.</a:t>
            </a:r>
            <a:endParaRPr lang="fr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idx_name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cfg.idx_tx_tn_days_above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ds_scen_tasmax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ds_scen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cfg.var_cordex_tasmax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ds_scen_tasmin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ds_scen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cfg.var_cordex_tasmin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rcp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cfg.rcp_ref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idx_thresh_str_tasmax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idx_threshs_str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idx_thresh_str_tasmin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idx_threshs_str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arr_idx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indices.tx_tn_days_above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ds_scen_tasmax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ds_scen_tasmin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idx_thresh_str_tasmax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idx_thresh_str_tasmin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).values</a:t>
            </a:r>
          </a:p>
          <a:p>
            <a:pPr>
              <a:tabLst>
                <a:tab pos="2514600" algn="l"/>
                <a:tab pos="6007100" algn="l"/>
              </a:tabLst>
            </a:pP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idx_units</a:t>
            </a:r>
            <a:r>
              <a:rPr lang="fr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7BE39C-D4EC-43BD-BDCA-495E21B1FCC5}"/>
              </a:ext>
            </a:extLst>
          </p:cNvPr>
          <p:cNvSpPr/>
          <p:nvPr/>
        </p:nvSpPr>
        <p:spPr>
          <a:xfrm>
            <a:off x="450000" y="1350000"/>
            <a:ext cx="6950040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config.py &amp; launch.py</a:t>
            </a:r>
            <a:endParaRPr lang="fr-CA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90566-5AD9-446B-A84A-871147DBE98E}"/>
              </a:ext>
            </a:extLst>
          </p:cNvPr>
          <p:cNvSpPr/>
          <p:nvPr/>
        </p:nvSpPr>
        <p:spPr>
          <a:xfrm>
            <a:off x="449999" y="2729078"/>
            <a:ext cx="6957205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000" b="1" dirty="0">
                <a:latin typeface="Consolas" panose="020B0609020204030204" pitchFamily="49" charset="0"/>
              </a:rPr>
              <a:t>indices.py</a:t>
            </a:r>
            <a:endParaRPr lang="fr-CA" sz="1000" b="1" dirty="0"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6">
            <a:extLst>
              <a:ext uri="{FF2B5EF4-FFF2-40B4-BE49-F238E27FC236}">
                <a16:creationId xmlns:a16="http://schemas.microsoft.com/office/drawing/2014/main" id="{DB6A2571-FFE6-4199-A2AF-4476B56A2B5B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5512631" y="97591"/>
            <a:ext cx="2768600" cy="6783468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EEC18-5FC7-4017-8B23-60804115301F}"/>
              </a:ext>
            </a:extLst>
          </p:cNvPr>
          <p:cNvSpPr/>
          <p:nvPr/>
        </p:nvSpPr>
        <p:spPr>
          <a:xfrm>
            <a:off x="8917065" y="4873625"/>
            <a:ext cx="2743199" cy="342000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ZoneTexte 4">
            <a:extLst>
              <a:ext uri="{FF2B5EF4-FFF2-40B4-BE49-F238E27FC236}">
                <a16:creationId xmlns:a16="http://schemas.microsoft.com/office/drawing/2014/main" id="{48925635-A9C7-499D-A280-34C810BE76FF}"/>
              </a:ext>
            </a:extLst>
          </p:cNvPr>
          <p:cNvSpPr txBox="1"/>
          <p:nvPr/>
        </p:nvSpPr>
        <p:spPr>
          <a:xfrm>
            <a:off x="7586817" y="1359462"/>
            <a:ext cx="415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Le code en bleu correspond à l'indice climatique ajouté.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118B4A-2E8D-4052-B24C-6B0A9DB81815}"/>
              </a:ext>
            </a:extLst>
          </p:cNvPr>
          <p:cNvSpPr/>
          <p:nvPr/>
        </p:nvSpPr>
        <p:spPr>
          <a:xfrm>
            <a:off x="6880990" y="5677897"/>
            <a:ext cx="441146" cy="33855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235505-473B-4180-8091-D8AC0D893B15}"/>
              </a:ext>
            </a:extLst>
          </p:cNvPr>
          <p:cNvSpPr/>
          <p:nvPr/>
        </p:nvSpPr>
        <p:spPr>
          <a:xfrm>
            <a:off x="4365363" y="5414755"/>
            <a:ext cx="1721112" cy="33855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CA" sz="16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xarray.DataArray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BF3D15-BAD8-4ED4-9086-1B9B1A57CB91}"/>
              </a:ext>
            </a:extLst>
          </p:cNvPr>
          <p:cNvSpPr/>
          <p:nvPr/>
        </p:nvSpPr>
        <p:spPr>
          <a:xfrm>
            <a:off x="6880990" y="6266568"/>
            <a:ext cx="441146" cy="33855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6">
            <a:extLst>
              <a:ext uri="{FF2B5EF4-FFF2-40B4-BE49-F238E27FC236}">
                <a16:creationId xmlns:a16="http://schemas.microsoft.com/office/drawing/2014/main" id="{ECE9FAA5-6115-46D3-B6DF-B23356446FF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785503" y="5847174"/>
            <a:ext cx="1095487" cy="357075"/>
          </a:xfrm>
          <a:prstGeom prst="bentConnector3">
            <a:avLst>
              <a:gd name="adj1" fmla="val -1486"/>
            </a:avLst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6">
            <a:extLst>
              <a:ext uri="{FF2B5EF4-FFF2-40B4-BE49-F238E27FC236}">
                <a16:creationId xmlns:a16="http://schemas.microsoft.com/office/drawing/2014/main" id="{D679F718-03B6-4608-864A-110F5B817FB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289847" y="6435845"/>
            <a:ext cx="159114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6">
            <a:extLst>
              <a:ext uri="{FF2B5EF4-FFF2-40B4-BE49-F238E27FC236}">
                <a16:creationId xmlns:a16="http://schemas.microsoft.com/office/drawing/2014/main" id="{9F4971ED-7A3A-4603-816A-977BA649A5DE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956561" y="5753309"/>
            <a:ext cx="269358" cy="4509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6">
            <a:extLst>
              <a:ext uri="{FF2B5EF4-FFF2-40B4-BE49-F238E27FC236}">
                <a16:creationId xmlns:a16="http://schemas.microsoft.com/office/drawing/2014/main" id="{20CCF79F-A36B-4C65-BA1F-0B00CACBF262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067798" y="5753309"/>
            <a:ext cx="1158121" cy="4509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38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900000"/>
            <a:ext cx="11426992" cy="5745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pPr marL="1588" indent="-1588">
              <a:spcBef>
                <a:spcPts val="1200"/>
              </a:spcBef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>
              <a:spcBef>
                <a:spcPts val="1200"/>
              </a:spcBef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>
              <a:spcBef>
                <a:spcPts val="1200"/>
              </a:spcBef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>
              <a:spcBef>
                <a:spcPts val="1200"/>
              </a:spcBef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>
              <a:spcBef>
                <a:spcPts val="1200"/>
              </a:spcBef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>
              <a:spcBef>
                <a:spcPts val="1200"/>
              </a:spcBef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>
              <a:spcBef>
                <a:spcPts val="1200"/>
              </a:spcBef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>
              <a:spcBef>
                <a:spcPts val="1200"/>
              </a:spcBef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>
              <a:spcBef>
                <a:spcPts val="1200"/>
              </a:spcBef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>
              <a:tabLst>
                <a:tab pos="895350" algn="l"/>
                <a:tab pos="6102350" algn="l"/>
                <a:tab pos="6819900" algn="l"/>
              </a:tabLst>
            </a:pPr>
            <a:endParaRPr lang="fr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>
              <a:tabLst>
                <a:tab pos="895350" algn="l"/>
                <a:tab pos="6102350" algn="l"/>
                <a:tab pos="6819900" algn="l"/>
                <a:tab pos="8613775" algn="l"/>
                <a:tab pos="9331325" algn="l"/>
              </a:tabLst>
            </a:pP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d_exec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	: répertoire des résultats</a:t>
            </a:r>
          </a:p>
          <a:p>
            <a:pPr marL="1588" indent="-1588">
              <a:tabLst>
                <a:tab pos="895350" algn="l"/>
                <a:tab pos="6102350" algn="l"/>
                <a:tab pos="6819900" algn="l"/>
                <a:tab pos="8613775" algn="l"/>
                <a:tab pos="9331325" algn="l"/>
              </a:tabLst>
            </a:pP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d_ra_raw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	: répertoire des réanalyses (fréquence originale)	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d_raw_day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 : répertoire de réanalyses (fréquence journalière)</a:t>
            </a:r>
          </a:p>
          <a:p>
            <a:pPr marL="1588" indent="-1588">
              <a:spcBef>
                <a:spcPts val="300"/>
              </a:spcBef>
              <a:tabLst>
                <a:tab pos="895350" algn="l"/>
                <a:tab pos="6102350" algn="l"/>
                <a:tab pos="6819900" algn="l"/>
                <a:tab pos="8964613" algn="l"/>
                <a:tab pos="9690100" algn="l"/>
              </a:tabLst>
            </a:pP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stn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	: station météorologique (si observations disponibles)	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	: indice climatique	 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rcp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	: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scén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. émissions GES</a:t>
            </a:r>
          </a:p>
          <a:p>
            <a:pPr marL="1588" indent="-1588">
              <a:tabLst>
                <a:tab pos="895350" algn="l"/>
                <a:tab pos="6102350" algn="l"/>
                <a:tab pos="6819900" algn="l"/>
                <a:tab pos="8964613" algn="l"/>
                <a:tab pos="9690100" algn="l"/>
              </a:tabLst>
            </a:pP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&lt;var&gt;	: variable (selon la toponymie de CORDEX)	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hor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	: horizon climatique	 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	: projet</a:t>
            </a:r>
          </a:p>
          <a:p>
            <a:pPr marL="1588" indent="-1588">
              <a:tabLst>
                <a:tab pos="895350" algn="l"/>
                <a:tab pos="6102350" algn="l"/>
                <a:tab pos="6819900" algn="l"/>
                <a:tab pos="8964613" algn="l"/>
                <a:tab pos="9690100" algn="l"/>
              </a:tabLst>
            </a:pP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obs_src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	: source des observations (ex: acronyme de l'institut, "era5", "era5_land")	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	: institut (simulation)	 &lt;country&gt;: pays</a:t>
            </a:r>
          </a:p>
          <a:p>
            <a:pPr marL="1588" indent="-1588">
              <a:tabLst>
                <a:tab pos="895350" algn="l"/>
                <a:tab pos="6102350" algn="l"/>
                <a:tab pos="6819900" algn="l"/>
                <a:tab pos="8964613" algn="l"/>
                <a:tab pos="9690100" algn="l"/>
              </a:tabLst>
            </a:pP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	: simulation climatique = 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rcm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&gt;_&lt;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gcm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&gt;_&lt;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rcp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	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gcm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	: modèle climatique global	</a:t>
            </a:r>
          </a:p>
          <a:p>
            <a:pPr marL="1588" indent="-1588">
              <a:tabLst>
                <a:tab pos="895350" algn="l"/>
                <a:tab pos="6102350" algn="l"/>
                <a:tab pos="6819900" algn="l"/>
                <a:tab pos="8964613" algn="l"/>
                <a:tab pos="9690100" algn="l"/>
              </a:tabLst>
            </a:pP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rcm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&gt;	: modèle climatique régional	&lt;version&gt;	: version	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Code Python &gt; Répertoires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778E-7112-49F1-A689-BFEDC8038C29}"/>
              </a:ext>
            </a:extLst>
          </p:cNvPr>
          <p:cNvSpPr/>
          <p:nvPr/>
        </p:nvSpPr>
        <p:spPr>
          <a:xfrm>
            <a:off x="450000" y="1350000"/>
            <a:ext cx="11340000" cy="386293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tabLst>
                <a:tab pos="6999288" algn="l"/>
              </a:tabLst>
            </a:pP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~/Documents/dev/scen_workflow_afr/*.py	</a:t>
            </a:r>
            <a:r>
              <a:rPr lang="en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source Python.</a:t>
            </a:r>
          </a:p>
          <a:p>
            <a:pPr>
              <a:spcBef>
                <a:spcPts val="300"/>
              </a:spcBef>
              <a:tabLst>
                <a:tab pos="6999288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d_exec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&gt;/&lt;country&gt;/&lt;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obs_src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Données météorologiques observées.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/&lt;variable&gt;/&lt;variable&gt;_&lt;station&gt;.nc;.csv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Équivalent dans un format </a:t>
            </a:r>
            <a:r>
              <a:rPr lang="fr-CA" sz="1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liste_stations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&gt;.csv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Liste des stations.</a:t>
            </a:r>
          </a:p>
          <a:p>
            <a:pPr>
              <a:spcBef>
                <a:spcPts val="300"/>
              </a:spcBef>
              <a:tabLst>
                <a:tab pos="6999288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d_ra_raw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&gt;/&lt;var&gt;/&lt;var&gt;_&lt;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obs_src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&gt;_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_&lt;année&gt;/.nc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Réanalyses (fréquence originale/horaire).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d_ra_day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&gt;/&lt;var&gt;/&lt;var&gt;_&lt;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obs_src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&gt;_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_&lt;année&gt;/.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Réanalyses (fréquence journalière).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d_proj</a:t>
            </a:r>
            <a:r>
              <a:rPr lang="fr-CA" sz="100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rcm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gcm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atmos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/&lt;version&gt;/&lt;var&gt;/*.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Simulations climatiques (fréquence journalière.</a:t>
            </a:r>
          </a:p>
          <a:p>
            <a:pPr>
              <a:spcBef>
                <a:spcPts val="300"/>
              </a:spcBef>
              <a:tabLst>
                <a:tab pos="6999288" algn="l"/>
              </a:tabLst>
            </a:pP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d_exec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sim_climat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/&lt;country&gt;/&lt;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Sortie de l'analyse.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/log/&lt;date&gt;_&lt;time&gt;.log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Fichier de log.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config.ini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Fichier de paramètres de configuration.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calib.csv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Fichier de calibration (export).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/gis/*.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geojson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Polygone représentant le contour du pays.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/&lt;var&gt;/&lt;var&gt;_&lt;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Observations.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/&lt;var&gt;/&lt;var&gt;_&lt;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Scénarios (après extraction spatiotemporelle).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regrid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/&lt;var&gt;/&lt;var&gt;_&lt;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&gt;*.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(3 fichiers)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Scénarios (après ajustement de la grille).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qqmap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/&lt;var&gt;/&lt;var&gt;_&lt;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Scénarios (après quantile mapping).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Indices climatiques.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&gt;/stat/&lt;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var|idx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var|idx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&gt;.csv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Statistiques d'ensemble (export).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Figures.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calib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/&lt;var&gt;/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&gt;_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upqmf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upqmf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&gt;_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timewin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timewin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&gt;/&lt;var&gt;_&lt;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&gt;_calib*.png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Ajustement de biais.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postprocess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/&lt;var&gt;/&lt;var&gt;_&lt;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&gt;_postprocess.png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Post-traitement.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wflow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/&lt;var&gt;/&lt;var&gt;_&lt;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&gt;_wflow.png	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Flux de travail.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&gt;_&lt;station&gt;.png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Indices climatiques (séries temporelles).</a:t>
            </a:r>
          </a:p>
          <a:p>
            <a:pPr>
              <a:tabLst>
                <a:tab pos="6999288" algn="l"/>
              </a:tabLst>
            </a:pP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rcp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&gt;_&lt;</a:t>
            </a:r>
            <a:r>
              <a:rPr lang="fr-C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</a:t>
            </a:r>
            <a:r>
              <a:rPr lang="fr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&gt;*.png</a:t>
            </a:r>
            <a:r>
              <a:rPr lang="fr-CA" sz="1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Indices climatiques (cartes).</a:t>
            </a:r>
            <a:endParaRPr lang="fr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69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3203360"/>
            <a:ext cx="1142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 algn="ctr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Environnement de développement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805D43F-1027-4290-9B97-A10611C0B45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3046648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Environnement de développement</a:t>
            </a:r>
          </a:p>
        </p:txBody>
      </p:sp>
      <p:pic>
        <p:nvPicPr>
          <p:cNvPr id="13" name="Image 13">
            <a:extLst>
              <a:ext uri="{FF2B5EF4-FFF2-40B4-BE49-F238E27FC236}">
                <a16:creationId xmlns:a16="http://schemas.microsoft.com/office/drawing/2014/main" id="{5E06796A-ED34-4CE1-A8EF-670FD74E4D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00" y="3118961"/>
            <a:ext cx="1455896" cy="6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7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900000"/>
            <a:ext cx="1142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8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python - interprétateur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Environnement de développement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3DFED1-89D4-48E0-9F7E-1B6D08DB8612}"/>
              </a:ext>
            </a:extLst>
          </p:cNvPr>
          <p:cNvSpPr/>
          <p:nvPr/>
        </p:nvSpPr>
        <p:spPr>
          <a:xfrm>
            <a:off x="448495" y="1596221"/>
            <a:ext cx="11340000" cy="93871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apt update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python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python-pip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python3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python3-pip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9BBC0-1F15-4DA4-AA7A-6F21F8904887}"/>
              </a:ext>
            </a:extLst>
          </p:cNvPr>
          <p:cNvSpPr/>
          <p:nvPr/>
        </p:nvSpPr>
        <p:spPr>
          <a:xfrm>
            <a:off x="446992" y="1350000"/>
            <a:ext cx="11343006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1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59999" y="900000"/>
            <a:ext cx="11587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anaconda (incl. 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 et pandas) - distribution Python pour programmation scientifique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Environnement de développement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778E-7112-49F1-A689-BFEDC8038C29}"/>
              </a:ext>
            </a:extLst>
          </p:cNvPr>
          <p:cNvSpPr/>
          <p:nvPr/>
        </p:nvSpPr>
        <p:spPr>
          <a:xfrm>
            <a:off x="449999" y="1596221"/>
            <a:ext cx="11340000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Installer: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curl -O https://repo.anaconda.com/archive/Anaconda3-2020.02-Linux-x86_64.sh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sha256sum Anaconda3-2020.02-Linux-x86_64.sh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bash Anaconda3-2020.02-Linux-x86_64.sh</a:t>
            </a:r>
          </a:p>
          <a:p>
            <a:pPr>
              <a:spcBef>
                <a:spcPts val="1200"/>
              </a:spcBef>
            </a:pPr>
            <a:r>
              <a:rPr lang="pt-B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Configurer: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"PATH=~/anaconda3/bin:$PATH" &gt;&gt; ~/.bashrc</a:t>
            </a:r>
          </a:p>
          <a:p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source ~/.bashrc</a:t>
            </a:r>
          </a:p>
          <a:p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conda info</a:t>
            </a:r>
          </a:p>
          <a:p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conda update conda</a:t>
            </a:r>
          </a:p>
          <a:p>
            <a:pPr>
              <a:spcBef>
                <a:spcPts val="1200"/>
              </a:spcBef>
            </a:pPr>
            <a:r>
              <a:rPr lang="it-IT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Créer un environnement de développement: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xclim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-dev python=3.7.6</a:t>
            </a:r>
          </a:p>
          <a:p>
            <a:pPr>
              <a:spcBef>
                <a:spcPts val="1200"/>
              </a:spcBef>
            </a:pPr>
            <a:r>
              <a:rPr lang="en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Fermer</a:t>
            </a:r>
            <a:r>
              <a:rPr lang="en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</a:t>
            </a:r>
            <a:r>
              <a:rPr lang="en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ouvrir</a:t>
            </a:r>
            <a:r>
              <a:rPr lang="en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nouveau terminal: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bash</a:t>
            </a:r>
          </a:p>
          <a:p>
            <a:pPr>
              <a:spcBef>
                <a:spcPts val="1200"/>
              </a:spcBef>
            </a:pP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Ajouter "-c </a:t>
            </a:r>
            <a:r>
              <a:rPr lang="fr-FR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-forge" à la commande "</a:t>
            </a:r>
            <a:r>
              <a:rPr lang="fr-FR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  <a:endParaRPr lang="en-CA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base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config --add channels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-forge</a:t>
            </a:r>
          </a:p>
          <a:p>
            <a:pPr>
              <a:spcBef>
                <a:spcPts val="1200"/>
              </a:spcBef>
            </a:pPr>
            <a:r>
              <a:rPr lang="en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Charger le module Anaconda: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module avail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module load Anaconda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source activate python37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F7270-83EF-4BB8-8B32-DD04EA9B07A9}"/>
              </a:ext>
            </a:extLst>
          </p:cNvPr>
          <p:cNvSpPr/>
          <p:nvPr/>
        </p:nvSpPr>
        <p:spPr>
          <a:xfrm>
            <a:off x="449999" y="1350000"/>
            <a:ext cx="11340000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34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900000"/>
            <a:ext cx="1142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xclim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 - librairie Python pour le calcul d'indices climatiques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Environnement de développement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778E-7112-49F1-A689-BFEDC8038C29}"/>
              </a:ext>
            </a:extLst>
          </p:cNvPr>
          <p:cNvSpPr/>
          <p:nvPr/>
        </p:nvSpPr>
        <p:spPr>
          <a:xfrm>
            <a:off x="449999" y="1596221"/>
            <a:ext cx="11340000" cy="432426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Installation à l'aide d'Anaconda: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xclim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-c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-forge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xclim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Modification de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xclim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~/Documents/dev/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git clone https://github.com/yrouranos/xclim.git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xclim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Créer un environnement Anaconda: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env create --file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xclim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Supprimer un environnement Anaconda (si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necessaire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xclim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Supprimer un environnement (non requis):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remove --name xclim-dev</a:t>
            </a:r>
          </a:p>
          <a:p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Mise à jour (version stable):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pip install -e .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xclim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Pour utiliser tout ça dans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pycharm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xclim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A2128-5611-41DE-9361-2EE3AFA8B40F}"/>
              </a:ext>
            </a:extLst>
          </p:cNvPr>
          <p:cNvSpPr/>
          <p:nvPr/>
        </p:nvSpPr>
        <p:spPr>
          <a:xfrm>
            <a:off x="449999" y="1350000"/>
            <a:ext cx="11340000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28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900000"/>
            <a:ext cx="1142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xclim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 - librairie Python pour le calcul d'indices climatiques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Environnement de développement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778E-7112-49F1-A689-BFEDC8038C29}"/>
              </a:ext>
            </a:extLst>
          </p:cNvPr>
          <p:cNvSpPr/>
          <p:nvPr/>
        </p:nvSpPr>
        <p:spPr>
          <a:xfrm>
            <a:off x="449999" y="1596221"/>
            <a:ext cx="11340000" cy="330859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Pour créer un environnement Python:</a:t>
            </a:r>
          </a:p>
          <a:p>
            <a:r>
              <a:rPr lang="en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-m </a:t>
            </a:r>
            <a:r>
              <a:rPr lang="en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Vérifier que tout a bien fonctionné (dans l'environnement approprié).</a:t>
            </a: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Ça retourne une erreur si ça ne fonctionne pas.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-c "import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xclim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pt-BR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Mettre à jour les librairies comprises dans l'environnement: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conda env update -n xclim-dev -f environment.yml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pip install -e .</a:t>
            </a:r>
          </a:p>
          <a:p>
            <a:endParaRPr lang="pt-BR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Mettre à jour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pip install --no-cache-dir</a:t>
            </a:r>
          </a:p>
          <a:p>
            <a:endParaRPr lang="pt-BR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Installer des librairies (dans le terminal de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PyCharm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pip install cdsapi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pip install boltons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pip install pytest-runner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pip install tox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4A1F49-3C30-4321-9E6B-B6950CEB1791}"/>
              </a:ext>
            </a:extLst>
          </p:cNvPr>
          <p:cNvSpPr/>
          <p:nvPr/>
        </p:nvSpPr>
        <p:spPr>
          <a:xfrm>
            <a:off x="449999" y="1350000"/>
            <a:ext cx="11340000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26">
            <a:extLst>
              <a:ext uri="{FF2B5EF4-FFF2-40B4-BE49-F238E27FC236}">
                <a16:creationId xmlns:a16="http://schemas.microsoft.com/office/drawing/2014/main" id="{20829E0B-0492-4573-9A92-032AB04CA99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321487" y="4223084"/>
            <a:ext cx="2330521" cy="948994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7DE453-A544-4E6F-AB8A-A2D4C71E211F}"/>
              </a:ext>
            </a:extLst>
          </p:cNvPr>
          <p:cNvSpPr txBox="1"/>
          <p:nvPr/>
        </p:nvSpPr>
        <p:spPr>
          <a:xfrm>
            <a:off x="3625110" y="5172078"/>
            <a:ext cx="20537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téléchargement automatisé des données ERA5 et ERA5-Land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847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3046648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Processus et concepts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00" y="3118961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46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Environnement de développement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778E-7112-49F1-A689-BFEDC8038C29}"/>
              </a:ext>
            </a:extLst>
          </p:cNvPr>
          <p:cNvSpPr/>
          <p:nvPr/>
        </p:nvSpPr>
        <p:spPr>
          <a:xfrm>
            <a:off x="1027521" y="3653624"/>
            <a:ext cx="4362626" cy="43088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https://cds.climate.copernicus.eu/api/v2</a:t>
            </a:r>
          </a:p>
          <a:p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&lt;UID&gt;:&lt;API Key&gt;</a:t>
            </a:r>
            <a:endParaRPr lang="pt-B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4A1F49-3C30-4321-9E6B-B6950CEB1791}"/>
              </a:ext>
            </a:extLst>
          </p:cNvPr>
          <p:cNvSpPr/>
          <p:nvPr/>
        </p:nvSpPr>
        <p:spPr>
          <a:xfrm>
            <a:off x="1027521" y="3407403"/>
            <a:ext cx="4362626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CA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cdsapirc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44D8B9AE-38A5-4D88-9C46-0EFD92B84A6B}"/>
              </a:ext>
            </a:extLst>
          </p:cNvPr>
          <p:cNvSpPr txBox="1"/>
          <p:nvPr/>
        </p:nvSpPr>
        <p:spPr>
          <a:xfrm>
            <a:off x="360000" y="900000"/>
            <a:ext cx="8436500" cy="5686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Téléchargement des données ERA5 et/ou ERA5-Land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Création d'un compte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Copernicus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https://cds.climate.copernicus.eu/user/register?destination=%2Fcdsapp%23!%2Fhome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Identification des informations de sécurité</a:t>
            </a:r>
          </a:p>
          <a:p>
            <a:pPr marL="541338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https://cds.climate.copernicus.eu/api-how-to</a:t>
            </a:r>
          </a:p>
          <a:p>
            <a:pPr marL="541338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Connexion au portail</a:t>
            </a:r>
          </a:p>
          <a:p>
            <a:pPr marL="541338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Copie du UID et de l'API Key (confidentiel) dans un fichier ~/.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cdsapirc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179388">
              <a:buFont typeface="Arial" panose="020B0604020202020204" pitchFamily="34" charset="0"/>
              <a:buChar char="•"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indent="-179388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Identification des données d'intérêt</a:t>
            </a:r>
          </a:p>
          <a:p>
            <a:pPr marL="541338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https://cds.climate.copernicus.eu/cdsapp#!/dataset/reanalysis-era5-land?tab=form</a:t>
            </a:r>
          </a:p>
          <a:p>
            <a:pPr marL="541338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Le code Python de téléchargement est ici</a:t>
            </a:r>
          </a:p>
          <a:p>
            <a:pPr marL="541338" indent="-1809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Identifier le nom et le code des variables pertinentes</a:t>
            </a:r>
          </a:p>
          <a:p>
            <a:pPr marL="541338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Ex: le code de la variable "2m_temperature" est "t2m".</a:t>
            </a:r>
          </a:p>
          <a:p>
            <a:pPr marL="541338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Spécifier les variables requises dans config.ini.</a:t>
            </a:r>
          </a:p>
          <a:p>
            <a:pPr marL="541338" indent="-1809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Exécuter le script avec l'option </a:t>
            </a:r>
            <a:r>
              <a:rPr lang="fr-CA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opt_download</a:t>
            </a:r>
            <a:r>
              <a:rPr lang="fr-CA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CA" sz="1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D28B3071-826A-4DA1-A96B-05628A1309D9}"/>
              </a:ext>
            </a:extLst>
          </p:cNvPr>
          <p:cNvCxnSpPr>
            <a:cxnSpLocks/>
          </p:cNvCxnSpPr>
          <p:nvPr/>
        </p:nvCxnSpPr>
        <p:spPr>
          <a:xfrm>
            <a:off x="4680285" y="4379498"/>
            <a:ext cx="4205409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6">
            <a:extLst>
              <a:ext uri="{FF2B5EF4-FFF2-40B4-BE49-F238E27FC236}">
                <a16:creationId xmlns:a16="http://schemas.microsoft.com/office/drawing/2014/main" id="{9416285B-5070-4BA4-8D2D-B84A897512E8}"/>
              </a:ext>
            </a:extLst>
          </p:cNvPr>
          <p:cNvCxnSpPr>
            <a:cxnSpLocks/>
          </p:cNvCxnSpPr>
          <p:nvPr/>
        </p:nvCxnSpPr>
        <p:spPr>
          <a:xfrm>
            <a:off x="5751095" y="5202740"/>
            <a:ext cx="3134597" cy="155238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964DFD4-ABA3-4DD1-8A01-FDABA6C070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978" r="26595"/>
          <a:stretch/>
        </p:blipFill>
        <p:spPr>
          <a:xfrm>
            <a:off x="8885692" y="752899"/>
            <a:ext cx="2880373" cy="610510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8276BA8-BA4B-44ED-B3B7-FBA2CDF206A9}"/>
              </a:ext>
            </a:extLst>
          </p:cNvPr>
          <p:cNvSpPr/>
          <p:nvPr/>
        </p:nvSpPr>
        <p:spPr>
          <a:xfrm>
            <a:off x="8885692" y="2656071"/>
            <a:ext cx="282371" cy="19845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4E94DF-7B0F-49F3-B4CC-6F3050FFCC33}"/>
              </a:ext>
            </a:extLst>
          </p:cNvPr>
          <p:cNvSpPr/>
          <p:nvPr/>
        </p:nvSpPr>
        <p:spPr>
          <a:xfrm>
            <a:off x="8885692" y="1217710"/>
            <a:ext cx="474308" cy="19845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938380-0B0A-4B2B-A13D-E9B2CF46C33F}"/>
              </a:ext>
            </a:extLst>
          </p:cNvPr>
          <p:cNvSpPr/>
          <p:nvPr/>
        </p:nvSpPr>
        <p:spPr>
          <a:xfrm>
            <a:off x="9151310" y="5453871"/>
            <a:ext cx="1039437" cy="687326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16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900000"/>
            <a:ext cx="1142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 (Python)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Environnement de développement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778E-7112-49F1-A689-BFEDC8038C29}"/>
              </a:ext>
            </a:extLst>
          </p:cNvPr>
          <p:cNvSpPr/>
          <p:nvPr/>
        </p:nvSpPr>
        <p:spPr>
          <a:xfrm>
            <a:off x="449999" y="1596221"/>
            <a:ext cx="11340000" cy="229293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Installer </a:t>
            </a:r>
            <a:r>
              <a:rPr lang="fr-CA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pycharm</a:t>
            </a:r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app install snap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snap install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pycharm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-community --classic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Importer des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librairies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à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 terminal:</a:t>
            </a:r>
          </a:p>
          <a:p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xclim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gdal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libgdal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-dev libgdal1h</a:t>
            </a:r>
          </a:p>
          <a:p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GDAL==$(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gdal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-config --version) --global-option=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--global-option="-I/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gdal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fr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Importer des librairies à partir de l'éditeur (si non reconnu):</a:t>
            </a:r>
          </a:p>
          <a:p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cartopy</a:t>
            </a:r>
            <a:endParaRPr lang="fr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xclim</a:t>
            </a:r>
            <a:endParaRPr lang="fr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8206B-C5D5-4B6B-95B7-7BFE82891027}"/>
              </a:ext>
            </a:extLst>
          </p:cNvPr>
          <p:cNvSpPr/>
          <p:nvPr/>
        </p:nvSpPr>
        <p:spPr>
          <a:xfrm>
            <a:off x="449999" y="1350000"/>
            <a:ext cx="11340000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57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900000"/>
            <a:ext cx="114269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idv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Unidata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588" indent="-1588">
              <a:spcBef>
                <a:spcPts val="1200"/>
              </a:spcBef>
            </a:pPr>
            <a:endParaRPr lang="fr-CA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>
              <a:spcBef>
                <a:spcPts val="1200"/>
              </a:spcBef>
            </a:pPr>
            <a:endParaRPr lang="fr-CA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>
              <a:spcBef>
                <a:spcPts val="1200"/>
              </a:spcBef>
            </a:pPr>
            <a:endParaRPr lang="fr-CA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>
              <a:spcBef>
                <a:spcPts val="600"/>
              </a:spcBef>
            </a:pPr>
            <a:endParaRPr lang="fr-CA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8" indent="-1588"/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panoply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 (NASA)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Environnement de développement &gt; Visualisation de fichiers </a:t>
            </a:r>
            <a:r>
              <a:rPr lang="fr-CA" sz="1600" cap="al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NetCDF</a:t>
            </a:r>
            <a:endParaRPr lang="fr-CA" sz="16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778E-7112-49F1-A689-BFEDC8038C29}"/>
              </a:ext>
            </a:extLst>
          </p:cNvPr>
          <p:cNvSpPr/>
          <p:nvPr/>
        </p:nvSpPr>
        <p:spPr>
          <a:xfrm>
            <a:off x="449999" y="1596221"/>
            <a:ext cx="11340000" cy="144655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Télécharger:</a:t>
            </a:r>
          </a:p>
          <a:p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-O https://www.unidata.ucar.edu/downloads/idv/current/index.jsp</a:t>
            </a:r>
          </a:p>
          <a:p>
            <a:endParaRPr lang="fr-CA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Installer:</a:t>
            </a:r>
          </a:p>
          <a:p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idv_5_7_linux64_installer.sh</a:t>
            </a:r>
          </a:p>
          <a:p>
            <a:endParaRPr lang="fr-CA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Lancer:</a:t>
            </a:r>
          </a:p>
          <a:p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runIDV</a:t>
            </a:r>
            <a:endParaRPr lang="fr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84DF1-D5A4-4900-BBDC-9E49F5CE238C}"/>
              </a:ext>
            </a:extLst>
          </p:cNvPr>
          <p:cNvSpPr/>
          <p:nvPr/>
        </p:nvSpPr>
        <p:spPr>
          <a:xfrm>
            <a:off x="449999" y="1350000"/>
            <a:ext cx="11340000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93E73-019C-4826-B9AC-69EC90B3A74D}"/>
              </a:ext>
            </a:extLst>
          </p:cNvPr>
          <p:cNvSpPr/>
          <p:nvPr/>
        </p:nvSpPr>
        <p:spPr>
          <a:xfrm>
            <a:off x="449999" y="3799841"/>
            <a:ext cx="11340000" cy="161582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Télécharger:</a:t>
            </a:r>
          </a:p>
          <a:p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-O https://www.giss.nasa.gov/tools/panoply/download/PanoplyJ-4.11.5.zip</a:t>
            </a:r>
            <a:endParaRPr lang="fr-CA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CA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Installer:</a:t>
            </a:r>
          </a:p>
          <a:p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cd ~/Documents/prog/panoplyJ-4.11.5/</a:t>
            </a:r>
          </a:p>
          <a:p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chmod </a:t>
            </a:r>
            <a:r>
              <a:rPr lang="fr-C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guo+x</a:t>
            </a:r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panoply.sh</a:t>
            </a:r>
          </a:p>
          <a:p>
            <a:endParaRPr lang="fr-CA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Lancer:</a:t>
            </a:r>
          </a:p>
          <a:p>
            <a:r>
              <a:rPr lang="fr-C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 ./panoply.sh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73F19-8DCF-4040-8BBB-E96E331A8715}"/>
              </a:ext>
            </a:extLst>
          </p:cNvPr>
          <p:cNvSpPr/>
          <p:nvPr/>
        </p:nvSpPr>
        <p:spPr>
          <a:xfrm>
            <a:off x="449999" y="3553620"/>
            <a:ext cx="11340000" cy="26161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endParaRPr lang="fr-C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2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3046648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00" y="3118961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72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42FE09-F523-4295-9E61-D60592058BC4}"/>
              </a:ext>
            </a:extLst>
          </p:cNvPr>
          <p:cNvSpPr txBox="1"/>
          <p:nvPr/>
        </p:nvSpPr>
        <p:spPr>
          <a:xfrm>
            <a:off x="360000" y="900000"/>
            <a:ext cx="114269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Comportement général lors de la génération des résultats</a:t>
            </a:r>
          </a:p>
          <a:p>
            <a:pPr marL="54292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Fichiers.nc (données) non remplacés s'ils existent déjà</a:t>
            </a:r>
          </a:p>
          <a:p>
            <a:pPr marL="542925"/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 de poursuivre le traitement qui aurait arrêté (ex: panne électrique, anomalie).</a:t>
            </a:r>
          </a:p>
          <a:p>
            <a:pPr marL="54292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Fichiers .png (diagrammes et cartes) remplacés</a:t>
            </a:r>
          </a:p>
          <a:p>
            <a:pPr marL="542925"/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 de regénérer les éléments visuels sans tout recalculer</a:t>
            </a:r>
          </a:p>
          <a:p>
            <a:pPr marL="54292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Répertoires créés automatiquement</a:t>
            </a:r>
          </a:p>
        </p:txBody>
      </p:sp>
    </p:spTree>
    <p:extLst>
      <p:ext uri="{BB962C8B-B14F-4D97-AF65-F5344CB8AC3E}">
        <p14:creationId xmlns:p14="http://schemas.microsoft.com/office/powerpoint/2010/main" val="885278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900000"/>
            <a:ext cx="114269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Lancement du script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Saisir les options dans config.ini et launch.py.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Lancement dans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ou à partir d'un terminal.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Script plus stable dans un terminal.</a:t>
            </a:r>
          </a:p>
          <a:p>
            <a:pPr>
              <a:spcBef>
                <a:spcPts val="300"/>
              </a:spcBef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Traitement en parallèle.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Vitesse de lecture/écriture.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Volume important des fichiers de sortie.</a:t>
            </a:r>
          </a:p>
          <a:p>
            <a:pPr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Résolution d'une anomalie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Regarder dans le fichier .log pour des indices.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Ajouter des '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' dans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, sélectionner options adéquates, et lancer en mode '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'. 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778E-7112-49F1-A689-BFEDC8038C29}"/>
              </a:ext>
            </a:extLst>
          </p:cNvPr>
          <p:cNvSpPr/>
          <p:nvPr/>
        </p:nvSpPr>
        <p:spPr>
          <a:xfrm>
            <a:off x="1008403" y="2621714"/>
            <a:ext cx="10781596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1200" dirty="0">
                <a:latin typeface="Consolas" panose="020B0609020204030204" pitchFamily="49" charset="0"/>
              </a:rPr>
              <a:t>$ python3 launch.py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84DF1-D5A4-4900-BBDC-9E49F5CE238C}"/>
              </a:ext>
            </a:extLst>
          </p:cNvPr>
          <p:cNvSpPr/>
          <p:nvPr/>
        </p:nvSpPr>
        <p:spPr>
          <a:xfrm>
            <a:off x="1008403" y="2375493"/>
            <a:ext cx="10781595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CA" sz="1000" dirty="0">
                <a:latin typeface="Consolas" panose="020B0609020204030204" pitchFamily="49" charset="0"/>
              </a:rPr>
              <a:t>Terminal</a:t>
            </a:r>
            <a:endParaRPr lang="fr-CA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36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CCEED-11AE-4D50-86B1-213EE0E10762}"/>
              </a:ext>
            </a:extLst>
          </p:cNvPr>
          <p:cNvSpPr/>
          <p:nvPr/>
        </p:nvSpPr>
        <p:spPr>
          <a:xfrm>
            <a:off x="449998" y="1080000"/>
            <a:ext cx="11340000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US" sz="1000" dirty="0">
                <a:latin typeface="Consolas" panose="020B0609020204030204" pitchFamily="49" charset="0"/>
              </a:rPr>
              <a:t>/exec/&lt;username&gt;/</a:t>
            </a:r>
            <a:r>
              <a:rPr lang="en-US" sz="1000" dirty="0" err="1">
                <a:latin typeface="Consolas" panose="020B0609020204030204" pitchFamily="49" charset="0"/>
              </a:rPr>
              <a:t>sim_climat</a:t>
            </a:r>
            <a:r>
              <a:rPr lang="en-US" sz="1000" dirty="0">
                <a:latin typeface="Consolas" panose="020B0609020204030204" pitchFamily="49" charset="0"/>
              </a:rPr>
              <a:t>/&lt;country&gt;/&lt;project&gt;/&lt;</a:t>
            </a:r>
            <a:r>
              <a:rPr lang="en-US" sz="1000" dirty="0" err="1">
                <a:latin typeface="Consolas" panose="020B0609020204030204" pitchFamily="49" charset="0"/>
              </a:rPr>
              <a:t>stn</a:t>
            </a:r>
            <a:r>
              <a:rPr lang="en-US" sz="1000" dirty="0">
                <a:latin typeface="Consolas" panose="020B0609020204030204" pitchFamily="49" charset="0"/>
              </a:rPr>
              <a:t>&gt;/fig/</a:t>
            </a:r>
            <a:r>
              <a:rPr lang="en-US" sz="1000" dirty="0" err="1">
                <a:latin typeface="Consolas" panose="020B0609020204030204" pitchFamily="49" charset="0"/>
              </a:rPr>
              <a:t>calib</a:t>
            </a:r>
            <a:r>
              <a:rPr lang="en-US" sz="1000" dirty="0">
                <a:latin typeface="Consolas" panose="020B0609020204030204" pitchFamily="49" charset="0"/>
              </a:rPr>
              <a:t>/&lt;var&gt;/nq_&lt;nq&gt;_</a:t>
            </a:r>
            <a:r>
              <a:rPr lang="en-US" sz="1000" dirty="0" err="1">
                <a:latin typeface="Consolas" panose="020B0609020204030204" pitchFamily="49" charset="0"/>
              </a:rPr>
              <a:t>upqmf</a:t>
            </a:r>
            <a:r>
              <a:rPr lang="en-US" sz="1000" dirty="0">
                <a:latin typeface="Consolas" panose="020B0609020204030204" pitchFamily="49" charset="0"/>
              </a:rPr>
              <a:t>_&lt;</a:t>
            </a:r>
            <a:r>
              <a:rPr lang="en-US" sz="1000" dirty="0" err="1">
                <a:latin typeface="Consolas" panose="020B0609020204030204" pitchFamily="49" charset="0"/>
              </a:rPr>
              <a:t>upqmf</a:t>
            </a:r>
            <a:r>
              <a:rPr lang="en-US" sz="1000" dirty="0">
                <a:latin typeface="Consolas" panose="020B0609020204030204" pitchFamily="49" charset="0"/>
              </a:rPr>
              <a:t>&gt;_</a:t>
            </a:r>
            <a:r>
              <a:rPr lang="en-US" sz="1000" dirty="0" err="1">
                <a:latin typeface="Consolas" panose="020B0609020204030204" pitchFamily="49" charset="0"/>
              </a:rPr>
              <a:t>timewin</a:t>
            </a:r>
            <a:r>
              <a:rPr lang="en-US" sz="1000" dirty="0">
                <a:latin typeface="Consolas" panose="020B0609020204030204" pitchFamily="49" charset="0"/>
              </a:rPr>
              <a:t>_&lt;</a:t>
            </a:r>
            <a:r>
              <a:rPr lang="en-US" sz="1000" dirty="0" err="1">
                <a:latin typeface="Consolas" panose="020B0609020204030204" pitchFamily="49" charset="0"/>
              </a:rPr>
              <a:t>timewin</a:t>
            </a:r>
            <a:r>
              <a:rPr lang="en-US" sz="1000" dirty="0">
                <a:latin typeface="Consolas" panose="020B0609020204030204" pitchFamily="49" charset="0"/>
              </a:rPr>
              <a:t>&gt;/&lt;var&gt;_&lt;sim&gt;_calib.png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0713014F-2DDC-4043-8AE4-702AC15FE2BC}"/>
              </a:ext>
            </a:extLst>
          </p:cNvPr>
          <p:cNvSpPr txBox="1"/>
          <p:nvPr/>
        </p:nvSpPr>
        <p:spPr>
          <a:xfrm>
            <a:off x="6096000" y="1800000"/>
            <a:ext cx="569399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pPr marL="180975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Vérification pour chacune des combinaisons de station - simulation - variable - scénario d'émission - paramètres d'ajustement de biais et de mise à l'échelle statistique.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Courbes de valeurs moyennes mensuelles pour quelques quantiles (100, 99, 75, 50, 25, 1 et 0) et pour la moyenne.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Série temporelle.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Différence importante entre le résultat d'une simulation climatique et les observations pour les températures basses (voir la série temporelle).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Meilleure correspondance entre la simulation ajustée et les observations suite à l'ajustement du biais et la mise à l'échelle statistique.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FE4B6-007E-49AF-84D7-1B77B0895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98" y="1342534"/>
            <a:ext cx="5515466" cy="55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45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37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CCEED-11AE-4D50-86B1-213EE0E10762}"/>
              </a:ext>
            </a:extLst>
          </p:cNvPr>
          <p:cNvSpPr/>
          <p:nvPr/>
        </p:nvSpPr>
        <p:spPr>
          <a:xfrm>
            <a:off x="449998" y="1080000"/>
            <a:ext cx="11340000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US" sz="1000" dirty="0">
                <a:latin typeface="Consolas" panose="020B0609020204030204" pitchFamily="49" charset="0"/>
              </a:rPr>
              <a:t>/exec/&lt;username&gt;/</a:t>
            </a:r>
            <a:r>
              <a:rPr lang="en-US" sz="1000" dirty="0" err="1">
                <a:latin typeface="Consolas" panose="020B0609020204030204" pitchFamily="49" charset="0"/>
              </a:rPr>
              <a:t>sim_climat</a:t>
            </a:r>
            <a:r>
              <a:rPr lang="en-US" sz="1000" dirty="0">
                <a:latin typeface="Consolas" panose="020B0609020204030204" pitchFamily="49" charset="0"/>
              </a:rPr>
              <a:t>/&lt;country&gt;/&lt;project&gt;/&lt;</a:t>
            </a:r>
            <a:r>
              <a:rPr lang="en-US" sz="1000" dirty="0" err="1">
                <a:latin typeface="Consolas" panose="020B0609020204030204" pitchFamily="49" charset="0"/>
              </a:rPr>
              <a:t>stn</a:t>
            </a:r>
            <a:r>
              <a:rPr lang="en-US" sz="1000" dirty="0">
                <a:latin typeface="Consolas" panose="020B0609020204030204" pitchFamily="49" charset="0"/>
              </a:rPr>
              <a:t>&gt;/fig/</a:t>
            </a:r>
            <a:r>
              <a:rPr lang="en-US" sz="1000" dirty="0" err="1">
                <a:latin typeface="Consolas" panose="020B0609020204030204" pitchFamily="49" charset="0"/>
              </a:rPr>
              <a:t>calib</a:t>
            </a:r>
            <a:r>
              <a:rPr lang="en-US" sz="1000" dirty="0">
                <a:latin typeface="Consolas" panose="020B0609020204030204" pitchFamily="49" charset="0"/>
              </a:rPr>
              <a:t>/&lt;var&gt;/nq_&lt;nq&gt;_</a:t>
            </a:r>
            <a:r>
              <a:rPr lang="en-US" sz="1000" dirty="0" err="1">
                <a:latin typeface="Consolas" panose="020B0609020204030204" pitchFamily="49" charset="0"/>
              </a:rPr>
              <a:t>upqmf</a:t>
            </a:r>
            <a:r>
              <a:rPr lang="en-US" sz="1000" dirty="0">
                <a:latin typeface="Consolas" panose="020B0609020204030204" pitchFamily="49" charset="0"/>
              </a:rPr>
              <a:t>_&lt;</a:t>
            </a:r>
            <a:r>
              <a:rPr lang="en-US" sz="1000" dirty="0" err="1">
                <a:latin typeface="Consolas" panose="020B0609020204030204" pitchFamily="49" charset="0"/>
              </a:rPr>
              <a:t>upqmf</a:t>
            </a:r>
            <a:r>
              <a:rPr lang="en-US" sz="1000" dirty="0">
                <a:latin typeface="Consolas" panose="020B0609020204030204" pitchFamily="49" charset="0"/>
              </a:rPr>
              <a:t>&gt;_</a:t>
            </a:r>
            <a:r>
              <a:rPr lang="en-US" sz="1000" dirty="0" err="1">
                <a:latin typeface="Consolas" panose="020B0609020204030204" pitchFamily="49" charset="0"/>
              </a:rPr>
              <a:t>timewin</a:t>
            </a:r>
            <a:r>
              <a:rPr lang="en-US" sz="1000" dirty="0">
                <a:latin typeface="Consolas" panose="020B0609020204030204" pitchFamily="49" charset="0"/>
              </a:rPr>
              <a:t>_&lt;</a:t>
            </a:r>
            <a:r>
              <a:rPr lang="en-US" sz="1000" dirty="0" err="1">
                <a:latin typeface="Consolas" panose="020B0609020204030204" pitchFamily="49" charset="0"/>
              </a:rPr>
              <a:t>timewin</a:t>
            </a:r>
            <a:r>
              <a:rPr lang="en-US" sz="1000" dirty="0">
                <a:latin typeface="Consolas" panose="020B0609020204030204" pitchFamily="49" charset="0"/>
              </a:rPr>
              <a:t>&gt;/&lt;var&gt;_&lt;sim&gt;_calib_ts.png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746CE2A7-72D7-4D64-8B68-1BC1AFF39604}"/>
              </a:ext>
            </a:extLst>
          </p:cNvPr>
          <p:cNvSpPr txBox="1"/>
          <p:nvPr/>
        </p:nvSpPr>
        <p:spPr>
          <a:xfrm>
            <a:off x="449998" y="3600000"/>
            <a:ext cx="11340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Il s'agit de la série temporelle qui a été présentée à la page précédente, en plus gros.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Il y a une différence importante entre le résultat de la simulation climatique et les observations pour les températures basses.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29F06-05FD-42F1-8E7D-28B1EBB42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98" y="1440000"/>
            <a:ext cx="11340000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0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38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162A3-661A-417D-BC4F-C2CFCE031DAB}"/>
              </a:ext>
            </a:extLst>
          </p:cNvPr>
          <p:cNvSpPr/>
          <p:nvPr/>
        </p:nvSpPr>
        <p:spPr>
          <a:xfrm>
            <a:off x="449998" y="1080000"/>
            <a:ext cx="11340000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US" sz="1000" dirty="0">
                <a:latin typeface="Consolas" panose="020B0609020204030204" pitchFamily="49" charset="0"/>
              </a:rPr>
              <a:t>/exec/&lt;username&gt;/</a:t>
            </a:r>
            <a:r>
              <a:rPr lang="en-US" sz="1000" dirty="0" err="1">
                <a:latin typeface="Consolas" panose="020B0609020204030204" pitchFamily="49" charset="0"/>
              </a:rPr>
              <a:t>sim_climat</a:t>
            </a:r>
            <a:r>
              <a:rPr lang="en-US" sz="1000" dirty="0">
                <a:latin typeface="Consolas" panose="020B0609020204030204" pitchFamily="49" charset="0"/>
              </a:rPr>
              <a:t>/&lt;country&gt;/&lt;project&gt;/&lt;</a:t>
            </a:r>
            <a:r>
              <a:rPr lang="en-US" sz="1000" dirty="0" err="1">
                <a:latin typeface="Consolas" panose="020B0609020204030204" pitchFamily="49" charset="0"/>
              </a:rPr>
              <a:t>stn</a:t>
            </a:r>
            <a:r>
              <a:rPr lang="en-US" sz="1000" dirty="0">
                <a:latin typeface="Consolas" panose="020B0609020204030204" pitchFamily="49" charset="0"/>
              </a:rPr>
              <a:t>&gt;/fig/</a:t>
            </a:r>
            <a:r>
              <a:rPr lang="en-US" sz="1000" dirty="0" err="1">
                <a:latin typeface="Consolas" panose="020B0609020204030204" pitchFamily="49" charset="0"/>
              </a:rPr>
              <a:t>postproces</a:t>
            </a:r>
            <a:r>
              <a:rPr lang="en-US" sz="1000" dirty="0">
                <a:latin typeface="Consolas" panose="020B0609020204030204" pitchFamily="49" charset="0"/>
              </a:rPr>
              <a:t>/&lt;var&gt;/&lt;var&gt;_&lt;sim&gt;_postprocess*.png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0D00F4C0-C93F-4DDC-BCE5-B607681B00EF}"/>
              </a:ext>
            </a:extLst>
          </p:cNvPr>
          <p:cNvSpPr txBox="1"/>
          <p:nvPr/>
        </p:nvSpPr>
        <p:spPr>
          <a:xfrm>
            <a:off x="449998" y="3600000"/>
            <a:ext cx="11340000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L'idée est la même qu'à la page précédente mais il s'agit de valeurs annuelles (au lieu de journalières).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La simulation climatique donne des valeurs qui sont environ 3ºC plus basses que les observations météorologiques enregistrées à la station.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L'ajustement de biais et la mise à l'échelle statistiques sont des étapes essentielles.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1E7C1-71AE-475F-BC92-FF18C5B4B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98" y="1440000"/>
            <a:ext cx="11340000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0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F3A3E3-9BD2-4BE8-9171-29C65EAFB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26" y="1439999"/>
            <a:ext cx="11883527" cy="4753411"/>
          </a:xfrm>
          <a:prstGeom prst="rect">
            <a:avLst/>
          </a:prstGeom>
        </p:spPr>
      </p:pic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39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14E37A-096B-418E-800E-0D73D56444D3}"/>
              </a:ext>
            </a:extLst>
          </p:cNvPr>
          <p:cNvSpPr/>
          <p:nvPr/>
        </p:nvSpPr>
        <p:spPr>
          <a:xfrm>
            <a:off x="449998" y="1080000"/>
            <a:ext cx="11340000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US" sz="1000" dirty="0">
                <a:latin typeface="Consolas" panose="020B0609020204030204" pitchFamily="49" charset="0"/>
              </a:rPr>
              <a:t>/exec/&lt;username&gt;/</a:t>
            </a:r>
            <a:r>
              <a:rPr lang="en-US" sz="1000" dirty="0" err="1">
                <a:latin typeface="Consolas" panose="020B0609020204030204" pitchFamily="49" charset="0"/>
              </a:rPr>
              <a:t>sim_climat</a:t>
            </a:r>
            <a:r>
              <a:rPr lang="en-US" sz="1000" dirty="0">
                <a:latin typeface="Consolas" panose="020B0609020204030204" pitchFamily="49" charset="0"/>
              </a:rPr>
              <a:t>/&lt;country&gt;/&lt;project&gt;/&lt;</a:t>
            </a:r>
            <a:r>
              <a:rPr lang="en-US" sz="1000" dirty="0" err="1">
                <a:latin typeface="Consolas" panose="020B0609020204030204" pitchFamily="49" charset="0"/>
              </a:rPr>
              <a:t>stn</a:t>
            </a:r>
            <a:r>
              <a:rPr lang="en-US" sz="1000" dirty="0">
                <a:latin typeface="Consolas" panose="020B0609020204030204" pitchFamily="49" charset="0"/>
              </a:rPr>
              <a:t>&gt;/fig/</a:t>
            </a:r>
            <a:r>
              <a:rPr lang="en-US" sz="1000" dirty="0" err="1">
                <a:latin typeface="Consolas" panose="020B0609020204030204" pitchFamily="49" charset="0"/>
              </a:rPr>
              <a:t>wflow</a:t>
            </a:r>
            <a:r>
              <a:rPr lang="en-US" sz="1000" dirty="0">
                <a:latin typeface="Consolas" panose="020B0609020204030204" pitchFamily="49" charset="0"/>
              </a:rPr>
              <a:t>/&lt;var&gt;/&lt;var&gt;_&lt;sim&gt;_wflow*.png</a:t>
            </a:r>
          </a:p>
        </p:txBody>
      </p:sp>
    </p:spTree>
    <p:extLst>
      <p:ext uri="{BB962C8B-B14F-4D97-AF65-F5344CB8AC3E}">
        <p14:creationId xmlns:p14="http://schemas.microsoft.com/office/powerpoint/2010/main" val="69979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6C57A337-600D-477E-ABCE-D53BC755A2DA}"/>
              </a:ext>
            </a:extLst>
          </p:cNvPr>
          <p:cNvSpPr/>
          <p:nvPr/>
        </p:nvSpPr>
        <p:spPr>
          <a:xfrm>
            <a:off x="5189849" y="5119736"/>
            <a:ext cx="6137170" cy="1060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8881387-2E60-4BD4-A572-17CB4B19D438}"/>
              </a:ext>
            </a:extLst>
          </p:cNvPr>
          <p:cNvSpPr txBox="1"/>
          <p:nvPr/>
        </p:nvSpPr>
        <p:spPr>
          <a:xfrm>
            <a:off x="5213445" y="5141413"/>
            <a:ext cx="62784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Chemin critique</a:t>
            </a:r>
          </a:p>
          <a:p>
            <a:endParaRPr lang="fr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268288" algn="l"/>
                <a:tab pos="990600" algn="l"/>
                <a:tab pos="1795463" algn="l"/>
                <a:tab pos="2508250" algn="l"/>
                <a:tab pos="3228975" algn="l"/>
                <a:tab pos="3943350" algn="l"/>
                <a:tab pos="4664075" algn="l"/>
                <a:tab pos="5386388" algn="l"/>
              </a:tabLst>
            </a:pP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	1	2	3	4	5	6	7	8</a:t>
            </a:r>
            <a:endParaRPr lang="en-CA" sz="1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B76D78D-71A9-4D1C-90C6-44B01CE64A35}"/>
              </a:ext>
            </a:extLst>
          </p:cNvPr>
          <p:cNvSpPr/>
          <p:nvPr/>
        </p:nvSpPr>
        <p:spPr>
          <a:xfrm>
            <a:off x="3331477" y="2329696"/>
            <a:ext cx="4195893" cy="2024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PROCESSUS ET CONCEPTS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0755B-AB4E-4208-BB3A-0784D38BD37F}"/>
              </a:ext>
            </a:extLst>
          </p:cNvPr>
          <p:cNvSpPr/>
          <p:nvPr/>
        </p:nvSpPr>
        <p:spPr>
          <a:xfrm>
            <a:off x="1685913" y="2516159"/>
            <a:ext cx="1377837" cy="75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de simulations climatiques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(ex: CORDEX)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560095-91F6-4E74-A7A9-09BFEAA9956B}"/>
              </a:ext>
            </a:extLst>
          </p:cNvPr>
          <p:cNvSpPr/>
          <p:nvPr/>
        </p:nvSpPr>
        <p:spPr>
          <a:xfrm>
            <a:off x="1685915" y="4623918"/>
            <a:ext cx="1377835" cy="1060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 stations météorologiques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(données ponctuelles)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A8BDB-BC95-49A1-91FE-193711B1E9BC}"/>
              </a:ext>
            </a:extLst>
          </p:cNvPr>
          <p:cNvSpPr/>
          <p:nvPr/>
        </p:nvSpPr>
        <p:spPr>
          <a:xfrm>
            <a:off x="1685914" y="3576433"/>
            <a:ext cx="1377836" cy="75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Réanalyses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(données sur grille)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(ex: ERA5)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6E86C-C217-4D94-9F8D-4690114E79C4}"/>
              </a:ext>
            </a:extLst>
          </p:cNvPr>
          <p:cNvSpPr/>
          <p:nvPr/>
        </p:nvSpPr>
        <p:spPr>
          <a:xfrm>
            <a:off x="3514484" y="2652582"/>
            <a:ext cx="832251" cy="494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DD4408-6FF5-44A6-82FA-7DBCF7CC520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063750" y="2896087"/>
            <a:ext cx="450734" cy="3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D5289CC-A48F-41FC-B579-9EBC2A3F1E8D}"/>
              </a:ext>
            </a:extLst>
          </p:cNvPr>
          <p:cNvSpPr/>
          <p:nvPr/>
        </p:nvSpPr>
        <p:spPr>
          <a:xfrm>
            <a:off x="4791578" y="2520625"/>
            <a:ext cx="1123710" cy="76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scénarios climatiques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B787A1-70F9-460A-997F-93872F1DE6F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346735" y="2899717"/>
            <a:ext cx="444843" cy="2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707B1A5-7E8A-421D-B63C-BA665D152D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 b="20038"/>
          <a:stretch/>
        </p:blipFill>
        <p:spPr>
          <a:xfrm>
            <a:off x="5803489" y="1507375"/>
            <a:ext cx="672070" cy="49427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480B73-A93E-49DB-BBE8-792D3162D097}"/>
              </a:ext>
            </a:extLst>
          </p:cNvPr>
          <p:cNvCxnSpPr>
            <a:cxnSpLocks/>
            <a:stCxn id="21" idx="3"/>
            <a:endCxn id="32" idx="0"/>
          </p:cNvCxnSpPr>
          <p:nvPr/>
        </p:nvCxnSpPr>
        <p:spPr>
          <a:xfrm>
            <a:off x="6475559" y="1754510"/>
            <a:ext cx="362894" cy="7661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92EA51-B8B0-496C-B1A6-8C52C70285E3}"/>
              </a:ext>
            </a:extLst>
          </p:cNvPr>
          <p:cNvSpPr txBox="1"/>
          <p:nvPr/>
        </p:nvSpPr>
        <p:spPr>
          <a:xfrm>
            <a:off x="5486393" y="1961849"/>
            <a:ext cx="1306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Savoir local</a:t>
            </a:r>
            <a:endParaRPr lang="en-CA" sz="1200" dirty="0">
              <a:solidFill>
                <a:srgbClr val="00B05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AD6CCE-6954-4FEA-B3FB-76D1AD433B61}"/>
              </a:ext>
            </a:extLst>
          </p:cNvPr>
          <p:cNvSpPr/>
          <p:nvPr/>
        </p:nvSpPr>
        <p:spPr>
          <a:xfrm>
            <a:off x="6360131" y="2520625"/>
            <a:ext cx="956644" cy="76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 d'indices climatiques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51FF8A-B5DD-484B-B704-59370A18678B}"/>
              </a:ext>
            </a:extLst>
          </p:cNvPr>
          <p:cNvCxnSpPr>
            <a:cxnSpLocks/>
            <a:stCxn id="21" idx="1"/>
            <a:endCxn id="15" idx="0"/>
          </p:cNvCxnSpPr>
          <p:nvPr/>
        </p:nvCxnSpPr>
        <p:spPr>
          <a:xfrm rot="10800000" flipV="1">
            <a:off x="5353433" y="1754509"/>
            <a:ext cx="450056" cy="76611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50B2C4A-391E-47FA-B291-3E186CD18579}"/>
              </a:ext>
            </a:extLst>
          </p:cNvPr>
          <p:cNvSpPr/>
          <p:nvPr/>
        </p:nvSpPr>
        <p:spPr>
          <a:xfrm>
            <a:off x="3514072" y="3709226"/>
            <a:ext cx="832252" cy="494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208E0B-0CF2-4CB6-A95F-696C831904FC}"/>
              </a:ext>
            </a:extLst>
          </p:cNvPr>
          <p:cNvCxnSpPr>
            <a:cxnSpLocks/>
            <a:stCxn id="5" idx="3"/>
            <a:endCxn id="42" idx="2"/>
          </p:cNvCxnSpPr>
          <p:nvPr/>
        </p:nvCxnSpPr>
        <p:spPr>
          <a:xfrm flipV="1">
            <a:off x="3063750" y="4203496"/>
            <a:ext cx="866448" cy="95055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22FF20-F969-4011-B46C-879E3EF9A092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3063750" y="3956361"/>
            <a:ext cx="4503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F37F7C-86D7-425B-AA3E-025BE2B671AA}"/>
              </a:ext>
            </a:extLst>
          </p:cNvPr>
          <p:cNvCxnSpPr>
            <a:cxnSpLocks/>
            <a:stCxn id="42" idx="3"/>
            <a:endCxn id="15" idx="2"/>
          </p:cNvCxnSpPr>
          <p:nvPr/>
        </p:nvCxnSpPr>
        <p:spPr>
          <a:xfrm flipV="1">
            <a:off x="4346324" y="3282972"/>
            <a:ext cx="1007109" cy="67338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4CBDBE-35B4-4AA3-82AE-6FF4B0079984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>
            <a:off x="5915288" y="2901799"/>
            <a:ext cx="444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4A8E107-800B-4B0A-823C-469863A946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459" y="3683259"/>
            <a:ext cx="414680" cy="41468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6FDB9E-30CF-4ABF-85E3-3CE270BCDC4F}"/>
              </a:ext>
            </a:extLst>
          </p:cNvPr>
          <p:cNvCxnSpPr>
            <a:cxnSpLocks/>
            <a:stCxn id="57" idx="1"/>
            <a:endCxn id="32" idx="2"/>
          </p:cNvCxnSpPr>
          <p:nvPr/>
        </p:nvCxnSpPr>
        <p:spPr>
          <a:xfrm rot="10800000">
            <a:off x="6838453" y="3282973"/>
            <a:ext cx="1266006" cy="60762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3AC6756-99A9-4B31-BA07-63FBA89C021E}"/>
              </a:ext>
            </a:extLst>
          </p:cNvPr>
          <p:cNvSpPr txBox="1"/>
          <p:nvPr/>
        </p:nvSpPr>
        <p:spPr>
          <a:xfrm>
            <a:off x="5591951" y="1098045"/>
            <a:ext cx="109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Producteurs</a:t>
            </a:r>
          </a:p>
          <a:p>
            <a:pPr algn="ctr"/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Coopératives</a:t>
            </a:r>
            <a:endParaRPr lang="en-CA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04BB08-ED59-4A01-AF20-0A4551C917DF}"/>
              </a:ext>
            </a:extLst>
          </p:cNvPr>
          <p:cNvSpPr txBox="1"/>
          <p:nvPr/>
        </p:nvSpPr>
        <p:spPr>
          <a:xfrm>
            <a:off x="7769618" y="4080095"/>
            <a:ext cx="1091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Littérature scientifique</a:t>
            </a:r>
            <a:endParaRPr lang="en-CA" sz="1200" dirty="0">
              <a:solidFill>
                <a:srgbClr val="00B05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7BCA6B-FB5C-4A7C-A089-555CB573881E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2374832" y="4336289"/>
            <a:ext cx="1" cy="287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6C13C66-C606-434D-900E-FB543A1F3BAF}"/>
              </a:ext>
            </a:extLst>
          </p:cNvPr>
          <p:cNvSpPr/>
          <p:nvPr/>
        </p:nvSpPr>
        <p:spPr>
          <a:xfrm>
            <a:off x="270750" y="2652582"/>
            <a:ext cx="970320" cy="494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Modèles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climatiques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E1AADCA-2D36-47D1-B535-1DDEEF1F6C8B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16200000" flipH="1">
            <a:off x="816158" y="3086604"/>
            <a:ext cx="809509" cy="93000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1EA55E6-594D-431B-B92F-2205CFBFA1B2}"/>
              </a:ext>
            </a:extLst>
          </p:cNvPr>
          <p:cNvCxnSpPr>
            <a:cxnSpLocks/>
            <a:stCxn id="86" idx="3"/>
            <a:endCxn id="4" idx="1"/>
          </p:cNvCxnSpPr>
          <p:nvPr/>
        </p:nvCxnSpPr>
        <p:spPr>
          <a:xfrm flipV="1">
            <a:off x="1241070" y="2896087"/>
            <a:ext cx="444843" cy="3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42">
            <a:extLst>
              <a:ext uri="{FF2B5EF4-FFF2-40B4-BE49-F238E27FC236}">
                <a16:creationId xmlns:a16="http://schemas.microsoft.com/office/drawing/2014/main" id="{697C3405-C905-4A12-95C9-0F07BF6CB67B}"/>
              </a:ext>
            </a:extLst>
          </p:cNvPr>
          <p:cNvCxnSpPr>
            <a:cxnSpLocks/>
            <a:stCxn id="5" idx="3"/>
            <a:endCxn id="32" idx="2"/>
          </p:cNvCxnSpPr>
          <p:nvPr/>
        </p:nvCxnSpPr>
        <p:spPr>
          <a:xfrm flipV="1">
            <a:off x="3063750" y="3282972"/>
            <a:ext cx="3774703" cy="1871083"/>
          </a:xfrm>
          <a:prstGeom prst="curved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E534D74-5B12-4147-82C5-1795D5F852BB}"/>
              </a:ext>
            </a:extLst>
          </p:cNvPr>
          <p:cNvSpPr/>
          <p:nvPr/>
        </p:nvSpPr>
        <p:spPr>
          <a:xfrm>
            <a:off x="7761618" y="2518546"/>
            <a:ext cx="1091512" cy="76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Impacts et vulnérabilités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20435DC-58A1-4A48-B095-B2E3668E4717}"/>
              </a:ext>
            </a:extLst>
          </p:cNvPr>
          <p:cNvSpPr/>
          <p:nvPr/>
        </p:nvSpPr>
        <p:spPr>
          <a:xfrm>
            <a:off x="9295862" y="2518545"/>
            <a:ext cx="1091512" cy="76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Mesures d'adaptation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AA8033-EDAA-4C34-BA09-E1D2AA4509EC}"/>
              </a:ext>
            </a:extLst>
          </p:cNvPr>
          <p:cNvCxnSpPr>
            <a:cxnSpLocks/>
            <a:stCxn id="32" idx="3"/>
            <a:endCxn id="107" idx="1"/>
          </p:cNvCxnSpPr>
          <p:nvPr/>
        </p:nvCxnSpPr>
        <p:spPr>
          <a:xfrm flipV="1">
            <a:off x="7316775" y="2899720"/>
            <a:ext cx="444843" cy="2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84B723B-832A-49E7-9471-6E11331B81B1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 flipV="1">
            <a:off x="8853130" y="2899719"/>
            <a:ext cx="44273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62825F2B-048C-41C4-AA44-6A926F651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154" y="5430472"/>
            <a:ext cx="6051456" cy="471902"/>
          </a:xfrm>
          <a:prstGeom prst="rect">
            <a:avLst/>
          </a:prstGeom>
        </p:spPr>
      </p:pic>
      <p:sp>
        <p:nvSpPr>
          <p:cNvPr id="145" name="Arrow: Down 144">
            <a:extLst>
              <a:ext uri="{FF2B5EF4-FFF2-40B4-BE49-F238E27FC236}">
                <a16:creationId xmlns:a16="http://schemas.microsoft.com/office/drawing/2014/main" id="{D1EE0262-01AB-4489-B09B-19B3F935EB12}"/>
              </a:ext>
            </a:extLst>
          </p:cNvPr>
          <p:cNvSpPr/>
          <p:nvPr/>
        </p:nvSpPr>
        <p:spPr>
          <a:xfrm>
            <a:off x="7001175" y="4353758"/>
            <a:ext cx="243011" cy="7430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cxnSp>
        <p:nvCxnSpPr>
          <p:cNvPr id="219" name="Straight Arrow Connector 23">
            <a:extLst>
              <a:ext uri="{FF2B5EF4-FFF2-40B4-BE49-F238E27FC236}">
                <a16:creationId xmlns:a16="http://schemas.microsoft.com/office/drawing/2014/main" id="{5D2BA1AC-1DC9-4EB9-9D00-84D6187C4F9B}"/>
              </a:ext>
            </a:extLst>
          </p:cNvPr>
          <p:cNvCxnSpPr>
            <a:cxnSpLocks/>
            <a:stCxn id="21" idx="3"/>
            <a:endCxn id="109" idx="0"/>
          </p:cNvCxnSpPr>
          <p:nvPr/>
        </p:nvCxnSpPr>
        <p:spPr>
          <a:xfrm>
            <a:off x="6475559" y="1754510"/>
            <a:ext cx="3366059" cy="76403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B182A50-E632-4C45-A8B6-0979282C66F3}"/>
              </a:ext>
            </a:extLst>
          </p:cNvPr>
          <p:cNvSpPr/>
          <p:nvPr/>
        </p:nvSpPr>
        <p:spPr>
          <a:xfrm>
            <a:off x="10830106" y="2514913"/>
            <a:ext cx="1091512" cy="76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Coûts-bénéfices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C47459C-0EA2-4D1A-B672-EFD3A661ABA0}"/>
              </a:ext>
            </a:extLst>
          </p:cNvPr>
          <p:cNvCxnSpPr>
            <a:cxnSpLocks/>
            <a:stCxn id="109" idx="3"/>
            <a:endCxn id="224" idx="1"/>
          </p:cNvCxnSpPr>
          <p:nvPr/>
        </p:nvCxnSpPr>
        <p:spPr>
          <a:xfrm flipV="1">
            <a:off x="10387374" y="2896087"/>
            <a:ext cx="442732" cy="3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ECB66977-BCD3-4973-9811-6F955E33D5E2}"/>
              </a:ext>
            </a:extLst>
          </p:cNvPr>
          <p:cNvSpPr txBox="1"/>
          <p:nvPr/>
        </p:nvSpPr>
        <p:spPr>
          <a:xfrm>
            <a:off x="270750" y="5926231"/>
            <a:ext cx="930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Légende</a:t>
            </a:r>
          </a:p>
          <a:p>
            <a:r>
              <a:rPr lang="fr-CA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Intrant</a:t>
            </a:r>
          </a:p>
          <a:p>
            <a:r>
              <a:rPr lang="fr-CA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Extrant</a:t>
            </a:r>
            <a:endParaRPr lang="en-CA" sz="1200" dirty="0">
              <a:solidFill>
                <a:srgbClr val="C00000"/>
              </a:solidFill>
            </a:endParaRP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34B1BAC0-369E-4E57-979C-4479F5EF974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69" y="3140252"/>
            <a:ext cx="285438" cy="285438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0BF354DB-4D24-48CA-A0A8-4D392B39FC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62" y="3136879"/>
            <a:ext cx="285438" cy="285438"/>
          </a:xfrm>
          <a:prstGeom prst="rect">
            <a:avLst/>
          </a:prstGeom>
        </p:spPr>
      </p:pic>
      <p:sp>
        <p:nvSpPr>
          <p:cNvPr id="46" name="ZoneTexte 4">
            <a:extLst>
              <a:ext uri="{FF2B5EF4-FFF2-40B4-BE49-F238E27FC236}">
                <a16:creationId xmlns:a16="http://schemas.microsoft.com/office/drawing/2014/main" id="{7410A080-1484-43CD-82C8-9675DF8B2048}"/>
              </a:ext>
            </a:extLst>
          </p:cNvPr>
          <p:cNvSpPr txBox="1"/>
          <p:nvPr/>
        </p:nvSpPr>
        <p:spPr>
          <a:xfrm>
            <a:off x="360000" y="900000"/>
            <a:ext cx="11801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tabLst>
                <a:tab pos="625475" algn="l"/>
                <a:tab pos="1973263" algn="l"/>
                <a:tab pos="3321050" algn="l"/>
                <a:tab pos="4754563" algn="l"/>
                <a:tab pos="6102350" algn="l"/>
                <a:tab pos="7535863" algn="l"/>
                <a:tab pos="8874125" algn="l"/>
                <a:tab pos="10221913" algn="l"/>
              </a:tabLst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Chaîne d'analyse de données climatiques</a:t>
            </a:r>
          </a:p>
        </p:txBody>
      </p:sp>
    </p:spTree>
    <p:extLst>
      <p:ext uri="{BB962C8B-B14F-4D97-AF65-F5344CB8AC3E}">
        <p14:creationId xmlns:p14="http://schemas.microsoft.com/office/powerpoint/2010/main" val="20644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144" grpId="0"/>
      <p:bldP spid="1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9B51A-40FE-4DA5-8E4A-93136D5C5D93}"/>
              </a:ext>
            </a:extLst>
          </p:cNvPr>
          <p:cNvSpPr/>
          <p:nvPr/>
        </p:nvSpPr>
        <p:spPr>
          <a:xfrm>
            <a:off x="449998" y="1080000"/>
            <a:ext cx="11340000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US" sz="1000" dirty="0">
                <a:latin typeface="Consolas" panose="020B0609020204030204" pitchFamily="49" charset="0"/>
              </a:rPr>
              <a:t>/exec/&lt;username&gt;/</a:t>
            </a:r>
            <a:r>
              <a:rPr lang="en-US" sz="1000" dirty="0" err="1">
                <a:latin typeface="Consolas" panose="020B0609020204030204" pitchFamily="49" charset="0"/>
              </a:rPr>
              <a:t>sim_climat</a:t>
            </a:r>
            <a:r>
              <a:rPr lang="en-US" sz="1000" dirty="0">
                <a:latin typeface="Consolas" panose="020B0609020204030204" pitchFamily="49" charset="0"/>
              </a:rPr>
              <a:t>/&lt;country&gt;/&lt;project&gt;/&lt;</a:t>
            </a:r>
            <a:r>
              <a:rPr lang="en-US" sz="1000" dirty="0" err="1">
                <a:latin typeface="Consolas" panose="020B0609020204030204" pitchFamily="49" charset="0"/>
              </a:rPr>
              <a:t>stn</a:t>
            </a:r>
            <a:r>
              <a:rPr lang="en-US" sz="1000" dirty="0">
                <a:latin typeface="Consolas" panose="020B0609020204030204" pitchFamily="49" charset="0"/>
              </a:rPr>
              <a:t>&gt;/fig/</a:t>
            </a:r>
            <a:r>
              <a:rPr lang="en-US" sz="1000" dirty="0" err="1">
                <a:latin typeface="Consolas" panose="020B0609020204030204" pitchFamily="49" charset="0"/>
              </a:rPr>
              <a:t>scen</a:t>
            </a:r>
            <a:r>
              <a:rPr lang="en-US" sz="1000" dirty="0">
                <a:latin typeface="Consolas" panose="020B0609020204030204" pitchFamily="49" charset="0"/>
              </a:rPr>
              <a:t>/&lt;var&gt;_&lt;station&gt;_sim.png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424D9-3535-4118-9334-009FC5F99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97" y="1529999"/>
            <a:ext cx="6966833" cy="5225124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C27DD83-E39B-4354-B208-255F41D5F60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9" name="Image 13">
            <a:extLst>
              <a:ext uri="{FF2B5EF4-FFF2-40B4-BE49-F238E27FC236}">
                <a16:creationId xmlns:a16="http://schemas.microsoft.com/office/drawing/2014/main" id="{52B16541-6204-4D34-A36F-EBCD308D0C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10" name="ZoneTexte 4">
            <a:extLst>
              <a:ext uri="{FF2B5EF4-FFF2-40B4-BE49-F238E27FC236}">
                <a16:creationId xmlns:a16="http://schemas.microsoft.com/office/drawing/2014/main" id="{9B3CE8C6-AD7B-4E01-8155-5B9CC79B53F2}"/>
              </a:ext>
            </a:extLst>
          </p:cNvPr>
          <p:cNvSpPr txBox="1"/>
          <p:nvPr/>
        </p:nvSpPr>
        <p:spPr>
          <a:xfrm>
            <a:off x="7560000" y="1800000"/>
            <a:ext cx="4189040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pPr marL="180975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Chacune des courbes est associée à la sortie d'une simulation.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Ce type de diagramme sera utilisé lors des analyses de vulnérabilités et d'impacts.</a:t>
            </a:r>
          </a:p>
        </p:txBody>
      </p:sp>
    </p:spTree>
    <p:extLst>
      <p:ext uri="{BB962C8B-B14F-4D97-AF65-F5344CB8AC3E}">
        <p14:creationId xmlns:p14="http://schemas.microsoft.com/office/powerpoint/2010/main" val="834589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41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9B51A-40FE-4DA5-8E4A-93136D5C5D93}"/>
              </a:ext>
            </a:extLst>
          </p:cNvPr>
          <p:cNvSpPr/>
          <p:nvPr/>
        </p:nvSpPr>
        <p:spPr>
          <a:xfrm>
            <a:off x="449998" y="1080000"/>
            <a:ext cx="11340000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US" sz="1000" dirty="0">
                <a:latin typeface="Consolas" panose="020B0609020204030204" pitchFamily="49" charset="0"/>
              </a:rPr>
              <a:t>/exec/&lt;username&gt;/</a:t>
            </a:r>
            <a:r>
              <a:rPr lang="en-US" sz="1000" dirty="0" err="1">
                <a:latin typeface="Consolas" panose="020B0609020204030204" pitchFamily="49" charset="0"/>
              </a:rPr>
              <a:t>sim_climat</a:t>
            </a:r>
            <a:r>
              <a:rPr lang="en-US" sz="1000" dirty="0">
                <a:latin typeface="Consolas" panose="020B0609020204030204" pitchFamily="49" charset="0"/>
              </a:rPr>
              <a:t>/&lt;country&gt;/&lt;project&gt;/&lt;</a:t>
            </a:r>
            <a:r>
              <a:rPr lang="en-US" sz="1000" dirty="0" err="1">
                <a:latin typeface="Consolas" panose="020B0609020204030204" pitchFamily="49" charset="0"/>
              </a:rPr>
              <a:t>stn</a:t>
            </a:r>
            <a:r>
              <a:rPr lang="en-US" sz="1000" dirty="0">
                <a:latin typeface="Consolas" panose="020B0609020204030204" pitchFamily="49" charset="0"/>
              </a:rPr>
              <a:t>&gt;/fig/</a:t>
            </a:r>
            <a:r>
              <a:rPr lang="en-US" sz="1000" dirty="0" err="1">
                <a:latin typeface="Consolas" panose="020B0609020204030204" pitchFamily="49" charset="0"/>
              </a:rPr>
              <a:t>scen</a:t>
            </a:r>
            <a:r>
              <a:rPr lang="en-US" sz="1000" dirty="0">
                <a:latin typeface="Consolas" panose="020B0609020204030204" pitchFamily="49" charset="0"/>
              </a:rPr>
              <a:t>/&lt;var&gt;_&lt;station&gt;_rcp.png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424D9-3535-4118-9334-009FC5F99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97" y="1529999"/>
            <a:ext cx="6966833" cy="5225124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C27DD83-E39B-4354-B208-255F41D5F60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9" name="Image 13">
            <a:extLst>
              <a:ext uri="{FF2B5EF4-FFF2-40B4-BE49-F238E27FC236}">
                <a16:creationId xmlns:a16="http://schemas.microsoft.com/office/drawing/2014/main" id="{52B16541-6204-4D34-A36F-EBCD308D0C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10" name="ZoneTexte 4">
            <a:extLst>
              <a:ext uri="{FF2B5EF4-FFF2-40B4-BE49-F238E27FC236}">
                <a16:creationId xmlns:a16="http://schemas.microsoft.com/office/drawing/2014/main" id="{9B3CE8C6-AD7B-4E01-8155-5B9CC79B53F2}"/>
              </a:ext>
            </a:extLst>
          </p:cNvPr>
          <p:cNvSpPr txBox="1"/>
          <p:nvPr/>
        </p:nvSpPr>
        <p:spPr>
          <a:xfrm>
            <a:off x="7560000" y="1800000"/>
            <a:ext cx="4189040" cy="248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pPr marL="180975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Les zones ombragées correspondent à l'ensemble des simulations appartenant à une catégorie  de scénarios d'émissions de GES.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Ce type de diagramme sera utilisé lors des analyses de vulnérabilités et d'impacts.</a:t>
            </a:r>
          </a:p>
        </p:txBody>
      </p:sp>
    </p:spTree>
    <p:extLst>
      <p:ext uri="{BB962C8B-B14F-4D97-AF65-F5344CB8AC3E}">
        <p14:creationId xmlns:p14="http://schemas.microsoft.com/office/powerpoint/2010/main" val="3024035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42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9B51A-40FE-4DA5-8E4A-93136D5C5D93}"/>
              </a:ext>
            </a:extLst>
          </p:cNvPr>
          <p:cNvSpPr/>
          <p:nvPr/>
        </p:nvSpPr>
        <p:spPr>
          <a:xfrm>
            <a:off x="449998" y="1080000"/>
            <a:ext cx="11340000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US" sz="1000" dirty="0">
                <a:latin typeface="Consolas" panose="020B0609020204030204" pitchFamily="49" charset="0"/>
              </a:rPr>
              <a:t>/exec/&lt;username&gt;/</a:t>
            </a:r>
            <a:r>
              <a:rPr lang="en-US" sz="1000" dirty="0" err="1">
                <a:latin typeface="Consolas" panose="020B0609020204030204" pitchFamily="49" charset="0"/>
              </a:rPr>
              <a:t>sim_climat</a:t>
            </a:r>
            <a:r>
              <a:rPr lang="en-US" sz="1000" dirty="0">
                <a:latin typeface="Consolas" panose="020B0609020204030204" pitchFamily="49" charset="0"/>
              </a:rPr>
              <a:t>/&lt;country&gt;/&lt;project&gt;/&lt;</a:t>
            </a:r>
            <a:r>
              <a:rPr lang="en-US" sz="1000" dirty="0" err="1">
                <a:latin typeface="Consolas" panose="020B0609020204030204" pitchFamily="49" charset="0"/>
              </a:rPr>
              <a:t>stn</a:t>
            </a:r>
            <a:r>
              <a:rPr lang="en-US" sz="1000" dirty="0">
                <a:latin typeface="Consolas" panose="020B0609020204030204" pitchFamily="49" charset="0"/>
              </a:rPr>
              <a:t>&gt;/fig/</a:t>
            </a:r>
            <a:r>
              <a:rPr lang="en-US" sz="1000" dirty="0" err="1">
                <a:latin typeface="Consolas" panose="020B0609020204030204" pitchFamily="49" charset="0"/>
              </a:rPr>
              <a:t>idx</a:t>
            </a:r>
            <a:r>
              <a:rPr lang="en-US" sz="1000" dirty="0">
                <a:latin typeface="Consolas" panose="020B0609020204030204" pitchFamily="49" charset="0"/>
              </a:rPr>
              <a:t>/&lt;</a:t>
            </a:r>
            <a:r>
              <a:rPr lang="en-US" sz="1000" dirty="0" err="1">
                <a:latin typeface="Consolas" panose="020B0609020204030204" pitchFamily="49" charset="0"/>
              </a:rPr>
              <a:t>idx</a:t>
            </a:r>
            <a:r>
              <a:rPr lang="en-US" sz="1000" dirty="0">
                <a:latin typeface="Consolas" panose="020B0609020204030204" pitchFamily="49" charset="0"/>
              </a:rPr>
              <a:t>&gt;_&lt;station&gt;_rcp.png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424D9-3535-4118-9334-009FC5F99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97" y="1529999"/>
            <a:ext cx="6966833" cy="5225124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C27DD83-E39B-4354-B208-255F41D5F60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9" name="Image 13">
            <a:extLst>
              <a:ext uri="{FF2B5EF4-FFF2-40B4-BE49-F238E27FC236}">
                <a16:creationId xmlns:a16="http://schemas.microsoft.com/office/drawing/2014/main" id="{52B16541-6204-4D34-A36F-EBCD308D0C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10" name="ZoneTexte 4">
            <a:extLst>
              <a:ext uri="{FF2B5EF4-FFF2-40B4-BE49-F238E27FC236}">
                <a16:creationId xmlns:a16="http://schemas.microsoft.com/office/drawing/2014/main" id="{9B3CE8C6-AD7B-4E01-8155-5B9CC79B53F2}"/>
              </a:ext>
            </a:extLst>
          </p:cNvPr>
          <p:cNvSpPr txBox="1"/>
          <p:nvPr/>
        </p:nvSpPr>
        <p:spPr>
          <a:xfrm>
            <a:off x="7560000" y="1800000"/>
            <a:ext cx="4189040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pPr marL="180975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Chacune des courbes est associée à la sortie d'une simulation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Ce type de diagramme sera utilisé lors des analyses de vulnérabilités et d'impacts.</a:t>
            </a:r>
          </a:p>
        </p:txBody>
      </p:sp>
    </p:spTree>
    <p:extLst>
      <p:ext uri="{BB962C8B-B14F-4D97-AF65-F5344CB8AC3E}">
        <p14:creationId xmlns:p14="http://schemas.microsoft.com/office/powerpoint/2010/main" val="3112277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43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9B51A-40FE-4DA5-8E4A-93136D5C5D93}"/>
              </a:ext>
            </a:extLst>
          </p:cNvPr>
          <p:cNvSpPr/>
          <p:nvPr/>
        </p:nvSpPr>
        <p:spPr>
          <a:xfrm>
            <a:off x="449998" y="1080000"/>
            <a:ext cx="11340000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US" sz="1000" dirty="0">
                <a:latin typeface="Consolas" panose="020B0609020204030204" pitchFamily="49" charset="0"/>
              </a:rPr>
              <a:t>/exec/&lt;username&gt;/</a:t>
            </a:r>
            <a:r>
              <a:rPr lang="en-US" sz="1000" dirty="0" err="1">
                <a:latin typeface="Consolas" panose="020B0609020204030204" pitchFamily="49" charset="0"/>
              </a:rPr>
              <a:t>sim_climat</a:t>
            </a:r>
            <a:r>
              <a:rPr lang="en-US" sz="1000" dirty="0">
                <a:latin typeface="Consolas" panose="020B0609020204030204" pitchFamily="49" charset="0"/>
              </a:rPr>
              <a:t>/&lt;country&gt;/&lt;project&gt;/&lt;</a:t>
            </a:r>
            <a:r>
              <a:rPr lang="en-US" sz="1000" dirty="0" err="1">
                <a:latin typeface="Consolas" panose="020B0609020204030204" pitchFamily="49" charset="0"/>
              </a:rPr>
              <a:t>stn</a:t>
            </a:r>
            <a:r>
              <a:rPr lang="en-US" sz="1000" dirty="0">
                <a:latin typeface="Consolas" panose="020B0609020204030204" pitchFamily="49" charset="0"/>
              </a:rPr>
              <a:t>&gt;/fig/</a:t>
            </a:r>
            <a:r>
              <a:rPr lang="en-US" sz="1000" dirty="0" err="1">
                <a:latin typeface="Consolas" panose="020B0609020204030204" pitchFamily="49" charset="0"/>
              </a:rPr>
              <a:t>idx</a:t>
            </a:r>
            <a:r>
              <a:rPr lang="en-US" sz="1000" dirty="0">
                <a:latin typeface="Consolas" panose="020B0609020204030204" pitchFamily="49" charset="0"/>
              </a:rPr>
              <a:t>/&lt;</a:t>
            </a:r>
            <a:r>
              <a:rPr lang="en-US" sz="1000" dirty="0" err="1">
                <a:latin typeface="Consolas" panose="020B0609020204030204" pitchFamily="49" charset="0"/>
              </a:rPr>
              <a:t>idx</a:t>
            </a:r>
            <a:r>
              <a:rPr lang="en-US" sz="1000" dirty="0">
                <a:latin typeface="Consolas" panose="020B0609020204030204" pitchFamily="49" charset="0"/>
              </a:rPr>
              <a:t>&gt;_&lt;station&gt;_sim.png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424D9-3535-4118-9334-009FC5F99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97" y="1529999"/>
            <a:ext cx="6966833" cy="5225124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C27DD83-E39B-4354-B208-255F41D5F60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9" name="Image 13">
            <a:extLst>
              <a:ext uri="{FF2B5EF4-FFF2-40B4-BE49-F238E27FC236}">
                <a16:creationId xmlns:a16="http://schemas.microsoft.com/office/drawing/2014/main" id="{52B16541-6204-4D34-A36F-EBCD308D0C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10" name="ZoneTexte 4">
            <a:extLst>
              <a:ext uri="{FF2B5EF4-FFF2-40B4-BE49-F238E27FC236}">
                <a16:creationId xmlns:a16="http://schemas.microsoft.com/office/drawing/2014/main" id="{9B3CE8C6-AD7B-4E01-8155-5B9CC79B53F2}"/>
              </a:ext>
            </a:extLst>
          </p:cNvPr>
          <p:cNvSpPr txBox="1"/>
          <p:nvPr/>
        </p:nvSpPr>
        <p:spPr>
          <a:xfrm>
            <a:off x="7560000" y="1800000"/>
            <a:ext cx="4189040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pPr marL="180975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Les zones ombragées correspondent à l'ensemble des simulations appartenant à une catégorie  de scénarios d'émissions de GES.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Revoir la section sur les concepts en scénarisation climatique pour les explications à propos de cette figure.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Ce type de diagramme sera utilisé lors des analyses de vulnérabilités et d'impacts.</a:t>
            </a:r>
          </a:p>
        </p:txBody>
      </p:sp>
    </p:spTree>
    <p:extLst>
      <p:ext uri="{BB962C8B-B14F-4D97-AF65-F5344CB8AC3E}">
        <p14:creationId xmlns:p14="http://schemas.microsoft.com/office/powerpoint/2010/main" val="3766636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44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9B51A-40FE-4DA5-8E4A-93136D5C5D93}"/>
              </a:ext>
            </a:extLst>
          </p:cNvPr>
          <p:cNvSpPr/>
          <p:nvPr/>
        </p:nvSpPr>
        <p:spPr>
          <a:xfrm>
            <a:off x="449998" y="1080000"/>
            <a:ext cx="11340000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US" sz="1000" dirty="0">
                <a:latin typeface="Consolas" panose="020B0609020204030204" pitchFamily="49" charset="0"/>
              </a:rPr>
              <a:t>/exec/&lt;username&gt;/</a:t>
            </a:r>
            <a:r>
              <a:rPr lang="en-US" sz="1000" dirty="0" err="1">
                <a:latin typeface="Consolas" panose="020B0609020204030204" pitchFamily="49" charset="0"/>
              </a:rPr>
              <a:t>sim_climat</a:t>
            </a:r>
            <a:r>
              <a:rPr lang="en-US" sz="1000" dirty="0">
                <a:latin typeface="Consolas" panose="020B0609020204030204" pitchFamily="49" charset="0"/>
              </a:rPr>
              <a:t>/&lt;country&gt;/&lt;project&gt;/fig/indices/&lt;</a:t>
            </a:r>
            <a:r>
              <a:rPr lang="en-US" sz="1000" dirty="0" err="1">
                <a:latin typeface="Consolas" panose="020B0609020204030204" pitchFamily="49" charset="0"/>
              </a:rPr>
              <a:t>idx</a:t>
            </a:r>
            <a:r>
              <a:rPr lang="en-US" sz="1000" dirty="0">
                <a:latin typeface="Consolas" panose="020B0609020204030204" pitchFamily="49" charset="0"/>
              </a:rPr>
              <a:t>&gt;_&lt;</a:t>
            </a:r>
            <a:r>
              <a:rPr lang="en-US" sz="1000" dirty="0" err="1">
                <a:latin typeface="Consolas" panose="020B0609020204030204" pitchFamily="49" charset="0"/>
              </a:rPr>
              <a:t>rcp</a:t>
            </a:r>
            <a:r>
              <a:rPr lang="en-US" sz="1000" dirty="0">
                <a:latin typeface="Consolas" panose="020B0609020204030204" pitchFamily="49" charset="0"/>
              </a:rPr>
              <a:t>&gt;_&lt;horizon&gt;.</a:t>
            </a:r>
            <a:r>
              <a:rPr lang="en-US" sz="1000" dirty="0" err="1">
                <a:latin typeface="Consolas" panose="020B0609020204030204" pitchFamily="49" charset="0"/>
              </a:rPr>
              <a:t>png</a:t>
            </a:r>
            <a:endParaRPr lang="en-US" sz="10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0BE46-5BBA-47A2-BDF5-3B006BEF3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8" y="1529999"/>
            <a:ext cx="6966000" cy="5224500"/>
          </a:xfrm>
          <a:prstGeom prst="rect">
            <a:avLst/>
          </a:prstGeom>
        </p:spPr>
      </p:pic>
      <p:sp>
        <p:nvSpPr>
          <p:cNvPr id="8" name="ZoneTexte 4">
            <a:extLst>
              <a:ext uri="{FF2B5EF4-FFF2-40B4-BE49-F238E27FC236}">
                <a16:creationId xmlns:a16="http://schemas.microsoft.com/office/drawing/2014/main" id="{F159F407-DEBE-442E-AD0D-CC268396003A}"/>
              </a:ext>
            </a:extLst>
          </p:cNvPr>
          <p:cNvSpPr txBox="1"/>
          <p:nvPr/>
        </p:nvSpPr>
        <p:spPr>
          <a:xfrm>
            <a:off x="7560000" y="1800000"/>
            <a:ext cx="4189040" cy="450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pPr marL="180975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Apparence discutable étant donné le faible nombre de stations pour la variable '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tasmax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' (qui a servi à calculer l'indice) et le jeu de données incomplet de la station au nord.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Il faut établir des règles pour déterminer si un jeu de données est acceptable et l'exclure si les données sont insuffisantes.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Les stations ne couvrent pas la superficie du Burkina Faso.</a:t>
            </a:r>
          </a:p>
          <a:p>
            <a:pPr marL="180975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Une interpolation dans un système d'information géographique (SIG) donnerait de meilleurs résultats.</a:t>
            </a:r>
          </a:p>
        </p:txBody>
      </p:sp>
    </p:spTree>
    <p:extLst>
      <p:ext uri="{BB962C8B-B14F-4D97-AF65-F5344CB8AC3E}">
        <p14:creationId xmlns:p14="http://schemas.microsoft.com/office/powerpoint/2010/main" val="54442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900000"/>
            <a:ext cx="114269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Fichier .log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Documentation de l'analyse qui permet de suivre le progrès et de trouver l'emplacement d'une anomalie.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Génération automatique du fichier lors du lancement du script.</a:t>
            </a:r>
          </a:p>
          <a:p>
            <a:pPr marL="538163">
              <a:spcBef>
                <a:spcPts val="300"/>
              </a:spcBef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Ex: 20200805_132537.log indique que le script a été lancé le 5 août 2020 à 13h25 et 37 secondes.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45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778E-7112-49F1-A689-BFEDC8038C29}"/>
              </a:ext>
            </a:extLst>
          </p:cNvPr>
          <p:cNvSpPr/>
          <p:nvPr/>
        </p:nvSpPr>
        <p:spPr>
          <a:xfrm>
            <a:off x="1008403" y="2587534"/>
            <a:ext cx="5366760" cy="407422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PRODUCTION OF CLIMATE SCENARIOS &amp; CALCULATION OF CLIMATE INDICES                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Python Script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by Ouranos,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xclim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xarray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libraries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           :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burkina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Project            :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pcci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CORDEX variables   : ['tas',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tasmin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tasmax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uas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'vas']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Climate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index #1   :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tx_days_above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[36.0]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Stations           : ['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bereba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boromo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boura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diebougou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farakoba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gao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gaoua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hounde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kassoum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koumbia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leo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nasso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'po',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sapouy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valleedukou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Emission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scenarios : ['rcp26', 'rcp45', 'rcp85']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: [1988, 2017]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Future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: [1988, 2095]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Horizons           : [[2021, 2040], [2041, 2060], [2061, 2080]]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#2a 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Downloading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climate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#2b 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hourly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Calibration file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loaded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#2c 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Converting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observations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CSV to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files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#2d  Listing directories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CORDEX files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  : tas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Station    :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boromo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RCP        : rcp26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Simulation : REMO2009_AFR-44_MIROC-MIROC5_rcp26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84DF1-D5A4-4900-BBDC-9E49F5CE238C}"/>
              </a:ext>
            </a:extLst>
          </p:cNvPr>
          <p:cNvSpPr/>
          <p:nvPr/>
        </p:nvSpPr>
        <p:spPr>
          <a:xfrm>
            <a:off x="1008403" y="2341313"/>
            <a:ext cx="10781595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US" sz="1000" dirty="0">
                <a:latin typeface="Consolas" panose="020B0609020204030204" pitchFamily="49" charset="0"/>
              </a:rPr>
              <a:t>/exec/&lt;username&gt;/</a:t>
            </a:r>
            <a:r>
              <a:rPr lang="en-US" sz="1000" dirty="0" err="1">
                <a:latin typeface="Consolas" panose="020B0609020204030204" pitchFamily="49" charset="0"/>
              </a:rPr>
              <a:t>sim_climat</a:t>
            </a:r>
            <a:r>
              <a:rPr lang="en-US" sz="1000" dirty="0">
                <a:latin typeface="Consolas" panose="020B0609020204030204" pitchFamily="49" charset="0"/>
              </a:rPr>
              <a:t>/&lt;country&gt;/&lt;project&gt;/log/&lt;date&gt;_&lt;time&gt;.log</a:t>
            </a:r>
            <a:endParaRPr lang="fr-CA" sz="10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4D1EF-66CA-42A7-A124-662A40A4A82B}"/>
              </a:ext>
            </a:extLst>
          </p:cNvPr>
          <p:cNvSpPr/>
          <p:nvPr/>
        </p:nvSpPr>
        <p:spPr>
          <a:xfrm>
            <a:off x="6375163" y="2587532"/>
            <a:ext cx="5420375" cy="407422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#3-4 Spatial &amp; temporal extraction and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(or interpolation)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not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#4.5 Pre-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#5a 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Calculating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adjustment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factors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running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Assessing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REMO2009_AFR-44_MIROC-MIROC5_rcp26: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=50,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up_qmf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time_win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=30          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=50.0,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up_qmf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=3.0,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time_win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=30.0,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bias_err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=-1.0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#5bc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Statistical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downscaling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bias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adjustment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#6   Calculation of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climate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indices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running.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#6a  Calculation of indices.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----------------------------------------------------------------------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Index             :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tx_days_above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Station           :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boromo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Emission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scenario : rcp26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----------------------------------------------------------------------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Collecting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simulation files.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Calculating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climate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indices.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Generating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files containing indices.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Generating time series of indices.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 #6b  Generation of index maps.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Collecting emissions scenarios at all stations.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#7a  Calculation of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climate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scenarios.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station =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boromo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variable = tas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#7b  Calculation of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climate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indices.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station =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boromo</a:t>
            </a:r>
            <a:r>
              <a:rPr lang="fr-CA" sz="800">
                <a:latin typeface="Courier New" panose="02070309020205020404" pitchFamily="49" charset="0"/>
                <a:cs typeface="Courier New" panose="02070309020205020404" pitchFamily="49" charset="0"/>
              </a:rPr>
              <a:t>; index 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tx_days_above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successfully</a:t>
            </a:r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687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900000"/>
            <a:ext cx="11426992" cy="291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Fichier calib.csv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Paramètres pour l'ajustement du biais et la mise à l'échelle statistique (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nq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up_qmf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time_win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Chaque ligne du fichier correspond à la combinaison de paramètres qui minimise l'erreur (différence) entre la simulation ajustée et les observations pour la période de référence.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Un ensemble de paramètres par combinaison de station, simulation et variable.</a:t>
            </a:r>
          </a:p>
          <a:p>
            <a:pPr marL="536575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Quelques milliers de combinaisons.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Génération automatique du fichier lors de l'exécution du script.</a:t>
            </a:r>
          </a:p>
          <a:p>
            <a:pPr marL="536575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Tentative de lecture du fichier pour utiliser les combinaisons spécifiées manuellement ou celles déterminées automatiquement lors de l'exécution précédente du script.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46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778E-7112-49F1-A689-BFEDC8038C29}"/>
              </a:ext>
            </a:extLst>
          </p:cNvPr>
          <p:cNvSpPr/>
          <p:nvPr/>
        </p:nvSpPr>
        <p:spPr>
          <a:xfrm>
            <a:off x="1008403" y="4168422"/>
            <a:ext cx="5366760" cy="243143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id,sim_name,stn,var,nq,up_qmf,time_win,bias_err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0,CSC_AFR-44_MPI-M-MPI-ESM-LR_rcp26,bereba,tas,50,3,30,-1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1,CSC_AFR-44_MPI-M-MPI-ESM-LR_rcp26,bereba,tasmin,50,3,30,-1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2,CSC_AFR-44_MPI-M-MPI-ESM-LR_rcp26,bereba,tasmax,50,3,30,-1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3,CSC_AFR-44_MPI-M-MPI-ESM-LR_rcp26,bereba,pr,50,3,30,-1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4,CSC_AFR-44_MPI-M-MPI-ESM-LR_rcp26,bereba,uas,50,3,30,-1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5,CSC_AFR-44_MPI-M-MPI-ESM-LR_rcp26,bereba,vas,50,3,30,-1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6,CSC_AFR-44_MPI-M-MPI-ESM-LR_rcp26,boromo,tas,50,3,30,-1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7,CSC_AFR-44_MPI-M-MPI-ESM-LR_rcp26,boromo,tasmin,50,3,30,-1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8,CSC_AFR-44_MPI-M-MPI-ESM-LR_rcp26,boromo,tasmax,50,3,30,-1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9,CSC_AFR-44_MPI-M-MPI-ESM-LR_rcp26,boromo,pr,50,3,30,-1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10,CSC_AFR-44_MPI-M-MPI-ESM-LR_rcp26,boromo,uas,50,3,30,-1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11,CSC_AFR-44_MPI-M-MPI-ESM-LR_rcp26,boromo,vas,50,3,30,-1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12,CSC_AFR-44_MPI-M-MPI-ESM-LR_rcp26,boura,tas,50,3,30,-1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13,CSC_AFR-44_MPI-M-MPI-ESM-LR_rcp26,boura,tasmin,50,3,30,-1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14,CSC_AFR-44_MPI-M-MPI-ESM-LR_rcp26,boura,tasmax,50,3,30,-1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15,CSC_AFR-44_MPI-M-MPI-ESM-LR_rcp26,boura,pr,50,3,30,-1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16,CSC_AFR-44_MPI-M-MPI-ESM-LR_rcp26,boura,uas,50,3,30,-1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17,CSC_AFR-44_MPI-M-MPI-ESM-LR_rcp26,boura,vas,50,3,30,-1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84DF1-D5A4-4900-BBDC-9E49F5CE238C}"/>
              </a:ext>
            </a:extLst>
          </p:cNvPr>
          <p:cNvSpPr/>
          <p:nvPr/>
        </p:nvSpPr>
        <p:spPr>
          <a:xfrm>
            <a:off x="1008404" y="3922201"/>
            <a:ext cx="5366760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US" sz="1000" dirty="0">
                <a:latin typeface="Consolas" panose="020B0609020204030204" pitchFamily="49" charset="0"/>
              </a:rPr>
              <a:t>/exec/&lt;username&gt;/</a:t>
            </a:r>
            <a:r>
              <a:rPr lang="en-US" sz="1000" dirty="0" err="1">
                <a:latin typeface="Consolas" panose="020B0609020204030204" pitchFamily="49" charset="0"/>
              </a:rPr>
              <a:t>sim_climat</a:t>
            </a:r>
            <a:r>
              <a:rPr lang="en-US" sz="1000" dirty="0">
                <a:latin typeface="Consolas" panose="020B0609020204030204" pitchFamily="49" charset="0"/>
              </a:rPr>
              <a:t>/&lt;country&gt;/&lt;project&gt;/calib.csv</a:t>
            </a:r>
            <a:endParaRPr lang="fr-CA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10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900000"/>
            <a:ext cx="11426992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Fichier de statistiques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Variables climatiques (ex: </a:t>
            </a:r>
            <a:r>
              <a:rPr lang="fr-CA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tasmax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) et indices climatiques (ex: </a:t>
            </a:r>
            <a:r>
              <a:rPr lang="fr-CA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tx_days_above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Observations aux stations (</a:t>
            </a:r>
            <a:r>
              <a:rPr lang="fr-CA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) et scénarios climatiques (</a:t>
            </a:r>
            <a:r>
              <a:rPr lang="fr-CA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rcp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Valeurs moyenne (</a:t>
            </a:r>
            <a:r>
              <a:rPr lang="fr-CA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), minimum (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), maximum (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) et quantiles (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Les quantiles sont définis dans config.py: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stat_quantiles</a:t>
            </a:r>
            <a:r>
              <a:rPr lang="fr-CA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[1.00, 0.99, 0.75, 0.50, 0.25, 0.01, 0.00]</a:t>
            </a:r>
          </a:p>
        </p:txBody>
      </p:sp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Exécution du script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47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778E-7112-49F1-A689-BFEDC8038C29}"/>
              </a:ext>
            </a:extLst>
          </p:cNvPr>
          <p:cNvSpPr/>
          <p:nvPr/>
        </p:nvSpPr>
        <p:spPr>
          <a:xfrm>
            <a:off x="1008403" y="2974033"/>
            <a:ext cx="6836636" cy="341596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fr-C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id,stn,var,rcp,hor,stat,q,val</a:t>
            </a:r>
            <a:endParaRPr lang="fr-C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0,boromo,tx_days_above,ref,1988-2017,none,-1,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165.733333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1,boromo,tx_days_above,rcp26,2021-2040,mean,-1,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197.346154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2,boromo,tx_days_above,rcp26,2041-2060,mean,-1,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212.007692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3,boromo,tx_days_above,rcp26,2061-2080,mean,-1,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210.992308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4,boromo,tx_days_above,rcp26,2021-2040,min,-1,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148.6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5,boromo,tx_days_above,rcp26,2041-2060,min,-1,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161.85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6,boromo,tx_days_above,rcp26,2061-2080,min,-1,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159.05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7,boromo,tx_days_above,rcp26,2021-2040,max,-1,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243.7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8,boromo,tx_days_above,rcp26,2041-2060,max,-1,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254.2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9,boromo,tx_days_above,rcp26,2061-2080,max,-1,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251.8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10,boromo,tx_days_above,rcp26,2021-2040,quantile,0.99,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242.332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11,boromo,tx_days_above,rcp26,2041-2060,quantile,0.99,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252.874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12,boromo,tx_days_above,rcp26,2061-2080,quantile,0.99,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250.72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13,boromo,tx_days_above,rcp26,2021-2040,quantile,0.75,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214.35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14,boromo,tx_days_above,rcp26,2041-2060,quantile,0.75,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230.05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15,boromo,tx_days_above,rcp26,2061-2080,quantile,0.75,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230.8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16,boromo,tx_days_above,rcp26,2021-2040,quantile,0.5,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196.45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17,boromo,tx_days_above,rcp26,2041-2060,quantile,0.5,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214.6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18,boromo,tx_days_above,rcp26,2061-2080,quantile,0.5,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213.05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19,boromo,tx_days_above,rcp26,2021-2040,quantile,0.25,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178.75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20,boromo,tx_days_above,rcp26,2041-2060,quantile,0.25,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195.65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21,boromo,tx_days_above,rcp26,2061-2080,quantile,0.25,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193.95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22,boromo,tx_days_above,rcp26,2021-2040,quantile,0.01,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150.538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23,boromo,tx_days_above,rcp26,2041-2060,quantile,0.01,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163.584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24,boromo,tx_days_above,rcp26,2061-2080,quantile,0.01,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160.928</a:t>
            </a:r>
          </a:p>
          <a:p>
            <a:r>
              <a:rPr lang="fr-C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25,boromo,tx_days_above,rcp45,2021-2040,mean,-1,</a:t>
            </a:r>
            <a:r>
              <a:rPr lang="fr-CA" sz="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201.4875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C39CA9-393E-439C-A9BA-9A0FF6462FD0}"/>
              </a:ext>
            </a:extLst>
          </p:cNvPr>
          <p:cNvSpPr/>
          <p:nvPr/>
        </p:nvSpPr>
        <p:spPr>
          <a:xfrm>
            <a:off x="1008404" y="2727812"/>
            <a:ext cx="6836636" cy="24622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514600" algn="l"/>
                <a:tab pos="6007100" algn="l"/>
              </a:tabLst>
            </a:pPr>
            <a:r>
              <a:rPr lang="en-US" sz="1000" dirty="0">
                <a:latin typeface="Consolas" panose="020B0609020204030204" pitchFamily="49" charset="0"/>
              </a:rPr>
              <a:t>/exec/&lt;username&gt;/</a:t>
            </a:r>
            <a:r>
              <a:rPr lang="en-US" sz="1000" dirty="0" err="1">
                <a:latin typeface="Consolas" panose="020B0609020204030204" pitchFamily="49" charset="0"/>
              </a:rPr>
              <a:t>sim_climat</a:t>
            </a:r>
            <a:r>
              <a:rPr lang="en-US" sz="1000" dirty="0">
                <a:latin typeface="Consolas" panose="020B0609020204030204" pitchFamily="49" charset="0"/>
              </a:rPr>
              <a:t>/&lt;country&gt;/&lt;project&gt;/</a:t>
            </a:r>
            <a:r>
              <a:rPr lang="en-US" sz="1000" dirty="0" err="1">
                <a:latin typeface="Consolas" panose="020B0609020204030204" pitchFamily="49" charset="0"/>
              </a:rPr>
              <a:t>stn</a:t>
            </a:r>
            <a:r>
              <a:rPr lang="en-US" sz="1000" dirty="0">
                <a:latin typeface="Consolas" panose="020B0609020204030204" pitchFamily="49" charset="0"/>
              </a:rPr>
              <a:t>/&lt;</a:t>
            </a:r>
            <a:r>
              <a:rPr lang="en-US" sz="1000" dirty="0" err="1">
                <a:latin typeface="Consolas" panose="020B0609020204030204" pitchFamily="49" charset="0"/>
              </a:rPr>
              <a:t>stn</a:t>
            </a:r>
            <a:r>
              <a:rPr lang="en-US" sz="1000" dirty="0">
                <a:latin typeface="Consolas" panose="020B0609020204030204" pitchFamily="49" charset="0"/>
              </a:rPr>
              <a:t>&gt;/stat/&lt;</a:t>
            </a:r>
            <a:r>
              <a:rPr lang="en-US" sz="1000" dirty="0" err="1">
                <a:latin typeface="Consolas" panose="020B0609020204030204" pitchFamily="49" charset="0"/>
              </a:rPr>
              <a:t>var|idx</a:t>
            </a:r>
            <a:r>
              <a:rPr lang="en-US" sz="1000" dirty="0">
                <a:latin typeface="Consolas" panose="020B0609020204030204" pitchFamily="49" charset="0"/>
              </a:rPr>
              <a:t>&gt;/&lt;var/</a:t>
            </a:r>
            <a:r>
              <a:rPr lang="en-US" sz="1000" dirty="0" err="1">
                <a:latin typeface="Consolas" panose="020B0609020204030204" pitchFamily="49" charset="0"/>
              </a:rPr>
              <a:t>idx</a:t>
            </a:r>
            <a:r>
              <a:rPr lang="en-US" sz="1000" dirty="0">
                <a:latin typeface="Consolas" panose="020B0609020204030204" pitchFamily="49" charset="0"/>
              </a:rPr>
              <a:t>&gt;_&lt;</a:t>
            </a:r>
            <a:r>
              <a:rPr lang="en-US" sz="1000" dirty="0" err="1">
                <a:latin typeface="Consolas" panose="020B0609020204030204" pitchFamily="49" charset="0"/>
              </a:rPr>
              <a:t>stn</a:t>
            </a:r>
            <a:r>
              <a:rPr lang="en-US" sz="1000" dirty="0">
                <a:latin typeface="Consolas" panose="020B0609020204030204" pitchFamily="49" charset="0"/>
              </a:rPr>
              <a:t>&gt;.csv</a:t>
            </a:r>
            <a:endParaRPr lang="fr-CA" sz="10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26">
            <a:extLst>
              <a:ext uri="{FF2B5EF4-FFF2-40B4-BE49-F238E27FC236}">
                <a16:creationId xmlns:a16="http://schemas.microsoft.com/office/drawing/2014/main" id="{F5ACCBAC-6744-44DA-9168-B87590D399D2}"/>
              </a:ext>
            </a:extLst>
          </p:cNvPr>
          <p:cNvCxnSpPr>
            <a:cxnSpLocks/>
          </p:cNvCxnSpPr>
          <p:nvPr/>
        </p:nvCxnSpPr>
        <p:spPr>
          <a:xfrm flipH="1">
            <a:off x="4648913" y="3563596"/>
            <a:ext cx="368323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0F57F7A-3BD5-4B3D-9F0A-58A10CC67FBD}"/>
              </a:ext>
            </a:extLst>
          </p:cNvPr>
          <p:cNvSpPr/>
          <p:nvPr/>
        </p:nvSpPr>
        <p:spPr>
          <a:xfrm>
            <a:off x="8376397" y="3248284"/>
            <a:ext cx="1967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Indice climatique:</a:t>
            </a:r>
          </a:p>
          <a:p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tx_days_above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3463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4">
            <a:extLst>
              <a:ext uri="{FF2B5EF4-FFF2-40B4-BE49-F238E27FC236}">
                <a16:creationId xmlns:a16="http://schemas.microsoft.com/office/drawing/2014/main" id="{27CB8580-C0F7-4534-9901-EE55A7E92CB8}"/>
              </a:ext>
            </a:extLst>
          </p:cNvPr>
          <p:cNvSpPr txBox="1"/>
          <p:nvPr/>
        </p:nvSpPr>
        <p:spPr>
          <a:xfrm>
            <a:off x="360000" y="3203360"/>
            <a:ext cx="11426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indent="-1588" algn="ctr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Environnement de développement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48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805D43F-1027-4290-9B97-A10611C0B45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3046648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Prochaines étapes</a:t>
            </a:r>
          </a:p>
        </p:txBody>
      </p:sp>
      <p:pic>
        <p:nvPicPr>
          <p:cNvPr id="13" name="Image 13">
            <a:extLst>
              <a:ext uri="{FF2B5EF4-FFF2-40B4-BE49-F238E27FC236}">
                <a16:creationId xmlns:a16="http://schemas.microsoft.com/office/drawing/2014/main" id="{5E06796A-ED34-4CE1-A8EF-670FD74E4D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00" y="3118961"/>
            <a:ext cx="1455896" cy="6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8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prochaines étapes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6" name="ZoneTexte 4">
            <a:extLst>
              <a:ext uri="{FF2B5EF4-FFF2-40B4-BE49-F238E27FC236}">
                <a16:creationId xmlns:a16="http://schemas.microsoft.com/office/drawing/2014/main" id="{6BFDFB53-4380-44D3-9678-EA2E1245B641}"/>
              </a:ext>
            </a:extLst>
          </p:cNvPr>
          <p:cNvSpPr txBox="1"/>
          <p:nvPr/>
        </p:nvSpPr>
        <p:spPr>
          <a:xfrm>
            <a:off x="360000" y="900000"/>
            <a:ext cx="11446813" cy="550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1.	Identification d'indices climatiques pertinents (et des seuils associés)</a:t>
            </a:r>
          </a:p>
          <a:p>
            <a:pPr marL="536575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Tenir compte de la littérature scientifique et du savoir local.</a:t>
            </a:r>
          </a:p>
          <a:p>
            <a:pPr marL="352425" indent="-352425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2.	Bonification du code Python (facultatif)</a:t>
            </a:r>
          </a:p>
          <a:p>
            <a:pPr marL="536575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Intégrer des indices climatiques additionnels.</a:t>
            </a:r>
          </a:p>
          <a:p>
            <a:pPr marL="536575" indent="-182563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Diversifier les éléments visuels.</a:t>
            </a:r>
          </a:p>
          <a:p>
            <a:pPr marL="363538" indent="-363538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3.	Production des scénarios climatiques et calcul d'indices climatiques</a:t>
            </a:r>
          </a:p>
          <a:p>
            <a:pPr marL="536575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Fichiers de données (*.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) et conversion vers SIG.</a:t>
            </a:r>
          </a:p>
          <a:p>
            <a:pPr marL="536575" indent="-182563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Éléments visuels (diagramme et cartes) (*.png)</a:t>
            </a:r>
          </a:p>
          <a:p>
            <a:pPr marL="536575" indent="-182563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Statistiques (*.csv).</a:t>
            </a:r>
          </a:p>
          <a:p>
            <a:pPr marL="352425" indent="-352425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4.	Utilisation des résultats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Interpréter les sorties des scénarios climatiques.</a:t>
            </a:r>
          </a:p>
          <a:p>
            <a:pPr marL="538163" indent="-179388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Identifier les vulnérabilités en égard d'un activité socio-économique.</a:t>
            </a:r>
          </a:p>
          <a:p>
            <a:pPr marL="538163" indent="-179388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Anticiper les impacts du changement climatique.</a:t>
            </a:r>
          </a:p>
          <a:p>
            <a:pPr marL="538163" indent="-179388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Élaborer des stratégies d'adaptation.</a:t>
            </a:r>
          </a:p>
          <a:p>
            <a:pPr marL="538163" indent="-179388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Estimer les coûts et bénéfices.</a:t>
            </a:r>
          </a:p>
          <a:p>
            <a:pPr marL="538163" indent="-179388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Diffuser l'information aux usagers de l'information climatique (ex: rapports, site web, Atlas)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49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4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C46870-F019-4878-971E-9229B9223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0" y="1352270"/>
            <a:ext cx="11250000" cy="877293"/>
          </a:xfrm>
          <a:prstGeom prst="rect">
            <a:avLst/>
          </a:prstGeom>
        </p:spPr>
      </p:pic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Processus et concepts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6" name="ZoneTexte 4">
            <a:extLst>
              <a:ext uri="{FF2B5EF4-FFF2-40B4-BE49-F238E27FC236}">
                <a16:creationId xmlns:a16="http://schemas.microsoft.com/office/drawing/2014/main" id="{6BFDFB53-4380-44D3-9678-EA2E1245B641}"/>
              </a:ext>
            </a:extLst>
          </p:cNvPr>
          <p:cNvSpPr txBox="1"/>
          <p:nvPr/>
        </p:nvSpPr>
        <p:spPr>
          <a:xfrm>
            <a:off x="360000" y="900000"/>
            <a:ext cx="11801382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tabLst>
                <a:tab pos="625475" algn="l"/>
                <a:tab pos="1973263" algn="l"/>
                <a:tab pos="3321050" algn="l"/>
                <a:tab pos="4754563" algn="l"/>
                <a:tab pos="6102350" algn="l"/>
                <a:tab pos="7535863" algn="l"/>
                <a:tab pos="8874125" algn="l"/>
                <a:tab pos="10221913" algn="l"/>
              </a:tabLst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Chemin critique (8 étapes)</a:t>
            </a:r>
          </a:p>
          <a:p>
            <a:pPr algn="just">
              <a:spcBef>
                <a:spcPts val="1200"/>
              </a:spcBef>
              <a:tabLst>
                <a:tab pos="625475" algn="l"/>
                <a:tab pos="1973263" algn="l"/>
                <a:tab pos="3321050" algn="l"/>
                <a:tab pos="4754563" algn="l"/>
                <a:tab pos="6102350" algn="l"/>
                <a:tab pos="7535863" algn="l"/>
                <a:tab pos="8874125" algn="l"/>
                <a:tab pos="10221913" algn="l"/>
              </a:tabLst>
            </a:pPr>
            <a:endParaRPr lang="fr-CA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tabLst>
                <a:tab pos="269875" algn="l"/>
                <a:tab pos="1703388" algn="l"/>
                <a:tab pos="3051175" algn="l"/>
                <a:tab pos="4302125" algn="l"/>
                <a:tab pos="5737225" algn="l"/>
                <a:tab pos="7083425" algn="l"/>
                <a:tab pos="8518525" algn="l"/>
                <a:tab pos="9866313" algn="l"/>
              </a:tabLst>
            </a:pPr>
            <a:r>
              <a:rPr lang="fr-CA" sz="22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CA" b="1" dirty="0">
                <a:latin typeface="Arial" panose="020B0604020202020204" pitchFamily="34" charset="0"/>
                <a:cs typeface="Arial" panose="020B0604020202020204" pitchFamily="34" charset="0"/>
              </a:rPr>
              <a:t>1	2	3	 4	5	6	7	8</a:t>
            </a:r>
          </a:p>
          <a:p>
            <a:pPr marL="355600" indent="-355600" algn="just">
              <a:spcBef>
                <a:spcPts val="24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Étapes effectuées en 2019 (1 à 5)</a:t>
            </a:r>
          </a:p>
          <a:p>
            <a:pPr marL="542925" indent="-18097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Identification des besoins (ex: scénarios d'émissions, variables climatiques)</a:t>
            </a:r>
          </a:p>
          <a:p>
            <a:pPr marL="542925" indent="-180975" algn="just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Revue des concepts en scénarisation climatique</a:t>
            </a:r>
          </a:p>
          <a:p>
            <a:pPr marL="542925" indent="-180975" algn="just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Accès aux données observées à des stations météorologiques (facultatif)</a:t>
            </a:r>
          </a:p>
          <a:p>
            <a:pPr marL="542925" indent="-180975" algn="just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Code Python pour la production des scénarios climatiques</a:t>
            </a:r>
          </a:p>
          <a:p>
            <a:pPr algn="just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Étapes effectuées en 2020 (6 et 8, en partie)</a:t>
            </a:r>
          </a:p>
          <a:p>
            <a:pPr marL="542925" indent="-180975" algn="just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Code Python pour le calcul d'un indice climatique</a:t>
            </a:r>
          </a:p>
          <a:p>
            <a:pPr marL="542925" indent="-180975" algn="just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Code Python pour la production automatisée de diagrammes et de cartes</a:t>
            </a:r>
          </a:p>
          <a:p>
            <a:pPr algn="just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Étapes spécifiques à tout projet</a:t>
            </a:r>
          </a:p>
          <a:p>
            <a:pPr marL="536575" indent="-182563" algn="just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Ajout et calcul d'indices climatiques (nécessite les seuils)</a:t>
            </a:r>
          </a:p>
          <a:p>
            <a:pPr marL="536575" indent="-182563" algn="just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Génération d'éléments visuels supplémentaires et interprétation des résultats</a:t>
            </a:r>
          </a:p>
          <a:p>
            <a:pPr marL="536575" indent="-182563" algn="just"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Utilisation de la scénarisation climatique pour accomplir les objectifs d'un projet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03D68B-6F22-4184-AD88-D969DB393B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64" t="51108" r="41360" b="2677"/>
          <a:stretch/>
        </p:blipFill>
        <p:spPr>
          <a:xfrm>
            <a:off x="6140719" y="2981195"/>
            <a:ext cx="6042009" cy="3556805"/>
          </a:xfrm>
          <a:prstGeom prst="rect">
            <a:avLst/>
          </a:prstGeom>
        </p:spPr>
      </p:pic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Processus et concepts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6" name="ZoneTexte 4">
            <a:extLst>
              <a:ext uri="{FF2B5EF4-FFF2-40B4-BE49-F238E27FC236}">
                <a16:creationId xmlns:a16="http://schemas.microsoft.com/office/drawing/2014/main" id="{6BFDFB53-4380-44D3-9678-EA2E1245B641}"/>
              </a:ext>
            </a:extLst>
          </p:cNvPr>
          <p:cNvSpPr txBox="1"/>
          <p:nvPr/>
        </p:nvSpPr>
        <p:spPr>
          <a:xfrm>
            <a:off x="360000" y="900000"/>
            <a:ext cx="114720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Scénario climatique, selon Ouranos:</a:t>
            </a:r>
          </a:p>
          <a:p>
            <a:pPr marL="536575">
              <a:spcBef>
                <a:spcPts val="600"/>
              </a:spcBef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Représentation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simplifiée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plausible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climat futur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construite à partir de </a:t>
            </a:r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climatiques.</a:t>
            </a:r>
          </a:p>
          <a:p>
            <a:pPr marL="536575">
              <a:spcBef>
                <a:spcPts val="300"/>
              </a:spcBef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projections climatiques servent de matériaux bruts.</a:t>
            </a:r>
          </a:p>
          <a:p>
            <a:pPr marL="536575">
              <a:spcBef>
                <a:spcPts val="300"/>
              </a:spcBef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Ils exigent souvent de l’information additionnelle, comme le climat actuel </a:t>
            </a:r>
            <a:r>
              <a:rPr lang="fr-FR" u="sng" dirty="0">
                <a:latin typeface="Arial" panose="020B0604020202020204" pitchFamily="34" charset="0"/>
                <a:cs typeface="Arial" panose="020B0604020202020204" pitchFamily="34" charset="0"/>
              </a:rPr>
              <a:t>observé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>
              <a:spcBef>
                <a:spcPts val="300"/>
              </a:spcBef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(adapté du guide des scénarios climatique d'Ouranos de 2016)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8D4D3B-0F71-4854-AFB3-F1131CA014B3}"/>
              </a:ext>
            </a:extLst>
          </p:cNvPr>
          <p:cNvSpPr/>
          <p:nvPr/>
        </p:nvSpPr>
        <p:spPr>
          <a:xfrm>
            <a:off x="360000" y="2880000"/>
            <a:ext cx="52469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Selon le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GIEC:</a:t>
            </a:r>
          </a:p>
          <a:p>
            <a:pPr marL="539750" indent="-539750">
              <a:spcBef>
                <a:spcPts val="600"/>
              </a:spcBef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u="sng" dirty="0">
                <a:latin typeface="Arial" panose="020B0604020202020204" pitchFamily="34" charset="0"/>
                <a:cs typeface="Arial" panose="020B0604020202020204" pitchFamily="34" charset="0"/>
              </a:rPr>
              <a:t>Plausible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representation of </a:t>
            </a:r>
            <a:r>
              <a:rPr lang="en-CA" u="sng" dirty="0">
                <a:latin typeface="Arial" panose="020B0604020202020204" pitchFamily="34" charset="0"/>
                <a:cs typeface="Arial" panose="020B0604020202020204" pitchFamily="34" charset="0"/>
              </a:rPr>
              <a:t>future climate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that has been constructed for explicit use in investigating the potential </a:t>
            </a:r>
            <a:r>
              <a:rPr lang="en-CA" u="sng" dirty="0">
                <a:latin typeface="Arial" panose="020B0604020202020204" pitchFamily="34" charset="0"/>
                <a:cs typeface="Arial" panose="020B0604020202020204" pitchFamily="34" charset="0"/>
              </a:rPr>
              <a:t>impacts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of anthropogenic </a:t>
            </a:r>
            <a:r>
              <a:rPr lang="en-CA" u="sng" dirty="0">
                <a:latin typeface="Arial" panose="020B0604020202020204" pitchFamily="34" charset="0"/>
                <a:cs typeface="Arial" panose="020B0604020202020204" pitchFamily="34" charset="0"/>
              </a:rPr>
              <a:t>climate change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9750" indent="-539750">
              <a:spcBef>
                <a:spcPts val="600"/>
              </a:spcBef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Make use of climate projections, by </a:t>
            </a:r>
            <a:r>
              <a:rPr lang="en-CA" u="sng" dirty="0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model outputs and combining them with </a:t>
            </a:r>
            <a:r>
              <a:rPr lang="en-CA" u="sng" dirty="0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climate </a:t>
            </a:r>
            <a:r>
              <a:rPr lang="en-CA" u="sn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(IPCC, 2001, chapitre13)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F12EC-8E86-4D15-81B7-49FC2D535456}"/>
              </a:ext>
            </a:extLst>
          </p:cNvPr>
          <p:cNvSpPr/>
          <p:nvPr/>
        </p:nvSpPr>
        <p:spPr>
          <a:xfrm>
            <a:off x="10858826" y="4269087"/>
            <a:ext cx="1311376" cy="948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D930AF-FD00-4DED-A1BF-C624FAD5BB12}"/>
              </a:ext>
            </a:extLst>
          </p:cNvPr>
          <p:cNvSpPr/>
          <p:nvPr/>
        </p:nvSpPr>
        <p:spPr>
          <a:xfrm>
            <a:off x="9361399" y="3812468"/>
            <a:ext cx="1856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Horizon d'intérêt</a:t>
            </a: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2030-2070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C837F9-1B51-4402-9AB5-6D53B5087491}"/>
              </a:ext>
            </a:extLst>
          </p:cNvPr>
          <p:cNvSpPr/>
          <p:nvPr/>
        </p:nvSpPr>
        <p:spPr>
          <a:xfrm>
            <a:off x="7896333" y="4549805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Référence</a:t>
            </a: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1960-2000</a:t>
            </a:r>
          </a:p>
        </p:txBody>
      </p:sp>
    </p:spTree>
    <p:extLst>
      <p:ext uri="{BB962C8B-B14F-4D97-AF65-F5344CB8AC3E}">
        <p14:creationId xmlns:p14="http://schemas.microsoft.com/office/powerpoint/2010/main" val="85522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3D1ED-5B84-4A0C-B832-A2E9900658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64" t="51108" r="41360" b="2677"/>
          <a:stretch/>
        </p:blipFill>
        <p:spPr>
          <a:xfrm>
            <a:off x="6140719" y="2981195"/>
            <a:ext cx="6042009" cy="3556805"/>
          </a:xfrm>
          <a:prstGeom prst="rect">
            <a:avLst/>
          </a:prstGeom>
        </p:spPr>
      </p:pic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Processus et concepts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8D4D3B-0F71-4854-AFB3-F1131CA014B3}"/>
              </a:ext>
            </a:extLst>
          </p:cNvPr>
          <p:cNvSpPr/>
          <p:nvPr/>
        </p:nvSpPr>
        <p:spPr>
          <a:xfrm>
            <a:off x="360000" y="900000"/>
            <a:ext cx="5960413" cy="4378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Bef>
                <a:spcPts val="12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Points importants</a:t>
            </a:r>
          </a:p>
          <a:p>
            <a:pPr marL="536575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Emplacement précis</a:t>
            </a:r>
          </a:p>
          <a:p>
            <a:pPr marL="1077913" indent="-539750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Ex: Ville ou région</a:t>
            </a:r>
          </a:p>
          <a:p>
            <a:pPr marL="536575" indent="-1841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Inclut le passé et le futur.</a:t>
            </a:r>
          </a:p>
          <a:p>
            <a:pPr marL="536575" indent="-1841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Ajustement de la sortie des modèles climatiques nécessaire pour correspondre aux observations: </a:t>
            </a:r>
          </a:p>
          <a:p>
            <a:pPr marL="542925">
              <a:spcBef>
                <a:spcPts val="300"/>
              </a:spcBef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Correspondance entre séries temporelles et limites connues des espèces et matériaux.</a:t>
            </a:r>
          </a:p>
          <a:p>
            <a:pPr marL="542925">
              <a:spcBef>
                <a:spcPts val="300"/>
              </a:spcBef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Ajustement/correction du biais.</a:t>
            </a:r>
          </a:p>
          <a:p>
            <a:pPr marL="542925">
              <a:spcBef>
                <a:spcPts val="300"/>
              </a:spcBef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Mise à l'échelle statistique.</a:t>
            </a:r>
          </a:p>
          <a:p>
            <a:pPr marL="536575" indent="-1841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Variable spécifique et concrète</a:t>
            </a:r>
          </a:p>
          <a:p>
            <a:pPr marL="1077913" indent="-539750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Ex: Température maximale journalière</a:t>
            </a:r>
          </a:p>
          <a:p>
            <a:pPr marL="536575" indent="-1841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Scénario d'émissions de GES spécifique</a:t>
            </a:r>
          </a:p>
          <a:p>
            <a:pPr marL="1077913" indent="-539750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Ex: RCP 8.5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F12EC-8E86-4D15-81B7-49FC2D535456}"/>
              </a:ext>
            </a:extLst>
          </p:cNvPr>
          <p:cNvSpPr/>
          <p:nvPr/>
        </p:nvSpPr>
        <p:spPr>
          <a:xfrm>
            <a:off x="10882670" y="4285305"/>
            <a:ext cx="1287532" cy="948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18CCE8-9459-4FD1-A372-19B588A75269}"/>
              </a:ext>
            </a:extLst>
          </p:cNvPr>
          <p:cNvSpPr/>
          <p:nvPr/>
        </p:nvSpPr>
        <p:spPr>
          <a:xfrm>
            <a:off x="9361399" y="3812468"/>
            <a:ext cx="1856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Horizon d'intérêt</a:t>
            </a: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2030-2070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2EDAC-95A3-440E-9F65-43CDDFF482F7}"/>
              </a:ext>
            </a:extLst>
          </p:cNvPr>
          <p:cNvSpPr/>
          <p:nvPr/>
        </p:nvSpPr>
        <p:spPr>
          <a:xfrm>
            <a:off x="7896333" y="4549805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Référence</a:t>
            </a: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1960-2000</a:t>
            </a:r>
          </a:p>
        </p:txBody>
      </p:sp>
    </p:spTree>
    <p:extLst>
      <p:ext uri="{BB962C8B-B14F-4D97-AF65-F5344CB8AC3E}">
        <p14:creationId xmlns:p14="http://schemas.microsoft.com/office/powerpoint/2010/main" val="358969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Processus et concepts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6" name="ZoneTexte 4">
            <a:extLst>
              <a:ext uri="{FF2B5EF4-FFF2-40B4-BE49-F238E27FC236}">
                <a16:creationId xmlns:a16="http://schemas.microsoft.com/office/drawing/2014/main" id="{6BFDFB53-4380-44D3-9678-EA2E1245B641}"/>
              </a:ext>
            </a:extLst>
          </p:cNvPr>
          <p:cNvSpPr txBox="1"/>
          <p:nvPr/>
        </p:nvSpPr>
        <p:spPr>
          <a:xfrm>
            <a:off x="360000" y="900000"/>
            <a:ext cx="573600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Indice climatique</a:t>
            </a:r>
          </a:p>
          <a:p>
            <a:pPr marL="538163" indent="-1793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Propriété du climat qui n'est pas mesurée sur le terrain ou calculée par les modèles climatiques, mais qui est plutôt calculée ou dérivée de variables climatiques plus simples (ex: température, précipitations) 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(donneesclimatiques.ca)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8163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Ex: degrés-jours de croissance, cycles de gel-dégel et l’indice de sécheresse.</a:t>
            </a:r>
          </a:p>
          <a:p>
            <a:pPr marL="355600" indent="-355600">
              <a:spcBef>
                <a:spcPts val="600"/>
              </a:spcBef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Points importants</a:t>
            </a:r>
          </a:p>
          <a:p>
            <a:pPr marL="536575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Associé à la notion de rendement</a:t>
            </a:r>
          </a:p>
          <a:p>
            <a:pPr marL="1079500" indent="-546100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Ex: conditions idéales, adéquates, nuisibles</a:t>
            </a:r>
          </a:p>
          <a:p>
            <a:pPr marL="536575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Utilisé pour la prise de décision, même sans tenir compte du changement climatique.</a:t>
            </a:r>
          </a:p>
          <a:p>
            <a:pPr marL="536575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Permet d'imaginer les impacts du changement climatique de façon concrète et ciblée (plus pratique que la concentration en CO</a:t>
            </a:r>
            <a:r>
              <a:rPr lang="fr-CA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ou la valeur d'une variable).</a:t>
            </a:r>
          </a:p>
          <a:p>
            <a:pPr marL="536575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Peut combiner plusieurs variables.</a:t>
            </a:r>
          </a:p>
          <a:p>
            <a:pPr marL="1077913" indent="-539750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Ex: température et précipitations.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B0377-BAFB-46DC-A47F-9C6DD50EE6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3"/>
          <a:stretch/>
        </p:blipFill>
        <p:spPr>
          <a:xfrm>
            <a:off x="6096000" y="1589392"/>
            <a:ext cx="5852172" cy="42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8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-11805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  <a:ea typeface="MS PGothic" pitchFamily="34" charset="-128"/>
                <a:cs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-112" charset="0"/>
              </a:defRPr>
            </a:lvl9pPr>
          </a:lstStyle>
          <a:p>
            <a:pPr algn="l">
              <a:tabLst>
                <a:tab pos="8524875" algn="l"/>
              </a:tabLst>
            </a:pPr>
            <a:r>
              <a:rPr lang="fr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L'INFORMATION CLIMATIQUE</a:t>
            </a:r>
          </a:p>
          <a:p>
            <a:pPr algn="l">
              <a:tabLst>
                <a:tab pos="8524875" algn="l"/>
              </a:tabLst>
            </a:pPr>
            <a:r>
              <a:rPr lang="fr-CA" sz="16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Processus et Concepts</a:t>
            </a:r>
          </a:p>
        </p:txBody>
      </p:sp>
      <p:pic>
        <p:nvPicPr>
          <p:cNvPr id="26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768" y="87964"/>
            <a:ext cx="1455896" cy="6200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A1B7-63EF-4311-8B00-97E4047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390000"/>
            <a:ext cx="2743200" cy="365125"/>
          </a:xfrm>
        </p:spPr>
        <p:txBody>
          <a:bodyPr/>
          <a:lstStyle/>
          <a:p>
            <a:fld id="{1B5DC5B9-D374-49B2-A263-821DA55037F3}" type="slidenum">
              <a:rPr lang="fr-CA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B0377-BAFB-46DC-A47F-9C6DD50EE6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3"/>
          <a:stretch/>
        </p:blipFill>
        <p:spPr>
          <a:xfrm>
            <a:off x="2397110" y="1260000"/>
            <a:ext cx="7200000" cy="517304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B38E60F3-DEBE-4210-97C0-7A7139D00614}"/>
              </a:ext>
            </a:extLst>
          </p:cNvPr>
          <p:cNvSpPr/>
          <p:nvPr/>
        </p:nvSpPr>
        <p:spPr>
          <a:xfrm>
            <a:off x="9589786" y="2419416"/>
            <a:ext cx="250257" cy="1717842"/>
          </a:xfrm>
          <a:prstGeom prst="rightBrace">
            <a:avLst>
              <a:gd name="adj1" fmla="val 8333"/>
              <a:gd name="adj2" fmla="val 4728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58AE3B-CA58-4CE5-8BB5-60A7C932C428}"/>
              </a:ext>
            </a:extLst>
          </p:cNvPr>
          <p:cNvSpPr/>
          <p:nvPr/>
        </p:nvSpPr>
        <p:spPr>
          <a:xfrm>
            <a:off x="9738878" y="2891507"/>
            <a:ext cx="19603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Condition anticipée:</a:t>
            </a: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2040-2060</a:t>
            </a: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(RCP 8.5)</a:t>
            </a:r>
          </a:p>
          <a:p>
            <a:pPr algn="ctr"/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Moyenne:</a:t>
            </a: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~240 j/an</a:t>
            </a:r>
          </a:p>
          <a:p>
            <a:pPr algn="ctr"/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Variabilité:</a:t>
            </a: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165-310 j/an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4B63A-1AFD-4A59-B01D-BC668843A7E5}"/>
              </a:ext>
            </a:extLst>
          </p:cNvPr>
          <p:cNvSpPr/>
          <p:nvPr/>
        </p:nvSpPr>
        <p:spPr>
          <a:xfrm>
            <a:off x="5682231" y="1665171"/>
            <a:ext cx="1174282" cy="444687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DDDA16-F307-4DC7-A0BC-94FADE811897}"/>
              </a:ext>
            </a:extLst>
          </p:cNvPr>
          <p:cNvCxnSpPr>
            <a:cxnSpLocks/>
          </p:cNvCxnSpPr>
          <p:nvPr/>
        </p:nvCxnSpPr>
        <p:spPr>
          <a:xfrm>
            <a:off x="5682231" y="2406317"/>
            <a:ext cx="320521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12E82B-1D1F-43C7-B1E4-6000DBE778FB}"/>
              </a:ext>
            </a:extLst>
          </p:cNvPr>
          <p:cNvCxnSpPr>
            <a:cxnSpLocks/>
          </p:cNvCxnSpPr>
          <p:nvPr/>
        </p:nvCxnSpPr>
        <p:spPr>
          <a:xfrm>
            <a:off x="5682231" y="4137257"/>
            <a:ext cx="320521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B99DC3-C3E0-4222-B8EC-B0816AE29631}"/>
              </a:ext>
            </a:extLst>
          </p:cNvPr>
          <p:cNvCxnSpPr>
            <a:cxnSpLocks/>
          </p:cNvCxnSpPr>
          <p:nvPr/>
        </p:nvCxnSpPr>
        <p:spPr>
          <a:xfrm>
            <a:off x="2611772" y="4426132"/>
            <a:ext cx="175019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AD648D-3972-47EE-9D61-7D3363CD3E91}"/>
              </a:ext>
            </a:extLst>
          </p:cNvPr>
          <p:cNvCxnSpPr>
            <a:cxnSpLocks/>
          </p:cNvCxnSpPr>
          <p:nvPr/>
        </p:nvCxnSpPr>
        <p:spPr>
          <a:xfrm>
            <a:off x="2610167" y="3798885"/>
            <a:ext cx="175019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0609496-F548-4FB9-A966-BF44F3E04E30}"/>
              </a:ext>
            </a:extLst>
          </p:cNvPr>
          <p:cNvSpPr/>
          <p:nvPr/>
        </p:nvSpPr>
        <p:spPr>
          <a:xfrm rot="10800000">
            <a:off x="2199821" y="3798884"/>
            <a:ext cx="250257" cy="627245"/>
          </a:xfrm>
          <a:prstGeom prst="rightBrace">
            <a:avLst>
              <a:gd name="adj1" fmla="val 8333"/>
              <a:gd name="adj2" fmla="val 5110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381211-BF37-4BDA-A1AB-932962CBD963}"/>
              </a:ext>
            </a:extLst>
          </p:cNvPr>
          <p:cNvSpPr/>
          <p:nvPr/>
        </p:nvSpPr>
        <p:spPr>
          <a:xfrm>
            <a:off x="444380" y="3747877"/>
            <a:ext cx="18190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Condition historique</a:t>
            </a: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1988-2017</a:t>
            </a:r>
          </a:p>
          <a:p>
            <a:pPr algn="ctr"/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Moyenne:</a:t>
            </a: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~165 j/an</a:t>
            </a:r>
          </a:p>
          <a:p>
            <a:pPr algn="ctr"/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Variabilité:</a:t>
            </a:r>
          </a:p>
          <a:p>
            <a:pPr algn="ctr"/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140-190 j/an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7816CF-52C3-48E8-8F11-93A312023C13}"/>
              </a:ext>
            </a:extLst>
          </p:cNvPr>
          <p:cNvSpPr/>
          <p:nvPr/>
        </p:nvSpPr>
        <p:spPr>
          <a:xfrm>
            <a:off x="7660617" y="939451"/>
            <a:ext cx="697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Seuil</a:t>
            </a:r>
            <a:endParaRPr lang="en-CA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E14DD6F-66AB-4E44-A1AF-55A5ECFB7F28}"/>
              </a:ext>
            </a:extLst>
          </p:cNvPr>
          <p:cNvCxnSpPr>
            <a:cxnSpLocks/>
          </p:cNvCxnSpPr>
          <p:nvPr/>
        </p:nvCxnSpPr>
        <p:spPr>
          <a:xfrm flipV="1">
            <a:off x="7065855" y="1093260"/>
            <a:ext cx="569942" cy="232342"/>
          </a:xfrm>
          <a:prstGeom prst="bentConnector3">
            <a:avLst>
              <a:gd name="adj1" fmla="val 102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6ED655-FDE2-40BE-AA8B-E22E1BA2D792}"/>
              </a:ext>
            </a:extLst>
          </p:cNvPr>
          <p:cNvCxnSpPr>
            <a:cxnSpLocks/>
          </p:cNvCxnSpPr>
          <p:nvPr/>
        </p:nvCxnSpPr>
        <p:spPr>
          <a:xfrm>
            <a:off x="5682230" y="3193983"/>
            <a:ext cx="320521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94F8D8-2816-4D34-87B7-F8D380B0C5F6}"/>
              </a:ext>
            </a:extLst>
          </p:cNvPr>
          <p:cNvCxnSpPr>
            <a:cxnSpLocks/>
          </p:cNvCxnSpPr>
          <p:nvPr/>
        </p:nvCxnSpPr>
        <p:spPr>
          <a:xfrm>
            <a:off x="2610167" y="4105288"/>
            <a:ext cx="175019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 animBg="1"/>
      <p:bldP spid="17" grpId="0" animBg="1"/>
      <p:bldP spid="19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4095D53F9248459095093994D6382F" ma:contentTypeVersion="2" ma:contentTypeDescription="Create a new document." ma:contentTypeScope="" ma:versionID="6ed1649e51611ead6e27b957b770c3a0">
  <xsd:schema xmlns:xsd="http://www.w3.org/2001/XMLSchema" xmlns:xs="http://www.w3.org/2001/XMLSchema" xmlns:p="http://schemas.microsoft.com/office/2006/metadata/properties" xmlns:ns2="ba9b87d5-5406-421e-8dde-8c9aaba79607" targetNamespace="http://schemas.microsoft.com/office/2006/metadata/properties" ma:root="true" ma:fieldsID="2c79a6390c1dd0306acd25c114d8b4ff" ns2:_="">
    <xsd:import namespace="ba9b87d5-5406-421e-8dde-8c9aaba796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b87d5-5406-421e-8dde-8c9aaba79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89F391-92D0-46FE-BCAC-84F6E880D6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0D0BFD-310B-4634-A2CA-3D4D7E2B8C8A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a9b87d5-5406-421e-8dde-8c9aaba7960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372B9A-B933-4D28-A687-09FD15A37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9b87d5-5406-421e-8dde-8c9aaba796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9833</TotalTime>
  <Words>9041</Words>
  <Application>Microsoft Office PowerPoint</Application>
  <PresentationFormat>Widescreen</PresentationFormat>
  <Paragraphs>1181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Arial Narrow</vt:lpstr>
      <vt:lpstr>Calibri</vt:lpstr>
      <vt:lpstr>Calibri Light</vt:lpstr>
      <vt:lpstr>Consolas</vt:lpstr>
      <vt:lpstr>Courier New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Bourduas-crouhen , Valerie</dc:creator>
  <cp:lastModifiedBy>Yannick</cp:lastModifiedBy>
  <cp:revision>550</cp:revision>
  <dcterms:created xsi:type="dcterms:W3CDTF">2017-03-15T19:30:40Z</dcterms:created>
  <dcterms:modified xsi:type="dcterms:W3CDTF">2020-09-16T15:52:49Z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0x010100554095D53F9248459095093994D6382F</vt:lpwstr>
  </property>
</Properties>
</file>