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99" r:id="rId6"/>
    <p:sldId id="300" r:id="rId7"/>
    <p:sldId id="279" r:id="rId8"/>
    <p:sldId id="280" r:id="rId9"/>
    <p:sldId id="281" r:id="rId10"/>
    <p:sldId id="283" r:id="rId11"/>
    <p:sldId id="284" r:id="rId12"/>
    <p:sldId id="286" r:id="rId13"/>
    <p:sldId id="287" r:id="rId14"/>
    <p:sldId id="290" r:id="rId15"/>
    <p:sldId id="297" r:id="rId16"/>
    <p:sldId id="298" r:id="rId17"/>
    <p:sldId id="295" r:id="rId18"/>
    <p:sldId id="296" r:id="rId19"/>
    <p:sldId id="291" r:id="rId20"/>
    <p:sldId id="292" r:id="rId21"/>
    <p:sldId id="293" r:id="rId22"/>
    <p:sldId id="294" r:id="rId23"/>
    <p:sldId id="28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33"/>
    <a:srgbClr val="0048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66" autoAdjust="0"/>
  </p:normalViewPr>
  <p:slideViewPr>
    <p:cSldViewPr snapToGrid="0">
      <p:cViewPr>
        <p:scale>
          <a:sx n="80" d="100"/>
          <a:sy n="80" d="100"/>
        </p:scale>
        <p:origin x="-84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18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  <a:effectLst/>
          </c:spPr>
          <c:dPt>
            <c:idx val="0"/>
            <c:spPr>
              <a:solidFill>
                <a:srgbClr val="FF9933"/>
              </a:solidFill>
              <a:ln w="12700"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rgbClr val="C00000"/>
              </a:solidFill>
              <a:ln w="12700"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4"/>
              </a:solidFill>
              <a:ln w="12700"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rgbClr val="0070C0"/>
              </a:solidFill>
              <a:ln w="1270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 partir de gaz naturel 48%</c:v>
                </c:pt>
                <c:pt idx="1">
                  <c:v>A partir de pétrole 30%</c:v>
                </c:pt>
                <c:pt idx="2">
                  <c:v>A partir de charbon 18%</c:v>
                </c:pt>
                <c:pt idx="3">
                  <c:v>Eléctrolyse de l'eau 4%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</c:v>
                </c:pt>
                <c:pt idx="1">
                  <c:v>30</c:v>
                </c:pt>
                <c:pt idx="2">
                  <c:v>18</c:v>
                </c:pt>
                <c:pt idx="3">
                  <c:v>4</c:v>
                </c:pt>
              </c:numCache>
            </c:numRef>
          </c:val>
        </c:ser>
        <c:firstSliceAng val="0"/>
        <c:holeSize val="55"/>
      </c:doughnutChart>
    </c:plotArea>
    <c:legend>
      <c:legendPos val="r"/>
      <c:layout>
        <c:manualLayout>
          <c:xMode val="edge"/>
          <c:yMode val="edge"/>
          <c:x val="0.5178083236883666"/>
          <c:y val="0.26572185130991682"/>
          <c:w val="0.42842887071504743"/>
          <c:h val="0.46542350791538306"/>
        </c:manualLayout>
      </c:layout>
      <c:txPr>
        <a:bodyPr/>
        <a:lstStyle/>
        <a:p>
          <a:pPr>
            <a:defRPr sz="14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Masse volumique à 20°C (kg/m3)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3.9797120999999986</c:v>
                </c:pt>
                <c:pt idx="2">
                  <c:v>7.7127941999999985</c:v>
                </c:pt>
                <c:pt idx="3">
                  <c:v>11.221483399999999</c:v>
                </c:pt>
                <c:pt idx="4">
                  <c:v>14.512589800000008</c:v>
                </c:pt>
                <c:pt idx="5">
                  <c:v>17.611762100000011</c:v>
                </c:pt>
                <c:pt idx="6">
                  <c:v>20.5182161</c:v>
                </c:pt>
                <c:pt idx="7">
                  <c:v>23.260065099999988</c:v>
                </c:pt>
                <c:pt idx="8">
                  <c:v>25.6290978</c:v>
                </c:pt>
                <c:pt idx="9">
                  <c:v>30.558503799999986</c:v>
                </c:pt>
                <c:pt idx="10">
                  <c:v>34.805617900000001</c:v>
                </c:pt>
                <c:pt idx="11">
                  <c:v>38.615769499999999</c:v>
                </c:pt>
                <c:pt idx="12">
                  <c:v>42.123722200000024</c:v>
                </c:pt>
                <c:pt idx="13">
                  <c:v>45.298488000000013</c:v>
                </c:pt>
                <c:pt idx="14">
                  <c:v>48.261608900000013</c:v>
                </c:pt>
              </c:numCache>
            </c:numRef>
          </c:yVal>
          <c:smooth val="1"/>
        </c:ser>
        <c:axId val="116984448"/>
        <c:axId val="117011584"/>
      </c:scatterChart>
      <c:valAx>
        <c:axId val="116984448"/>
        <c:scaling>
          <c:orientation val="minMax"/>
          <c:max val="10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Pression de stockage (bar)</a:t>
                </a:r>
                <a:endParaRPr lang="fr-FR" dirty="0"/>
              </a:p>
            </c:rich>
          </c:tx>
        </c:title>
        <c:numFmt formatCode="General" sourceLinked="1"/>
        <c:tickLblPos val="nextTo"/>
        <c:crossAx val="117011584"/>
        <c:crosses val="autoZero"/>
        <c:crossBetween val="midCat"/>
      </c:valAx>
      <c:valAx>
        <c:axId val="117011584"/>
        <c:scaling>
          <c:orientation val="minMax"/>
          <c:max val="8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Masse volumique de H</a:t>
                </a:r>
                <a:r>
                  <a:rPr lang="fr-FR" baseline="-25000" dirty="0" smtClean="0"/>
                  <a:t>2</a:t>
                </a:r>
                <a:r>
                  <a:rPr lang="fr-FR" baseline="0" dirty="0" smtClean="0"/>
                  <a:t> à 20°C (kg/m</a:t>
                </a:r>
                <a:r>
                  <a:rPr lang="fr-FR" baseline="30000" dirty="0" smtClean="0"/>
                  <a:t>3</a:t>
                </a:r>
                <a:r>
                  <a:rPr lang="fr-FR" baseline="0" dirty="0" smtClean="0"/>
                  <a:t>)</a:t>
                </a:r>
                <a:endParaRPr lang="fr-FR" baseline="30000" dirty="0"/>
              </a:p>
            </c:rich>
          </c:tx>
        </c:title>
        <c:numFmt formatCode="General" sourceLinked="1"/>
        <c:tickLblPos val="nextTo"/>
        <c:crossAx val="116984448"/>
        <c:crosses val="autoZero"/>
        <c:crossBetween val="midCat"/>
      </c:valAx>
    </c:plotArea>
    <c:plotVisOnly val="1"/>
  </c:chart>
  <c:txPr>
    <a:bodyPr/>
    <a:lstStyle/>
    <a:p>
      <a:pPr>
        <a:defRPr sz="12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69E03-2A15-41F3-8D1B-08FDF4035352}" type="datetimeFigureOut">
              <a:rPr lang="fr-FR" smtClean="0"/>
              <a:pPr/>
              <a:t>31/01/2012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4B2B-2D30-4C66-BBC7-65D18D1491AD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L’hydrogène est très léger. Il prend donc beaucoup de place.</a:t>
            </a:r>
          </a:p>
          <a:p>
            <a:r>
              <a:rPr lang="fr-FR" dirty="0" smtClean="0"/>
              <a:t>Son utilisation est intéressante</a:t>
            </a:r>
            <a:r>
              <a:rPr lang="fr-FR" baseline="0" dirty="0" smtClean="0"/>
              <a:t> pour des applications ayant des contraintes de poids, par exemple l’aérospacial (carburant de fusée)…</a:t>
            </a:r>
          </a:p>
          <a:p>
            <a:r>
              <a:rPr lang="fr-FR" baseline="0" dirty="0" smtClean="0"/>
              <a:t>Pour des applications avec des contraintes d’espace (transport par exemple), il est nécessaire de le comprimer.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100" dirty="0" smtClean="0"/>
              <a:t>1</a:t>
            </a:r>
            <a:r>
              <a:rPr lang="fr-FR" sz="1100" baseline="0" dirty="0" smtClean="0"/>
              <a:t> - </a:t>
            </a:r>
            <a:r>
              <a:rPr lang="fr-FR" sz="1100" dirty="0" smtClean="0"/>
              <a:t>Ces valeurs dépendent du type d’hydrures métalliques utilisées</a:t>
            </a:r>
            <a:r>
              <a:rPr lang="fr-FR" sz="1100" baseline="0" dirty="0" smtClean="0"/>
              <a:t>.</a:t>
            </a:r>
            <a:endParaRPr lang="fr-FR" sz="1100" dirty="0" smtClean="0"/>
          </a:p>
          <a:p>
            <a:r>
              <a:rPr lang="fr-FR" sz="1100" dirty="0" smtClean="0"/>
              <a:t>En</a:t>
            </a:r>
            <a:r>
              <a:rPr lang="fr-FR" sz="1100" baseline="0" dirty="0" smtClean="0"/>
              <a:t> règle général,</a:t>
            </a:r>
            <a:r>
              <a:rPr lang="fr-FR" sz="1100" dirty="0" smtClean="0"/>
              <a:t> l’hydrogène doit être amené</a:t>
            </a:r>
            <a:r>
              <a:rPr lang="fr-FR" sz="1100" baseline="0" dirty="0" smtClean="0"/>
              <a:t> à 10 bars pour pouvoir être stocké dans les hydrures métalliques, ce qui représente une énergie négligeable.</a:t>
            </a:r>
          </a:p>
          <a:p>
            <a:r>
              <a:rPr lang="fr-FR" sz="1100" baseline="0" dirty="0" smtClean="0"/>
              <a:t>Certain stockages nécessitent des températures de stockage de l’ordre de 400°C, et sont donc très énergivores (cas du </a:t>
            </a:r>
            <a:r>
              <a:rPr lang="fr-FR" sz="1100" dirty="0" smtClean="0"/>
              <a:t>Mg</a:t>
            </a:r>
            <a:r>
              <a:rPr lang="fr-FR" sz="1100" baseline="-25000" dirty="0" smtClean="0"/>
              <a:t>2</a:t>
            </a:r>
            <a:r>
              <a:rPr lang="fr-FR" sz="1100" dirty="0" smtClean="0"/>
              <a:t> FeH</a:t>
            </a:r>
            <a:r>
              <a:rPr lang="fr-FR" sz="1100" baseline="-25000" dirty="0" smtClean="0"/>
              <a:t>6</a:t>
            </a:r>
            <a:r>
              <a:rPr lang="fr-FR" sz="1100" baseline="0" dirty="0" smtClean="0"/>
              <a:t>), mais s’avèrent particulièrement intéressants en terme de densité volumique (</a:t>
            </a:r>
            <a:r>
              <a:rPr lang="sv-SE" sz="1100" dirty="0" smtClean="0"/>
              <a:t>Mg</a:t>
            </a:r>
            <a:r>
              <a:rPr lang="sv-SE" sz="1100" baseline="-25000" dirty="0" smtClean="0"/>
              <a:t>2</a:t>
            </a:r>
            <a:r>
              <a:rPr lang="sv-SE" sz="1100" dirty="0" smtClean="0"/>
              <a:t>FeH</a:t>
            </a:r>
            <a:r>
              <a:rPr lang="sv-SE" sz="1100" baseline="-25000" dirty="0" smtClean="0"/>
              <a:t>6</a:t>
            </a:r>
            <a:r>
              <a:rPr lang="sv-SE" sz="1100" dirty="0" smtClean="0"/>
              <a:t> stocke 150 kg d’hydrogène par m</a:t>
            </a:r>
            <a:r>
              <a:rPr lang="sv-SE" sz="1100" baseline="30000" dirty="0" smtClean="0"/>
              <a:t>3</a:t>
            </a:r>
            <a:r>
              <a:rPr lang="sv-SE" sz="1100" baseline="0" dirty="0" smtClean="0"/>
              <a:t>, soit </a:t>
            </a:r>
            <a:r>
              <a:rPr lang="sv-SE" sz="1100" b="1" baseline="0" dirty="0" smtClean="0"/>
              <a:t>5911</a:t>
            </a:r>
            <a:r>
              <a:rPr lang="sv-SE" sz="1100" baseline="0" dirty="0" smtClean="0"/>
              <a:t> </a:t>
            </a:r>
            <a:r>
              <a:rPr lang="fr-FR" sz="1100" b="0" dirty="0" err="1" smtClean="0">
                <a:solidFill>
                  <a:schemeClr val="tx1"/>
                </a:solidFill>
              </a:rPr>
              <a:t>kWh.m</a:t>
            </a:r>
            <a:r>
              <a:rPr lang="fr-FR" sz="1100" b="0" baseline="30000" dirty="0" smtClean="0">
                <a:solidFill>
                  <a:schemeClr val="tx1"/>
                </a:solidFill>
              </a:rPr>
              <a:t>-3</a:t>
            </a:r>
            <a:r>
              <a:rPr lang="fr-FR" sz="1100" b="0" baseline="0" dirty="0" smtClean="0">
                <a:solidFill>
                  <a:schemeClr val="tx1"/>
                </a:solidFill>
              </a:rPr>
              <a:t>).</a:t>
            </a:r>
            <a:endParaRPr lang="fr-FR" sz="11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1</a:t>
            </a:r>
            <a:r>
              <a:rPr lang="fr-FR" baseline="0" dirty="0" smtClean="0"/>
              <a:t> – </a:t>
            </a:r>
            <a:r>
              <a:rPr lang="fr-FR" dirty="0" smtClean="0"/>
              <a:t>Prix de l’énergie en 2006.</a:t>
            </a:r>
          </a:p>
          <a:p>
            <a:r>
              <a:rPr lang="fr-FR" b="1" dirty="0" smtClean="0"/>
              <a:t>2</a:t>
            </a:r>
            <a:r>
              <a:rPr lang="fr-FR" baseline="0" dirty="0" smtClean="0"/>
              <a:t> – </a:t>
            </a:r>
            <a:r>
              <a:rPr lang="fr-FR" dirty="0" smtClean="0"/>
              <a:t>Moyenne pondérée prenant en compte les parts des moyens de production (voir diapo 11).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1</a:t>
            </a:r>
            <a:r>
              <a:rPr lang="fr-FR" dirty="0" smtClean="0"/>
              <a:t> – transport par pipeline.</a:t>
            </a:r>
          </a:p>
          <a:p>
            <a:r>
              <a:rPr lang="fr-FR" dirty="0" smtClean="0"/>
              <a:t>étude complète : http://www.afh2.org/uploads/memento/Fiche%2010%20Etude%20economique%20cout%20H2%20avril%202006.pdf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</a:t>
            </a:r>
            <a:r>
              <a:rPr lang="fr-FR" baseline="0" dirty="0" smtClean="0"/>
              <a:t> – </a:t>
            </a:r>
            <a:r>
              <a:rPr lang="fr-FR" dirty="0" smtClean="0"/>
              <a:t>Voir Partie 2 (ii, iii, iv)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4B2B-2D30-4C66-BBC7-65D18D1491AD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2241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792088" cy="365125"/>
          </a:xfrm>
        </p:spPr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074" name="Picture 2" descr="BLUE WAVE 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844824"/>
          </a:xfrm>
          <a:prstGeom prst="rect">
            <a:avLst/>
          </a:prstGeom>
          <a:noFill/>
        </p:spPr>
      </p:pic>
      <p:pic>
        <p:nvPicPr>
          <p:cNvPr id="3075" name="Picture 3" descr="LOGO PRAGMA INDUSTRI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7924" y="4581128"/>
            <a:ext cx="1368152" cy="207628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919489" y="5949280"/>
            <a:ext cx="1619283" cy="71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Pragma Industries S</a:t>
            </a:r>
            <a:r>
              <a:rPr lang="fr-FR" sz="1200" cap="small" baseline="0" dirty="0" smtClean="0">
                <a:solidFill>
                  <a:srgbClr val="00486F"/>
                </a:solidFill>
              </a:rPr>
              <a:t>as</a:t>
            </a:r>
          </a:p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Z.A.</a:t>
            </a:r>
            <a:r>
              <a:rPr lang="fr-FR" sz="1200" baseline="0" dirty="0" smtClean="0">
                <a:solidFill>
                  <a:srgbClr val="00486F"/>
                </a:solidFill>
              </a:rPr>
              <a:t> de Bassilour</a:t>
            </a:r>
          </a:p>
          <a:p>
            <a:pPr algn="dist">
              <a:lnSpc>
                <a:spcPts val="1200"/>
              </a:lnSpc>
            </a:pPr>
            <a:r>
              <a:rPr lang="fr-FR" sz="1200" baseline="0" dirty="0" smtClean="0">
                <a:solidFill>
                  <a:srgbClr val="00486F"/>
                </a:solidFill>
              </a:rPr>
              <a:t>665 rue de Bassilour</a:t>
            </a:r>
          </a:p>
          <a:p>
            <a:pPr algn="dist">
              <a:lnSpc>
                <a:spcPts val="1200"/>
              </a:lnSpc>
            </a:pPr>
            <a:r>
              <a:rPr lang="fr-FR" sz="1200" baseline="0" dirty="0" smtClean="0">
                <a:solidFill>
                  <a:srgbClr val="00486F"/>
                </a:solidFill>
              </a:rPr>
              <a:t>64210 Bidart - France</a:t>
            </a:r>
            <a:endParaRPr lang="fr-FR" sz="1200" dirty="0">
              <a:solidFill>
                <a:srgbClr val="00486F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531629" y="5949280"/>
            <a:ext cx="2215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Bus. +33 (0) 559 512 755</a:t>
            </a:r>
          </a:p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Fax. +33 (0) 559 230 798</a:t>
            </a:r>
          </a:p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contact@pragma-industries.com</a:t>
            </a:r>
          </a:p>
          <a:p>
            <a:pPr algn="dist">
              <a:lnSpc>
                <a:spcPts val="1200"/>
              </a:lnSpc>
            </a:pPr>
            <a:r>
              <a:rPr lang="fr-FR" sz="1200" dirty="0" smtClean="0">
                <a:solidFill>
                  <a:srgbClr val="00486F"/>
                </a:solidFill>
              </a:rPr>
              <a:t>www.pragma-industries.com</a:t>
            </a:r>
            <a:endParaRPr lang="fr-FR" sz="1200" dirty="0">
              <a:solidFill>
                <a:srgbClr val="00486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 l="19951" r="12504"/>
          <a:stretch>
            <a:fillRect/>
          </a:stretch>
        </p:blipFill>
        <p:spPr bwMode="auto">
          <a:xfrm>
            <a:off x="0" y="-3556"/>
            <a:ext cx="9144000" cy="13443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29600" cy="490066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3" name="Picture 5" descr="SMALL LOGO PRAGM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6135671"/>
            <a:ext cx="1702449" cy="6056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2776"/>
            <a:ext cx="4040188" cy="4713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470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12776"/>
            <a:ext cx="4041775" cy="4713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Documents and Settings\Pierre Forté\Desktop\new brochure FC pack\BLUE WA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0"/>
            <a:ext cx="14257584" cy="9259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324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4022" y="6356350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A9FF-8837-43A8-BB83-35D7E03DDB8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rgbClr val="00486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636912"/>
            <a:ext cx="8458200" cy="1200329"/>
          </a:xfrm>
        </p:spPr>
        <p:txBody>
          <a:bodyPr>
            <a:spAutoFit/>
          </a:bodyPr>
          <a:lstStyle/>
          <a:p>
            <a:r>
              <a:rPr lang="fr-FR" sz="3600" dirty="0" smtClean="0">
                <a:latin typeface="+mj-lt"/>
              </a:rPr>
              <a:t>Partie 1</a:t>
            </a:r>
            <a:br>
              <a:rPr lang="fr-FR" sz="3600" dirty="0" smtClean="0">
                <a:latin typeface="+mj-lt"/>
              </a:rPr>
            </a:br>
            <a:r>
              <a:rPr lang="fr-FR" sz="3600" dirty="0" smtClean="0">
                <a:latin typeface="+mj-lt"/>
              </a:rPr>
              <a:t>L’Hydrogène</a:t>
            </a:r>
            <a:endParaRPr lang="fr-FR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700808"/>
            <a:ext cx="6264696" cy="1446550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4400" dirty="0" smtClean="0"/>
              <a:t>III.   Moyens de production 	et de stockage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49154" name="Picture 2" descr="\\192.168.0.250\dossier\10- BANQUE D'IMAGES\RESERVOIRS TIANJIN\METAL HYDRIDE CARTRID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284984"/>
            <a:ext cx="2160240" cy="2727454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49156" name="Picture 4" descr="Usine AirLiquide - (© ESA/CNES - Photos CSG/Service Optiqu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01008"/>
            <a:ext cx="3528392" cy="2346381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16758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Production</a:t>
            </a:r>
          </a:p>
          <a:p>
            <a:pPr>
              <a:buNone/>
            </a:pPr>
            <a:endParaRPr lang="fr-FR" sz="2000" b="1" dirty="0" smtClean="0"/>
          </a:p>
          <a:p>
            <a:pPr>
              <a:buNone/>
            </a:pPr>
            <a:r>
              <a:rPr lang="fr-FR" sz="1800" dirty="0" smtClean="0"/>
              <a:t>L’hydrogène peut être produit à partir de différentes sources d’énergie :</a:t>
            </a:r>
          </a:p>
          <a:p>
            <a:pPr>
              <a:buNone/>
            </a:pPr>
            <a:r>
              <a:rPr lang="fr-FR" sz="1800" dirty="0" smtClean="0"/>
              <a:t>énergie </a:t>
            </a:r>
            <a:r>
              <a:rPr lang="fr-FR" sz="1800" dirty="0" smtClean="0">
                <a:solidFill>
                  <a:schemeClr val="tx2"/>
                </a:solidFill>
              </a:rPr>
              <a:t>thermique</a:t>
            </a:r>
            <a:r>
              <a:rPr lang="fr-FR" sz="1800" dirty="0" smtClean="0"/>
              <a:t>, énergie </a:t>
            </a:r>
            <a:r>
              <a:rPr lang="fr-FR" sz="1800" dirty="0" smtClean="0">
                <a:solidFill>
                  <a:schemeClr val="tx2"/>
                </a:solidFill>
              </a:rPr>
              <a:t>électrique</a:t>
            </a:r>
            <a:r>
              <a:rPr lang="fr-FR" sz="1800" dirty="0" smtClean="0"/>
              <a:t>, transformation </a:t>
            </a:r>
            <a:r>
              <a:rPr lang="fr-FR" sz="1800" dirty="0" smtClean="0">
                <a:solidFill>
                  <a:schemeClr val="tx2"/>
                </a:solidFill>
              </a:rPr>
              <a:t>chimique</a:t>
            </a:r>
            <a:r>
              <a:rPr lang="fr-FR" sz="1800" dirty="0" smtClean="0"/>
              <a:t>.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Transformation d’énergie </a:t>
            </a:r>
            <a:r>
              <a:rPr lang="fr-FR" sz="1800" dirty="0" smtClean="0">
                <a:solidFill>
                  <a:schemeClr val="tx2"/>
                </a:solidFill>
              </a:rPr>
              <a:t>thermique</a:t>
            </a:r>
            <a:r>
              <a:rPr lang="fr-FR" sz="1800" dirty="0" smtClean="0"/>
              <a:t> : la thermolyse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1600" dirty="0" smtClean="0"/>
              <a:t>L’hydrogène est formé à partir d’eau		2H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 + 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chaleur </a:t>
            </a:r>
            <a:r>
              <a:rPr lang="fr-FR" sz="1600" dirty="0" smtClean="0"/>
              <a:t> -&gt;  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+ O</a:t>
            </a:r>
            <a:r>
              <a:rPr lang="fr-FR" sz="1600" baseline="-25000" dirty="0" smtClean="0"/>
              <a:t>2</a:t>
            </a:r>
          </a:p>
          <a:p>
            <a:pPr>
              <a:buNone/>
            </a:pPr>
            <a:r>
              <a:rPr lang="fr-FR" sz="1600" baseline="-25000" dirty="0" smtClean="0"/>
              <a:t>	</a:t>
            </a:r>
            <a:r>
              <a:rPr lang="fr-FR" sz="1600" dirty="0" smtClean="0"/>
              <a:t>L’apport d’une grande quantité de chaleur permet de casser la molécule d’eau.</a:t>
            </a:r>
          </a:p>
          <a:p>
            <a:pPr>
              <a:buNone/>
            </a:pPr>
            <a:r>
              <a:rPr lang="fr-FR" sz="1600" dirty="0" smtClean="0"/>
              <a:t>	La source de chaleur provient par exemple d’énergie nucléaire.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Transformation d’énergie </a:t>
            </a:r>
            <a:r>
              <a:rPr lang="fr-FR" sz="1800" dirty="0" smtClean="0">
                <a:solidFill>
                  <a:schemeClr val="tx2"/>
                </a:solidFill>
              </a:rPr>
              <a:t>électrique</a:t>
            </a:r>
            <a:r>
              <a:rPr lang="fr-FR" sz="1800" dirty="0" smtClean="0"/>
              <a:t> : l’électrolyse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1600" dirty="0" smtClean="0"/>
              <a:t>L’hydrogène est formé à partir d’eau		2H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O + </a:t>
            </a:r>
            <a:r>
              <a:rPr lang="fr-FR" sz="1600" dirty="0" smtClean="0">
                <a:solidFill>
                  <a:schemeClr val="accent4">
                    <a:lumMod val="75000"/>
                  </a:schemeClr>
                </a:solidFill>
              </a:rPr>
              <a:t>électricité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1600" dirty="0" smtClean="0"/>
              <a:t> -&gt;  H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+ O</a:t>
            </a:r>
            <a:r>
              <a:rPr lang="fr-FR" sz="1600" baseline="-25000" dirty="0" smtClean="0"/>
              <a:t>2</a:t>
            </a:r>
          </a:p>
          <a:p>
            <a:pPr>
              <a:buNone/>
            </a:pPr>
            <a:r>
              <a:rPr lang="fr-FR" sz="1600" baseline="-25000" dirty="0" smtClean="0"/>
              <a:t>	</a:t>
            </a:r>
            <a:r>
              <a:rPr lang="fr-FR" sz="1600" dirty="0" smtClean="0"/>
              <a:t>Ce procédé peut s’avérer intéressant lorsque la source d’électricité est renouvelable</a:t>
            </a:r>
            <a:r>
              <a:rPr lang="fr-FR" sz="1600" b="1" baseline="30000" dirty="0" smtClean="0"/>
              <a:t>1</a:t>
            </a:r>
          </a:p>
          <a:p>
            <a:pPr>
              <a:buNone/>
            </a:pPr>
            <a:r>
              <a:rPr lang="fr-FR" sz="1600" dirty="0" smtClean="0"/>
              <a:t>	(exemple : fabriquer de l’hydrogène à partir de panneaux photovoltaïques ou d’éoliennes).</a:t>
            </a:r>
          </a:p>
          <a:p>
            <a:pPr>
              <a:buNone/>
            </a:pP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90624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Production</a:t>
            </a:r>
          </a:p>
          <a:p>
            <a:pPr>
              <a:buNone/>
            </a:pPr>
            <a:endParaRPr lang="fr-FR" sz="2000" b="1" dirty="0" smtClean="0"/>
          </a:p>
          <a:p>
            <a:pPr>
              <a:buNone/>
            </a:pPr>
            <a:r>
              <a:rPr lang="fr-FR" sz="1800" dirty="0" smtClean="0"/>
              <a:t>L’hydrogène peut être produit à partir de différentes sources d’énergie :</a:t>
            </a:r>
          </a:p>
          <a:p>
            <a:pPr>
              <a:buNone/>
            </a:pPr>
            <a:r>
              <a:rPr lang="fr-FR" sz="1800" dirty="0" smtClean="0"/>
              <a:t>énergie </a:t>
            </a:r>
            <a:r>
              <a:rPr lang="fr-FR" sz="1800" dirty="0" smtClean="0">
                <a:solidFill>
                  <a:schemeClr val="tx2"/>
                </a:solidFill>
              </a:rPr>
              <a:t>thermique</a:t>
            </a:r>
            <a:r>
              <a:rPr lang="fr-FR" sz="1800" dirty="0" smtClean="0"/>
              <a:t>, énergie </a:t>
            </a:r>
            <a:r>
              <a:rPr lang="fr-FR" sz="1800" dirty="0" smtClean="0">
                <a:solidFill>
                  <a:schemeClr val="tx2"/>
                </a:solidFill>
              </a:rPr>
              <a:t>électrique</a:t>
            </a:r>
            <a:r>
              <a:rPr lang="fr-FR" sz="1800" dirty="0" smtClean="0"/>
              <a:t>, transformation </a:t>
            </a:r>
            <a:r>
              <a:rPr lang="fr-FR" sz="1800" dirty="0" smtClean="0">
                <a:solidFill>
                  <a:schemeClr val="tx2"/>
                </a:solidFill>
              </a:rPr>
              <a:t>chimique</a:t>
            </a:r>
            <a:r>
              <a:rPr lang="fr-FR" sz="1800" dirty="0" smtClean="0"/>
              <a:t>.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Transformation d’énergie par réaction </a:t>
            </a:r>
            <a:r>
              <a:rPr lang="fr-FR" sz="1800" dirty="0" smtClean="0">
                <a:solidFill>
                  <a:schemeClr val="tx2"/>
                </a:solidFill>
              </a:rPr>
              <a:t>chimique</a:t>
            </a:r>
          </a:p>
          <a:p>
            <a:endParaRPr lang="fr-FR" sz="1800" dirty="0" smtClean="0"/>
          </a:p>
          <a:p>
            <a:pPr lvl="1"/>
            <a:r>
              <a:rPr lang="fr-FR" sz="1600" dirty="0" smtClean="0"/>
              <a:t>Reformage d’hydrocarbure		</a:t>
            </a:r>
            <a:r>
              <a:rPr lang="fr-FR" sz="1400" dirty="0" smtClean="0"/>
              <a:t>exemple :  </a:t>
            </a:r>
            <a:r>
              <a:rPr lang="fr-FR" sz="1600" dirty="0" smtClean="0"/>
              <a:t>CH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 + O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+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 chaleur </a:t>
            </a:r>
            <a:r>
              <a:rPr lang="fr-FR" sz="1600" dirty="0" smtClean="0"/>
              <a:t>-&gt; CO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 + 2H</a:t>
            </a:r>
            <a:r>
              <a:rPr lang="fr-FR" sz="1600" baseline="-25000" dirty="0" smtClean="0"/>
              <a:t>2</a:t>
            </a:r>
          </a:p>
          <a:p>
            <a:pPr lvl="1">
              <a:buNone/>
            </a:pPr>
            <a:r>
              <a:rPr lang="fr-FR" sz="1600" dirty="0" smtClean="0"/>
              <a:t>	Très énergivore et rejette du CO</a:t>
            </a:r>
            <a:r>
              <a:rPr lang="fr-FR" sz="1600" baseline="-25000" dirty="0" smtClean="0"/>
              <a:t>2</a:t>
            </a:r>
            <a:r>
              <a:rPr lang="fr-FR" sz="1600" dirty="0" smtClean="0"/>
              <a:t>.</a:t>
            </a:r>
          </a:p>
          <a:p>
            <a:pPr lvl="1">
              <a:buNone/>
            </a:pPr>
            <a:endParaRPr lang="fr-FR" sz="1600" dirty="0" smtClean="0"/>
          </a:p>
          <a:p>
            <a:pPr lvl="1"/>
            <a:r>
              <a:rPr lang="fr-FR" sz="1600" dirty="0" smtClean="0"/>
              <a:t>Réaction</a:t>
            </a:r>
            <a:r>
              <a:rPr lang="fr-FR" sz="1600" dirty="0" smtClean="0">
                <a:solidFill>
                  <a:srgbClr val="7030A0"/>
                </a:solidFill>
              </a:rPr>
              <a:t> </a:t>
            </a:r>
            <a:r>
              <a:rPr lang="fr-FR" sz="1600" dirty="0" smtClean="0">
                <a:solidFill>
                  <a:srgbClr val="CC0099"/>
                </a:solidFill>
              </a:rPr>
              <a:t>acide chlorhydrique </a:t>
            </a:r>
            <a:r>
              <a:rPr lang="fr-FR" sz="1600" dirty="0" smtClean="0"/>
              <a:t>+ fer 		</a:t>
            </a:r>
            <a:r>
              <a:rPr lang="pt-BR" sz="1600" dirty="0" smtClean="0"/>
              <a:t>Fe + 2 </a:t>
            </a:r>
            <a:r>
              <a:rPr lang="pt-BR" sz="1600" dirty="0" smtClean="0">
                <a:solidFill>
                  <a:srgbClr val="CC0099"/>
                </a:solidFill>
              </a:rPr>
              <a:t>(H</a:t>
            </a:r>
            <a:r>
              <a:rPr lang="pt-BR" sz="1600" baseline="30000" dirty="0" smtClean="0">
                <a:solidFill>
                  <a:srgbClr val="CC0099"/>
                </a:solidFill>
              </a:rPr>
              <a:t>+</a:t>
            </a:r>
            <a:r>
              <a:rPr lang="pt-BR" sz="1600" dirty="0" smtClean="0">
                <a:solidFill>
                  <a:srgbClr val="CC0099"/>
                </a:solidFill>
              </a:rPr>
              <a:t> + Cl</a:t>
            </a:r>
            <a:r>
              <a:rPr lang="pt-BR" sz="1600" baseline="30000" dirty="0" smtClean="0">
                <a:solidFill>
                  <a:srgbClr val="CC0099"/>
                </a:solidFill>
              </a:rPr>
              <a:t>-</a:t>
            </a:r>
            <a:r>
              <a:rPr lang="pt-BR" sz="1600" dirty="0" smtClean="0">
                <a:solidFill>
                  <a:srgbClr val="CC0099"/>
                </a:solidFill>
              </a:rPr>
              <a:t>)  </a:t>
            </a:r>
            <a:r>
              <a:rPr lang="pt-BR" sz="1600" dirty="0" smtClean="0">
                <a:sym typeface="Wingdings" pitchFamily="2" charset="2"/>
              </a:rPr>
              <a:t>-&gt;  </a:t>
            </a:r>
            <a:r>
              <a:rPr lang="pt-BR" sz="1600" dirty="0" smtClean="0"/>
              <a:t>H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+ (Fe</a:t>
            </a:r>
            <a:r>
              <a:rPr lang="pt-BR" sz="1600" baseline="30000" dirty="0" smtClean="0"/>
              <a:t>2+ </a:t>
            </a:r>
            <a:r>
              <a:rPr lang="pt-BR" sz="1600" dirty="0" smtClean="0"/>
              <a:t>+ 2 Cl</a:t>
            </a:r>
            <a:r>
              <a:rPr lang="pt-BR" sz="1600" baseline="30000" dirty="0" smtClean="0"/>
              <a:t>-</a:t>
            </a:r>
            <a:r>
              <a:rPr lang="pt-BR" sz="1600" dirty="0" smtClean="0"/>
              <a:t>)</a:t>
            </a: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	Procédé très peu utilisé</a:t>
            </a:r>
          </a:p>
          <a:p>
            <a:pPr lvl="1">
              <a:buNone/>
            </a:pPr>
            <a:endParaRPr lang="fr-FR" sz="1600" dirty="0" smtClean="0"/>
          </a:p>
          <a:p>
            <a:pPr lvl="1"/>
            <a:r>
              <a:rPr lang="fr-FR" sz="1600" dirty="0" smtClean="0"/>
              <a:t>A partir de biomasse, reformage de biogaz (technique de plus en plus utilisée)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A partir de cyanobactéries : à l’état de recherche…</a:t>
            </a: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077766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Production</a:t>
            </a:r>
          </a:p>
          <a:p>
            <a:pPr>
              <a:buNone/>
            </a:pPr>
            <a:endParaRPr lang="fr-FR" sz="2000" b="1" dirty="0" smtClean="0"/>
          </a:p>
          <a:p>
            <a:r>
              <a:rPr lang="fr-FR" sz="1800" dirty="0" smtClean="0"/>
              <a:t>La production peut être </a:t>
            </a:r>
            <a:r>
              <a:rPr lang="fr-FR" sz="1800" dirty="0" smtClean="0">
                <a:solidFill>
                  <a:schemeClr val="tx2"/>
                </a:solidFill>
              </a:rPr>
              <a:t>centralisée</a:t>
            </a:r>
            <a:r>
              <a:rPr lang="fr-FR" sz="1800" dirty="0" smtClean="0"/>
              <a:t> ou </a:t>
            </a:r>
            <a:r>
              <a:rPr lang="fr-FR" sz="1800" dirty="0" smtClean="0">
                <a:solidFill>
                  <a:schemeClr val="tx2"/>
                </a:solidFill>
              </a:rPr>
              <a:t>décentralisée</a:t>
            </a:r>
            <a:r>
              <a:rPr lang="fr-FR" sz="1800" dirty="0" smtClean="0"/>
              <a:t>.</a:t>
            </a:r>
          </a:p>
          <a:p>
            <a:endParaRPr lang="fr-FR" sz="1800" dirty="0" smtClean="0"/>
          </a:p>
          <a:p>
            <a:r>
              <a:rPr lang="fr-FR" sz="1800" dirty="0" smtClean="0">
                <a:solidFill>
                  <a:schemeClr val="tx2"/>
                </a:solidFill>
              </a:rPr>
              <a:t>50 millions de tonnes par an</a:t>
            </a:r>
            <a:r>
              <a:rPr lang="fr-FR" sz="1800" dirty="0" smtClean="0"/>
              <a:t>, principalement pour des besoins industriels (production d'ammoniac, de méthanol, raffinage de produits pétroliers).</a:t>
            </a:r>
          </a:p>
          <a:p>
            <a:endParaRPr lang="fr-FR" sz="1800" dirty="0" smtClean="0"/>
          </a:p>
          <a:p>
            <a:r>
              <a:rPr lang="fr-FR" sz="1800" dirty="0" smtClean="0"/>
              <a:t>Production mondiale d’hydrogène (50 millions de tonnes/an) :</a:t>
            </a:r>
          </a:p>
          <a:p>
            <a:pPr>
              <a:buNone/>
            </a:pP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0" y="4221088"/>
          <a:ext cx="5688632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2120" y="4509120"/>
          <a:ext cx="3127896" cy="14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/>
                <a:gridCol w="1563948"/>
              </a:tblGrid>
              <a:tr h="2844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Moyen de production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Rendement</a:t>
                      </a:r>
                      <a:endParaRPr lang="fr-FR" sz="1200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Gaz naturel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72 %</a:t>
                      </a:r>
                      <a:endParaRPr lang="fr-FR" sz="1200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Pétrole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76 %</a:t>
                      </a:r>
                      <a:endParaRPr lang="fr-FR" sz="1200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Charbon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60 %</a:t>
                      </a:r>
                      <a:endParaRPr lang="fr-FR" sz="1200" dirty="0"/>
                    </a:p>
                  </a:txBody>
                  <a:tcPr/>
                </a:tc>
              </a:tr>
              <a:tr h="2844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Electrolyse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75</a:t>
                      </a:r>
                      <a:r>
                        <a:rPr lang="fr-FR" sz="1200" baseline="0" dirty="0" smtClean="0"/>
                        <a:t> – 80 %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2957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Stockage d’hydrogène</a:t>
            </a:r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r>
              <a:rPr lang="fr-FR" sz="1800" dirty="0" smtClean="0"/>
              <a:t>3 formes : solide, liquide, ou gazeux.</a:t>
            </a:r>
          </a:p>
          <a:p>
            <a:pPr>
              <a:buNone/>
            </a:pPr>
            <a:endParaRPr lang="fr-FR" sz="1000" dirty="0" smtClean="0"/>
          </a:p>
          <a:p>
            <a:r>
              <a:rPr lang="fr-FR" sz="1800" dirty="0" smtClean="0"/>
              <a:t>Stockage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gazeux</a:t>
            </a:r>
            <a:r>
              <a:rPr lang="fr-FR" sz="1800" dirty="0" smtClean="0">
                <a:solidFill>
                  <a:schemeClr val="tx2"/>
                </a:solidFill>
              </a:rPr>
              <a:t> </a:t>
            </a:r>
            <a:r>
              <a:rPr lang="fr-FR" sz="1800" dirty="0" smtClean="0"/>
              <a:t>: bouteilles sous pression : généralement 200 bars, 350 bars</a:t>
            </a:r>
            <a:br>
              <a:rPr lang="fr-FR" sz="1800" dirty="0" smtClean="0"/>
            </a:br>
            <a:r>
              <a:rPr lang="fr-FR" sz="1800" dirty="0" smtClean="0"/>
              <a:t>jusqu’à 700 bars (en développement).</a:t>
            </a:r>
            <a:endParaRPr lang="fr-FR" sz="14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Méthode de stockage la plus répandue et la moins couteuse.</a:t>
            </a: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35696" y="3356992"/>
          <a:ext cx="547260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3237809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 smtClean="0"/>
              <a:t>Stockage gazeux</a:t>
            </a:r>
          </a:p>
          <a:p>
            <a:pPr>
              <a:buNone/>
            </a:pPr>
            <a:endParaRPr lang="fr-FR" sz="1800" b="1" dirty="0" smtClean="0"/>
          </a:p>
          <a:p>
            <a:r>
              <a:rPr lang="fr-FR" sz="1800" dirty="0" smtClean="0"/>
              <a:t>4 technologies de réservoir pour le stockage gazeux</a:t>
            </a:r>
          </a:p>
          <a:p>
            <a:endParaRPr lang="fr-FR" sz="1000" dirty="0" smtClean="0"/>
          </a:p>
          <a:p>
            <a:pPr lvl="1"/>
            <a:r>
              <a:rPr lang="fr-FR" sz="1600" dirty="0" smtClean="0"/>
              <a:t>Type 1 : tout acier</a:t>
            </a:r>
            <a:br>
              <a:rPr lang="fr-FR" sz="1600" dirty="0" smtClean="0"/>
            </a:br>
            <a:r>
              <a:rPr lang="fr-FR" sz="1600" dirty="0" smtClean="0"/>
              <a:t>Technologie dépassée, peu couteuse mais masse réservoir importante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Type 2 : liner métallique et  frettage	– Type 3 : liner métallique et renforcement </a:t>
            </a:r>
            <a:br>
              <a:rPr lang="fr-FR" sz="1600" dirty="0" smtClean="0"/>
            </a:br>
            <a:r>
              <a:rPr lang="fr-FR" sz="1600" dirty="0" smtClean="0"/>
              <a:t>en composites sur partie cylindrique		composite total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6956" y="4005064"/>
            <a:ext cx="7290088" cy="2340000"/>
            <a:chOff x="798895" y="4005064"/>
            <a:chExt cx="7290088" cy="2340000"/>
          </a:xfrm>
        </p:grpSpPr>
        <p:pic>
          <p:nvPicPr>
            <p:cNvPr id="1028" name="Picture 4" descr="http://www.luxfercylinders.com/images/products/alternative_fuel/other/aft2call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8895" y="4005064"/>
              <a:ext cx="3215264" cy="2340000"/>
            </a:xfrm>
            <a:prstGeom prst="rect">
              <a:avLst/>
            </a:prstGeom>
            <a:noFill/>
          </p:spPr>
        </p:pic>
        <p:pic>
          <p:nvPicPr>
            <p:cNvPr id="1030" name="Picture 6" descr="http://www.luxfercylinders.com/images/products/alternative_fuel/other/type3withcallouts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59337" y="4005064"/>
              <a:ext cx="3329646" cy="234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16449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 smtClean="0"/>
              <a:t>Stockage gazeux</a:t>
            </a:r>
          </a:p>
          <a:p>
            <a:pPr>
              <a:buNone/>
            </a:pPr>
            <a:endParaRPr lang="fr-FR" sz="1800" b="1" dirty="0" smtClean="0"/>
          </a:p>
          <a:p>
            <a:r>
              <a:rPr lang="fr-FR" sz="1800" dirty="0" smtClean="0"/>
              <a:t>4 technologies de réservoir pour le stockage gazeux</a:t>
            </a:r>
          </a:p>
          <a:p>
            <a:endParaRPr lang="fr-FR" sz="1000" dirty="0" smtClean="0"/>
          </a:p>
          <a:p>
            <a:pPr lvl="1"/>
            <a:r>
              <a:rPr lang="fr-FR" sz="1600" dirty="0" smtClean="0"/>
              <a:t>Type 4 –  liner plastique et renforcement composite total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Avantages/ Inconvénients du stockage gazeux</a:t>
            </a:r>
          </a:p>
          <a:p>
            <a:pPr lvl="1"/>
            <a:r>
              <a:rPr lang="fr-FR" sz="1400" dirty="0" smtClean="0"/>
              <a:t>Peu couteux</a:t>
            </a:r>
          </a:p>
          <a:p>
            <a:pPr lvl="1"/>
            <a:r>
              <a:rPr lang="fr-FR" sz="1400" dirty="0" smtClean="0"/>
              <a:t>Bonne capacité massique</a:t>
            </a:r>
          </a:p>
          <a:p>
            <a:pPr lvl="1"/>
            <a:r>
              <a:rPr lang="fr-FR" sz="1400" dirty="0" smtClean="0"/>
              <a:t>Capacité volumique faible</a:t>
            </a:r>
          </a:p>
          <a:p>
            <a:pPr lvl="1"/>
            <a:r>
              <a:rPr lang="fr-FR" sz="1400" dirty="0" smtClean="0"/>
              <a:t>Problème de sécurité (haute pression)</a:t>
            </a:r>
          </a:p>
          <a:p>
            <a:pPr lvl="1"/>
            <a:r>
              <a:rPr lang="fr-FR" sz="1400" dirty="0" smtClean="0"/>
              <a:t>Consommation énergétiques importante due à la compression</a:t>
            </a:r>
            <a:endParaRPr lang="fr-FR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49154" name="Picture 2" descr="http://www.luxfercylinders.com/media/k2/items/cache/bc04f87b1442e82a9d7828879f80552b_X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172244"/>
            <a:ext cx="1714500" cy="2809876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5576" y="3140968"/>
          <a:ext cx="56886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  <a:gridCol w="2844316"/>
              </a:tblGrid>
              <a:tr h="2412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Technologie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Masse / volume réservoir</a:t>
                      </a:r>
                      <a:endParaRPr lang="fr-FR" sz="1200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Tout</a:t>
                      </a:r>
                      <a:r>
                        <a:rPr lang="fr-FR" sz="1200" baseline="0" dirty="0" smtClean="0"/>
                        <a:t> acier (type 1)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1.16 kg/L</a:t>
                      </a:r>
                      <a:endParaRPr lang="fr-FR" sz="1200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Acier/carbone (type 2)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0.7 kg/L</a:t>
                      </a:r>
                      <a:endParaRPr lang="fr-FR" sz="1200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Aluminium/carbone (type 3)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0.33 kg/L</a:t>
                      </a:r>
                      <a:endParaRPr lang="fr-FR" sz="1200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Plastique/carbone (type 4)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0.29 kg/L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49157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Stockage liquide</a:t>
            </a:r>
          </a:p>
          <a:p>
            <a:pPr>
              <a:buNone/>
            </a:pPr>
            <a:endParaRPr lang="fr-FR" sz="1400" dirty="0" smtClean="0"/>
          </a:p>
          <a:p>
            <a:r>
              <a:rPr lang="fr-FR" sz="1800" dirty="0" smtClean="0"/>
              <a:t>Stockage </a:t>
            </a:r>
            <a:r>
              <a:rPr lang="fr-FR" sz="1800" dirty="0" smtClean="0">
                <a:solidFill>
                  <a:schemeClr val="tx2"/>
                </a:solidFill>
              </a:rPr>
              <a:t>liquide </a:t>
            </a:r>
            <a:r>
              <a:rPr lang="fr-FR" sz="1800" dirty="0" smtClean="0"/>
              <a:t>: dans bouteilles cryogéniques (-253°C).</a:t>
            </a:r>
          </a:p>
          <a:p>
            <a:pPr>
              <a:buNone/>
            </a:pPr>
            <a:r>
              <a:rPr lang="fr-FR" sz="1800" dirty="0" smtClean="0"/>
              <a:t>Développé à la base pour des applications spéciales (carburant de fusée)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Avantages/ Inconvénients du stockage liquide</a:t>
            </a:r>
          </a:p>
          <a:p>
            <a:pPr lvl="1"/>
            <a:r>
              <a:rPr lang="fr-FR" sz="1400" dirty="0" smtClean="0"/>
              <a:t>Bonne capacité massique</a:t>
            </a:r>
          </a:p>
          <a:p>
            <a:pPr lvl="1"/>
            <a:r>
              <a:rPr lang="fr-FR" sz="1400" dirty="0" smtClean="0"/>
              <a:t>Bonne capacité volumique</a:t>
            </a:r>
          </a:p>
          <a:p>
            <a:pPr lvl="1"/>
            <a:r>
              <a:rPr lang="fr-FR" sz="1400" dirty="0" smtClean="0"/>
              <a:t>Très énergivore (30% de l’énergie de l’hydrogène </a:t>
            </a:r>
            <a:r>
              <a:rPr lang="fr-FR" sz="1400" dirty="0" err="1" smtClean="0"/>
              <a:t>necessaire</a:t>
            </a:r>
            <a:r>
              <a:rPr lang="fr-FR" sz="1400" dirty="0" smtClean="0"/>
              <a:t> à la liquéfaction)</a:t>
            </a:r>
          </a:p>
          <a:p>
            <a:pPr lvl="1"/>
            <a:r>
              <a:rPr lang="fr-FR" sz="1400" dirty="0" smtClean="0"/>
              <a:t>Contraintes de maintient de la température</a:t>
            </a:r>
          </a:p>
          <a:p>
            <a:pPr lvl="1"/>
            <a:r>
              <a:rPr lang="fr-FR" sz="1400" dirty="0" smtClean="0"/>
              <a:t>Prix des réservoirs élevé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6146" name="Picture 2" descr="http://guirimand.free.fr/pile-a-hydrogene/images/p1-10.jpg"/>
          <p:cNvPicPr>
            <a:picLocks noChangeAspect="1" noChangeArrowheads="1"/>
          </p:cNvPicPr>
          <p:nvPr/>
        </p:nvPicPr>
        <p:blipFill>
          <a:blip r:embed="rId3" cstate="print"/>
          <a:srcRect b="9387"/>
          <a:stretch>
            <a:fillRect/>
          </a:stretch>
        </p:blipFill>
        <p:spPr bwMode="auto">
          <a:xfrm>
            <a:off x="2644614" y="2780928"/>
            <a:ext cx="3854772" cy="20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412776"/>
            <a:ext cx="9180512" cy="5201424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 smtClean="0"/>
              <a:t>Stockage solide</a:t>
            </a:r>
          </a:p>
          <a:p>
            <a:pPr>
              <a:buNone/>
            </a:pPr>
            <a:endParaRPr lang="fr-FR" sz="1600" b="1" dirty="0" smtClean="0"/>
          </a:p>
          <a:p>
            <a:r>
              <a:rPr lang="fr-FR" sz="1800" dirty="0" smtClean="0"/>
              <a:t>Stockage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solide </a:t>
            </a:r>
            <a:r>
              <a:rPr lang="fr-FR" sz="1800" dirty="0" smtClean="0"/>
              <a:t>: 2 techniques</a:t>
            </a:r>
          </a:p>
          <a:p>
            <a:endParaRPr lang="fr-FR" sz="1600" dirty="0" smtClean="0"/>
          </a:p>
          <a:p>
            <a:pPr marL="350838" lvl="1"/>
            <a:r>
              <a:rPr lang="fr-FR" sz="1600" dirty="0" smtClean="0"/>
              <a:t>absorption de l’hydrogène dans des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hydrures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métalliques.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Stocké sous forme d’ions hydrures H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 associés à un métal (ex : lithium (</a:t>
            </a:r>
            <a:r>
              <a:rPr lang="fr-FR" sz="1600" dirty="0" err="1" smtClean="0"/>
              <a:t>LiH</a:t>
            </a:r>
            <a:r>
              <a:rPr lang="fr-FR" sz="1600" dirty="0" smtClean="0"/>
              <a:t>), Lithium et bore (LiBH</a:t>
            </a:r>
            <a:r>
              <a:rPr lang="fr-FR" sz="1600" baseline="-25000" dirty="0" smtClean="0"/>
              <a:t>4</a:t>
            </a:r>
            <a:r>
              <a:rPr lang="fr-FR" sz="1600" dirty="0" smtClean="0"/>
              <a:t>)…)</a:t>
            </a:r>
            <a:br>
              <a:rPr lang="fr-FR" sz="1600" dirty="0" smtClean="0"/>
            </a:br>
            <a:r>
              <a:rPr lang="fr-FR" sz="1600" dirty="0" smtClean="0"/>
              <a:t>Absorption exothermique (refroidissement nécessaire), désorption endothermique (chauffe nécessaire)</a:t>
            </a:r>
          </a:p>
          <a:p>
            <a:pPr lvl="1"/>
            <a:endParaRPr lang="fr-FR" sz="1200" dirty="0" smtClean="0"/>
          </a:p>
          <a:p>
            <a:pPr marL="350838" lvl="1"/>
            <a:r>
              <a:rPr lang="fr-FR" sz="1600" dirty="0" smtClean="0"/>
              <a:t>absorption de l’hydrogène dans un matériau à grande surface spécifique</a:t>
            </a:r>
            <a:br>
              <a:rPr lang="fr-FR" sz="1600" dirty="0" smtClean="0"/>
            </a:br>
            <a:r>
              <a:rPr lang="fr-FR" sz="1600" dirty="0" smtClean="0"/>
              <a:t>principalement des matériaux carbonés : charbons actif, graphite, nanotubes de carbone, </a:t>
            </a:r>
            <a:r>
              <a:rPr lang="fr-FR" sz="1600" dirty="0" err="1" smtClean="0"/>
              <a:t>nanofibres</a:t>
            </a:r>
            <a:r>
              <a:rPr lang="fr-FR" sz="1600" dirty="0" smtClean="0"/>
              <a:t> de carbone, aérogels de carbone…</a:t>
            </a:r>
            <a:br>
              <a:rPr lang="fr-FR" sz="1600" dirty="0" smtClean="0"/>
            </a:b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600" dirty="0" smtClean="0"/>
              <a:t>Encore à l’état de recherche, c’est la solution qui peut proposer la densité de stockage la plus élevé (jusqu’à 65% en masse à seulement 10 bars!).</a:t>
            </a:r>
          </a:p>
          <a:p>
            <a:pPr lvl="1">
              <a:buNone/>
            </a:pPr>
            <a:r>
              <a:rPr lang="fr-FR" sz="1600" dirty="0" smtClean="0"/>
              <a:t>	</a:t>
            </a:r>
          </a:p>
          <a:p>
            <a:r>
              <a:rPr lang="fr-FR" sz="1800" dirty="0" smtClean="0"/>
              <a:t>Avantages et inconvénients </a:t>
            </a:r>
          </a:p>
          <a:p>
            <a:pPr lvl="1"/>
            <a:r>
              <a:rPr lang="fr-FR" sz="1400" dirty="0" smtClean="0"/>
              <a:t>Une solution de stockage à basse pression (sécurité)</a:t>
            </a:r>
          </a:p>
          <a:p>
            <a:pPr lvl="1"/>
            <a:r>
              <a:rPr lang="fr-FR" sz="1400" dirty="0" smtClean="0"/>
              <a:t>Densité volumique de stockage intéressante, mais densité massique faible</a:t>
            </a:r>
          </a:p>
          <a:p>
            <a:pPr lvl="1"/>
            <a:r>
              <a:rPr lang="fr-FR" sz="1400" dirty="0" smtClean="0"/>
              <a:t>Coût élevé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2280" y="6093296"/>
            <a:ext cx="197971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 descr="MH10_1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114447"/>
            <a:ext cx="1440160" cy="1855121"/>
          </a:xfrm>
          <a:prstGeom prst="rect">
            <a:avLst/>
          </a:prstGeom>
        </p:spPr>
      </p:pic>
      <p:pic>
        <p:nvPicPr>
          <p:cNvPr id="1026" name="Picture 2" descr="Z:\10- BANQUE D'IMAGES\RESERVOIRS TIANJIN\MH5\2008-12-23 reservoirs MH copi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196752"/>
            <a:ext cx="1198705" cy="1700808"/>
          </a:xfrm>
          <a:prstGeom prst="rect">
            <a:avLst/>
          </a:prstGeom>
          <a:noFill/>
        </p:spPr>
      </p:pic>
      <p:pic>
        <p:nvPicPr>
          <p:cNvPr id="1028" name="Picture 4" descr="http://www.rtflash.fr/sites/default/files/imagecache/format_article/stocker_lhydrogene_dans_des_nanotubes_de_carbon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5085184"/>
            <a:ext cx="1866900" cy="1571626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092280" y="6093296"/>
            <a:ext cx="197971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323439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Stockage</a:t>
            </a:r>
          </a:p>
          <a:p>
            <a:pPr>
              <a:buNone/>
            </a:pPr>
            <a:endParaRPr lang="fr-FR" sz="1200" b="1" dirty="0" smtClean="0"/>
          </a:p>
          <a:p>
            <a:pPr>
              <a:buNone/>
            </a:pPr>
            <a:r>
              <a:rPr lang="fr-FR" sz="1800" dirty="0" smtClean="0"/>
              <a:t>Comparaison des différents moyens de stockage.</a:t>
            </a:r>
          </a:p>
          <a:p>
            <a:pPr>
              <a:buNone/>
            </a:pP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</a:t>
            </a:r>
            <a:r>
              <a:rPr lang="fr-FR" sz="1400" kern="120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Le </a:t>
            </a: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7775" y="2481021"/>
          <a:ext cx="8346215" cy="400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551"/>
                <a:gridCol w="1491035"/>
                <a:gridCol w="1078802"/>
                <a:gridCol w="1632492"/>
                <a:gridCol w="1638795"/>
                <a:gridCol w="1472540"/>
              </a:tblGrid>
              <a:tr h="45149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Méthode</a:t>
                      </a:r>
                      <a:endParaRPr lang="fr-F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Conditions</a:t>
                      </a:r>
                      <a:endParaRPr lang="fr-FR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Energie nécessaire pour stocker</a:t>
                      </a:r>
                      <a:endParaRPr lang="fr-FR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Densité volumique de stockage</a:t>
                      </a:r>
                      <a:endParaRPr lang="fr-FR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Densité massique de stockage</a:t>
                      </a:r>
                      <a:endParaRPr lang="fr-FR" sz="12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2">
                <a:tc rowSpan="3" gridSpan="2"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Stockage</a:t>
                      </a:r>
                      <a:r>
                        <a:rPr lang="fr-FR" sz="1200" b="0" baseline="0" dirty="0" smtClean="0"/>
                        <a:t> gazeux</a:t>
                      </a:r>
                      <a:endParaRPr lang="fr-F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200 bars</a:t>
                      </a:r>
                      <a:endParaRPr lang="fr-FR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176 kWh.m</a:t>
                      </a:r>
                      <a:r>
                        <a:rPr lang="fr-FR" sz="1200" b="0" baseline="30000" dirty="0" smtClean="0"/>
                        <a:t>-3</a:t>
                      </a:r>
                      <a:endParaRPr lang="fr-FR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571 kWh.m</a:t>
                      </a:r>
                      <a:r>
                        <a:rPr lang="fr-FR" sz="1200" b="0" baseline="30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0.7 – 3 %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2">
                <a:tc gridSpan="2" vMerge="1">
                  <a:txBody>
                    <a:bodyPr/>
                    <a:lstStyle/>
                    <a:p>
                      <a:pPr algn="ctr"/>
                      <a:endParaRPr lang="fr-FR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350 bars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340 kWh.m</a:t>
                      </a:r>
                      <a:r>
                        <a:rPr lang="fr-FR" sz="1200" b="0" baseline="30000" dirty="0" smtClean="0"/>
                        <a:t>-3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933 kWh.m</a:t>
                      </a:r>
                      <a:r>
                        <a:rPr lang="fr-FR" sz="1200" b="0" baseline="30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18722">
                <a:tc gridSpan="2" vMerge="1">
                  <a:txBody>
                    <a:bodyPr/>
                    <a:lstStyle/>
                    <a:p>
                      <a:pPr algn="ctr"/>
                      <a:endParaRPr lang="fr-FR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700 bars</a:t>
                      </a:r>
                      <a:endParaRPr lang="fr-FR" sz="12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852 </a:t>
                      </a:r>
                      <a:r>
                        <a:rPr lang="fr-FR" sz="1200" b="0" dirty="0" err="1" smtClean="0"/>
                        <a:t>kWh.m</a:t>
                      </a:r>
                      <a:r>
                        <a:rPr lang="fr-FR" sz="1200" b="0" baseline="30000" dirty="0" smtClean="0"/>
                        <a:t>-3</a:t>
                      </a:r>
                      <a:endParaRPr lang="fr-FR" sz="12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1538 </a:t>
                      </a:r>
                      <a:r>
                        <a:rPr lang="fr-FR" sz="1200" b="0" dirty="0" err="1" smtClean="0"/>
                        <a:t>kWh.m</a:t>
                      </a:r>
                      <a:r>
                        <a:rPr lang="fr-FR" sz="1200" b="0" baseline="30000" dirty="0" smtClean="0"/>
                        <a:t>-3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561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Stockage liquide</a:t>
                      </a:r>
                      <a:endParaRPr lang="fr-F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 bars, -253°C</a:t>
                      </a:r>
                      <a:endParaRPr lang="fr-FR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900 kWh.m</a:t>
                      </a:r>
                      <a:r>
                        <a:rPr lang="fr-FR" sz="1200" b="0" baseline="30000" dirty="0" smtClean="0"/>
                        <a:t>-3</a:t>
                      </a:r>
                      <a:endParaRPr lang="fr-FR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2803 kWh.m</a:t>
                      </a:r>
                      <a:r>
                        <a:rPr lang="fr-FR" sz="1200" b="0" baseline="30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14 %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96">
                <a:tc rowSpan="5"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Stockage solide – Hydrures</a:t>
                      </a:r>
                      <a:endParaRPr lang="fr-FR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LaNi</a:t>
                      </a:r>
                      <a:r>
                        <a:rPr lang="fr-FR" sz="1200" b="0" baseline="-25000" dirty="0" smtClean="0"/>
                        <a:t>5</a:t>
                      </a:r>
                      <a:r>
                        <a:rPr lang="fr-FR" sz="1200" b="0" dirty="0" smtClean="0"/>
                        <a:t>H</a:t>
                      </a:r>
                      <a:r>
                        <a:rPr lang="fr-FR" sz="1200" b="0" baseline="-25000" dirty="0" smtClean="0"/>
                        <a:t>6,5</a:t>
                      </a:r>
                      <a:endParaRPr lang="fr-FR" sz="1200" b="0" baseline="-25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fr-FR" sz="1200" b="0" baseline="-25000" dirty="0" smtClean="0"/>
                        <a:t>~ </a:t>
                      </a:r>
                      <a:r>
                        <a:rPr lang="fr-FR" sz="1200" b="0" dirty="0" smtClean="0"/>
                        <a:t>10 bars</a:t>
                      </a:r>
                      <a:endParaRPr lang="fr-FR" sz="12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fr-FR" sz="1200" b="0" baseline="-25000" dirty="0" smtClean="0"/>
                        <a:t>~</a:t>
                      </a:r>
                      <a:r>
                        <a:rPr lang="fr-FR" sz="1200" b="0" baseline="0" dirty="0" smtClean="0"/>
                        <a:t> </a:t>
                      </a:r>
                      <a:r>
                        <a:rPr lang="fr-FR" sz="1200" b="0" dirty="0" smtClean="0"/>
                        <a:t>0 </a:t>
                      </a:r>
                      <a:r>
                        <a:rPr lang="fr-FR" sz="1200" b="0" dirty="0" err="1" smtClean="0"/>
                        <a:t>kWh.m</a:t>
                      </a:r>
                      <a:r>
                        <a:rPr lang="fr-FR" sz="1200" b="0" baseline="30000" dirty="0" smtClean="0"/>
                        <a:t>-3</a:t>
                      </a:r>
                      <a:r>
                        <a:rPr lang="fr-FR" sz="1200" b="0" baseline="0" dirty="0" smtClean="0"/>
                        <a:t> </a:t>
                      </a:r>
                      <a:r>
                        <a:rPr lang="fr-FR" sz="1200" b="1" baseline="30000" dirty="0" smtClean="0"/>
                        <a:t>1</a:t>
                      </a:r>
                      <a:endParaRPr lang="fr-FR" sz="1200" b="1" baseline="30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1600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kWh.m</a:t>
                      </a:r>
                      <a:r>
                        <a:rPr lang="fr-FR" sz="1200" b="0" baseline="300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r>
                        <a:rPr lang="fr-FR" sz="1200" b="1" baseline="300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1 .4 %</a:t>
                      </a: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1496">
                <a:tc vMerge="1">
                  <a:txBody>
                    <a:bodyPr/>
                    <a:lstStyle/>
                    <a:p>
                      <a:pPr algn="ctr"/>
                      <a:endParaRPr lang="fr-FR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ZnMn</a:t>
                      </a:r>
                      <a:r>
                        <a:rPr lang="fr-FR" sz="1200" b="0" baseline="-25000" dirty="0" smtClean="0"/>
                        <a:t>2</a:t>
                      </a:r>
                      <a:r>
                        <a:rPr lang="fr-FR" sz="1200" b="0" dirty="0" smtClean="0"/>
                        <a:t>H</a:t>
                      </a:r>
                      <a:r>
                        <a:rPr lang="fr-FR" sz="1200" b="0" baseline="-25000" dirty="0" smtClean="0"/>
                        <a:t>3,6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200" b="0" baseline="30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1.8 %</a:t>
                      </a: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1496">
                <a:tc vMerge="1">
                  <a:txBody>
                    <a:bodyPr/>
                    <a:lstStyle/>
                    <a:p>
                      <a:pPr algn="ctr"/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TiFeH</a:t>
                      </a:r>
                      <a:r>
                        <a:rPr lang="fr-FR" sz="1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200" b="0" baseline="-25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200" b="0" baseline="30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1,9 %</a:t>
                      </a: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1496">
                <a:tc vMerge="1">
                  <a:txBody>
                    <a:bodyPr/>
                    <a:lstStyle/>
                    <a:p>
                      <a:pPr algn="ctr"/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fr-FR" sz="1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NiH</a:t>
                      </a:r>
                      <a:r>
                        <a:rPr lang="fr-FR" sz="1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200" b="0" baseline="-250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200" b="0" baseline="30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3,6 %</a:t>
                      </a: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1496">
                <a:tc vMerge="1">
                  <a:txBody>
                    <a:bodyPr/>
                    <a:lstStyle/>
                    <a:p>
                      <a:pPr algn="ctr"/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MgH</a:t>
                      </a:r>
                      <a:r>
                        <a:rPr lang="fr-FR" sz="1200" b="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200" b="0" baseline="-250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sz="1200" b="0" baseline="30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7,6 %</a:t>
                      </a:r>
                      <a:endParaRPr lang="fr-FR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IV</a:t>
            </a: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76944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4400" dirty="0" smtClean="0"/>
              <a:t>I.   Mieux connaître l’hydrogène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30722" name="Picture 2" descr="http://t2.gstatic.com/images?q=tbn:ANd9GcRPWUL8YPzFKDCl1bU_dmldaywqM54RWjounlvddONmwCEqn9FGfQ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755875"/>
            <a:ext cx="1143000" cy="1257301"/>
          </a:xfrm>
          <a:prstGeom prst="rect">
            <a:avLst/>
          </a:prstGeom>
          <a:noFill/>
          <a:effectLst>
            <a:softEdge rad="12700"/>
          </a:effectLst>
        </p:spPr>
      </p:pic>
      <p:pic>
        <p:nvPicPr>
          <p:cNvPr id="30724" name="Picture 4" descr="http://www.vegnews.com/web/uploads/asset/580/file/Planet.Water.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429000"/>
            <a:ext cx="3096344" cy="197616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</a:t>
            </a:r>
            <a:r>
              <a:rPr lang="fr-FR" sz="1400" b="1" kern="120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Le </a:t>
            </a:r>
            <a:r>
              <a:rPr lang="fr-FR" sz="1400" b="1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67471"/>
            <a:ext cx="7128792" cy="76944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4400" dirty="0" smtClean="0"/>
              <a:t>IV.  Economie, prix de l’énergie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1026" name="Picture 2" descr="http://blog.senova-renovation.com/telechargements/prix-energie/Hausse-du-prix-de-l-electricite.jpg"/>
          <p:cNvPicPr>
            <a:picLocks noChangeAspect="1" noChangeArrowheads="1"/>
          </p:cNvPicPr>
          <p:nvPr/>
        </p:nvPicPr>
        <p:blipFill>
          <a:blip r:embed="rId2" cstate="print"/>
          <a:srcRect r="22917"/>
          <a:stretch>
            <a:fillRect/>
          </a:stretch>
        </p:blipFill>
        <p:spPr bwMode="auto">
          <a:xfrm>
            <a:off x="1614686" y="3141954"/>
            <a:ext cx="2664296" cy="237927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8" name="Picture 4" descr="http://www.espacefeminin.org/wp-content/uploads/2011/01/Tarifs-%C3%A9lectricit%C3%A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054" y="3140968"/>
            <a:ext cx="2381250" cy="238125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</a:t>
            </a:r>
            <a:r>
              <a:rPr lang="fr-FR" sz="1400" b="1" kern="120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Le </a:t>
            </a:r>
            <a:r>
              <a:rPr lang="fr-FR" sz="1400" b="1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39759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Coût de production de l’hydrogène</a:t>
            </a:r>
          </a:p>
          <a:p>
            <a:pPr>
              <a:buNone/>
            </a:pPr>
            <a:endParaRPr lang="fr-FR" sz="2000" b="1" dirty="0" smtClean="0"/>
          </a:p>
          <a:p>
            <a:pPr marL="1588" indent="-1588">
              <a:buNone/>
            </a:pPr>
            <a:r>
              <a:rPr lang="fr-FR" sz="1800" dirty="0" smtClean="0"/>
              <a:t>Corrélations permettant de calculer le prix de production d’hydrogène en fonction du coût de l’énergie (en $/GJ) :</a:t>
            </a:r>
          </a:p>
          <a:p>
            <a:pPr>
              <a:buNone/>
            </a:pPr>
            <a:endParaRPr lang="fr-FR" sz="2000" b="1" dirty="0" smtClean="0"/>
          </a:p>
          <a:p>
            <a:r>
              <a:rPr lang="fr-FR" sz="1800" dirty="0" smtClean="0"/>
              <a:t>Production à partir de gaz naturel</a:t>
            </a:r>
          </a:p>
          <a:p>
            <a:pPr>
              <a:buNone/>
            </a:pPr>
            <a:r>
              <a:rPr lang="fr-FR" sz="1800" dirty="0" smtClean="0"/>
              <a:t>P</a:t>
            </a:r>
            <a:r>
              <a:rPr lang="fr-FR" sz="1800" baseline="-25000" dirty="0" smtClean="0"/>
              <a:t>H2</a:t>
            </a:r>
            <a:r>
              <a:rPr lang="fr-FR" sz="1800" dirty="0" smtClean="0"/>
              <a:t> = 1.275 </a:t>
            </a:r>
            <a:r>
              <a:rPr lang="fr-FR" sz="1800" dirty="0" err="1" smtClean="0"/>
              <a:t>P</a:t>
            </a:r>
            <a:r>
              <a:rPr lang="fr-FR" sz="1800" baseline="-25000" dirty="0" err="1" smtClean="0"/>
              <a:t>gaz</a:t>
            </a:r>
            <a:r>
              <a:rPr lang="fr-FR" sz="1800" dirty="0" smtClean="0"/>
              <a:t> + 3.4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Production à partir de charbon</a:t>
            </a:r>
          </a:p>
          <a:p>
            <a:pPr>
              <a:buNone/>
            </a:pPr>
            <a:r>
              <a:rPr lang="fr-FR" sz="1800" dirty="0" smtClean="0"/>
              <a:t>P</a:t>
            </a:r>
            <a:r>
              <a:rPr lang="fr-FR" sz="1800" baseline="-25000" dirty="0" smtClean="0"/>
              <a:t>H2</a:t>
            </a:r>
            <a:r>
              <a:rPr lang="fr-FR" sz="1800" dirty="0" smtClean="0"/>
              <a:t> = 2.08 </a:t>
            </a:r>
            <a:r>
              <a:rPr lang="fr-FR" sz="1800" dirty="0" err="1" smtClean="0"/>
              <a:t>P</a:t>
            </a:r>
            <a:r>
              <a:rPr lang="fr-FR" sz="1800" baseline="-25000" dirty="0" err="1" smtClean="0"/>
              <a:t>charbon</a:t>
            </a:r>
            <a:r>
              <a:rPr lang="fr-FR" sz="1800" dirty="0" smtClean="0"/>
              <a:t> + 11.4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Production à partir d’électricité</a:t>
            </a:r>
          </a:p>
          <a:p>
            <a:pPr>
              <a:buNone/>
            </a:pPr>
            <a:r>
              <a:rPr lang="fr-FR" sz="1800" dirty="0" smtClean="0"/>
              <a:t>P</a:t>
            </a:r>
            <a:r>
              <a:rPr lang="fr-FR" sz="1800" baseline="-25000" dirty="0" smtClean="0"/>
              <a:t>H2</a:t>
            </a:r>
            <a:r>
              <a:rPr lang="fr-FR" sz="1800" dirty="0" smtClean="0"/>
              <a:t> = 1.25 </a:t>
            </a:r>
            <a:r>
              <a:rPr lang="fr-FR" sz="1800" dirty="0" err="1" smtClean="0"/>
              <a:t>P</a:t>
            </a:r>
            <a:r>
              <a:rPr lang="fr-FR" sz="1800" baseline="-25000" dirty="0" err="1" smtClean="0"/>
              <a:t>élec</a:t>
            </a:r>
            <a:r>
              <a:rPr lang="fr-FR" sz="1800" dirty="0" smtClean="0"/>
              <a:t> + 7.1</a:t>
            </a:r>
          </a:p>
          <a:p>
            <a:pPr>
              <a:buNone/>
            </a:pPr>
            <a:endParaRPr lang="fr-FR" sz="1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55976" y="3501008"/>
          <a:ext cx="450977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71"/>
                <a:gridCol w="1643634"/>
                <a:gridCol w="1692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Energie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Prix de l’énergie</a:t>
                      </a:r>
                      <a:r>
                        <a:rPr lang="fr-FR" sz="1600" b="1" baseline="30000" dirty="0" smtClean="0"/>
                        <a:t>1</a:t>
                      </a:r>
                    </a:p>
                    <a:p>
                      <a:pPr algn="ctr"/>
                      <a:r>
                        <a:rPr lang="fr-FR" sz="1600" b="0" dirty="0" smtClean="0"/>
                        <a:t>($/GJ)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Prix de la </a:t>
                      </a:r>
                      <a:r>
                        <a:rPr lang="fr-FR" sz="1600" b="0" dirty="0" err="1" smtClean="0"/>
                        <a:t>prod</a:t>
                      </a:r>
                      <a:r>
                        <a:rPr lang="fr-FR" sz="1600" b="0" dirty="0" smtClean="0"/>
                        <a:t>. H</a:t>
                      </a:r>
                      <a:r>
                        <a:rPr lang="fr-FR" sz="1600" b="0" baseline="-25000" dirty="0" smtClean="0"/>
                        <a:t>2</a:t>
                      </a:r>
                    </a:p>
                    <a:p>
                      <a:pPr algn="ctr"/>
                      <a:r>
                        <a:rPr lang="fr-FR" sz="1600" b="0" baseline="0" dirty="0" smtClean="0"/>
                        <a:t>($/GJ)</a:t>
                      </a:r>
                      <a:endParaRPr lang="fr-FR" sz="1600" b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Gaz naturel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9.3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15.3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Charbon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2.6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16.8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Electricité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25.4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38.8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2"/>
                          </a:solidFill>
                        </a:rPr>
                        <a:t>Prix de production H</a:t>
                      </a:r>
                      <a:r>
                        <a:rPr lang="fr-FR" sz="1600" b="1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fr-FR" sz="1600" b="1" dirty="0" smtClean="0">
                          <a:solidFill>
                            <a:schemeClr val="tx2"/>
                          </a:solidFill>
                        </a:rPr>
                        <a:t> moyen</a:t>
                      </a:r>
                      <a:r>
                        <a:rPr lang="fr-FR" sz="1600" b="1" baseline="30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fr-FR" sz="1600" b="1" baseline="0" dirty="0" smtClean="0">
                          <a:solidFill>
                            <a:schemeClr val="tx2"/>
                          </a:solidFill>
                        </a:rPr>
                        <a:t> = 0.043 €/kWh</a:t>
                      </a:r>
                      <a:endParaRPr lang="fr-FR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b="1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 Le coût de l’hydrogène</a:t>
            </a: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6024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Coût de production de l’hydrogène</a:t>
            </a:r>
          </a:p>
          <a:p>
            <a:pPr>
              <a:buNone/>
            </a:pPr>
            <a:endParaRPr lang="fr-FR" sz="2000" b="1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endParaRPr lang="fr-FR" sz="1800" dirty="0" smtClean="0"/>
          </a:p>
          <a:p>
            <a:pPr marL="1588" indent="-1588">
              <a:buNone/>
            </a:pPr>
            <a:r>
              <a:rPr lang="fr-FR" sz="1800" dirty="0" smtClean="0"/>
              <a:t>2 points importants :</a:t>
            </a:r>
          </a:p>
          <a:p>
            <a:pPr marL="1588" indent="-1588"/>
            <a:r>
              <a:rPr lang="fr-FR" sz="1800" dirty="0" smtClean="0"/>
              <a:t>   Au prix de production de l’hydrogène s’ajoute d’importantes dépenses dues au stockage et au transport (estimé à +0.049 €/kWh</a:t>
            </a:r>
            <a:r>
              <a:rPr lang="fr-FR" sz="1800" b="1" baseline="30000" dirty="0" smtClean="0"/>
              <a:t>1</a:t>
            </a:r>
            <a:r>
              <a:rPr lang="fr-FR" sz="1800" dirty="0" smtClean="0"/>
              <a:t>), qui doivent répondre à d’importantes contrainte.</a:t>
            </a:r>
          </a:p>
          <a:p>
            <a:pPr marL="1588" indent="-1588"/>
            <a:endParaRPr lang="fr-FR" sz="1200" dirty="0" smtClean="0"/>
          </a:p>
          <a:p>
            <a:pPr marL="1588" indent="-1588"/>
            <a:r>
              <a:rPr lang="fr-FR" sz="1800" dirty="0" smtClean="0"/>
              <a:t>   Le marché de l’hydrogène n’est pas développé. Le prix de vente devrait donc baisser avec son développement.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91680" y="2204864"/>
          <a:ext cx="571616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55"/>
                <a:gridCol w="1794066"/>
                <a:gridCol w="1286510"/>
                <a:gridCol w="1255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Energie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Prix de production </a:t>
                      </a:r>
                    </a:p>
                    <a:p>
                      <a:pPr algn="ctr"/>
                      <a:r>
                        <a:rPr lang="fr-FR" sz="1600" b="0" dirty="0" smtClean="0"/>
                        <a:t>(€/kWh)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Prix de vente</a:t>
                      </a:r>
                      <a:endParaRPr lang="fr-FR" sz="1600" b="0" baseline="-25000" dirty="0" smtClean="0"/>
                    </a:p>
                    <a:p>
                      <a:pPr algn="ctr"/>
                      <a:r>
                        <a:rPr lang="fr-FR" sz="1600" b="0" dirty="0" smtClean="0"/>
                        <a:t>(€/kWh)</a:t>
                      </a:r>
                      <a:endParaRPr lang="fr-F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Ecart</a:t>
                      </a:r>
                      <a:endParaRPr lang="fr-FR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Essence SP 95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0.045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0.155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x 3.4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Electricité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0.046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0.11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x 2.4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/>
                        <a:t>Hydrogène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0.043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0.23 (Allemagne)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/>
                        <a:t>x 5.4</a:t>
                      </a:r>
                      <a:endParaRPr lang="fr-FR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5072158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 smtClean="0"/>
              <a:t>Conclusion</a:t>
            </a:r>
          </a:p>
          <a:p>
            <a:pPr>
              <a:buNone/>
            </a:pPr>
            <a:endParaRPr lang="fr-FR" sz="800" b="1" dirty="0" smtClean="0"/>
          </a:p>
          <a:p>
            <a:pPr>
              <a:buNone/>
            </a:pPr>
            <a:r>
              <a:rPr lang="fr-FR" sz="1800" dirty="0" smtClean="0"/>
              <a:t>L’hydrogène (dihydrogène):</a:t>
            </a:r>
          </a:p>
          <a:p>
            <a:pPr>
              <a:buNone/>
            </a:pPr>
            <a:endParaRPr lang="fr-FR" sz="800" dirty="0" smtClean="0"/>
          </a:p>
          <a:p>
            <a:r>
              <a:rPr lang="fr-FR" sz="1800" dirty="0" smtClean="0"/>
              <a:t>Est l’élément le plus </a:t>
            </a:r>
            <a:r>
              <a:rPr lang="fr-FR" sz="1800" dirty="0" smtClean="0">
                <a:solidFill>
                  <a:schemeClr val="tx2"/>
                </a:solidFill>
              </a:rPr>
              <a:t>abondant</a:t>
            </a:r>
            <a:r>
              <a:rPr lang="fr-FR" sz="1800" dirty="0" smtClean="0"/>
              <a:t> de l’univers, mais ne se trouve pas sous </a:t>
            </a:r>
            <a:r>
              <a:rPr lang="fr-FR" sz="1800" dirty="0" smtClean="0">
                <a:solidFill>
                  <a:schemeClr val="tx2"/>
                </a:solidFill>
              </a:rPr>
              <a:t>forme</a:t>
            </a:r>
            <a:r>
              <a:rPr lang="fr-FR" sz="1800" dirty="0" smtClean="0"/>
              <a:t> </a:t>
            </a:r>
            <a:r>
              <a:rPr lang="fr-FR" sz="1800" dirty="0" smtClean="0">
                <a:solidFill>
                  <a:schemeClr val="tx2"/>
                </a:solidFill>
              </a:rPr>
              <a:t>naturelle</a:t>
            </a:r>
            <a:r>
              <a:rPr lang="fr-FR" sz="1800" dirty="0" smtClean="0"/>
              <a:t> sur la Terre.</a:t>
            </a:r>
          </a:p>
          <a:p>
            <a:endParaRPr lang="fr-FR" sz="800" dirty="0" smtClean="0"/>
          </a:p>
          <a:p>
            <a:r>
              <a:rPr lang="fr-FR" sz="1800" dirty="0" smtClean="0"/>
              <a:t>Est une énergie </a:t>
            </a:r>
            <a:r>
              <a:rPr lang="fr-FR" sz="1800" dirty="0" smtClean="0">
                <a:solidFill>
                  <a:schemeClr val="tx2"/>
                </a:solidFill>
              </a:rPr>
              <a:t>secondaire</a:t>
            </a:r>
            <a:r>
              <a:rPr lang="fr-FR" sz="1800" dirty="0" smtClean="0"/>
              <a:t>, comme l’essence ou l’électricité.</a:t>
            </a:r>
          </a:p>
          <a:p>
            <a:endParaRPr lang="fr-FR" sz="800" dirty="0" smtClean="0"/>
          </a:p>
          <a:p>
            <a:r>
              <a:rPr lang="fr-FR" sz="1800" dirty="0" smtClean="0"/>
              <a:t>Est très léger, et possède donc une mauvaise </a:t>
            </a:r>
            <a:r>
              <a:rPr lang="fr-FR" sz="1800" dirty="0" smtClean="0">
                <a:solidFill>
                  <a:schemeClr val="tx2"/>
                </a:solidFill>
              </a:rPr>
              <a:t>densité énergétique </a:t>
            </a:r>
            <a:r>
              <a:rPr lang="fr-FR" sz="1800" dirty="0" smtClean="0"/>
              <a:t>(kWh.m</a:t>
            </a:r>
            <a:r>
              <a:rPr lang="fr-FR" sz="1800" baseline="30000" dirty="0" smtClean="0"/>
              <a:t>-3</a:t>
            </a:r>
            <a:r>
              <a:rPr lang="fr-FR" sz="1800" dirty="0" smtClean="0"/>
              <a:t>).</a:t>
            </a:r>
          </a:p>
          <a:p>
            <a:endParaRPr lang="fr-FR" sz="800" dirty="0" smtClean="0"/>
          </a:p>
          <a:p>
            <a:r>
              <a:rPr lang="fr-FR" sz="1800" dirty="0" smtClean="0"/>
              <a:t>Sa combustion ne rejette </a:t>
            </a:r>
            <a:r>
              <a:rPr lang="fr-FR" sz="1800" dirty="0" smtClean="0">
                <a:solidFill>
                  <a:schemeClr val="tx2"/>
                </a:solidFill>
              </a:rPr>
              <a:t>que de l’eau</a:t>
            </a:r>
            <a:r>
              <a:rPr lang="fr-FR" sz="1800" dirty="0" smtClean="0"/>
              <a:t>, aucun gaz à effet de serre. C’est aussi un gaz non toxique, non polluant, et non cancérigène.</a:t>
            </a:r>
          </a:p>
          <a:p>
            <a:endParaRPr lang="fr-FR" sz="800" dirty="0" smtClean="0"/>
          </a:p>
          <a:p>
            <a:r>
              <a:rPr lang="fr-FR" sz="1800" dirty="0" smtClean="0"/>
              <a:t>Peut être fabriqué à partir d’hydrocarbures ou d’</a:t>
            </a:r>
            <a:r>
              <a:rPr lang="fr-FR" sz="1800" dirty="0" smtClean="0">
                <a:solidFill>
                  <a:schemeClr val="tx2"/>
                </a:solidFill>
              </a:rPr>
              <a:t>énergie</a:t>
            </a:r>
            <a:r>
              <a:rPr lang="fr-FR" sz="1800" dirty="0" smtClean="0"/>
              <a:t> </a:t>
            </a:r>
            <a:r>
              <a:rPr lang="fr-FR" sz="1800" dirty="0" smtClean="0">
                <a:solidFill>
                  <a:schemeClr val="tx2"/>
                </a:solidFill>
              </a:rPr>
              <a:t>renouvelable</a:t>
            </a:r>
            <a:r>
              <a:rPr lang="fr-FR" sz="1800" dirty="0" smtClean="0"/>
              <a:t>.</a:t>
            </a:r>
          </a:p>
          <a:p>
            <a:endParaRPr lang="fr-FR" sz="800" dirty="0" smtClean="0"/>
          </a:p>
          <a:p>
            <a:r>
              <a:rPr lang="fr-FR" sz="1800" dirty="0" smtClean="0"/>
              <a:t>Peut être stocké sous forme liquide, solide ou gazeux, avec de grandes </a:t>
            </a:r>
            <a:r>
              <a:rPr lang="fr-FR" sz="1800" dirty="0" smtClean="0">
                <a:solidFill>
                  <a:schemeClr val="tx2"/>
                </a:solidFill>
              </a:rPr>
              <a:t>contraintes</a:t>
            </a:r>
            <a:r>
              <a:rPr lang="fr-FR" sz="1800" dirty="0" smtClean="0"/>
              <a:t> énergétiques, de volume ou de coûts.</a:t>
            </a:r>
          </a:p>
          <a:p>
            <a:endParaRPr lang="fr-FR" sz="800" dirty="0" smtClean="0"/>
          </a:p>
          <a:p>
            <a:r>
              <a:rPr lang="fr-FR" sz="1800" dirty="0" smtClean="0"/>
              <a:t>Son </a:t>
            </a:r>
            <a:r>
              <a:rPr lang="fr-FR" sz="1800" dirty="0" smtClean="0">
                <a:solidFill>
                  <a:schemeClr val="tx2"/>
                </a:solidFill>
              </a:rPr>
              <a:t>coût</a:t>
            </a:r>
            <a:r>
              <a:rPr lang="fr-FR" sz="1800" dirty="0" smtClean="0"/>
              <a:t> utilisateur est encore très </a:t>
            </a:r>
            <a:r>
              <a:rPr lang="fr-FR" sz="1800" dirty="0" smtClean="0">
                <a:solidFill>
                  <a:schemeClr val="tx2"/>
                </a:solidFill>
              </a:rPr>
              <a:t>élevé</a:t>
            </a:r>
            <a:r>
              <a:rPr lang="fr-FR" sz="1800" dirty="0" smtClean="0"/>
              <a:t>, mais devrait baisser dans l’avenir.</a:t>
            </a:r>
            <a:endParaRPr lang="fr-FR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IV.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2442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L’atome d’hydrogène</a:t>
            </a:r>
          </a:p>
          <a:p>
            <a:pPr>
              <a:buNone/>
            </a:pPr>
            <a:endParaRPr lang="fr-FR" sz="2000" b="1" dirty="0" smtClean="0"/>
          </a:p>
          <a:p>
            <a:r>
              <a:rPr lang="fr-FR" sz="1800" dirty="0" smtClean="0"/>
              <a:t>Premier élément de la classification périodique (1 proton, 1 électron, 0 neutron).</a:t>
            </a:r>
          </a:p>
          <a:p>
            <a:endParaRPr lang="fr-FR" sz="1800" dirty="0" smtClean="0"/>
          </a:p>
          <a:p>
            <a:r>
              <a:rPr lang="fr-FR" sz="1800" dirty="0" smtClean="0"/>
              <a:t>Principal constituant de l’univers (75 % en masse et 92 % en nombre d'atomes). C’est la base de toute l’</a:t>
            </a:r>
            <a:r>
              <a:rPr lang="fr-FR" sz="1800" dirty="0" smtClean="0">
                <a:solidFill>
                  <a:schemeClr val="tx2"/>
                </a:solidFill>
              </a:rPr>
              <a:t>énergie</a:t>
            </a:r>
            <a:r>
              <a:rPr lang="fr-FR" sz="1800" dirty="0" smtClean="0"/>
              <a:t> de l’univers.</a:t>
            </a:r>
          </a:p>
          <a:p>
            <a:endParaRPr lang="fr-FR" sz="1800" dirty="0" smtClean="0"/>
          </a:p>
          <a:p>
            <a:r>
              <a:rPr lang="fr-FR" sz="1800" dirty="0" smtClean="0"/>
              <a:t>Communément, le terme « hydrogène » désigne le </a:t>
            </a:r>
            <a:r>
              <a:rPr lang="fr-FR" sz="1800" dirty="0" smtClean="0">
                <a:solidFill>
                  <a:schemeClr val="tx2"/>
                </a:solidFill>
              </a:rPr>
              <a:t>gaz</a:t>
            </a:r>
            <a:r>
              <a:rPr lang="fr-FR" sz="1800" dirty="0" smtClean="0"/>
              <a:t> constitué de molécule de </a:t>
            </a:r>
            <a:r>
              <a:rPr lang="fr-FR" sz="1800" dirty="0" smtClean="0">
                <a:solidFill>
                  <a:schemeClr val="tx2"/>
                </a:solidFill>
              </a:rPr>
              <a:t>dihydrogène</a:t>
            </a:r>
            <a:r>
              <a:rPr lang="fr-FR" sz="1800" dirty="0" smtClean="0"/>
              <a:t> H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.</a:t>
            </a:r>
          </a:p>
          <a:p>
            <a:endParaRPr lang="fr-FR" sz="1800" dirty="0" smtClean="0"/>
          </a:p>
          <a:p>
            <a:r>
              <a:rPr lang="fr-FR" sz="1800" dirty="0" smtClean="0"/>
              <a:t>L’hydrogène ne se trouve pas (ou très peu, à l’état de trace dans l’atmosphère) à l’état pur sur terre : il faut le </a:t>
            </a:r>
            <a:r>
              <a:rPr lang="fr-FR" sz="1800" dirty="0" smtClean="0">
                <a:solidFill>
                  <a:schemeClr val="tx2"/>
                </a:solidFill>
              </a:rPr>
              <a:t>produire</a:t>
            </a:r>
            <a:r>
              <a:rPr lang="fr-FR" sz="1800" dirty="0" smtClean="0"/>
              <a:t>, puis le </a:t>
            </a:r>
            <a:r>
              <a:rPr lang="fr-FR" sz="1800" dirty="0" smtClean="0">
                <a:solidFill>
                  <a:schemeClr val="tx2"/>
                </a:solidFill>
              </a:rPr>
              <a:t>stocker</a:t>
            </a:r>
            <a:r>
              <a:rPr lang="fr-FR" sz="1800" dirty="0" smtClean="0"/>
              <a:t>.</a:t>
            </a:r>
          </a:p>
          <a:p>
            <a:endParaRPr lang="fr-FR" sz="1800" dirty="0" smtClean="0"/>
          </a:p>
          <a:p>
            <a:r>
              <a:rPr lang="fr-FR" sz="1800" dirty="0" smtClean="0"/>
              <a:t>C’est le plus </a:t>
            </a:r>
            <a:r>
              <a:rPr lang="fr-FR" sz="1800" dirty="0" smtClean="0">
                <a:solidFill>
                  <a:schemeClr val="tx2"/>
                </a:solidFill>
              </a:rPr>
              <a:t>léger</a:t>
            </a:r>
            <a:r>
              <a:rPr lang="fr-FR" sz="1800" dirty="0" smtClean="0"/>
              <a:t> de tous les éléments : 0.08988 g/L</a:t>
            </a:r>
          </a:p>
          <a:p>
            <a:pPr>
              <a:buNone/>
            </a:pPr>
            <a:r>
              <a:rPr lang="fr-FR" sz="1800" dirty="0" smtClean="0"/>
              <a:t>	(1,25 g/L pour l’air, 1000 g/L pour l’eau, 750g/L pour l’essence…)</a:t>
            </a:r>
            <a:endParaRPr lang="fr-FR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613297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L’hydrogène : un vecteur énergétique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Energie primaire : élément se trouvant </a:t>
            </a:r>
            <a:r>
              <a:rPr lang="fr-FR" sz="1800" dirty="0" smtClean="0">
                <a:solidFill>
                  <a:schemeClr val="tx2"/>
                </a:solidFill>
              </a:rPr>
              <a:t>sous forme naturelle </a:t>
            </a:r>
            <a:r>
              <a:rPr lang="fr-FR" sz="1800" dirty="0" smtClean="0"/>
              <a:t>sur terre.</a:t>
            </a:r>
          </a:p>
          <a:p>
            <a:pPr>
              <a:buNone/>
            </a:pPr>
            <a:r>
              <a:rPr lang="fr-FR" sz="1800" dirty="0" smtClean="0"/>
              <a:t>	pétrole, gaz naturel, charbon, bois, rayonnement solaire, vent…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Energie secondaire : vecteur résultant d’une </a:t>
            </a:r>
            <a:r>
              <a:rPr lang="fr-FR" sz="1800" dirty="0" smtClean="0">
                <a:solidFill>
                  <a:schemeClr val="tx2"/>
                </a:solidFill>
              </a:rPr>
              <a:t>transformation</a:t>
            </a:r>
            <a:r>
              <a:rPr lang="fr-FR" sz="1800" dirty="0" smtClean="0"/>
              <a:t>.</a:t>
            </a:r>
          </a:p>
          <a:p>
            <a:pPr>
              <a:buNone/>
            </a:pPr>
            <a:r>
              <a:rPr lang="fr-FR" sz="1800" dirty="0" smtClean="0"/>
              <a:t>	On parle aussi de </a:t>
            </a:r>
            <a:r>
              <a:rPr lang="fr-FR" sz="1800" dirty="0" smtClean="0">
                <a:solidFill>
                  <a:schemeClr val="tx2"/>
                </a:solidFill>
              </a:rPr>
              <a:t>vecteur énergétique</a:t>
            </a:r>
            <a:r>
              <a:rPr lang="fr-FR" sz="1800" dirty="0" smtClean="0"/>
              <a:t>.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Fioul, essence, électricité, </a:t>
            </a:r>
            <a:r>
              <a:rPr lang="fr-FR" sz="1800" b="1" dirty="0" smtClean="0"/>
              <a:t>hydrogène</a:t>
            </a:r>
            <a:r>
              <a:rPr lang="fr-FR" sz="1800" dirty="0" smtClean="0"/>
              <a:t>…</a:t>
            </a:r>
          </a:p>
          <a:p>
            <a:pPr>
              <a:buNone/>
            </a:pPr>
            <a:r>
              <a:rPr lang="fr-FR" sz="1800" dirty="0" smtClean="0"/>
              <a:t>	Pour les produire, une quantité </a:t>
            </a:r>
            <a:r>
              <a:rPr lang="fr-FR" sz="1800" b="1" dirty="0" smtClean="0"/>
              <a:t>d’énergie primaire </a:t>
            </a:r>
            <a:r>
              <a:rPr lang="fr-FR" sz="1800" dirty="0" smtClean="0"/>
              <a:t>est nécessaire.</a:t>
            </a:r>
          </a:p>
          <a:p>
            <a:endParaRPr lang="fr-FR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98291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Hydrogène = danger ?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C’est le gaz le plus léger et le moins visqueux : c’est donc le gaz le plus propice aux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fuites</a:t>
            </a:r>
            <a:r>
              <a:rPr lang="fr-FR" sz="1800" dirty="0" smtClean="0"/>
              <a:t> (fuit 2.8 fois plus vite que le méthane, 3.3 fois plus vite que l’air).</a:t>
            </a:r>
          </a:p>
          <a:p>
            <a:endParaRPr lang="fr-FR" sz="1800" dirty="0" smtClean="0"/>
          </a:p>
          <a:p>
            <a:r>
              <a:rPr lang="fr-FR" sz="1800" dirty="0" smtClean="0"/>
              <a:t>Son potentiel d’inflammabilité est très important.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L’usage d’hydrogène doit donc être réalisé avec</a:t>
            </a:r>
            <a:br>
              <a:rPr lang="fr-FR" sz="1800" dirty="0" smtClean="0"/>
            </a:br>
            <a:r>
              <a:rPr lang="fr-FR" sz="1800" dirty="0" smtClean="0"/>
              <a:t>précautions. Les fuites doivent </a:t>
            </a:r>
            <a:r>
              <a:rPr lang="fr-FR" sz="1800" smtClean="0"/>
              <a:t>être </a:t>
            </a:r>
            <a:r>
              <a:rPr lang="fr-FR" sz="1800" smtClean="0"/>
              <a:t>maîtrisées</a:t>
            </a:r>
            <a:r>
              <a:rPr lang="fr-FR" sz="1800" dirty="0" smtClean="0"/>
              <a:t>.</a:t>
            </a:r>
          </a:p>
          <a:p>
            <a:endParaRPr lang="fr-FR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2860" y="3765289"/>
          <a:ext cx="5579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91"/>
                <a:gridCol w="907923"/>
                <a:gridCol w="854392"/>
                <a:gridCol w="892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Propriété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Hydrogène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Méthane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Propane</a:t>
                      </a:r>
                      <a:endParaRPr lang="fr-F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Domaine d’inflammabilité dans l’air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 à 77 %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5.3 à 15 %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2.2 à 9.6 %</a:t>
                      </a:r>
                      <a:endParaRPr lang="fr-FR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Vitesse de propagation de flamme dans l’air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3.46 m/s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0.43 m/s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0.47 m/s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Energie minimale d’inflammabilité dans l’air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 kJ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300 kJ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260 kJ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7E6E9"/>
              </a:clrFrom>
              <a:clrTo>
                <a:srgbClr val="E7E6E9">
                  <a:alpha val="0"/>
                </a:srgbClr>
              </a:clrTo>
            </a:clrChange>
          </a:blip>
          <a:srcRect l="30823" t="28621" r="44069" b="23255"/>
          <a:stretch>
            <a:fillRect/>
          </a:stretch>
        </p:blipFill>
        <p:spPr bwMode="auto">
          <a:xfrm>
            <a:off x="6024470" y="3158836"/>
            <a:ext cx="2988905" cy="358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25" y="1474425"/>
            <a:ext cx="8229600" cy="5423023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Hydrogène = danger… une connotation négative souvent injustifiée</a:t>
            </a:r>
          </a:p>
          <a:p>
            <a:pPr>
              <a:buNone/>
            </a:pPr>
            <a:endParaRPr lang="fr-FR" sz="1200" dirty="0" smtClean="0"/>
          </a:p>
          <a:p>
            <a:r>
              <a:rPr lang="fr-FR" sz="1800" dirty="0" smtClean="0"/>
              <a:t>Cas d’incendie d’un véhicule à hydrogène : plus dangereux que l’essence ?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Catastrophe d’ Hindenburg</a:t>
            </a:r>
          </a:p>
          <a:p>
            <a:pPr>
              <a:buNone/>
            </a:pPr>
            <a:r>
              <a:rPr lang="fr-FR" sz="1600" dirty="0" smtClean="0"/>
              <a:t>Dirigeable Nazi de 235m de long embarquant 200 000 m³ d’H</a:t>
            </a:r>
            <a:r>
              <a:rPr lang="fr-FR" sz="1600" baseline="-25000" dirty="0" smtClean="0"/>
              <a:t>2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(devait initialement contenir de l’hélium).</a:t>
            </a:r>
          </a:p>
          <a:p>
            <a:pPr>
              <a:buNone/>
            </a:pPr>
            <a:r>
              <a:rPr lang="fr-FR" sz="1600" dirty="0" smtClean="0"/>
              <a:t>Une catastrophe non causé par l’hydrogène (incendie isolé) mais</a:t>
            </a:r>
          </a:p>
          <a:p>
            <a:pPr>
              <a:buNone/>
            </a:pPr>
            <a:r>
              <a:rPr lang="fr-FR" sz="1600" dirty="0" smtClean="0"/>
              <a:t>qui provoqua à l’époque une peur général de l’hydrogène, encore</a:t>
            </a:r>
          </a:p>
          <a:p>
            <a:pPr>
              <a:buNone/>
            </a:pPr>
            <a:r>
              <a:rPr lang="fr-FR" sz="1600" dirty="0" smtClean="0"/>
              <a:t>présente à notre époque.</a:t>
            </a:r>
          </a:p>
          <a:p>
            <a:endParaRPr lang="fr-FR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1841" y="2477821"/>
            <a:ext cx="7128096" cy="1296144"/>
            <a:chOff x="1011841" y="2596571"/>
            <a:chExt cx="7128096" cy="129614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8392" t="22009" r="50220" b="52516"/>
            <a:stretch>
              <a:fillRect/>
            </a:stretch>
          </p:blipFill>
          <p:spPr bwMode="auto">
            <a:xfrm>
              <a:off x="1011841" y="2632575"/>
              <a:ext cx="2010619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048" t="51561" r="49476" b="17504"/>
            <a:stretch>
              <a:fillRect/>
            </a:stretch>
          </p:blipFill>
          <p:spPr bwMode="auto">
            <a:xfrm>
              <a:off x="3603045" y="2596571"/>
              <a:ext cx="2016224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2406" t="22009" r="17839" b="52598"/>
            <a:stretch>
              <a:fillRect/>
            </a:stretch>
          </p:blipFill>
          <p:spPr bwMode="auto">
            <a:xfrm>
              <a:off x="6199853" y="2623643"/>
              <a:ext cx="1940084" cy="124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151906" y="3764480"/>
            <a:ext cx="180505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fr-FR" sz="1000" dirty="0" smtClean="0"/>
              <a:t>t=0s : à gauche un véhicule à hydrogène, à droite un véhicule à essence.</a:t>
            </a:r>
            <a:endParaRPr lang="fr-F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1181" y="3762505"/>
            <a:ext cx="180505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fr-FR" sz="1000" dirty="0" smtClean="0"/>
              <a:t>t=3s : les deux réservoirs prennent feu. L’hydrogène très léger s’élève dans l’atmosphère</a:t>
            </a:r>
            <a:endParaRPr lang="fr-F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77955" y="3760530"/>
            <a:ext cx="2070398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fr-FR" sz="1000" dirty="0" smtClean="0"/>
              <a:t>t=60s : La fuite d’hydrogène se modère, la flamme rétrécit. Le véhicule essence prend entièrement feu.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7092280" y="6093296"/>
            <a:ext cx="197971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04" name="Picture 4" descr="http://www.dark-stories.com/tragedie/hindenburg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2664" y="4532052"/>
            <a:ext cx="2802577" cy="2029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868" y="1772816"/>
            <a:ext cx="6948264" cy="1446550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4400" dirty="0" smtClean="0"/>
              <a:t>II.   Comparatif avec d’autres combustibles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pic>
        <p:nvPicPr>
          <p:cNvPr id="46084" name="Picture 4" descr="http://www.impots-utiles.com/mt-static/FCKeditor/UserFiles/Image/ga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8939" y="3722668"/>
            <a:ext cx="1993181" cy="1906048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46088" name="Picture 8" descr="http://www.ugap.fr/images/menu-deroulant/amb_conso_fiou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645024"/>
            <a:ext cx="2376264" cy="2061337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46092" name="Picture 12" descr="http://www.entreprise-regnier.com/upload/Image/bois_chauffage%20(Small).jpg"/>
          <p:cNvPicPr>
            <a:picLocks noChangeAspect="1" noChangeArrowheads="1"/>
          </p:cNvPicPr>
          <p:nvPr/>
        </p:nvPicPr>
        <p:blipFill>
          <a:blip r:embed="rId4" cstate="print"/>
          <a:srcRect l="18421"/>
          <a:stretch>
            <a:fillRect/>
          </a:stretch>
        </p:blipFill>
        <p:spPr bwMode="auto">
          <a:xfrm>
            <a:off x="6084168" y="3649578"/>
            <a:ext cx="2232248" cy="2052228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67623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Pouvoir de combustion</a:t>
            </a:r>
          </a:p>
          <a:p>
            <a:pPr>
              <a:buNone/>
            </a:pPr>
            <a:endParaRPr lang="fr-FR" sz="2000" b="1" dirty="0" smtClean="0"/>
          </a:p>
          <a:p>
            <a:r>
              <a:rPr lang="fr-FR" sz="1800" dirty="0" smtClean="0"/>
              <a:t>L’hydrogène est un </a:t>
            </a:r>
            <a:r>
              <a:rPr lang="fr-FR" sz="1800" dirty="0" smtClean="0">
                <a:solidFill>
                  <a:schemeClr val="tx2"/>
                </a:solidFill>
              </a:rPr>
              <a:t>combustible</a:t>
            </a:r>
            <a:r>
              <a:rPr lang="fr-FR" sz="1800" dirty="0" smtClean="0"/>
              <a:t> : il brûle en présence </a:t>
            </a:r>
            <a:r>
              <a:rPr lang="fr-FR" sz="1800" dirty="0" smtClean="0">
                <a:solidFill>
                  <a:schemeClr val="tx2"/>
                </a:solidFill>
              </a:rPr>
              <a:t>d’oxygène</a:t>
            </a:r>
            <a:r>
              <a:rPr lang="fr-FR" sz="1800" dirty="0" smtClean="0"/>
              <a:t> pour libérer une importante quantité </a:t>
            </a:r>
            <a:r>
              <a:rPr lang="fr-FR" sz="1800" dirty="0" smtClean="0">
                <a:solidFill>
                  <a:schemeClr val="tx2"/>
                </a:solidFill>
              </a:rPr>
              <a:t>d’énergie</a:t>
            </a:r>
            <a:r>
              <a:rPr lang="fr-FR" sz="1800" dirty="0" smtClean="0"/>
              <a:t> (réaction chimique de combustion).</a:t>
            </a:r>
          </a:p>
          <a:p>
            <a:endParaRPr lang="fr-FR" sz="1800" dirty="0" smtClean="0"/>
          </a:p>
          <a:p>
            <a:r>
              <a:rPr lang="fr-FR" sz="1800" dirty="0" smtClean="0"/>
              <a:t>1 kg d’hydrogène a </a:t>
            </a:r>
            <a:r>
              <a:rPr lang="fr-FR" sz="1800" dirty="0" smtClean="0">
                <a:solidFill>
                  <a:schemeClr val="tx2"/>
                </a:solidFill>
              </a:rPr>
              <a:t>un pouvoir de combustion </a:t>
            </a:r>
            <a:r>
              <a:rPr lang="fr-FR" sz="1800" dirty="0" smtClean="0"/>
              <a:t>de 142 MJ</a:t>
            </a:r>
          </a:p>
          <a:p>
            <a:pPr>
              <a:buNone/>
            </a:pPr>
            <a:r>
              <a:rPr lang="fr-FR" sz="1800" dirty="0" smtClean="0"/>
              <a:t>	    La combustion d’1kg d’	hydrogène libère 	142 MJ de chaleur.</a:t>
            </a:r>
          </a:p>
          <a:p>
            <a:pPr>
              <a:buNone/>
            </a:pPr>
            <a:r>
              <a:rPr lang="fr-FR" sz="1800" dirty="0" smtClean="0"/>
              <a:t>				essence		44 MJ</a:t>
            </a:r>
          </a:p>
          <a:p>
            <a:pPr>
              <a:buNone/>
            </a:pPr>
            <a:r>
              <a:rPr lang="fr-FR" sz="1800" dirty="0" smtClean="0"/>
              <a:t>				gaz naturel	50 MJ</a:t>
            </a:r>
          </a:p>
          <a:p>
            <a:pPr>
              <a:buNone/>
            </a:pPr>
            <a:r>
              <a:rPr lang="fr-FR" sz="1800" dirty="0" smtClean="0"/>
              <a:t>				méthanol		20 MJ</a:t>
            </a:r>
          </a:p>
          <a:p>
            <a:pPr>
              <a:buNone/>
            </a:pPr>
            <a:r>
              <a:rPr lang="fr-FR" sz="1800" dirty="0" smtClean="0"/>
              <a:t>				bois (buche)	16 MJ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Mais il est très léger : pour un même volume, l’essence est 7600 fois plus lourde !</a:t>
            </a:r>
          </a:p>
          <a:p>
            <a:pPr>
              <a:buNone/>
            </a:pPr>
            <a:r>
              <a:rPr lang="fr-FR" sz="1800" dirty="0" smtClean="0"/>
              <a:t>	Par conséquence, en termes d’énergie : 1 L d’essence équivaut à 2400 L de H</a:t>
            </a:r>
            <a:r>
              <a:rPr lang="fr-FR" sz="1800" baseline="-25000" dirty="0" smtClean="0"/>
              <a:t>2</a:t>
            </a:r>
          </a:p>
          <a:p>
            <a:pPr>
              <a:buNone/>
            </a:pPr>
            <a:r>
              <a:rPr lang="fr-FR" sz="1800" dirty="0" smtClean="0"/>
              <a:t>	soit une bouteille de 12 L de </a:t>
            </a:r>
            <a:r>
              <a:rPr lang="fr-FR" sz="1800" dirty="0" smtClean="0">
                <a:solidFill>
                  <a:schemeClr val="tx2"/>
                </a:solidFill>
              </a:rPr>
              <a:t>gaz comprimé </a:t>
            </a:r>
            <a:r>
              <a:rPr lang="fr-FR" sz="1800" dirty="0" smtClean="0"/>
              <a:t>à 200 bars.</a:t>
            </a:r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Mieux connaître l’hydrogène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n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n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n-lt"/>
              </a:rPr>
            </a:br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n-lt"/>
              </a:rPr>
            </a:b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 </a:t>
            </a:r>
            <a:r>
              <a:rPr lang="fr-FR" sz="1400" kern="1200" dirty="0" smtClean="0">
                <a:solidFill>
                  <a:prstClr val="white"/>
                </a:solidFill>
                <a:latin typeface="Calibri"/>
                <a:cs typeface="Arial" pitchFamily="34" charset="0"/>
              </a:rPr>
              <a:t>IV</a:t>
            </a: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.  Le coût de l’hydrogène</a:t>
            </a:r>
            <a:endParaRPr lang="fr-FR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3560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fr-FR" sz="2000" b="1" dirty="0" smtClean="0"/>
              <a:t>Rejets</a:t>
            </a:r>
          </a:p>
          <a:p>
            <a:pPr>
              <a:buNone/>
            </a:pPr>
            <a:endParaRPr lang="fr-FR" sz="2000" b="1" dirty="0" smtClean="0"/>
          </a:p>
          <a:p>
            <a:r>
              <a:rPr lang="fr-FR" sz="1800" dirty="0" smtClean="0"/>
              <a:t>La combustion de gaz ou d’essence entraine le rejet de dioxyde de carbone.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	</a:t>
            </a:r>
          </a:p>
          <a:p>
            <a:pPr>
              <a:buNone/>
            </a:pPr>
            <a:r>
              <a:rPr lang="fr-FR" sz="1400" dirty="0" smtClean="0"/>
              <a:t>exemple : combustion du méthane		</a:t>
            </a:r>
            <a:r>
              <a:rPr lang="fr-FR" sz="1800" dirty="0" smtClean="0"/>
              <a:t>CH</a:t>
            </a:r>
            <a:r>
              <a:rPr lang="fr-FR" sz="1800" baseline="-25000" dirty="0" smtClean="0"/>
              <a:t>4</a:t>
            </a:r>
            <a:r>
              <a:rPr lang="fr-FR" sz="1800" dirty="0" smtClean="0"/>
              <a:t> + 2 O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  -&gt;  2 H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O + </a:t>
            </a:r>
            <a:r>
              <a:rPr lang="fr-FR" sz="1800" dirty="0" smtClean="0">
                <a:solidFill>
                  <a:srgbClr val="C00000"/>
                </a:solidFill>
              </a:rPr>
              <a:t>CO</a:t>
            </a:r>
            <a:r>
              <a:rPr lang="fr-FR" sz="1800" baseline="-25000" dirty="0" smtClean="0">
                <a:solidFill>
                  <a:srgbClr val="C00000"/>
                </a:solidFill>
              </a:rPr>
              <a:t>2</a:t>
            </a:r>
            <a:r>
              <a:rPr lang="fr-FR" sz="1800" dirty="0" smtClean="0">
                <a:solidFill>
                  <a:prstClr val="black"/>
                </a:solidFill>
              </a:rPr>
              <a:t> 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800" dirty="0" smtClean="0"/>
              <a:t>Le CO</a:t>
            </a:r>
            <a:r>
              <a:rPr lang="fr-FR" sz="1800" baseline="-25000" dirty="0" smtClean="0"/>
              <a:t>2 </a:t>
            </a:r>
            <a:r>
              <a:rPr lang="fr-FR" sz="1800" dirty="0" smtClean="0"/>
              <a:t>est responsable de l’effet de serre et du </a:t>
            </a:r>
            <a:r>
              <a:rPr lang="fr-FR" sz="1800" dirty="0" smtClean="0">
                <a:solidFill>
                  <a:schemeClr val="tx2"/>
                </a:solidFill>
              </a:rPr>
              <a:t>réchauffement climatique</a:t>
            </a:r>
            <a:r>
              <a:rPr lang="fr-FR" sz="1800" dirty="0" smtClean="0"/>
              <a:t>.</a:t>
            </a:r>
          </a:p>
          <a:p>
            <a:pPr>
              <a:buNone/>
            </a:pPr>
            <a:r>
              <a:rPr lang="fr-FR" sz="1800" dirty="0" smtClean="0"/>
              <a:t>(Les politiques actuelles visent à réduire ses émissions de 20% d’ici 2020.)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400" dirty="0" smtClean="0"/>
              <a:t>combustion du dihydrogène		</a:t>
            </a:r>
            <a:r>
              <a:rPr lang="fr-FR" sz="1800" dirty="0" smtClean="0"/>
              <a:t>2 H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 + O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  -&gt;  2 H</a:t>
            </a:r>
            <a:r>
              <a:rPr lang="fr-FR" sz="1800" baseline="-25000" dirty="0" smtClean="0"/>
              <a:t>2</a:t>
            </a:r>
            <a:r>
              <a:rPr lang="fr-FR" sz="1800" dirty="0" smtClean="0"/>
              <a:t>O</a:t>
            </a:r>
            <a:endParaRPr lang="fr-FR" sz="1800" strike="sngStrike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fr-FR" sz="1800" strike="sngStrike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1800" dirty="0" smtClean="0"/>
              <a:t>La combustion de l’hydrogène ne produit que de </a:t>
            </a:r>
            <a:r>
              <a:rPr lang="fr-FR" sz="1800" dirty="0" smtClean="0">
                <a:solidFill>
                  <a:schemeClr val="tx2"/>
                </a:solidFill>
              </a:rPr>
              <a:t>l’eau</a:t>
            </a:r>
            <a:r>
              <a:rPr lang="fr-FR" sz="1800" dirty="0" smtClean="0"/>
              <a:t> !</a:t>
            </a:r>
          </a:p>
          <a:p>
            <a:pPr>
              <a:buNone/>
            </a:pPr>
            <a:r>
              <a:rPr lang="fr-FR" sz="1800" dirty="0" smtClean="0"/>
              <a:t>L’utilisation d’hydrogène ne participe donc pas au réchauffement climatique.</a:t>
            </a:r>
          </a:p>
          <a:p>
            <a:pPr>
              <a:buNone/>
            </a:pPr>
            <a:endParaRPr lang="fr-FR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490066"/>
          </a:xfrm>
        </p:spPr>
        <p:txBody>
          <a:bodyPr>
            <a:noAutofit/>
          </a:bodyPr>
          <a:lstStyle/>
          <a:p>
            <a:pPr lvl="1"/>
            <a:r>
              <a:rPr lang="fr-FR" sz="1400" dirty="0" smtClean="0">
                <a:solidFill>
                  <a:schemeClr val="bg1"/>
                </a:solidFill>
                <a:latin typeface="+mn-lt"/>
              </a:rPr>
              <a:t>I .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Mieux connaître l’hydrogène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j-lt"/>
              </a:rPr>
            </a:br>
            <a:r>
              <a:rPr lang="fr-FR" sz="1400" b="1" dirty="0" smtClean="0">
                <a:solidFill>
                  <a:schemeClr val="bg1"/>
                </a:solidFill>
                <a:latin typeface="+mj-lt"/>
              </a:rPr>
              <a:t>II. Comparatif avec d’autres combustibles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+mj-lt"/>
              </a:rPr>
            </a:b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III.  Moyens de production et de stockage</a:t>
            </a:r>
            <a:br>
              <a:rPr lang="fr-FR" sz="1400" dirty="0" smtClean="0">
                <a:solidFill>
                  <a:schemeClr val="bg1"/>
                </a:solidFill>
                <a:latin typeface="+mj-lt"/>
              </a:rPr>
            </a:br>
            <a:r>
              <a:rPr lang="fr-FR" sz="1400" kern="1200" dirty="0">
                <a:solidFill>
                  <a:prstClr val="white"/>
                </a:solidFill>
                <a:latin typeface="Calibri"/>
                <a:cs typeface="Arial" pitchFamily="34" charset="0"/>
              </a:rPr>
              <a:t> IV.  Le coût de l’hydrogène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60232" y="195316"/>
            <a:ext cx="248376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Partie 1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 -  </a:t>
            </a: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L’Hydrogène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1455</Words>
  <Application>Microsoft Office PowerPoint</Application>
  <PresentationFormat>On-screen Show (4:3)</PresentationFormat>
  <Paragraphs>408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Partie 1 L’Hydrogène</vt:lpstr>
      <vt:lpstr>I . Mieux connaître l’hydrogène II. Comparatif avec d’autres combustibles III.  Moyens de production et de stockage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 Le coût de l’hydrogène</vt:lpstr>
      <vt:lpstr>I . Mieux connaître l’hydrogène II. Comparatif avec d’autres combustibles III.  Moyens de production et de stockage  IV. Le coût de l’hydrogène</vt:lpstr>
    </vt:vector>
  </TitlesOfParts>
  <Company>Pragma Industries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Pierre Forté</dc:creator>
  <cp:lastModifiedBy>Pierre Forté</cp:lastModifiedBy>
  <cp:revision>324</cp:revision>
  <dcterms:created xsi:type="dcterms:W3CDTF">2010-09-15T07:26:36Z</dcterms:created>
  <dcterms:modified xsi:type="dcterms:W3CDTF">2012-01-31T13:27:03Z</dcterms:modified>
</cp:coreProperties>
</file>