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2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24/01/2024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23204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88524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414653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9046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85388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8FD4F82-8333-4853-B117-3646CBB3EDE4}" type="datetimeFigureOut">
              <a:rPr lang="fr-FR" smtClean="0"/>
              <a:t>24/01/2024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24612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8FD4F82-8333-4853-B117-3646CBB3EDE4}" type="datetimeFigureOut">
              <a:rPr lang="fr-FR" smtClean="0"/>
              <a:t>24/01/2024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51342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24/01/2024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218724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24/01/2024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97229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24/01/2024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85801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FD4F82-8333-4853-B117-3646CBB3EDE4}" type="datetimeFigureOut">
              <a:rPr lang="fr-FR" smtClean="0"/>
              <a:t>24/01/2024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72461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57822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8FD4F82-8333-4853-B117-3646CBB3EDE4}" type="datetimeFigureOut">
              <a:rPr lang="fr-FR" smtClean="0"/>
              <a:t>24/01/2024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131842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8FD4F82-8333-4853-B117-3646CBB3EDE4}" type="datetimeFigureOut">
              <a:rPr lang="fr-FR" smtClean="0"/>
              <a:t>24/01/2024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426829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D4F82-8333-4853-B117-3646CBB3EDE4}" type="datetimeFigureOut">
              <a:rPr lang="fr-FR" smtClean="0"/>
              <a:t>24/01/2024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115201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74595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24/01/2024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118116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8FD4F82-8333-4853-B117-3646CBB3EDE4}" type="datetimeFigureOut">
              <a:rPr lang="fr-FR" smtClean="0"/>
              <a:t>24/01/2024</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292C52-8798-456C-8D5D-0B3042C56135}" type="slidenum">
              <a:rPr lang="fr-FR" smtClean="0"/>
              <a:t>‹N°›</a:t>
            </a:fld>
            <a:endParaRPr lang="fr-FR"/>
          </a:p>
        </p:txBody>
      </p:sp>
    </p:spTree>
    <p:extLst>
      <p:ext uri="{BB962C8B-B14F-4D97-AF65-F5344CB8AC3E}">
        <p14:creationId xmlns:p14="http://schemas.microsoft.com/office/powerpoint/2010/main" val="56125142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2621F-1264-49C5-5B94-C0B41008DA35}"/>
              </a:ext>
            </a:extLst>
          </p:cNvPr>
          <p:cNvSpPr>
            <a:spLocks noGrp="1"/>
          </p:cNvSpPr>
          <p:nvPr>
            <p:ph type="ctrTitle"/>
          </p:nvPr>
        </p:nvSpPr>
        <p:spPr/>
        <p:txBody>
          <a:bodyPr/>
          <a:lstStyle/>
          <a:p>
            <a:r>
              <a:rPr lang="fr-FR" dirty="0"/>
              <a:t>Rapport &amp; présentation</a:t>
            </a:r>
          </a:p>
        </p:txBody>
      </p:sp>
      <p:sp>
        <p:nvSpPr>
          <p:cNvPr id="3" name="Sous-titre 2">
            <a:extLst>
              <a:ext uri="{FF2B5EF4-FFF2-40B4-BE49-F238E27FC236}">
                <a16:creationId xmlns:a16="http://schemas.microsoft.com/office/drawing/2014/main" id="{C49F4535-1124-4021-EAF4-8D7E5A8210CA}"/>
              </a:ext>
            </a:extLst>
          </p:cNvPr>
          <p:cNvSpPr>
            <a:spLocks noGrp="1"/>
          </p:cNvSpPr>
          <p:nvPr>
            <p:ph type="subTitle" idx="1"/>
          </p:nvPr>
        </p:nvSpPr>
        <p:spPr/>
        <p:txBody>
          <a:bodyPr/>
          <a:lstStyle/>
          <a:p>
            <a:r>
              <a:rPr lang="fr-FR" dirty="0"/>
              <a:t>Nb : veuillez sautez une diapo pour séparer la partie de chaque personne svp</a:t>
            </a:r>
          </a:p>
        </p:txBody>
      </p:sp>
    </p:spTree>
    <p:extLst>
      <p:ext uri="{BB962C8B-B14F-4D97-AF65-F5344CB8AC3E}">
        <p14:creationId xmlns:p14="http://schemas.microsoft.com/office/powerpoint/2010/main" val="6891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A79D52-090B-5BAC-EF05-1479CFBFAE03}"/>
              </a:ext>
            </a:extLst>
          </p:cNvPr>
          <p:cNvSpPr>
            <a:spLocks noGrp="1"/>
          </p:cNvSpPr>
          <p:nvPr>
            <p:ph type="title"/>
          </p:nvPr>
        </p:nvSpPr>
        <p:spPr>
          <a:xfrm>
            <a:off x="919118" y="374468"/>
            <a:ext cx="10353762" cy="970450"/>
          </a:xfrm>
        </p:spPr>
        <p:txBody>
          <a:bodyPr>
            <a:normAutofit fontScale="90000"/>
          </a:bodyPr>
          <a:lstStyle/>
          <a:p>
            <a:r>
              <a:rPr lang="fr-FR" sz="6000" b="1" u="sng" dirty="0"/>
              <a:t>Le menu</a:t>
            </a:r>
          </a:p>
        </p:txBody>
      </p:sp>
      <p:sp>
        <p:nvSpPr>
          <p:cNvPr id="3" name="Espace réservé du contenu 2">
            <a:extLst>
              <a:ext uri="{FF2B5EF4-FFF2-40B4-BE49-F238E27FC236}">
                <a16:creationId xmlns:a16="http://schemas.microsoft.com/office/drawing/2014/main" id="{CA90353B-851E-6985-E375-99A50DDA0F55}"/>
              </a:ext>
            </a:extLst>
          </p:cNvPr>
          <p:cNvSpPr>
            <a:spLocks noGrp="1"/>
          </p:cNvSpPr>
          <p:nvPr>
            <p:ph idx="1"/>
          </p:nvPr>
        </p:nvSpPr>
        <p:spPr>
          <a:xfrm>
            <a:off x="761697" y="1575695"/>
            <a:ext cx="4576658" cy="4531934"/>
          </a:xfrm>
        </p:spPr>
        <p:txBody>
          <a:bodyPr>
            <a:noAutofit/>
          </a:bodyPr>
          <a:lstStyle/>
          <a:p>
            <a:pPr algn="l"/>
            <a:r>
              <a:rPr lang="fr-FR" b="1" i="0" dirty="0">
                <a:effectLst/>
                <a:latin typeface="Arial" panose="020B0604020202020204" pitchFamily="34" charset="0"/>
                <a:cs typeface="Arial" panose="020B0604020202020204" pitchFamily="34" charset="0"/>
              </a:rPr>
              <a:t>Introduction</a:t>
            </a:r>
          </a:p>
          <a:p>
            <a:pPr marL="414000" lvl="1" indent="0">
              <a:buNone/>
            </a:pPr>
            <a:r>
              <a:rPr lang="fr-FR" sz="2000" b="0" i="0" dirty="0">
                <a:effectLst/>
                <a:latin typeface="Arial" panose="020B0604020202020204" pitchFamily="34" charset="0"/>
                <a:cs typeface="Arial" panose="020B0604020202020204" pitchFamily="34" charset="0"/>
              </a:rPr>
              <a:t>Pour créer une interface graphique basique représentant un menu principal avec les options comme "Jouer", "Options", "Crédits" et "Quitter". Notre programme en C utilisera la bibliothèque SDL </a:t>
            </a:r>
            <a:r>
              <a:rPr lang="fr-FR" sz="2000" kern="100" dirty="0">
                <a:effectLst/>
                <a:latin typeface="Arial" panose="020B0604020202020204" pitchFamily="34" charset="0"/>
                <a:ea typeface="Calibri" panose="020F0502020204030204" pitchFamily="34" charset="0"/>
                <a:cs typeface="Arial" panose="020B0604020202020204" pitchFamily="34" charset="0"/>
              </a:rPr>
              <a:t>pour la gestion des fenêtres, du rendu graphique, et </a:t>
            </a:r>
            <a:r>
              <a:rPr lang="fr-FR" sz="2000" kern="100" dirty="0" err="1">
                <a:effectLst/>
                <a:latin typeface="Arial" panose="020B0604020202020204" pitchFamily="34" charset="0"/>
                <a:ea typeface="Calibri" panose="020F0502020204030204" pitchFamily="34" charset="0"/>
                <a:cs typeface="Arial" panose="020B0604020202020204" pitchFamily="34" charset="0"/>
              </a:rPr>
              <a:t>SDL_ttf</a:t>
            </a:r>
            <a:r>
              <a:rPr lang="fr-FR" sz="2000" kern="100" dirty="0">
                <a:effectLst/>
                <a:latin typeface="Arial" panose="020B0604020202020204" pitchFamily="34" charset="0"/>
                <a:ea typeface="Calibri" panose="020F0502020204030204" pitchFamily="34" charset="0"/>
                <a:cs typeface="Arial" panose="020B0604020202020204" pitchFamily="34" charset="0"/>
              </a:rPr>
              <a:t> pour la gestion des polices de caractères. Dans cette exemple l</a:t>
            </a:r>
            <a:r>
              <a:rPr lang="fr-FR" sz="2000" b="0" i="0" dirty="0">
                <a:effectLst/>
                <a:latin typeface="Arial" panose="020B0604020202020204" pitchFamily="34" charset="0"/>
                <a:cs typeface="Arial" panose="020B0604020202020204" pitchFamily="34" charset="0"/>
              </a:rPr>
              <a:t>a police de caractères Arial.ttf est utilisée pour afficher du texte sur les boutons du menu.</a:t>
            </a:r>
          </a:p>
        </p:txBody>
      </p:sp>
      <p:pic>
        <p:nvPicPr>
          <p:cNvPr id="5" name="Image 4">
            <a:extLst>
              <a:ext uri="{FF2B5EF4-FFF2-40B4-BE49-F238E27FC236}">
                <a16:creationId xmlns:a16="http://schemas.microsoft.com/office/drawing/2014/main" id="{B855AB07-BEE1-C643-D565-CBC170FE6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496" y="1646797"/>
            <a:ext cx="5534662" cy="45319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5241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B7B5C2EA-B7AF-D191-7193-56B67B7AB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1058" y="275993"/>
            <a:ext cx="6746507" cy="6306013"/>
          </a:xfrm>
          <a:prstGeom prst="rect">
            <a:avLst/>
          </a:prstGeom>
          <a:ln>
            <a:noFill/>
          </a:ln>
          <a:effectLst>
            <a:softEdge rad="112500"/>
          </a:effectLst>
        </p:spPr>
      </p:pic>
      <p:sp>
        <p:nvSpPr>
          <p:cNvPr id="11" name="Espace réservé du contenu 2">
            <a:extLst>
              <a:ext uri="{FF2B5EF4-FFF2-40B4-BE49-F238E27FC236}">
                <a16:creationId xmlns:a16="http://schemas.microsoft.com/office/drawing/2014/main" id="{20554F3E-E06F-5572-CC93-DD7173AFB968}"/>
              </a:ext>
            </a:extLst>
          </p:cNvPr>
          <p:cNvSpPr txBox="1">
            <a:spLocks/>
          </p:cNvSpPr>
          <p:nvPr/>
        </p:nvSpPr>
        <p:spPr>
          <a:xfrm>
            <a:off x="644435" y="998665"/>
            <a:ext cx="3971108" cy="486066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fr-FR" sz="1600" b="1" i="0" dirty="0">
                <a:effectLst/>
                <a:latin typeface="Arial" panose="020B0604020202020204" pitchFamily="34" charset="0"/>
                <a:cs typeface="Arial" panose="020B0604020202020204" pitchFamily="34" charset="0"/>
              </a:rPr>
              <a:t>Structure du Programme</a:t>
            </a:r>
          </a:p>
          <a:p>
            <a:pPr lvl="1"/>
            <a:r>
              <a:rPr lang="fr-FR" sz="1600" b="0" i="0" dirty="0">
                <a:effectLst/>
                <a:latin typeface="Arial" panose="020B0604020202020204" pitchFamily="34" charset="0"/>
                <a:cs typeface="Arial" panose="020B0604020202020204" pitchFamily="34" charset="0"/>
              </a:rPr>
              <a:t>En-têtes, Déclarations et macro-</a:t>
            </a:r>
            <a:r>
              <a:rPr lang="fr-FR" sz="1600" dirty="0">
                <a:latin typeface="Arial" panose="020B0604020202020204" pitchFamily="34" charset="0"/>
                <a:cs typeface="Arial" panose="020B0604020202020204" pitchFamily="34" charset="0"/>
              </a:rPr>
              <a:t>c</a:t>
            </a:r>
            <a:r>
              <a:rPr lang="fr-FR" sz="1600" b="0" i="0" dirty="0">
                <a:effectLst/>
                <a:latin typeface="Arial" panose="020B0604020202020204" pitchFamily="34" charset="0"/>
                <a:cs typeface="Arial" panose="020B0604020202020204" pitchFamily="34" charset="0"/>
              </a:rPr>
              <a:t>onstantes.</a:t>
            </a:r>
          </a:p>
          <a:p>
            <a:pPr lvl="1"/>
            <a:r>
              <a:rPr lang="fr-FR" sz="1600" b="0" i="0" dirty="0">
                <a:effectLst/>
                <a:latin typeface="Arial" panose="020B0604020202020204" pitchFamily="34" charset="0"/>
                <a:cs typeface="Arial" panose="020B0604020202020204" pitchFamily="34" charset="0"/>
              </a:rPr>
              <a:t>Le programme commence par inclure les en-têtes nécessaires pour SDL et </a:t>
            </a:r>
            <a:r>
              <a:rPr lang="fr-FR" sz="1600" b="0" i="0" dirty="0" err="1">
                <a:effectLst/>
                <a:latin typeface="Arial" panose="020B0604020202020204" pitchFamily="34" charset="0"/>
                <a:cs typeface="Arial" panose="020B0604020202020204" pitchFamily="34" charset="0"/>
              </a:rPr>
              <a:t>SDL_ttf</a:t>
            </a:r>
            <a:r>
              <a:rPr lang="fr-FR" sz="1600" b="0" i="0" dirty="0">
                <a:effectLst/>
                <a:latin typeface="Arial" panose="020B0604020202020204" pitchFamily="34" charset="0"/>
                <a:cs typeface="Arial" panose="020B0604020202020204" pitchFamily="34" charset="0"/>
              </a:rPr>
              <a:t>. Des structures et des déclarations de variables globales sont utilisées pour représenter les boutons du menu et les ressources SDL nécessaires. Ainsi que des </a:t>
            </a:r>
            <a:r>
              <a:rPr lang="fr-FR" sz="1600" dirty="0">
                <a:effectLst/>
                <a:latin typeface="Söhne"/>
                <a:cs typeface="Arial" panose="020B0604020202020204" pitchFamily="34" charset="0"/>
              </a:rPr>
              <a:t>m</a:t>
            </a:r>
            <a:r>
              <a:rPr lang="fr-FR" sz="1600" i="0" dirty="0">
                <a:effectLst/>
                <a:latin typeface="Söhne"/>
              </a:rPr>
              <a:t>acros </a:t>
            </a:r>
            <a:r>
              <a:rPr lang="fr-FR" sz="1600" dirty="0">
                <a:effectLst/>
                <a:latin typeface="Söhne"/>
              </a:rPr>
              <a:t>c</a:t>
            </a:r>
            <a:r>
              <a:rPr lang="fr-FR" sz="1600" i="0" dirty="0">
                <a:effectLst/>
                <a:latin typeface="Söhne"/>
              </a:rPr>
              <a:t>onstantes</a:t>
            </a:r>
            <a:r>
              <a:rPr lang="fr-FR" sz="1600" i="0" dirty="0">
                <a:solidFill>
                  <a:srgbClr val="D1D5DB"/>
                </a:solidFill>
                <a:effectLst/>
                <a:latin typeface="Söhne"/>
              </a:rPr>
              <a:t> </a:t>
            </a:r>
            <a:r>
              <a:rPr lang="fr-FR" sz="1600" dirty="0">
                <a:solidFill>
                  <a:srgbClr val="D1D5DB"/>
                </a:solidFill>
                <a:effectLst/>
                <a:latin typeface="Söhne"/>
              </a:rPr>
              <a:t>où</a:t>
            </a:r>
            <a:r>
              <a:rPr lang="fr-FR" sz="1600" b="0" i="0" dirty="0">
                <a:solidFill>
                  <a:srgbClr val="D1D5DB"/>
                </a:solidFill>
                <a:effectLst/>
                <a:latin typeface="Söhne"/>
              </a:rPr>
              <a:t> </a:t>
            </a:r>
            <a:r>
              <a:rPr lang="fr-FR" sz="1600" dirty="0">
                <a:solidFill>
                  <a:srgbClr val="D1D5DB"/>
                </a:solidFill>
                <a:effectLst/>
                <a:latin typeface="Söhne"/>
              </a:rPr>
              <a:t>d</a:t>
            </a:r>
            <a:r>
              <a:rPr lang="fr-FR" sz="1600" b="0" i="0" dirty="0">
                <a:solidFill>
                  <a:srgbClr val="D1D5DB"/>
                </a:solidFill>
                <a:effectLst/>
                <a:latin typeface="Söhne"/>
              </a:rPr>
              <a:t>es constantes telles que les dimensions de la fenêtre, les couleurs, et le chemin de la police sont définies en tant que macro-constantes pour faciliter la personnalisation et la modification du programme.</a:t>
            </a:r>
            <a:endParaRPr lang="fr-FR" sz="1600" b="0" i="0" dirty="0">
              <a:effectLst/>
              <a:latin typeface="Arial" panose="020B0604020202020204" pitchFamily="34" charset="0"/>
              <a:cs typeface="Arial" panose="020B0604020202020204" pitchFamily="34" charset="0"/>
            </a:endParaRPr>
          </a:p>
          <a:p>
            <a:endParaRPr lang="fr-FR" sz="1600" dirty="0"/>
          </a:p>
        </p:txBody>
      </p:sp>
    </p:spTree>
    <p:extLst>
      <p:ext uri="{BB962C8B-B14F-4D97-AF65-F5344CB8AC3E}">
        <p14:creationId xmlns:p14="http://schemas.microsoft.com/office/powerpoint/2010/main" val="25301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0E16A28-A81F-6A0D-BB62-5E4C655B20A8}"/>
              </a:ext>
            </a:extLst>
          </p:cNvPr>
          <p:cNvSpPr>
            <a:spLocks noGrp="1"/>
          </p:cNvSpPr>
          <p:nvPr>
            <p:ph idx="1"/>
          </p:nvPr>
        </p:nvSpPr>
        <p:spPr>
          <a:xfrm>
            <a:off x="327116" y="362903"/>
            <a:ext cx="11083834" cy="1645594"/>
          </a:xfrm>
        </p:spPr>
        <p:txBody>
          <a:bodyPr>
            <a:normAutofit lnSpcReduction="10000"/>
          </a:bodyPr>
          <a:lstStyle/>
          <a:p>
            <a:pPr marL="0" indent="0">
              <a:lnSpc>
                <a:spcPct val="107000"/>
              </a:lnSpc>
              <a:spcAft>
                <a:spcPts val="800"/>
              </a:spcAft>
              <a:buNone/>
            </a:pPr>
            <a:r>
              <a:rPr lang="fr-FR" sz="2800" b="1" u="sng" kern="100" dirty="0">
                <a:effectLst/>
                <a:latin typeface="Arial" panose="020B0604020202020204" pitchFamily="34" charset="0"/>
                <a:ea typeface="Calibri" panose="020F0502020204030204" pitchFamily="34" charset="0"/>
                <a:cs typeface="Arial" panose="020B0604020202020204" pitchFamily="34" charset="0"/>
              </a:rPr>
              <a:t>Présentation des Fonctions :</a:t>
            </a:r>
          </a:p>
          <a:p>
            <a:pPr>
              <a:lnSpc>
                <a:spcPct val="107000"/>
              </a:lnSpc>
              <a:spcAft>
                <a:spcPts val="800"/>
              </a:spcAft>
            </a:pPr>
            <a:r>
              <a:rPr lang="fr-FR" sz="1800" kern="100" dirty="0">
                <a:effectLst/>
                <a:latin typeface="Arial" panose="020B0604020202020204" pitchFamily="34" charset="0"/>
                <a:ea typeface="Calibri" panose="020F0502020204030204" pitchFamily="34" charset="0"/>
                <a:cs typeface="Arial" panose="020B0604020202020204" pitchFamily="34" charset="0"/>
              </a:rPr>
              <a:t>1. </a:t>
            </a:r>
            <a:r>
              <a:rPr lang="fr-FR" sz="1800" kern="100" dirty="0" err="1">
                <a:effectLst/>
                <a:latin typeface="Arial" panose="020B0604020202020204" pitchFamily="34" charset="0"/>
                <a:ea typeface="Calibri" panose="020F0502020204030204" pitchFamily="34" charset="0"/>
                <a:cs typeface="Arial" panose="020B0604020202020204" pitchFamily="34" charset="0"/>
              </a:rPr>
              <a:t>initSDL</a:t>
            </a:r>
            <a:r>
              <a:rPr lang="fr-FR" sz="1800" kern="100" dirty="0">
                <a:effectLst/>
                <a:latin typeface="Arial" panose="020B0604020202020204" pitchFamily="34" charset="0"/>
                <a:ea typeface="Calibri" panose="020F0502020204030204" pitchFamily="34" charset="0"/>
                <a:cs typeface="Arial" panose="020B0604020202020204" pitchFamily="34" charset="0"/>
              </a:rPr>
              <a:t>() : Cette fonction initialise la bibliothèque SDL ainsi que </a:t>
            </a:r>
            <a:r>
              <a:rPr lang="fr-FR" sz="1800" kern="100" dirty="0" err="1">
                <a:effectLst/>
                <a:latin typeface="Arial" panose="020B0604020202020204" pitchFamily="34" charset="0"/>
                <a:ea typeface="Calibri" panose="020F0502020204030204" pitchFamily="34" charset="0"/>
                <a:cs typeface="Arial" panose="020B0604020202020204" pitchFamily="34" charset="0"/>
              </a:rPr>
              <a:t>SDL_ttf</a:t>
            </a:r>
            <a:r>
              <a:rPr lang="fr-FR" sz="1800" kern="100" dirty="0">
                <a:effectLst/>
                <a:latin typeface="Arial" panose="020B0604020202020204" pitchFamily="34" charset="0"/>
                <a:ea typeface="Calibri" panose="020F0502020204030204" pitchFamily="34" charset="0"/>
                <a:cs typeface="Arial" panose="020B0604020202020204" pitchFamily="34" charset="0"/>
              </a:rPr>
              <a:t>. Elle crée une fenêtre, un « </a:t>
            </a:r>
            <a:r>
              <a:rPr lang="fr-FR" sz="1800" kern="100" dirty="0" err="1">
                <a:effectLst/>
                <a:latin typeface="Arial" panose="020B0604020202020204" pitchFamily="34" charset="0"/>
                <a:ea typeface="Calibri" panose="020F0502020204030204" pitchFamily="34" charset="0"/>
                <a:cs typeface="Arial" panose="020B0604020202020204" pitchFamily="34" charset="0"/>
              </a:rPr>
              <a:t>renderer</a:t>
            </a:r>
            <a:r>
              <a:rPr lang="fr-FR" sz="1800" kern="100" dirty="0">
                <a:latin typeface="Arial" panose="020B0604020202020204" pitchFamily="34" charset="0"/>
                <a:ea typeface="Calibri" panose="020F0502020204030204" pitchFamily="34" charset="0"/>
                <a:cs typeface="Arial" panose="020B0604020202020204" pitchFamily="34" charset="0"/>
              </a:rPr>
              <a:t> »</a:t>
            </a:r>
            <a:r>
              <a:rPr lang="fr-FR" sz="1800" kern="100" dirty="0">
                <a:effectLst/>
                <a:latin typeface="Arial" panose="020B0604020202020204" pitchFamily="34" charset="0"/>
                <a:ea typeface="Calibri" panose="020F0502020204030204" pitchFamily="34" charset="0"/>
                <a:cs typeface="Arial" panose="020B0604020202020204" pitchFamily="34" charset="0"/>
              </a:rPr>
              <a:t> pour effectuer le dessin, et charge une police TTF. En cas d'échec, elle affiche des messages d'erreur et termine le programme.</a:t>
            </a:r>
          </a:p>
          <a:p>
            <a:pPr>
              <a:lnSpc>
                <a:spcPct val="107000"/>
              </a:lnSpc>
              <a:spcAft>
                <a:spcPts val="800"/>
              </a:spcAft>
            </a:pPr>
            <a:endParaRPr lang="fr-FR" sz="1800" kern="100" dirty="0">
              <a:effectLst/>
              <a:latin typeface="Arial" panose="020B0604020202020204" pitchFamily="34" charset="0"/>
              <a:ea typeface="Calibri" panose="020F050202020403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B2347149-4B03-F9C5-223C-A5F8C4AA1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97" y="2008496"/>
            <a:ext cx="7377723" cy="4738333"/>
          </a:xfrm>
          <a:prstGeom prst="rect">
            <a:avLst/>
          </a:prstGeom>
          <a:ln>
            <a:noFill/>
          </a:ln>
          <a:effectLst>
            <a:softEdge rad="112500"/>
          </a:effectLst>
        </p:spPr>
      </p:pic>
    </p:spTree>
    <p:extLst>
      <p:ext uri="{BB962C8B-B14F-4D97-AF65-F5344CB8AC3E}">
        <p14:creationId xmlns:p14="http://schemas.microsoft.com/office/powerpoint/2010/main" val="223014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789C7C-CEA3-376E-87FD-A8A5040C1528}"/>
              </a:ext>
            </a:extLst>
          </p:cNvPr>
          <p:cNvSpPr>
            <a:spLocks noGrp="1"/>
          </p:cNvSpPr>
          <p:nvPr>
            <p:ph idx="1"/>
          </p:nvPr>
        </p:nvSpPr>
        <p:spPr>
          <a:xfrm>
            <a:off x="417407" y="373912"/>
            <a:ext cx="10353762" cy="4058751"/>
          </a:xfrm>
        </p:spPr>
        <p:txBody>
          <a:bodyPr>
            <a:normAutofit/>
          </a:bodyPr>
          <a:lstStyle/>
          <a:p>
            <a:pPr>
              <a:lnSpc>
                <a:spcPct val="107000"/>
              </a:lnSpc>
              <a:spcAft>
                <a:spcPts val="800"/>
              </a:spcAft>
            </a:pPr>
            <a:r>
              <a:rPr lang="fr-FR" sz="2800" kern="100" dirty="0">
                <a:effectLst/>
                <a:latin typeface="Arial" panose="020B0604020202020204" pitchFamily="34" charset="0"/>
                <a:ea typeface="Calibri" panose="020F0502020204030204" pitchFamily="34" charset="0"/>
                <a:cs typeface="Arial" panose="020B0604020202020204" pitchFamily="34" charset="0"/>
              </a:rPr>
              <a:t>2.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initButton</a:t>
            </a:r>
            <a:r>
              <a:rPr lang="fr-FR" sz="2800" kern="100" dirty="0">
                <a:effectLst/>
                <a:latin typeface="Arial" panose="020B0604020202020204" pitchFamily="34" charset="0"/>
                <a:ea typeface="Calibri" panose="020F0502020204030204" pitchFamily="34" charset="0"/>
                <a:cs typeface="Arial" panose="020B0604020202020204" pitchFamily="34" charset="0"/>
              </a:rPr>
              <a:t>(Button *</a:t>
            </a:r>
            <a:r>
              <a:rPr lang="fr-FR" sz="2800" kern="100" dirty="0" err="1">
                <a:effectLst/>
                <a:latin typeface="Arial" panose="020B0604020202020204" pitchFamily="34" charset="0"/>
                <a:ea typeface="Calibri" panose="020F0502020204030204" pitchFamily="34" charset="0"/>
                <a:cs typeface="Arial" panose="020B0604020202020204" pitchFamily="34" charset="0"/>
              </a:rPr>
              <a:t>button</a:t>
            </a:r>
            <a:r>
              <a:rPr lang="fr-FR" sz="2800" kern="100" dirty="0">
                <a:effectLst/>
                <a:latin typeface="Arial" panose="020B0604020202020204" pitchFamily="34" charset="0"/>
                <a:ea typeface="Calibri" panose="020F0502020204030204" pitchFamily="34" charset="0"/>
                <a:cs typeface="Arial" panose="020B0604020202020204" pitchFamily="34" charset="0"/>
              </a:rPr>
              <a:t>,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x,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y,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w,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h, </a:t>
            </a:r>
            <a:r>
              <a:rPr lang="fr-FR" sz="2800" kern="100" dirty="0" err="1">
                <a:effectLst/>
                <a:latin typeface="Arial" panose="020B0604020202020204" pitchFamily="34" charset="0"/>
                <a:ea typeface="Calibri" panose="020F0502020204030204" pitchFamily="34" charset="0"/>
                <a:cs typeface="Arial" panose="020B0604020202020204" pitchFamily="34" charset="0"/>
              </a:rPr>
              <a:t>SDL_Color</a:t>
            </a:r>
            <a:r>
              <a:rPr lang="fr-FR" sz="2800" kern="100" dirty="0">
                <a:effectLst/>
                <a:latin typeface="Arial" panose="020B0604020202020204" pitchFamily="34" charset="0"/>
                <a:ea typeface="Calibri" panose="020F0502020204030204" pitchFamily="34" charset="0"/>
                <a:cs typeface="Arial" panose="020B0604020202020204" pitchFamily="34" charset="0"/>
              </a:rPr>
              <a:t> </a:t>
            </a:r>
            <a:r>
              <a:rPr lang="fr-FR" sz="2800" kern="100" dirty="0" err="1">
                <a:effectLst/>
                <a:latin typeface="Arial" panose="020B0604020202020204" pitchFamily="34" charset="0"/>
                <a:ea typeface="Calibri" panose="020F0502020204030204" pitchFamily="34" charset="0"/>
                <a:cs typeface="Arial" panose="020B0604020202020204" pitchFamily="34" charset="0"/>
              </a:rPr>
              <a:t>color</a:t>
            </a:r>
            <a:r>
              <a:rPr lang="fr-FR" sz="2800" kern="100" dirty="0">
                <a:effectLst/>
                <a:latin typeface="Arial" panose="020B0604020202020204" pitchFamily="34" charset="0"/>
                <a:ea typeface="Calibri" panose="020F0502020204030204" pitchFamily="34" charset="0"/>
                <a:cs typeface="Arial" panose="020B0604020202020204" pitchFamily="34" charset="0"/>
              </a:rPr>
              <a:t>, </a:t>
            </a:r>
            <a:r>
              <a:rPr lang="fr-FR" sz="2800" kern="100" dirty="0" err="1">
                <a:effectLst/>
                <a:latin typeface="Arial" panose="020B0604020202020204" pitchFamily="34" charset="0"/>
                <a:ea typeface="Calibri" panose="020F0502020204030204" pitchFamily="34" charset="0"/>
                <a:cs typeface="Arial" panose="020B0604020202020204" pitchFamily="34" charset="0"/>
              </a:rPr>
              <a:t>const</a:t>
            </a:r>
            <a:r>
              <a:rPr lang="fr-FR" sz="2800" kern="100" dirty="0">
                <a:effectLst/>
                <a:latin typeface="Arial" panose="020B0604020202020204" pitchFamily="34" charset="0"/>
                <a:ea typeface="Calibri" panose="020F0502020204030204" pitchFamily="34" charset="0"/>
                <a:cs typeface="Arial" panose="020B0604020202020204" pitchFamily="34" charset="0"/>
              </a:rPr>
              <a:t> char *</a:t>
            </a:r>
            <a:r>
              <a:rPr lang="fr-FR" sz="2800" kern="100" dirty="0" err="1">
                <a:effectLst/>
                <a:latin typeface="Arial" panose="020B0604020202020204" pitchFamily="34" charset="0"/>
                <a:ea typeface="Calibri" panose="020F0502020204030204" pitchFamily="34" charset="0"/>
                <a:cs typeface="Arial" panose="020B0604020202020204" pitchFamily="34" charset="0"/>
              </a:rPr>
              <a:t>text</a:t>
            </a:r>
            <a:r>
              <a:rPr lang="fr-FR" sz="2800" kern="100" dirty="0">
                <a:effectLst/>
                <a:latin typeface="Arial" panose="020B0604020202020204" pitchFamily="34" charset="0"/>
                <a:ea typeface="Calibri" panose="020F0502020204030204" pitchFamily="34" charset="0"/>
                <a:cs typeface="Arial" panose="020B0604020202020204" pitchFamily="34" charset="0"/>
              </a:rPr>
              <a:t>) : C’est une fonction pour initialiser un bouton avec ses propriétés telles que les coordonnées, dimensions, couleur, et texte. Elle prend en paramètre un pointeur vers la structure Button et les différentes propriétés du bouton.</a:t>
            </a:r>
            <a:r>
              <a:rPr lang="fr-FR" sz="2800" b="0" i="0" dirty="0">
                <a:solidFill>
                  <a:srgbClr val="D1D5DB"/>
                </a:solidFill>
                <a:effectLst/>
                <a:latin typeface="Arial" panose="020B0604020202020204" pitchFamily="34" charset="0"/>
                <a:cs typeface="Arial" panose="020B0604020202020204" pitchFamily="34" charset="0"/>
              </a:rPr>
              <a:t> Cette fonction peut être modifiée pour créer d'autres menus en ajustant les propriétés des boutons.</a:t>
            </a:r>
            <a:endParaRPr lang="fr-FR" sz="2800" kern="100" dirty="0">
              <a:effectLst/>
              <a:latin typeface="Arial" panose="020B0604020202020204" pitchFamily="34" charset="0"/>
              <a:ea typeface="Calibri" panose="020F050202020403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2A0F879C-611A-0B67-6A02-2E3966191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5" y="3803468"/>
            <a:ext cx="11192118" cy="2066109"/>
          </a:xfrm>
          <a:prstGeom prst="rect">
            <a:avLst/>
          </a:prstGeom>
          <a:ln>
            <a:noFill/>
          </a:ln>
          <a:effectLst>
            <a:softEdge rad="112500"/>
          </a:effectLst>
        </p:spPr>
      </p:pic>
    </p:spTree>
    <p:extLst>
      <p:ext uri="{BB962C8B-B14F-4D97-AF65-F5344CB8AC3E}">
        <p14:creationId xmlns:p14="http://schemas.microsoft.com/office/powerpoint/2010/main" val="225154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6C0FAC-C022-0711-8D94-FB2436757A17}"/>
              </a:ext>
            </a:extLst>
          </p:cNvPr>
          <p:cNvSpPr>
            <a:spLocks noGrp="1"/>
          </p:cNvSpPr>
          <p:nvPr>
            <p:ph idx="1"/>
          </p:nvPr>
        </p:nvSpPr>
        <p:spPr>
          <a:xfrm>
            <a:off x="434823" y="330369"/>
            <a:ext cx="10983420" cy="1774927"/>
          </a:xfrm>
        </p:spPr>
        <p:txBody>
          <a:bodyPr>
            <a:normAutofit/>
          </a:bodyPr>
          <a:lstStyle/>
          <a:p>
            <a:pPr>
              <a:lnSpc>
                <a:spcPct val="107000"/>
              </a:lnSpc>
              <a:spcAft>
                <a:spcPts val="800"/>
              </a:spcAft>
            </a:pPr>
            <a:r>
              <a:rPr lang="fr-FR" sz="2400" kern="100" dirty="0">
                <a:effectLst/>
                <a:latin typeface="Arial" panose="020B0604020202020204" pitchFamily="34" charset="0"/>
                <a:ea typeface="Calibri" panose="020F0502020204030204" pitchFamily="34" charset="0"/>
                <a:cs typeface="Arial" panose="020B0604020202020204" pitchFamily="34" charset="0"/>
              </a:rPr>
              <a:t>3. </a:t>
            </a:r>
            <a:r>
              <a:rPr lang="fr-FR" sz="2400" kern="100" dirty="0" err="1">
                <a:effectLst/>
                <a:latin typeface="Arial" panose="020B0604020202020204" pitchFamily="34" charset="0"/>
                <a:ea typeface="Calibri" panose="020F0502020204030204" pitchFamily="34" charset="0"/>
                <a:cs typeface="Arial" panose="020B0604020202020204" pitchFamily="34" charset="0"/>
              </a:rPr>
              <a:t>renderButton</a:t>
            </a:r>
            <a:r>
              <a:rPr lang="fr-FR" sz="2400" kern="100" dirty="0">
                <a:effectLst/>
                <a:latin typeface="Arial" panose="020B0604020202020204" pitchFamily="34" charset="0"/>
                <a:ea typeface="Calibri" panose="020F0502020204030204" pitchFamily="34" charset="0"/>
                <a:cs typeface="Arial" panose="020B0604020202020204" pitchFamily="34" charset="0"/>
              </a:rPr>
              <a:t>(</a:t>
            </a:r>
            <a:r>
              <a:rPr lang="fr-FR" sz="2400" kern="100" dirty="0" err="1">
                <a:effectLst/>
                <a:latin typeface="Arial" panose="020B0604020202020204" pitchFamily="34" charset="0"/>
                <a:ea typeface="Calibri" panose="020F0502020204030204" pitchFamily="34" charset="0"/>
                <a:cs typeface="Arial" panose="020B0604020202020204" pitchFamily="34" charset="0"/>
              </a:rPr>
              <a:t>const</a:t>
            </a:r>
            <a:r>
              <a:rPr lang="fr-FR" sz="2400" kern="100" dirty="0">
                <a:effectLst/>
                <a:latin typeface="Arial" panose="020B0604020202020204" pitchFamily="34" charset="0"/>
                <a:ea typeface="Calibri" panose="020F0502020204030204" pitchFamily="34" charset="0"/>
                <a:cs typeface="Arial" panose="020B0604020202020204" pitchFamily="34" charset="0"/>
              </a:rPr>
              <a:t> Button *</a:t>
            </a:r>
            <a:r>
              <a:rPr lang="fr-FR" sz="2400" kern="100" dirty="0" err="1">
                <a:effectLst/>
                <a:latin typeface="Arial" panose="020B0604020202020204" pitchFamily="34" charset="0"/>
                <a:ea typeface="Calibri" panose="020F0502020204030204" pitchFamily="34" charset="0"/>
                <a:cs typeface="Arial" panose="020B0604020202020204" pitchFamily="34" charset="0"/>
              </a:rPr>
              <a:t>button</a:t>
            </a:r>
            <a:r>
              <a:rPr lang="fr-FR" sz="2400" kern="100" dirty="0">
                <a:effectLst/>
                <a:latin typeface="Arial" panose="020B0604020202020204" pitchFamily="34" charset="0"/>
                <a:ea typeface="Calibri" panose="020F0502020204030204" pitchFamily="34" charset="0"/>
                <a:cs typeface="Arial" panose="020B0604020202020204" pitchFamily="34" charset="0"/>
              </a:rPr>
              <a:t>) : Cette fonction « affiche » un bouton sur l'écran. Elle remplit un rectangle avec la couleur du bouton, puis ajoute le texte au centre du bouton. Le texte est rendu en utilisant la police chargée. </a:t>
            </a:r>
            <a:r>
              <a:rPr lang="fr-FR" sz="2400" b="0" i="0" dirty="0">
                <a:solidFill>
                  <a:srgbClr val="D1D5DB"/>
                </a:solidFill>
                <a:effectLst/>
                <a:latin typeface="Arial" panose="020B0604020202020204" pitchFamily="34" charset="0"/>
                <a:cs typeface="Arial" panose="020B0604020202020204" pitchFamily="34" charset="0"/>
              </a:rPr>
              <a:t>Le rendu sera mis à jour à chaque itération de la boucle.</a:t>
            </a:r>
            <a:endParaRPr lang="fr-FR" sz="2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 4">
            <a:extLst>
              <a:ext uri="{FF2B5EF4-FFF2-40B4-BE49-F238E27FC236}">
                <a16:creationId xmlns:a16="http://schemas.microsoft.com/office/drawing/2014/main" id="{174E393E-22FB-98CB-37AA-09C91C143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6" y="2105296"/>
            <a:ext cx="10644487" cy="4173584"/>
          </a:xfrm>
          <a:prstGeom prst="rect">
            <a:avLst/>
          </a:prstGeom>
          <a:ln>
            <a:noFill/>
          </a:ln>
          <a:effectLst>
            <a:softEdge rad="112500"/>
          </a:effectLst>
        </p:spPr>
      </p:pic>
    </p:spTree>
    <p:extLst>
      <p:ext uri="{BB962C8B-B14F-4D97-AF65-F5344CB8AC3E}">
        <p14:creationId xmlns:p14="http://schemas.microsoft.com/office/powerpoint/2010/main" val="40026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EA11B0A-E651-866A-CB56-4A5876DBED7E}"/>
              </a:ext>
            </a:extLst>
          </p:cNvPr>
          <p:cNvSpPr>
            <a:spLocks noGrp="1"/>
          </p:cNvSpPr>
          <p:nvPr>
            <p:ph idx="1"/>
          </p:nvPr>
        </p:nvSpPr>
        <p:spPr>
          <a:xfrm>
            <a:off x="278071" y="278118"/>
            <a:ext cx="8439210" cy="967207"/>
          </a:xfrm>
        </p:spPr>
        <p:txBody>
          <a:bodyPr/>
          <a:lstStyle/>
          <a:p>
            <a:pPr>
              <a:lnSpc>
                <a:spcPct val="107000"/>
              </a:lnSpc>
              <a:spcAft>
                <a:spcPts val="800"/>
              </a:spcAft>
            </a:pPr>
            <a:r>
              <a:rPr lang="fr-FR" sz="2000" kern="100" dirty="0">
                <a:effectLst/>
                <a:latin typeface="Arial" panose="020B0604020202020204" pitchFamily="34" charset="0"/>
                <a:ea typeface="Calibri" panose="020F0502020204030204" pitchFamily="34" charset="0"/>
                <a:cs typeface="Arial" panose="020B0604020202020204" pitchFamily="34" charset="0"/>
              </a:rPr>
              <a:t>4. </a:t>
            </a:r>
            <a:r>
              <a:rPr lang="fr-FR" sz="2000" kern="100" dirty="0" err="1">
                <a:effectLst/>
                <a:latin typeface="Arial" panose="020B0604020202020204" pitchFamily="34" charset="0"/>
                <a:ea typeface="Calibri" panose="020F0502020204030204" pitchFamily="34" charset="0"/>
                <a:cs typeface="Arial" panose="020B0604020202020204" pitchFamily="34" charset="0"/>
              </a:rPr>
              <a:t>cleanup</a:t>
            </a:r>
            <a:r>
              <a:rPr lang="fr-FR" sz="2000" kern="100" dirty="0">
                <a:effectLst/>
                <a:latin typeface="Arial" panose="020B0604020202020204" pitchFamily="34" charset="0"/>
                <a:ea typeface="Calibri" panose="020F0502020204030204" pitchFamily="34" charset="0"/>
                <a:cs typeface="Arial" panose="020B0604020202020204" pitchFamily="34" charset="0"/>
              </a:rPr>
              <a:t>() : Une fonction pour libérer toutes les ressources utilisées par le programme. Elle ferme la police, le </a:t>
            </a:r>
            <a:r>
              <a:rPr lang="fr-FR" sz="2000" kern="100" dirty="0" err="1">
                <a:effectLst/>
                <a:latin typeface="Arial" panose="020B0604020202020204" pitchFamily="34" charset="0"/>
                <a:ea typeface="Calibri" panose="020F0502020204030204" pitchFamily="34" charset="0"/>
                <a:cs typeface="Arial" panose="020B0604020202020204" pitchFamily="34" charset="0"/>
              </a:rPr>
              <a:t>renderer</a:t>
            </a:r>
            <a:r>
              <a:rPr lang="fr-FR" sz="2000" kern="100" dirty="0">
                <a:effectLst/>
                <a:latin typeface="Arial" panose="020B0604020202020204" pitchFamily="34" charset="0"/>
                <a:ea typeface="Calibri" panose="020F0502020204030204" pitchFamily="34" charset="0"/>
                <a:cs typeface="Arial" panose="020B0604020202020204" pitchFamily="34" charset="0"/>
              </a:rPr>
              <a:t>, et la fenêtre SDL.</a:t>
            </a:r>
          </a:p>
          <a:p>
            <a:pPr marL="36900" indent="0">
              <a:buNone/>
            </a:pPr>
            <a:endParaRPr lang="fr-FR" dirty="0"/>
          </a:p>
        </p:txBody>
      </p:sp>
      <p:pic>
        <p:nvPicPr>
          <p:cNvPr id="5" name="Image 4">
            <a:extLst>
              <a:ext uri="{FF2B5EF4-FFF2-40B4-BE49-F238E27FC236}">
                <a16:creationId xmlns:a16="http://schemas.microsoft.com/office/drawing/2014/main" id="{6AB8FEF9-89BA-3DF0-CD11-10BDBDEAB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772" y="134702"/>
            <a:ext cx="3532983" cy="1519925"/>
          </a:xfrm>
          <a:prstGeom prst="rect">
            <a:avLst/>
          </a:prstGeom>
          <a:ln>
            <a:noFill/>
          </a:ln>
          <a:effectLst>
            <a:softEdge rad="112500"/>
          </a:effectLst>
        </p:spPr>
      </p:pic>
      <p:pic>
        <p:nvPicPr>
          <p:cNvPr id="8" name="Image 7">
            <a:extLst>
              <a:ext uri="{FF2B5EF4-FFF2-40B4-BE49-F238E27FC236}">
                <a16:creationId xmlns:a16="http://schemas.microsoft.com/office/drawing/2014/main" id="{DC0E705C-D73C-151A-EEA9-BA137A1AC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44" y="1022515"/>
            <a:ext cx="7123955" cy="4133239"/>
          </a:xfrm>
          <a:prstGeom prst="rect">
            <a:avLst/>
          </a:prstGeom>
          <a:ln>
            <a:noFill/>
          </a:ln>
          <a:effectLst>
            <a:softEdge rad="112500"/>
          </a:effectLst>
        </p:spPr>
      </p:pic>
      <p:sp>
        <p:nvSpPr>
          <p:cNvPr id="9" name="Espace réservé du contenu 2">
            <a:extLst>
              <a:ext uri="{FF2B5EF4-FFF2-40B4-BE49-F238E27FC236}">
                <a16:creationId xmlns:a16="http://schemas.microsoft.com/office/drawing/2014/main" id="{86B2ED6F-8218-0062-8682-57DCBC91CFA4}"/>
              </a:ext>
            </a:extLst>
          </p:cNvPr>
          <p:cNvSpPr txBox="1">
            <a:spLocks/>
          </p:cNvSpPr>
          <p:nvPr/>
        </p:nvSpPr>
        <p:spPr>
          <a:xfrm>
            <a:off x="8055772" y="1903099"/>
            <a:ext cx="3628140" cy="325265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fr-FR" sz="1600" kern="100" dirty="0">
                <a:effectLst/>
                <a:latin typeface="Arial" panose="020B0604020202020204" pitchFamily="34" charset="0"/>
                <a:ea typeface="Calibri" panose="020F0502020204030204" pitchFamily="34" charset="0"/>
                <a:cs typeface="Arial" panose="020B0604020202020204" pitchFamily="34" charset="0"/>
              </a:rPr>
              <a:t>5. Gestion des Événements : Le programme « écoute » les événements SDL, en particulier les clics de souris. Lorsqu'un clic de souris est détecté, le programme vérifie si le pointeur de la souris se trouve à l'intérieur des coordonnées d'un bouton, déclenchant ainsi l’action associée. (dans ce cas la elle affiche dans le terminale un message de succès)</a:t>
            </a:r>
          </a:p>
        </p:txBody>
      </p:sp>
      <p:sp>
        <p:nvSpPr>
          <p:cNvPr id="10" name="Espace réservé du contenu 2">
            <a:extLst>
              <a:ext uri="{FF2B5EF4-FFF2-40B4-BE49-F238E27FC236}">
                <a16:creationId xmlns:a16="http://schemas.microsoft.com/office/drawing/2014/main" id="{8286F543-EF09-1A46-CF9D-CF8FA904747C}"/>
              </a:ext>
            </a:extLst>
          </p:cNvPr>
          <p:cNvSpPr txBox="1">
            <a:spLocks/>
          </p:cNvSpPr>
          <p:nvPr/>
        </p:nvSpPr>
        <p:spPr>
          <a:xfrm>
            <a:off x="403585" y="5338170"/>
            <a:ext cx="10572810" cy="112396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fr-FR" kern="100" dirty="0">
                <a:effectLst/>
                <a:latin typeface="Arial" panose="020B0604020202020204" pitchFamily="34" charset="0"/>
                <a:ea typeface="Calibri" panose="020F0502020204030204" pitchFamily="34" charset="0"/>
                <a:cs typeface="Arial" panose="020B0604020202020204" pitchFamily="34" charset="0"/>
              </a:rPr>
              <a:t>Pour l’instant ce programme constitue une simple base pour créer des menus interactifs avec la SDL. Par la suite des images seront utilisé pour habiller les menus a la place de simple couleur.</a:t>
            </a:r>
          </a:p>
        </p:txBody>
      </p:sp>
    </p:spTree>
    <p:extLst>
      <p:ext uri="{BB962C8B-B14F-4D97-AF65-F5344CB8AC3E}">
        <p14:creationId xmlns:p14="http://schemas.microsoft.com/office/powerpoint/2010/main" val="2625932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533</TotalTime>
  <Words>521</Words>
  <Application>Microsoft Office PowerPoint</Application>
  <PresentationFormat>Grand écran</PresentationFormat>
  <Paragraphs>15</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Calisto MT</vt:lpstr>
      <vt:lpstr>Söhne</vt:lpstr>
      <vt:lpstr>Wingdings 2</vt:lpstr>
      <vt:lpstr>Ardoise</vt:lpstr>
      <vt:lpstr>Rapport &amp; présentation</vt:lpstr>
      <vt:lpstr>Le menu</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&amp; presentation</dc:title>
  <dc:creator>ousmane diakite</dc:creator>
  <cp:lastModifiedBy>Salah-Eddine DJERLIL</cp:lastModifiedBy>
  <cp:revision>2</cp:revision>
  <dcterms:created xsi:type="dcterms:W3CDTF">2024-01-24T15:03:25Z</dcterms:created>
  <dcterms:modified xsi:type="dcterms:W3CDTF">2024-01-25T01:54:22Z</dcterms:modified>
</cp:coreProperties>
</file>