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800"/>
    <a:srgbClr val="581900"/>
    <a:srgbClr val="FFCF21"/>
    <a:srgbClr val="000066"/>
    <a:srgbClr val="660066"/>
    <a:srgbClr val="CC0066"/>
    <a:srgbClr val="FBE613"/>
    <a:srgbClr val="F1920D"/>
    <a:srgbClr val="FFD56D"/>
    <a:srgbClr val="FFB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3" autoAdjust="0"/>
  </p:normalViewPr>
  <p:slideViewPr>
    <p:cSldViewPr>
      <p:cViewPr>
        <p:scale>
          <a:sx n="80" d="100"/>
          <a:sy n="80" d="100"/>
        </p:scale>
        <p:origin x="145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Algerian" panose="04020705040A02060702" pitchFamily="82" charset="0"/>
              </a:rPr>
              <a:t>Les applications </a:t>
            </a:r>
            <a:r>
              <a:rPr lang="fr-FR" sz="3200" dirty="0" err="1" smtClean="0">
                <a:latin typeface="Algerian" panose="04020705040A02060702" pitchFamily="82" charset="0"/>
              </a:rPr>
              <a:t>Spark</a:t>
            </a:r>
            <a:r>
              <a:rPr lang="fr-FR" sz="3200" dirty="0" smtClean="0">
                <a:latin typeface="Algerian" panose="04020705040A02060702" pitchFamily="82" charset="0"/>
              </a:rPr>
              <a:t> s’exécutent comme un ensemble de processus indépendants sur un cluster, coordonnés par un objet </a:t>
            </a:r>
            <a:r>
              <a:rPr lang="fr-FR" sz="3200" dirty="0" err="1" smtClean="0">
                <a:latin typeface="Algerian" panose="04020705040A02060702" pitchFamily="82" charset="0"/>
              </a:rPr>
              <a:t>SparkContext</a:t>
            </a:r>
            <a:r>
              <a:rPr lang="fr-FR" sz="3200" dirty="0" smtClean="0">
                <a:latin typeface="Algerian" panose="04020705040A02060702" pitchFamily="82" charset="0"/>
              </a:rPr>
              <a:t> du programme principal, appelé Driver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Algerian" panose="04020705040A02060702" pitchFamily="82" charset="0"/>
              </a:rPr>
              <a:t>Pour s’exécuter sur un cluster, le </a:t>
            </a:r>
            <a:r>
              <a:rPr lang="fr-FR" sz="3200" dirty="0" err="1" smtClean="0">
                <a:latin typeface="Algerian" panose="04020705040A02060702" pitchFamily="82" charset="0"/>
              </a:rPr>
              <a:t>SparkContext</a:t>
            </a:r>
            <a:r>
              <a:rPr lang="fr-FR" sz="3200" dirty="0" smtClean="0">
                <a:latin typeface="Algerian" panose="04020705040A02060702" pitchFamily="82" charset="0"/>
              </a:rPr>
              <a:t> se connecte à un Cluster Manager, qui peut être soit un gestionnaire </a:t>
            </a:r>
            <a:r>
              <a:rPr lang="fr-FR" sz="3200" dirty="0" err="1" smtClean="0">
                <a:latin typeface="Algerian" panose="04020705040A02060702" pitchFamily="82" charset="0"/>
              </a:rPr>
              <a:t>standalone</a:t>
            </a:r>
            <a:r>
              <a:rPr lang="fr-FR" sz="3200" dirty="0" smtClean="0">
                <a:latin typeface="Algerian" panose="04020705040A02060702" pitchFamily="82" charset="0"/>
              </a:rPr>
              <a:t> de </a:t>
            </a:r>
            <a:r>
              <a:rPr lang="fr-FR" sz="3200" dirty="0" err="1" smtClean="0">
                <a:latin typeface="Algerian" panose="04020705040A02060702" pitchFamily="82" charset="0"/>
              </a:rPr>
              <a:t>Spark</a:t>
            </a:r>
            <a:r>
              <a:rPr lang="fr-FR" sz="3200" dirty="0" smtClean="0">
                <a:latin typeface="Algerian" panose="04020705040A02060702" pitchFamily="82" charset="0"/>
              </a:rPr>
              <a:t>, soit YARN ou </a:t>
            </a:r>
            <a:r>
              <a:rPr lang="fr-FR" sz="3200" dirty="0" err="1" smtClean="0">
                <a:latin typeface="Algerian" panose="04020705040A02060702" pitchFamily="82" charset="0"/>
              </a:rPr>
              <a:t>Mesos</a:t>
            </a:r>
            <a:r>
              <a:rPr lang="fr-FR" sz="3200" dirty="0" smtClean="0">
                <a:latin typeface="Algerian" panose="04020705040A02060702" pitchFamily="82" charset="0"/>
              </a:rPr>
              <a:t>, pour l’allocation de ressources aux </a:t>
            </a:r>
            <a:r>
              <a:rPr lang="fr-FR" sz="3200" dirty="0" err="1" smtClean="0">
                <a:latin typeface="Algerian" panose="04020705040A02060702" pitchFamily="82" charset="0"/>
              </a:rPr>
              <a:t>applictions</a:t>
            </a:r>
            <a:r>
              <a:rPr lang="fr-FR" sz="3200" dirty="0" smtClean="0">
                <a:latin typeface="Algerian" panose="04020705040A02060702" pitchFamily="8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Algerian" panose="04020705040A02060702" pitchFamily="82" charset="0"/>
              </a:rPr>
              <a:t>une fois connecté, </a:t>
            </a:r>
            <a:r>
              <a:rPr lang="fr-FR" sz="3200" dirty="0" err="1" smtClean="0">
                <a:latin typeface="Algerian" panose="04020705040A02060702" pitchFamily="82" charset="0"/>
              </a:rPr>
              <a:t>Spark</a:t>
            </a:r>
            <a:r>
              <a:rPr lang="fr-FR" sz="3200" dirty="0" smtClean="0">
                <a:latin typeface="Algerian" panose="04020705040A02060702" pitchFamily="82" charset="0"/>
              </a:rPr>
              <a:t> lance des executors sur les nœuds du cluster, des processus qui lancent des traitements et stockent les données pour les applications.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Algerian" panose="04020705040A02060702" pitchFamily="82" charset="0"/>
              </a:rPr>
              <a:t>Il envoie ensuite le code de l’application (Jar ou ficher python) aux executors. </a:t>
            </a:r>
            <a:r>
              <a:rPr lang="fr-FR" sz="3200" dirty="0" err="1" smtClean="0">
                <a:latin typeface="Algerian" panose="04020705040A02060702" pitchFamily="82" charset="0"/>
              </a:rPr>
              <a:t>SparkContext</a:t>
            </a:r>
            <a:r>
              <a:rPr lang="fr-FR" sz="3200" dirty="0" smtClean="0">
                <a:latin typeface="Algerian" panose="04020705040A02060702" pitchFamily="82" charset="0"/>
              </a:rPr>
              <a:t> envoie ensuite les </a:t>
            </a:r>
            <a:r>
              <a:rPr lang="fr-FR" sz="3200" dirty="0" err="1" smtClean="0">
                <a:latin typeface="Algerian" panose="04020705040A02060702" pitchFamily="82" charset="0"/>
              </a:rPr>
              <a:t>Tasks</a:t>
            </a:r>
            <a:r>
              <a:rPr lang="fr-FR" sz="3200" dirty="0" smtClean="0">
                <a:latin typeface="Algerian" panose="04020705040A02060702" pitchFamily="82" charset="0"/>
              </a:rPr>
              <a:t> aux executors pour qu’ils les lancent.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9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30115" y="1550346"/>
            <a:ext cx="3591682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547" y="3946095"/>
            <a:ext cx="763525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4"/>
            <a:ext cx="8229600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5520"/>
            <a:ext cx="8229600" cy="3111742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566" y="281175"/>
            <a:ext cx="6104234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1" y="1315961"/>
            <a:ext cx="6104234" cy="3436007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4"/>
            <a:ext cx="8229600" cy="1112015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218" y="281176"/>
            <a:ext cx="1422782" cy="8210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4724705" y="4098801"/>
            <a:ext cx="4324177" cy="6108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Enseignant : </a:t>
            </a:r>
            <a:r>
              <a:rPr lang="fr-FR" sz="2400" b="1" dirty="0" smtClean="0">
                <a:solidFill>
                  <a:schemeClr val="bg1"/>
                </a:solidFill>
              </a:rPr>
              <a:t>Abdelhakim TRAOULI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260" y="570871"/>
            <a:ext cx="238063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ISET </a:t>
            </a:r>
            <a:r>
              <a:rPr lang="fr-F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Djerba </a:t>
            </a:r>
            <a:endParaRPr lang="fr-FR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54375" y="1378621"/>
            <a:ext cx="7161579" cy="14700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CHAP 3 : </a:t>
            </a:r>
            <a:r>
              <a:rPr lang="fr-FR" sz="7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Spark</a:t>
            </a:r>
            <a:endParaRPr lang="fr-FR" sz="72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91" y="2753495"/>
            <a:ext cx="2249854" cy="11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solidFill>
                  <a:schemeClr val="tx1"/>
                </a:solidFill>
              </a:rPr>
              <a:t>RDD: </a:t>
            </a:r>
            <a:r>
              <a:rPr lang="fr-FR" b="1" dirty="0" err="1">
                <a:solidFill>
                  <a:schemeClr val="tx1"/>
                </a:solidFill>
              </a:rPr>
              <a:t>Resilient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Distributed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Dataset</a:t>
            </a:r>
            <a:r>
              <a:rPr lang="fr-FR" dirty="0">
                <a:solidFill>
                  <a:schemeClr val="tx1"/>
                </a:solidFill>
              </a:rPr>
              <a:t>: </a:t>
            </a:r>
            <a:endParaRPr lang="fr-FR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</a:rPr>
              <a:t>Dataset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: un ensemble de données (une collection</a:t>
            </a:r>
            <a:r>
              <a:rPr lang="fr-FR" dirty="0" smtClean="0">
                <a:solidFill>
                  <a:schemeClr val="tx1"/>
                </a:solidFill>
              </a:rPr>
              <a:t>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</a:rPr>
              <a:t>Distributed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: cet ensemble est distribué afin d’être découpée pour être traitée dans les différents nœuds. </a:t>
            </a:r>
            <a:endParaRPr lang="fr-FR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</a:rPr>
              <a:t>Resilient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smtClean="0">
                <a:solidFill>
                  <a:schemeClr val="tx1"/>
                </a:solidFill>
              </a:rPr>
              <a:t>Il </a:t>
            </a:r>
            <a:r>
              <a:rPr lang="fr-FR" dirty="0">
                <a:solidFill>
                  <a:schemeClr val="tx1"/>
                </a:solidFill>
              </a:rPr>
              <a:t>est résilient, car il pourra être relu en cas de problème.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Les </a:t>
            </a:r>
            <a:r>
              <a:rPr lang="fr-FR" dirty="0" err="1" smtClean="0">
                <a:latin typeface="Constantia" panose="02030602050306030303" pitchFamily="18" charset="0"/>
              </a:rPr>
              <a:t>RDDs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sz="2200" dirty="0" smtClean="0">
                <a:solidFill>
                  <a:schemeClr val="tx1"/>
                </a:solidFill>
              </a:rPr>
              <a:t>RDD </a:t>
            </a:r>
            <a:r>
              <a:rPr lang="fr-FR" sz="2200" dirty="0">
                <a:solidFill>
                  <a:schemeClr val="tx1"/>
                </a:solidFill>
              </a:rPr>
              <a:t>:simple à créer et peut être obtenu à partir de multiples sources : </a:t>
            </a:r>
            <a:endParaRPr lang="fr-FR" sz="2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smtClean="0">
                <a:solidFill>
                  <a:schemeClr val="tx1"/>
                </a:solidFill>
              </a:rPr>
              <a:t>Une </a:t>
            </a:r>
            <a:r>
              <a:rPr lang="fr-FR" sz="1900" dirty="0">
                <a:solidFill>
                  <a:schemeClr val="tx1"/>
                </a:solidFill>
              </a:rPr>
              <a:t>collection (List, Set), transformée en RDD </a:t>
            </a:r>
            <a:endParaRPr lang="fr-FR" sz="19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smtClean="0">
                <a:solidFill>
                  <a:schemeClr val="tx1"/>
                </a:solidFill>
              </a:rPr>
              <a:t>Un </a:t>
            </a:r>
            <a:r>
              <a:rPr lang="fr-FR" sz="1900" dirty="0">
                <a:solidFill>
                  <a:schemeClr val="tx1"/>
                </a:solidFill>
              </a:rPr>
              <a:t>fichier local ou distribué (HDFS) dont le format est configurable: texte, </a:t>
            </a:r>
            <a:r>
              <a:rPr lang="fr-FR" sz="1900" dirty="0" err="1">
                <a:solidFill>
                  <a:schemeClr val="tx1"/>
                </a:solidFill>
              </a:rPr>
              <a:t>SequenceFile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dirty="0" err="1">
                <a:solidFill>
                  <a:schemeClr val="tx1"/>
                </a:solidFill>
              </a:rPr>
              <a:t>Hadoop</a:t>
            </a:r>
            <a:r>
              <a:rPr lang="fr-FR" sz="1900" dirty="0">
                <a:solidFill>
                  <a:schemeClr val="tx1"/>
                </a:solidFill>
              </a:rPr>
              <a:t>, JSON.… </a:t>
            </a:r>
            <a:endParaRPr lang="fr-FR" sz="19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smtClean="0">
                <a:solidFill>
                  <a:schemeClr val="tx1"/>
                </a:solidFill>
              </a:rPr>
              <a:t>Une </a:t>
            </a:r>
            <a:r>
              <a:rPr lang="fr-FR" sz="1900" dirty="0">
                <a:solidFill>
                  <a:schemeClr val="tx1"/>
                </a:solidFill>
              </a:rPr>
              <a:t>base de données: JDBC, </a:t>
            </a:r>
            <a:r>
              <a:rPr lang="fr-FR" sz="1900" dirty="0" err="1">
                <a:solidFill>
                  <a:schemeClr val="tx1"/>
                </a:solidFill>
              </a:rPr>
              <a:t>HBase</a:t>
            </a:r>
            <a:r>
              <a:rPr lang="fr-FR" sz="1900" dirty="0">
                <a:solidFill>
                  <a:schemeClr val="tx1"/>
                </a:solidFill>
              </a:rPr>
              <a:t>… </a:t>
            </a:r>
            <a:endParaRPr lang="fr-FR" sz="19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smtClean="0">
                <a:solidFill>
                  <a:schemeClr val="tx1"/>
                </a:solidFill>
              </a:rPr>
              <a:t>Un </a:t>
            </a:r>
            <a:r>
              <a:rPr lang="fr-FR" sz="1900" dirty="0">
                <a:solidFill>
                  <a:schemeClr val="tx1"/>
                </a:solidFill>
              </a:rPr>
              <a:t>autre RDD auquel est appliqué une transformation (un filtre, un </a:t>
            </a:r>
            <a:r>
              <a:rPr lang="fr-FR" sz="1900" dirty="0" err="1">
                <a:solidFill>
                  <a:schemeClr val="tx1"/>
                </a:solidFill>
              </a:rPr>
              <a:t>mapping</a:t>
            </a:r>
            <a:r>
              <a:rPr lang="fr-FR" sz="1900" dirty="0" smtClean="0">
                <a:solidFill>
                  <a:schemeClr val="tx1"/>
                </a:solidFill>
              </a:rPr>
              <a:t>.…).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</a:rPr>
              <a:t>C’est possible d'exporter le contenu d’un RDD dans un fichier, dans une base de données ou dans une collection.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Les </a:t>
            </a:r>
            <a:r>
              <a:rPr lang="fr-FR" dirty="0" err="1" smtClean="0">
                <a:latin typeface="Constantia" panose="02030602050306030303" pitchFamily="18" charset="0"/>
              </a:rPr>
              <a:t>RDDs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55520"/>
            <a:ext cx="8229600" cy="1527050"/>
          </a:xfrm>
        </p:spPr>
        <p:txBody>
          <a:bodyPr>
            <a:normAutofit/>
          </a:bodyPr>
          <a:lstStyle/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Les </a:t>
            </a:r>
            <a:r>
              <a:rPr lang="fr-FR" sz="2400" dirty="0">
                <a:solidFill>
                  <a:schemeClr val="tx1"/>
                </a:solidFill>
              </a:rPr>
              <a:t>RDD possèdent deux types de méthodes : </a:t>
            </a:r>
            <a:endParaRPr lang="fr-FR" sz="2400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tx1"/>
                </a:solidFill>
              </a:rPr>
              <a:t>Les </a:t>
            </a:r>
            <a:r>
              <a:rPr lang="fr-FR" sz="2400" dirty="0">
                <a:solidFill>
                  <a:schemeClr val="tx1"/>
                </a:solidFill>
              </a:rPr>
              <a:t>transformations qui donnent en sortie un autre RDD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tx1"/>
                </a:solidFill>
              </a:rPr>
              <a:t>Les </a:t>
            </a:r>
            <a:r>
              <a:rPr lang="fr-FR" sz="2400" dirty="0">
                <a:solidFill>
                  <a:schemeClr val="tx1"/>
                </a:solidFill>
              </a:rPr>
              <a:t>actions qui donnent en sortie... autre chose qu'un RDD.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1068387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Les </a:t>
            </a:r>
            <a:r>
              <a:rPr lang="fr-FR" dirty="0" err="1" smtClean="0">
                <a:latin typeface="Constantia" panose="02030602050306030303" pitchFamily="18" charset="0"/>
              </a:rPr>
              <a:t>RDDs</a:t>
            </a:r>
            <a:endParaRPr lang="fr-FR" dirty="0">
              <a:latin typeface="Constantia" panose="020306020503060303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7" t="50973" r="3610" b="1602"/>
          <a:stretch/>
        </p:blipFill>
        <p:spPr>
          <a:xfrm>
            <a:off x="605787" y="3197050"/>
            <a:ext cx="7932426" cy="16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Exemple de </a:t>
            </a:r>
            <a:r>
              <a:rPr lang="fr-FR" b="1" dirty="0">
                <a:solidFill>
                  <a:schemeClr val="tx1"/>
                </a:solidFill>
              </a:rPr>
              <a:t>transformations</a:t>
            </a:r>
            <a:r>
              <a:rPr lang="fr-FR" dirty="0">
                <a:solidFill>
                  <a:schemeClr val="tx1"/>
                </a:solidFill>
              </a:rPr>
              <a:t> [la librairie standard de </a:t>
            </a:r>
            <a:r>
              <a:rPr lang="fr-FR" dirty="0" err="1">
                <a:solidFill>
                  <a:schemeClr val="tx1"/>
                </a:solidFill>
              </a:rPr>
              <a:t>Spark</a:t>
            </a:r>
            <a:r>
              <a:rPr lang="fr-FR" dirty="0">
                <a:solidFill>
                  <a:schemeClr val="tx1"/>
                </a:solidFill>
              </a:rPr>
              <a:t>] : </a:t>
            </a:r>
            <a:endParaRPr lang="fr-FR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chemeClr val="tx1"/>
                </a:solidFill>
              </a:rPr>
              <a:t>map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func</a:t>
            </a:r>
            <a:r>
              <a:rPr lang="fr-FR" dirty="0">
                <a:solidFill>
                  <a:schemeClr val="tx1"/>
                </a:solidFill>
              </a:rPr>
              <a:t>): applique une fonction à chacune des données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chemeClr val="tx1"/>
                </a:solidFill>
              </a:rPr>
              <a:t>filter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func</a:t>
            </a:r>
            <a:r>
              <a:rPr lang="fr-FR" dirty="0">
                <a:solidFill>
                  <a:schemeClr val="tx1"/>
                </a:solidFill>
              </a:rPr>
              <a:t>): permet d'éliminer certaines données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distinct</a:t>
            </a:r>
            <a:r>
              <a:rPr lang="fr-FR" dirty="0">
                <a:solidFill>
                  <a:schemeClr val="tx1"/>
                </a:solidFill>
              </a:rPr>
              <a:t>(): supprime les </a:t>
            </a:r>
            <a:r>
              <a:rPr lang="fr-FR" dirty="0" smtClean="0">
                <a:solidFill>
                  <a:schemeClr val="tx1"/>
                </a:solidFill>
              </a:rPr>
              <a:t>doublons.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chemeClr val="tx1"/>
                </a:solidFill>
              </a:rPr>
              <a:t>groupByKey</a:t>
            </a:r>
            <a:r>
              <a:rPr lang="fr-FR" dirty="0">
                <a:solidFill>
                  <a:schemeClr val="tx1"/>
                </a:solidFill>
              </a:rPr>
              <a:t>(): transforme des clés-valeurs (K, V) en (K, W) où W est un </a:t>
            </a:r>
            <a:r>
              <a:rPr lang="fr-FR" dirty="0" err="1">
                <a:solidFill>
                  <a:schemeClr val="tx1"/>
                </a:solidFill>
              </a:rPr>
              <a:t>object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itérable</a:t>
            </a:r>
            <a:r>
              <a:rPr lang="fr-FR" dirty="0">
                <a:solidFill>
                  <a:schemeClr val="tx1"/>
                </a:solidFill>
              </a:rPr>
              <a:t>. (K, U) et (K, V) seront transformées en (K, [U, V]).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Les </a:t>
            </a:r>
            <a:r>
              <a:rPr lang="fr-FR" dirty="0" err="1" smtClean="0">
                <a:latin typeface="Constantia" panose="02030602050306030303" pitchFamily="18" charset="0"/>
              </a:rPr>
              <a:t>RDDs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6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Exemple </a:t>
            </a:r>
            <a:r>
              <a:rPr lang="fr-FR" dirty="0">
                <a:solidFill>
                  <a:schemeClr val="tx1"/>
                </a:solidFill>
              </a:rPr>
              <a:t>d’</a:t>
            </a:r>
            <a:r>
              <a:rPr lang="fr-FR" b="1" dirty="0">
                <a:solidFill>
                  <a:schemeClr val="tx1"/>
                </a:solidFill>
              </a:rPr>
              <a:t>actions</a:t>
            </a:r>
            <a:r>
              <a:rPr lang="fr-FR" dirty="0">
                <a:solidFill>
                  <a:schemeClr val="tx1"/>
                </a:solidFill>
              </a:rPr>
              <a:t> [la librairie standard de </a:t>
            </a:r>
            <a:r>
              <a:rPr lang="fr-FR" dirty="0" err="1">
                <a:solidFill>
                  <a:schemeClr val="tx1"/>
                </a:solidFill>
              </a:rPr>
              <a:t>Spark</a:t>
            </a:r>
            <a:r>
              <a:rPr lang="fr-FR" dirty="0">
                <a:solidFill>
                  <a:schemeClr val="tx1"/>
                </a:solidFill>
              </a:rPr>
              <a:t>]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chemeClr val="tx1"/>
                </a:solidFill>
              </a:rPr>
              <a:t>reduce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func</a:t>
            </a:r>
            <a:r>
              <a:rPr lang="fr-FR" dirty="0">
                <a:solidFill>
                  <a:schemeClr val="tx1"/>
                </a:solidFill>
              </a:rPr>
              <a:t>): applique une réduction à l'ensemble des </a:t>
            </a:r>
            <a:r>
              <a:rPr lang="fr-FR" dirty="0" smtClean="0">
                <a:solidFill>
                  <a:schemeClr val="tx1"/>
                </a:solidFill>
              </a:rPr>
              <a:t>données.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chemeClr val="tx1"/>
                </a:solidFill>
              </a:rPr>
              <a:t>collect</a:t>
            </a:r>
            <a:r>
              <a:rPr lang="fr-FR" dirty="0">
                <a:solidFill>
                  <a:schemeClr val="tx1"/>
                </a:solidFill>
              </a:rPr>
              <a:t>(): retourne toutes les données contenues dans le RDD sous la forme de </a:t>
            </a:r>
            <a:r>
              <a:rPr lang="fr-FR" dirty="0" smtClean="0">
                <a:solidFill>
                  <a:schemeClr val="tx1"/>
                </a:solidFill>
              </a:rPr>
              <a:t>liste.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count</a:t>
            </a:r>
            <a:r>
              <a:rPr lang="fr-FR" dirty="0">
                <a:solidFill>
                  <a:schemeClr val="tx1"/>
                </a:solidFill>
              </a:rPr>
              <a:t>(): retourne le nombre de données contenues dans </a:t>
            </a:r>
            <a:r>
              <a:rPr lang="fr-FR" dirty="0" smtClean="0">
                <a:solidFill>
                  <a:schemeClr val="tx1"/>
                </a:solidFill>
              </a:rPr>
              <a:t>RDD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chemeClr val="tx1"/>
                </a:solidFill>
              </a:rPr>
              <a:t>takeOrdered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n,key_func</a:t>
            </a:r>
            <a:r>
              <a:rPr lang="fr-FR" dirty="0">
                <a:solidFill>
                  <a:schemeClr val="tx1"/>
                </a:solidFill>
              </a:rPr>
              <a:t>): retourne </a:t>
            </a:r>
            <a:r>
              <a:rPr lang="fr-FR" dirty="0" smtClean="0">
                <a:solidFill>
                  <a:schemeClr val="tx1"/>
                </a:solidFill>
              </a:rPr>
              <a:t>les n premiers </a:t>
            </a:r>
            <a:r>
              <a:rPr lang="fr-FR" dirty="0">
                <a:solidFill>
                  <a:schemeClr val="tx1"/>
                </a:solidFill>
              </a:rPr>
              <a:t>éléments du RDD ordonnés </a:t>
            </a:r>
            <a:r>
              <a:rPr lang="fr-FR" dirty="0" smtClean="0">
                <a:solidFill>
                  <a:schemeClr val="tx1"/>
                </a:solidFill>
              </a:rPr>
              <a:t>selon </a:t>
            </a:r>
            <a:r>
              <a:rPr lang="fr-FR" dirty="0" err="1" smtClean="0">
                <a:solidFill>
                  <a:schemeClr val="tx1"/>
                </a:solidFill>
              </a:rPr>
              <a:t>key_func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Les </a:t>
            </a:r>
            <a:r>
              <a:rPr lang="fr-FR" dirty="0" err="1" smtClean="0">
                <a:latin typeface="Constantia" panose="02030602050306030303" pitchFamily="18" charset="0"/>
              </a:rPr>
              <a:t>RDDs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3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55520"/>
            <a:ext cx="8229600" cy="2290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tx1"/>
                </a:solidFill>
              </a:rPr>
              <a:t>DAG </a:t>
            </a:r>
            <a:r>
              <a:rPr lang="fr-FR" sz="1800" dirty="0">
                <a:solidFill>
                  <a:schemeClr val="tx1"/>
                </a:solidFill>
              </a:rPr>
              <a:t>« </a:t>
            </a:r>
            <a:r>
              <a:rPr lang="fr-FR" sz="1800" dirty="0" err="1">
                <a:solidFill>
                  <a:schemeClr val="tx1"/>
                </a:solidFill>
              </a:rPr>
              <a:t>Directed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Acyclic</a:t>
            </a:r>
            <a:r>
              <a:rPr lang="fr-FR" sz="1800" dirty="0">
                <a:solidFill>
                  <a:schemeClr val="tx1"/>
                </a:solidFill>
              </a:rPr>
              <a:t> Graph » (</a:t>
            </a:r>
            <a:r>
              <a:rPr lang="fr-FR" sz="1800" b="1" dirty="0">
                <a:solidFill>
                  <a:schemeClr val="tx1"/>
                </a:solidFill>
              </a:rPr>
              <a:t>graphe acyclique orienté</a:t>
            </a:r>
            <a:r>
              <a:rPr lang="fr-FR" sz="1800" dirty="0">
                <a:solidFill>
                  <a:schemeClr val="tx1"/>
                </a:solidFill>
              </a:rPr>
              <a:t>) : </a:t>
            </a:r>
            <a:endParaRPr lang="fr-FR" sz="18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tx1"/>
                </a:solidFill>
              </a:rPr>
              <a:t>les </a:t>
            </a:r>
            <a:r>
              <a:rPr lang="fr-FR" sz="1800" dirty="0">
                <a:solidFill>
                  <a:schemeClr val="tx1"/>
                </a:solidFill>
              </a:rPr>
              <a:t>nœuds sont les RDD et les résultats</a:t>
            </a:r>
            <a:r>
              <a:rPr lang="fr-FR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tx1"/>
                </a:solidFill>
              </a:rPr>
              <a:t>les </a:t>
            </a:r>
            <a:r>
              <a:rPr lang="fr-FR" sz="1800" dirty="0">
                <a:solidFill>
                  <a:schemeClr val="tx1"/>
                </a:solidFill>
              </a:rPr>
              <a:t>relations entre les nœuds sont soit des transformations, soit des </a:t>
            </a:r>
            <a:r>
              <a:rPr lang="fr-FR" sz="1800" dirty="0" smtClean="0">
                <a:solidFill>
                  <a:schemeClr val="tx1"/>
                </a:solidFill>
              </a:rPr>
              <a:t>actions.</a:t>
            </a:r>
          </a:p>
          <a:p>
            <a:pPr marL="719138" indent="0" algn="just">
              <a:buNone/>
            </a:pPr>
            <a:r>
              <a:rPr lang="fr-FR" sz="1800" dirty="0" smtClean="0">
                <a:solidFill>
                  <a:schemeClr val="tx1"/>
                </a:solidFill>
              </a:rPr>
              <a:t>Ces relations sont orientées : passage d'un RDD à un autre se fait dans un seul sens.</a:t>
            </a:r>
          </a:p>
          <a:p>
            <a:pPr marL="719138" indent="0" algn="just">
              <a:buNone/>
            </a:pPr>
            <a:r>
              <a:rPr lang="fr-FR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fr-FR" sz="1800" dirty="0" smtClean="0">
                <a:solidFill>
                  <a:schemeClr val="tx1"/>
                </a:solidFill>
              </a:rPr>
              <a:t>Le </a:t>
            </a:r>
            <a:r>
              <a:rPr lang="fr-FR" sz="1800" dirty="0">
                <a:solidFill>
                  <a:schemeClr val="tx1"/>
                </a:solidFill>
              </a:rPr>
              <a:t>graphe est dit acyclique car aucun RDD ne permet de se transformer en lui-même via une série d'actions.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80988"/>
            <a:ext cx="8229600" cy="1068387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Les </a:t>
            </a:r>
            <a:r>
              <a:rPr lang="fr-FR" dirty="0" err="1" smtClean="0">
                <a:latin typeface="Constantia" panose="02030602050306030303" pitchFamily="18" charset="0"/>
              </a:rPr>
              <a:t>RDDs</a:t>
            </a:r>
            <a:endParaRPr lang="fr-FR" dirty="0">
              <a:latin typeface="Constantia" panose="020306020503060303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" t="68452" r="4164" b="11989"/>
          <a:stretch/>
        </p:blipFill>
        <p:spPr>
          <a:xfrm>
            <a:off x="457200" y="3946095"/>
            <a:ext cx="8229600" cy="9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55520"/>
            <a:ext cx="8229600" cy="10689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</a:rPr>
              <a:t>Tolérance </a:t>
            </a:r>
            <a:r>
              <a:rPr lang="fr-FR" sz="2000" dirty="0">
                <a:solidFill>
                  <a:schemeClr val="tx1"/>
                </a:solidFill>
              </a:rPr>
              <a:t>aux pannes: </a:t>
            </a:r>
            <a:endParaRPr lang="fr-FR" sz="2000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chemeClr val="tx1"/>
                </a:solidFill>
              </a:rPr>
              <a:t>Si </a:t>
            </a:r>
            <a:r>
              <a:rPr lang="fr-FR" sz="2000" dirty="0">
                <a:solidFill>
                  <a:schemeClr val="tx1"/>
                </a:solidFill>
              </a:rPr>
              <a:t>un nœud du DAG devient indisponible, il peut être régénéré à partir de ses nœuds parents.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Les </a:t>
            </a:r>
            <a:r>
              <a:rPr lang="fr-FR" dirty="0" err="1" smtClean="0">
                <a:latin typeface="Constantia" panose="02030602050306030303" pitchFamily="18" charset="0"/>
              </a:rPr>
              <a:t>RDDs</a:t>
            </a:r>
            <a:endParaRPr lang="fr-FR" dirty="0">
              <a:latin typeface="Constantia" panose="020306020503060303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4" t="36066" r="23405"/>
          <a:stretch/>
        </p:blipFill>
        <p:spPr>
          <a:xfrm>
            <a:off x="2434130" y="2724455"/>
            <a:ext cx="4428445" cy="22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1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dirty="0">
                <a:solidFill>
                  <a:schemeClr val="tx1"/>
                </a:solidFill>
              </a:rPr>
              <a:t>cluster </a:t>
            </a:r>
            <a:r>
              <a:rPr lang="fr-FR" dirty="0" err="1">
                <a:solidFill>
                  <a:schemeClr val="tx1"/>
                </a:solidFill>
              </a:rPr>
              <a:t>Spark</a:t>
            </a:r>
            <a:r>
              <a:rPr lang="fr-FR" dirty="0">
                <a:solidFill>
                  <a:schemeClr val="tx1"/>
                </a:solidFill>
              </a:rPr>
              <a:t> est composé de : </a:t>
            </a:r>
            <a:endParaRPr lang="fr-FR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dirty="0">
                <a:solidFill>
                  <a:schemeClr val="tx1"/>
                </a:solidFill>
              </a:rPr>
              <a:t>ou plusieurs </a:t>
            </a:r>
            <a:r>
              <a:rPr lang="fr-FR" b="1" dirty="0">
                <a:solidFill>
                  <a:schemeClr val="tx1"/>
                </a:solidFill>
              </a:rPr>
              <a:t>workers</a:t>
            </a:r>
            <a:r>
              <a:rPr lang="fr-FR" dirty="0">
                <a:solidFill>
                  <a:schemeClr val="tx1"/>
                </a:solidFill>
              </a:rPr>
              <a:t> : chaque </a:t>
            </a:r>
            <a:r>
              <a:rPr lang="fr-FR" dirty="0" err="1">
                <a:solidFill>
                  <a:schemeClr val="tx1"/>
                </a:solidFill>
              </a:rPr>
              <a:t>worker</a:t>
            </a:r>
            <a:r>
              <a:rPr lang="fr-FR" dirty="0">
                <a:solidFill>
                  <a:schemeClr val="tx1"/>
                </a:solidFill>
              </a:rPr>
              <a:t> instancie un </a:t>
            </a:r>
            <a:r>
              <a:rPr lang="fr-FR" dirty="0" err="1">
                <a:solidFill>
                  <a:schemeClr val="tx1"/>
                </a:solidFill>
              </a:rPr>
              <a:t>executor</a:t>
            </a:r>
            <a:r>
              <a:rPr lang="fr-FR" dirty="0">
                <a:solidFill>
                  <a:schemeClr val="tx1"/>
                </a:solidFill>
              </a:rPr>
              <a:t> chargé d'exécuter les différentes tâches de calcul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driver</a:t>
            </a:r>
            <a:r>
              <a:rPr lang="fr-FR" dirty="0">
                <a:solidFill>
                  <a:schemeClr val="tx1"/>
                </a:solidFill>
              </a:rPr>
              <a:t> : chargé de répartir les tâches sur les différents </a:t>
            </a:r>
            <a:r>
              <a:rPr lang="fr-FR" b="1" dirty="0">
                <a:solidFill>
                  <a:schemeClr val="tx1"/>
                </a:solidFill>
              </a:rPr>
              <a:t>executors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cluster manager </a:t>
            </a:r>
            <a:r>
              <a:rPr lang="fr-FR" dirty="0">
                <a:solidFill>
                  <a:schemeClr val="tx1"/>
                </a:solidFill>
              </a:rPr>
              <a:t>: chargé d'instancier les différents </a:t>
            </a:r>
            <a:r>
              <a:rPr lang="fr-FR" b="1" dirty="0">
                <a:solidFill>
                  <a:schemeClr val="tx1"/>
                </a:solidFill>
              </a:rPr>
              <a:t>workers</a:t>
            </a:r>
            <a:r>
              <a:rPr lang="fr-FR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Le Fonctionnement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9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910" y="1350109"/>
            <a:ext cx="7315890" cy="3664920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Le Fonctionnement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4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1"/>
                </a:solidFill>
              </a:rPr>
              <a:t>Différence </a:t>
            </a:r>
            <a:r>
              <a:rPr lang="fr-FR" sz="2400" dirty="0">
                <a:solidFill>
                  <a:schemeClr val="tx1"/>
                </a:solidFill>
              </a:rPr>
              <a:t>entre </a:t>
            </a:r>
            <a:r>
              <a:rPr lang="fr-FR" sz="2400" dirty="0" err="1">
                <a:solidFill>
                  <a:schemeClr val="tx1"/>
                </a:solidFill>
              </a:rPr>
              <a:t>worker</a:t>
            </a:r>
            <a:r>
              <a:rPr lang="fr-FR" sz="2400" dirty="0">
                <a:solidFill>
                  <a:schemeClr val="tx1"/>
                </a:solidFill>
              </a:rPr>
              <a:t> et </a:t>
            </a:r>
            <a:r>
              <a:rPr lang="fr-FR" sz="2400" dirty="0" err="1">
                <a:solidFill>
                  <a:schemeClr val="tx1"/>
                </a:solidFill>
              </a:rPr>
              <a:t>executer</a:t>
            </a:r>
            <a:r>
              <a:rPr lang="fr-FR" sz="2400" dirty="0">
                <a:solidFill>
                  <a:schemeClr val="tx1"/>
                </a:solidFill>
              </a:rPr>
              <a:t>: </a:t>
            </a:r>
            <a:endParaRPr lang="fr-FR" sz="2400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tx1"/>
                </a:solidFill>
              </a:rPr>
              <a:t>un </a:t>
            </a:r>
            <a:r>
              <a:rPr lang="fr-FR" sz="2400" dirty="0" err="1">
                <a:solidFill>
                  <a:schemeClr val="tx1"/>
                </a:solidFill>
              </a:rPr>
              <a:t>worker</a:t>
            </a:r>
            <a:r>
              <a:rPr lang="fr-FR" sz="2400" dirty="0">
                <a:solidFill>
                  <a:schemeClr val="tx1"/>
                </a:solidFill>
              </a:rPr>
              <a:t> : une machine </a:t>
            </a:r>
            <a:r>
              <a:rPr lang="fr-FR" sz="2400" dirty="0" smtClean="0">
                <a:solidFill>
                  <a:schemeClr val="tx1"/>
                </a:solidFill>
              </a:rPr>
              <a:t>physique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tx1"/>
                </a:solidFill>
              </a:rPr>
              <a:t>un </a:t>
            </a:r>
            <a:r>
              <a:rPr lang="fr-FR" sz="2400" dirty="0" err="1">
                <a:solidFill>
                  <a:schemeClr val="tx1"/>
                </a:solidFill>
              </a:rPr>
              <a:t>executor</a:t>
            </a:r>
            <a:r>
              <a:rPr lang="fr-FR" sz="2400" dirty="0">
                <a:solidFill>
                  <a:schemeClr val="tx1"/>
                </a:solidFill>
              </a:rPr>
              <a:t> :une application qui tourne sur cette </a:t>
            </a:r>
            <a:r>
              <a:rPr lang="fr-FR" sz="2400" dirty="0" smtClean="0">
                <a:solidFill>
                  <a:schemeClr val="tx1"/>
                </a:solidFill>
              </a:rPr>
              <a:t>machine</a:t>
            </a:r>
          </a:p>
          <a:p>
            <a:pPr marL="457188" lvl="1" indent="0" algn="just"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fr-FR" sz="2400" dirty="0" smtClean="0">
                <a:solidFill>
                  <a:schemeClr val="tx1"/>
                </a:solidFill>
              </a:rPr>
              <a:t>Exécution </a:t>
            </a:r>
            <a:r>
              <a:rPr lang="fr-FR" sz="2400" dirty="0">
                <a:solidFill>
                  <a:schemeClr val="tx1"/>
                </a:solidFill>
              </a:rPr>
              <a:t>de plusieurs applications </a:t>
            </a:r>
            <a:r>
              <a:rPr lang="fr-FR" sz="2400" dirty="0" err="1">
                <a:solidFill>
                  <a:schemeClr val="tx1"/>
                </a:solidFill>
              </a:rPr>
              <a:t>Spark</a:t>
            </a:r>
            <a:r>
              <a:rPr lang="fr-FR" sz="2400" dirty="0">
                <a:solidFill>
                  <a:schemeClr val="tx1"/>
                </a:solidFill>
              </a:rPr>
              <a:t> sur une même machine en même </a:t>
            </a:r>
            <a:r>
              <a:rPr lang="fr-FR" sz="2400" dirty="0" smtClean="0">
                <a:solidFill>
                  <a:schemeClr val="tx1"/>
                </a:solidFill>
              </a:rPr>
              <a:t>temps</a:t>
            </a:r>
          </a:p>
          <a:p>
            <a:pPr marL="457188" lvl="1" indent="0" algn="just"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fr-FR" sz="2400" dirty="0" smtClean="0">
                <a:solidFill>
                  <a:schemeClr val="tx1"/>
                </a:solidFill>
              </a:rPr>
              <a:t>Chaque </a:t>
            </a:r>
            <a:r>
              <a:rPr lang="fr-FR" sz="2400" dirty="0" err="1">
                <a:solidFill>
                  <a:schemeClr val="tx1"/>
                </a:solidFill>
              </a:rPr>
              <a:t>worker</a:t>
            </a:r>
            <a:r>
              <a:rPr lang="fr-FR" sz="2400" dirty="0">
                <a:solidFill>
                  <a:schemeClr val="tx1"/>
                </a:solidFill>
              </a:rPr>
              <a:t> a alors plusieurs executors 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457188" lvl="1" indent="0" algn="just"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fr-FR" sz="2400" dirty="0" smtClean="0">
                <a:solidFill>
                  <a:schemeClr val="tx1"/>
                </a:solidFill>
              </a:rPr>
              <a:t>un </a:t>
            </a:r>
            <a:r>
              <a:rPr lang="fr-FR" sz="2400" dirty="0" err="1">
                <a:solidFill>
                  <a:schemeClr val="tx1"/>
                </a:solidFill>
              </a:rPr>
              <a:t>executor</a:t>
            </a:r>
            <a:r>
              <a:rPr lang="fr-FR" sz="2400" dirty="0">
                <a:solidFill>
                  <a:schemeClr val="tx1"/>
                </a:solidFill>
              </a:rPr>
              <a:t> comme un thread de calcul.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Le Fonctionnement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latin typeface="Constantia" panose="02030602050306030303" pitchFamily="18" charset="0"/>
              </a:rPr>
              <a:t> : 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Traitement de larges volumes de </a:t>
            </a:r>
            <a:r>
              <a:rPr lang="fr-FR" sz="2400" dirty="0" smtClean="0">
                <a:solidFill>
                  <a:schemeClr val="tx1"/>
                </a:solidFill>
              </a:rPr>
              <a:t>données.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Traitement distribué.</a:t>
            </a:r>
          </a:p>
          <a:p>
            <a:r>
              <a:rPr lang="fr-FR" sz="2400" dirty="0" err="1">
                <a:solidFill>
                  <a:schemeClr val="tx1"/>
                </a:solidFill>
              </a:rPr>
              <a:t>Spark</a:t>
            </a:r>
            <a:r>
              <a:rPr lang="fr-FR" sz="2400" dirty="0">
                <a:solidFill>
                  <a:schemeClr val="tx1"/>
                </a:solidFill>
              </a:rPr>
              <a:t> est développé en Scala et supporte quatre langages: Scala, Java, Python (</a:t>
            </a:r>
            <a:r>
              <a:rPr lang="fr-FR" sz="2400" dirty="0" err="1">
                <a:solidFill>
                  <a:schemeClr val="tx1"/>
                </a:solidFill>
              </a:rPr>
              <a:t>PySpark</a:t>
            </a:r>
            <a:r>
              <a:rPr lang="fr-FR" sz="2400" dirty="0">
                <a:solidFill>
                  <a:schemeClr val="tx1"/>
                </a:solidFill>
              </a:rPr>
              <a:t>), R (</a:t>
            </a:r>
            <a:r>
              <a:rPr lang="fr-FR" sz="2400" dirty="0" err="1">
                <a:solidFill>
                  <a:schemeClr val="tx1"/>
                </a:solidFill>
              </a:rPr>
              <a:t>SparkR</a:t>
            </a:r>
            <a:r>
              <a:rPr lang="fr-FR" sz="2400" dirty="0" smtClean="0">
                <a:solidFill>
                  <a:schemeClr val="tx1"/>
                </a:solidFill>
              </a:rPr>
              <a:t>).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Framework de conception et d'exécution </a:t>
            </a:r>
            <a:r>
              <a:rPr lang="fr-FR" sz="2400" dirty="0" err="1" smtClean="0">
                <a:solidFill>
                  <a:schemeClr val="tx1"/>
                </a:solidFill>
              </a:rPr>
              <a:t>Map</a:t>
            </a:r>
            <a:r>
              <a:rPr lang="fr-FR" sz="2400" dirty="0" smtClean="0">
                <a:solidFill>
                  <a:schemeClr val="tx1"/>
                </a:solidFill>
              </a:rPr>
              <a:t>/</a:t>
            </a:r>
            <a:r>
              <a:rPr lang="fr-FR" sz="2400" dirty="0" err="1" smtClean="0">
                <a:solidFill>
                  <a:schemeClr val="tx1"/>
                </a:solidFill>
              </a:rPr>
              <a:t>Reduce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4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Le </a:t>
            </a:r>
            <a:r>
              <a:rPr lang="fr-FR" dirty="0">
                <a:solidFill>
                  <a:schemeClr val="tx1"/>
                </a:solidFill>
              </a:rPr>
              <a:t>cluster manager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responsable </a:t>
            </a:r>
            <a:r>
              <a:rPr lang="fr-FR" dirty="0">
                <a:solidFill>
                  <a:schemeClr val="tx1"/>
                </a:solidFill>
              </a:rPr>
              <a:t>de l'allocation des ressources, surtout dans le cas ou plusieurs applications concurrentes sont exécutées sur le cluster </a:t>
            </a:r>
            <a:r>
              <a:rPr lang="fr-FR" dirty="0" err="1">
                <a:solidFill>
                  <a:schemeClr val="tx1"/>
                </a:solidFill>
              </a:rPr>
              <a:t>Spark</a:t>
            </a:r>
            <a:r>
              <a:rPr lang="fr-FR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Le Fonctionnement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8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tx1"/>
                </a:solidFill>
              </a:rPr>
              <a:t>Répartition </a:t>
            </a:r>
            <a:r>
              <a:rPr lang="fr-FR" u="sng" dirty="0">
                <a:solidFill>
                  <a:schemeClr val="tx1"/>
                </a:solidFill>
              </a:rPr>
              <a:t>des données et distributions des </a:t>
            </a:r>
            <a:r>
              <a:rPr lang="fr-FR" u="sng" dirty="0" smtClean="0">
                <a:solidFill>
                  <a:schemeClr val="tx1"/>
                </a:solidFill>
              </a:rPr>
              <a:t>taches: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données sont découpées en </a:t>
            </a:r>
            <a:r>
              <a:rPr lang="fr-FR" dirty="0" smtClean="0">
                <a:solidFill>
                  <a:schemeClr val="tx1"/>
                </a:solidFill>
              </a:rPr>
              <a:t>partitions.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Chaque </a:t>
            </a:r>
            <a:r>
              <a:rPr lang="fr-FR" dirty="0">
                <a:solidFill>
                  <a:schemeClr val="tx1"/>
                </a:solidFill>
              </a:rPr>
              <a:t>partition est traitée par un des </a:t>
            </a:r>
            <a:r>
              <a:rPr lang="fr-FR" dirty="0" smtClean="0">
                <a:solidFill>
                  <a:schemeClr val="tx1"/>
                </a:solidFill>
              </a:rPr>
              <a:t>executors.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Le </a:t>
            </a:r>
            <a:r>
              <a:rPr lang="fr-FR" dirty="0">
                <a:solidFill>
                  <a:schemeClr val="tx1"/>
                </a:solidFill>
              </a:rPr>
              <a:t>traitement d'une partition représente une </a:t>
            </a:r>
            <a:r>
              <a:rPr lang="fr-FR" dirty="0" smtClean="0">
                <a:solidFill>
                  <a:schemeClr val="tx1"/>
                </a:solidFill>
              </a:rPr>
              <a:t>tâche.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dirty="0">
                <a:solidFill>
                  <a:schemeClr val="tx1"/>
                </a:solidFill>
              </a:rPr>
              <a:t>cluster </a:t>
            </a:r>
            <a:r>
              <a:rPr lang="fr-FR" dirty="0" err="1">
                <a:solidFill>
                  <a:schemeClr val="tx1"/>
                </a:solidFill>
              </a:rPr>
              <a:t>Spark</a:t>
            </a:r>
            <a:r>
              <a:rPr lang="fr-FR" dirty="0">
                <a:solidFill>
                  <a:schemeClr val="tx1"/>
                </a:solidFill>
              </a:rPr>
              <a:t> ne peut traiter qu'une tâche à la fois par </a:t>
            </a:r>
            <a:r>
              <a:rPr lang="fr-FR" dirty="0" err="1">
                <a:solidFill>
                  <a:schemeClr val="tx1"/>
                </a:solidFill>
              </a:rPr>
              <a:t>executor</a:t>
            </a:r>
            <a:r>
              <a:rPr lang="fr-FR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Le Fonctionnement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1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400" u="sng" dirty="0">
                <a:solidFill>
                  <a:schemeClr val="tx1"/>
                </a:solidFill>
              </a:rPr>
              <a:t>Répartition </a:t>
            </a:r>
            <a:r>
              <a:rPr lang="fr-FR" sz="3400" u="sng" dirty="0">
                <a:solidFill>
                  <a:schemeClr val="tx1"/>
                </a:solidFill>
              </a:rPr>
              <a:t>des données et distributions des </a:t>
            </a:r>
            <a:r>
              <a:rPr lang="fr-FR" sz="3400" u="sng" dirty="0">
                <a:solidFill>
                  <a:schemeClr val="tx1"/>
                </a:solidFill>
              </a:rPr>
              <a:t>taches: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solidFill>
                  <a:schemeClr val="tx1"/>
                </a:solidFill>
              </a:rPr>
              <a:t>La </a:t>
            </a:r>
            <a:r>
              <a:rPr lang="fr-FR" sz="3000" dirty="0">
                <a:solidFill>
                  <a:schemeClr val="tx1"/>
                </a:solidFill>
              </a:rPr>
              <a:t>taille d'une partition doit rester inférieure à la mémoire disponible pour son </a:t>
            </a:r>
            <a:r>
              <a:rPr lang="fr-FR" sz="3000" dirty="0" err="1">
                <a:solidFill>
                  <a:schemeClr val="tx1"/>
                </a:solidFill>
              </a:rPr>
              <a:t>executor</a:t>
            </a:r>
            <a:r>
              <a:rPr lang="fr-FR" sz="3000" dirty="0">
                <a:solidFill>
                  <a:schemeClr val="tx1"/>
                </a:solidFill>
              </a:rPr>
              <a:t>. </a:t>
            </a:r>
            <a:endParaRPr lang="fr-FR" sz="3000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solidFill>
                  <a:schemeClr val="tx1"/>
                </a:solidFill>
              </a:rPr>
              <a:t>Le </a:t>
            </a:r>
            <a:r>
              <a:rPr lang="fr-FR" sz="3000" dirty="0">
                <a:solidFill>
                  <a:schemeClr val="tx1"/>
                </a:solidFill>
              </a:rPr>
              <a:t>nombre de partitions détermine le nombre de tâches à réaliser de manière concurrente sur le </a:t>
            </a:r>
            <a:r>
              <a:rPr lang="fr-FR" sz="3000" dirty="0" smtClean="0">
                <a:solidFill>
                  <a:schemeClr val="tx1"/>
                </a:solidFill>
              </a:rPr>
              <a:t>cluster.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solidFill>
                  <a:schemeClr val="tx1"/>
                </a:solidFill>
              </a:rPr>
              <a:t>Un </a:t>
            </a:r>
            <a:r>
              <a:rPr lang="fr-FR" sz="3000" dirty="0">
                <a:solidFill>
                  <a:schemeClr val="tx1"/>
                </a:solidFill>
              </a:rPr>
              <a:t>ensemble de tâches réalisées en parallèle constitue une étape </a:t>
            </a:r>
            <a:endParaRPr lang="fr-FR" sz="3000" dirty="0" smtClean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solidFill>
                  <a:schemeClr val="tx1"/>
                </a:solidFill>
              </a:rPr>
              <a:t>Toutes </a:t>
            </a:r>
            <a:r>
              <a:rPr lang="fr-FR" sz="3000" dirty="0">
                <a:solidFill>
                  <a:schemeClr val="tx1"/>
                </a:solidFill>
              </a:rPr>
              <a:t>les tâches d'une étape doivent être terminées avant de passer à l'étape </a:t>
            </a:r>
            <a:r>
              <a:rPr lang="fr-FR" sz="3000" dirty="0" smtClean="0">
                <a:solidFill>
                  <a:schemeClr val="tx1"/>
                </a:solidFill>
              </a:rPr>
              <a:t>suivante.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solidFill>
                  <a:schemeClr val="tx1"/>
                </a:solidFill>
              </a:rPr>
              <a:t>Un </a:t>
            </a:r>
            <a:r>
              <a:rPr lang="fr-FR" sz="3000" dirty="0">
                <a:solidFill>
                  <a:schemeClr val="tx1"/>
                </a:solidFill>
              </a:rPr>
              <a:t>job </a:t>
            </a:r>
            <a:r>
              <a:rPr lang="fr-FR" sz="3000" dirty="0" err="1">
                <a:solidFill>
                  <a:schemeClr val="tx1"/>
                </a:solidFill>
              </a:rPr>
              <a:t>Spark</a:t>
            </a:r>
            <a:r>
              <a:rPr lang="fr-FR" sz="3000" dirty="0">
                <a:solidFill>
                  <a:schemeClr val="tx1"/>
                </a:solidFill>
              </a:rPr>
              <a:t> est composé d'une suite </a:t>
            </a:r>
            <a:r>
              <a:rPr lang="fr-FR" sz="3000" dirty="0" smtClean="0">
                <a:solidFill>
                  <a:schemeClr val="tx1"/>
                </a:solidFill>
              </a:rPr>
              <a:t>d'étapes.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solidFill>
                  <a:schemeClr val="tx1"/>
                </a:solidFill>
              </a:rPr>
              <a:t>la </a:t>
            </a:r>
            <a:r>
              <a:rPr lang="fr-FR" sz="3000" dirty="0">
                <a:solidFill>
                  <a:schemeClr val="tx1"/>
                </a:solidFill>
              </a:rPr>
              <a:t>progression d'un job peut être mesurée grâce au nombre d'étapes réalisées.</a:t>
            </a:r>
            <a:endParaRPr lang="fr-FR" sz="3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Le Fonctionnement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5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48"/>
          <a:stretch/>
        </p:blipFill>
        <p:spPr>
          <a:xfrm>
            <a:off x="707714" y="1502814"/>
            <a:ext cx="7979086" cy="3512216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Le Fonctionnement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3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655521"/>
            <a:ext cx="8246070" cy="320680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Le Fonctionnement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80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Performances supérieures à celles de </a:t>
            </a:r>
            <a:r>
              <a:rPr lang="fr-FR" sz="2000" dirty="0" err="1" smtClean="0">
                <a:solidFill>
                  <a:schemeClr val="tx1"/>
                </a:solidFill>
              </a:rPr>
              <a:t>Hadoop</a:t>
            </a:r>
            <a:r>
              <a:rPr lang="fr-FR" sz="2000" dirty="0" smtClean="0">
                <a:solidFill>
                  <a:schemeClr val="tx1"/>
                </a:solidFill>
              </a:rPr>
              <a:t> pour une large quantité de problèmes; et presque universellement au moins équivalentes pour le reste. </a:t>
            </a: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API simple et bien documentée; très simple à utiliser. Paradigme plus souple qui permet un développement conceptuellement plus simple.</a:t>
            </a: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Très intégrable avec d'autres solutions; peut très facilement lire des données depuis de nombreuses sources, et propose des couches d'interconnexion très faciles à utiliser pour le reste (API dédiée </a:t>
            </a:r>
            <a:r>
              <a:rPr lang="fr-FR" sz="2000" dirty="0" err="1" smtClean="0">
                <a:solidFill>
                  <a:schemeClr val="tx1"/>
                </a:solidFill>
              </a:rPr>
              <a:t>Spark</a:t>
            </a:r>
            <a:r>
              <a:rPr lang="fr-FR" sz="2000" dirty="0" smtClean="0">
                <a:solidFill>
                  <a:schemeClr val="tx1"/>
                </a:solidFill>
              </a:rPr>
              <a:t> Streaming, </a:t>
            </a:r>
            <a:r>
              <a:rPr lang="fr-FR" sz="2000" dirty="0" err="1" smtClean="0">
                <a:solidFill>
                  <a:schemeClr val="tx1"/>
                </a:solidFill>
              </a:rPr>
              <a:t>Spark</a:t>
            </a:r>
            <a:r>
              <a:rPr lang="fr-FR" sz="2000" dirty="0" smtClean="0">
                <a:solidFill>
                  <a:schemeClr val="tx1"/>
                </a:solidFill>
              </a:rPr>
              <a:t> SQL). 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Avantages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6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latin typeface="Constantia" panose="02030602050306030303" pitchFamily="18" charset="0"/>
              </a:rPr>
              <a:t> : Inconvénients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fr-FR" sz="2200" dirty="0" err="1">
                <a:solidFill>
                  <a:schemeClr val="tx1"/>
                </a:solidFill>
              </a:rPr>
              <a:t>Spark</a:t>
            </a:r>
            <a:r>
              <a:rPr lang="fr-FR" sz="2200" dirty="0">
                <a:solidFill>
                  <a:schemeClr val="tx1"/>
                </a:solidFill>
              </a:rPr>
              <a:t> consomme beaucoup plus de mémoire vive que </a:t>
            </a:r>
            <a:r>
              <a:rPr lang="fr-FR" sz="2200" dirty="0" err="1">
                <a:solidFill>
                  <a:schemeClr val="tx1"/>
                </a:solidFill>
              </a:rPr>
              <a:t>Hadoop</a:t>
            </a:r>
            <a:r>
              <a:rPr lang="fr-FR" sz="2200" dirty="0">
                <a:solidFill>
                  <a:schemeClr val="tx1"/>
                </a:solidFill>
              </a:rPr>
              <a:t>, puisqu'il est susceptible de garder une multitude de </a:t>
            </a:r>
            <a:r>
              <a:rPr lang="fr-FR" sz="2200" dirty="0" err="1">
                <a:solidFill>
                  <a:schemeClr val="tx1"/>
                </a:solidFill>
              </a:rPr>
              <a:t>RDDs</a:t>
            </a:r>
            <a:r>
              <a:rPr lang="fr-FR" sz="2200" dirty="0">
                <a:solidFill>
                  <a:schemeClr val="tx1"/>
                </a:solidFill>
              </a:rPr>
              <a:t> en mémoire. Les serveurs nécessitent ainsi plus de RAM. </a:t>
            </a:r>
          </a:p>
          <a:p>
            <a:pPr algn="just"/>
            <a:r>
              <a:rPr lang="fr-FR" sz="2200" dirty="0" smtClean="0">
                <a:solidFill>
                  <a:schemeClr val="tx1"/>
                </a:solidFill>
              </a:rPr>
              <a:t>Il </a:t>
            </a:r>
            <a:r>
              <a:rPr lang="fr-FR" sz="2200" dirty="0">
                <a:solidFill>
                  <a:schemeClr val="tx1"/>
                </a:solidFill>
              </a:rPr>
              <a:t>est moins mature que </a:t>
            </a:r>
            <a:r>
              <a:rPr lang="fr-FR" sz="2200" dirty="0" err="1" smtClean="0">
                <a:solidFill>
                  <a:schemeClr val="tx1"/>
                </a:solidFill>
              </a:rPr>
              <a:t>Hadoop</a:t>
            </a:r>
            <a:r>
              <a:rPr lang="fr-FR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fr-FR" sz="2200" dirty="0" smtClean="0">
                <a:solidFill>
                  <a:schemeClr val="tx1"/>
                </a:solidFill>
              </a:rPr>
              <a:t>Son </a:t>
            </a:r>
            <a:r>
              <a:rPr lang="fr-FR" sz="2200" dirty="0">
                <a:solidFill>
                  <a:schemeClr val="tx1"/>
                </a:solidFill>
              </a:rPr>
              <a:t>cluster manager (« </a:t>
            </a:r>
            <a:r>
              <a:rPr lang="fr-FR" sz="2200" dirty="0" err="1">
                <a:solidFill>
                  <a:schemeClr val="tx1"/>
                </a:solidFill>
              </a:rPr>
              <a:t>Spark</a:t>
            </a:r>
            <a:r>
              <a:rPr lang="fr-FR" sz="2200" dirty="0">
                <a:solidFill>
                  <a:schemeClr val="tx1"/>
                </a:solidFill>
              </a:rPr>
              <a:t> Master ») est encore assez immature et laisse à désirer en terme de déploiement / haute disponibilité / fonctionnalités additionnelles du même type; dans les faits, il est souvent déployé via </a:t>
            </a:r>
            <a:r>
              <a:rPr lang="fr-FR" sz="2200" dirty="0" err="1">
                <a:solidFill>
                  <a:schemeClr val="tx1"/>
                </a:solidFill>
              </a:rPr>
              <a:t>Yarn</a:t>
            </a:r>
            <a:r>
              <a:rPr lang="fr-FR" sz="2200" dirty="0">
                <a:solidFill>
                  <a:schemeClr val="tx1"/>
                </a:solidFill>
              </a:rPr>
              <a:t>, et souvent sur un cluster </a:t>
            </a:r>
            <a:r>
              <a:rPr lang="fr-FR" sz="2200" dirty="0" err="1">
                <a:solidFill>
                  <a:schemeClr val="tx1"/>
                </a:solidFill>
              </a:rPr>
              <a:t>Hadoop</a:t>
            </a:r>
            <a:r>
              <a:rPr lang="fr-FR" sz="2200" dirty="0">
                <a:solidFill>
                  <a:schemeClr val="tx1"/>
                </a:solidFill>
              </a:rPr>
              <a:t> existant.</a:t>
            </a:r>
          </a:p>
        </p:txBody>
      </p:sp>
    </p:spTree>
    <p:extLst>
      <p:ext uri="{BB962C8B-B14F-4D97-AF65-F5344CB8AC3E}">
        <p14:creationId xmlns:p14="http://schemas.microsoft.com/office/powerpoint/2010/main" val="183835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latin typeface="Constantia" panose="02030602050306030303" pitchFamily="18" charset="0"/>
              </a:rPr>
              <a:t> : Usage /Manipulation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8225"/>
            <a:ext cx="8229600" cy="30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4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350109"/>
            <a:ext cx="7940660" cy="3664922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latin typeface="Constantia" panose="02030602050306030303" pitchFamily="18" charset="0"/>
              </a:rPr>
              <a:t> : Usage /Manipulation</a:t>
            </a:r>
          </a:p>
        </p:txBody>
      </p:sp>
    </p:spTree>
    <p:extLst>
      <p:ext uri="{BB962C8B-B14F-4D97-AF65-F5344CB8AC3E}">
        <p14:creationId xmlns:p14="http://schemas.microsoft.com/office/powerpoint/2010/main" val="3223608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00"/>
          <a:stretch/>
        </p:blipFill>
        <p:spPr>
          <a:xfrm>
            <a:off x="457200" y="1655762"/>
            <a:ext cx="8390540" cy="3487737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latin typeface="Constantia" panose="02030602050306030303" pitchFamily="18" charset="0"/>
              </a:rPr>
              <a:t> : Usage /Manipulation</a:t>
            </a:r>
          </a:p>
        </p:txBody>
      </p:sp>
    </p:spTree>
    <p:extLst>
      <p:ext uri="{BB962C8B-B14F-4D97-AF65-F5344CB8AC3E}">
        <p14:creationId xmlns:p14="http://schemas.microsoft.com/office/powerpoint/2010/main" val="7083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2009: Développé à l'université de Californie à Berkeley par </a:t>
            </a:r>
            <a:r>
              <a:rPr lang="fr-FR" sz="2400" dirty="0" err="1">
                <a:solidFill>
                  <a:schemeClr val="tx1"/>
                </a:solidFill>
              </a:rPr>
              <a:t>AMPLab</a:t>
            </a:r>
            <a:r>
              <a:rPr lang="fr-FR" sz="2400" dirty="0">
                <a:solidFill>
                  <a:schemeClr val="tx1"/>
                </a:solidFill>
              </a:rPr>
              <a:t>. But: accélérer le traitement des systèmes </a:t>
            </a:r>
            <a:r>
              <a:rPr lang="fr-FR" sz="2400" dirty="0" err="1">
                <a:solidFill>
                  <a:schemeClr val="tx1"/>
                </a:solidFill>
              </a:rPr>
              <a:t>Hadoop</a:t>
            </a:r>
            <a:r>
              <a:rPr lang="fr-FR" sz="2400" dirty="0">
                <a:solidFill>
                  <a:schemeClr val="tx1"/>
                </a:solidFill>
              </a:rPr>
              <a:t>. </a:t>
            </a:r>
          </a:p>
          <a:p>
            <a:r>
              <a:rPr lang="fr-FR" sz="2400" dirty="0">
                <a:solidFill>
                  <a:schemeClr val="tx1"/>
                </a:solidFill>
              </a:rPr>
              <a:t>Juin 2013: </a:t>
            </a:r>
            <a:r>
              <a:rPr lang="fr-FR" sz="2400" dirty="0" err="1">
                <a:solidFill>
                  <a:schemeClr val="tx1"/>
                </a:solidFill>
              </a:rPr>
              <a:t>Spark</a:t>
            </a:r>
            <a:r>
              <a:rPr lang="fr-FR" sz="2400" dirty="0">
                <a:solidFill>
                  <a:schemeClr val="tx1"/>
                </a:solidFill>
              </a:rPr>
              <a:t> est transmis à la fondation Apache et devient l'un des projets les plus actif « Top </a:t>
            </a:r>
            <a:r>
              <a:rPr lang="fr-FR" sz="2400" dirty="0" err="1">
                <a:solidFill>
                  <a:schemeClr val="tx1"/>
                </a:solidFill>
              </a:rPr>
              <a:t>Level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project</a:t>
            </a:r>
            <a:r>
              <a:rPr lang="fr-FR" sz="2400" dirty="0">
                <a:solidFill>
                  <a:schemeClr val="tx1"/>
                </a:solidFill>
              </a:rPr>
              <a:t> » </a:t>
            </a:r>
          </a:p>
          <a:p>
            <a:r>
              <a:rPr lang="fr-FR" sz="2400" dirty="0">
                <a:solidFill>
                  <a:schemeClr val="tx1"/>
                </a:solidFill>
              </a:rPr>
              <a:t>Mai 2014: version 1.0.0 </a:t>
            </a:r>
          </a:p>
          <a:p>
            <a:r>
              <a:rPr lang="fr-FR" sz="2400" dirty="0">
                <a:solidFill>
                  <a:schemeClr val="tx1"/>
                </a:solidFill>
              </a:rPr>
              <a:t>Juillet 2017: version 2.0</a:t>
            </a:r>
          </a:p>
          <a:p>
            <a:r>
              <a:rPr lang="fr-FR" sz="2400" dirty="0">
                <a:solidFill>
                  <a:schemeClr val="tx1"/>
                </a:solidFill>
              </a:rPr>
              <a:t>Juin 2020: version 3.0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81174"/>
            <a:ext cx="8229600" cy="1068935"/>
          </a:xfrm>
        </p:spPr>
        <p:txBody>
          <a:bodyPr>
            <a:normAutofit/>
          </a:bodyPr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latin typeface="Constantia" panose="02030602050306030303" pitchFamily="18" charset="0"/>
              </a:rPr>
              <a:t> : </a:t>
            </a:r>
            <a:r>
              <a:rPr lang="fr-FR" dirty="0" smtClean="0">
                <a:latin typeface="Constantia" panose="02030602050306030303" pitchFamily="18" charset="0"/>
              </a:rPr>
              <a:t>Historique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effectLst/>
              </a:rPr>
              <a:t> </a:t>
            </a:r>
            <a:r>
              <a:rPr lang="fr-FR" dirty="0">
                <a:latin typeface="Constantia" panose="02030602050306030303" pitchFamily="18" charset="0"/>
              </a:rPr>
              <a:t>Vs</a:t>
            </a:r>
            <a:r>
              <a:rPr lang="fr-FR" dirty="0">
                <a:effectLst/>
              </a:rPr>
              <a:t>. </a:t>
            </a:r>
            <a:r>
              <a:rPr lang="fr-FR" dirty="0" err="1">
                <a:latin typeface="Constantia" panose="02030602050306030303" pitchFamily="18" charset="0"/>
              </a:rPr>
              <a:t>Hadoop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</a:rPr>
              <a:t>Proximité avec </a:t>
            </a:r>
            <a:r>
              <a:rPr lang="fr-FR" sz="2000" dirty="0" err="1" smtClean="0">
                <a:solidFill>
                  <a:schemeClr val="tx1"/>
                </a:solidFill>
              </a:rPr>
              <a:t>Hadoop</a:t>
            </a:r>
            <a:r>
              <a:rPr lang="fr-FR" sz="2000" dirty="0" smtClean="0">
                <a:solidFill>
                  <a:schemeClr val="tx1"/>
                </a:solidFill>
              </a:rPr>
              <a:t>:</a:t>
            </a:r>
            <a:endParaRPr lang="fr-FR" sz="2000" dirty="0">
              <a:solidFill>
                <a:schemeClr val="tx1"/>
              </a:solidFill>
            </a:endParaRP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Même cas d'utilisation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Même modèle de développement: </a:t>
            </a:r>
            <a:r>
              <a:rPr lang="fr-FR" sz="2000" dirty="0" err="1">
                <a:solidFill>
                  <a:schemeClr val="tx1"/>
                </a:solidFill>
              </a:rPr>
              <a:t>MapReduce</a:t>
            </a:r>
            <a:endParaRPr lang="fr-FR" sz="2000" dirty="0">
              <a:solidFill>
                <a:schemeClr val="tx1"/>
              </a:solidFill>
            </a:endParaRP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 Intégration dans l’Ecosystème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</a:rPr>
              <a:t>Plus simple </a:t>
            </a:r>
            <a:r>
              <a:rPr lang="fr-FR" sz="2000" dirty="0" smtClean="0">
                <a:solidFill>
                  <a:schemeClr val="tx1"/>
                </a:solidFill>
              </a:rPr>
              <a:t>qu'</a:t>
            </a:r>
            <a:r>
              <a:rPr lang="fr-FR" sz="2000" dirty="0" err="1" smtClean="0">
                <a:solidFill>
                  <a:schemeClr val="tx1"/>
                </a:solidFill>
              </a:rPr>
              <a:t>Hadoop</a:t>
            </a:r>
            <a:r>
              <a:rPr lang="fr-FR" sz="2000" dirty="0" smtClean="0">
                <a:solidFill>
                  <a:schemeClr val="tx1"/>
                </a:solidFill>
              </a:rPr>
              <a:t>:</a:t>
            </a:r>
            <a:endParaRPr lang="fr-FR" sz="2000" dirty="0">
              <a:solidFill>
                <a:schemeClr val="tx1"/>
              </a:solidFill>
            </a:endParaRP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API plus simple à prendre en main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Modèle </a:t>
            </a:r>
            <a:r>
              <a:rPr lang="fr-FR" sz="2000" dirty="0" err="1">
                <a:solidFill>
                  <a:schemeClr val="tx1"/>
                </a:solidFill>
              </a:rPr>
              <a:t>MapReduce</a:t>
            </a:r>
            <a:r>
              <a:rPr lang="fr-FR" sz="2000" dirty="0">
                <a:solidFill>
                  <a:schemeClr val="tx1"/>
                </a:solidFill>
              </a:rPr>
              <a:t> relâché </a:t>
            </a:r>
          </a:p>
          <a:p>
            <a:pPr lvl="1"/>
            <a:r>
              <a:rPr lang="fr-FR" sz="2000" dirty="0" err="1">
                <a:solidFill>
                  <a:schemeClr val="tx1"/>
                </a:solidFill>
              </a:rPr>
              <a:t>Spark</a:t>
            </a:r>
            <a:r>
              <a:rPr lang="fr-FR" sz="2000" dirty="0">
                <a:solidFill>
                  <a:schemeClr val="tx1"/>
                </a:solidFill>
              </a:rPr>
              <a:t> Shell: traitement interactif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3029866"/>
            <a:ext cx="3351275" cy="18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8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55520"/>
            <a:ext cx="8229600" cy="1221640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Plus rapide qu’</a:t>
            </a:r>
            <a:r>
              <a:rPr lang="fr-FR" sz="2000" dirty="0" err="1">
                <a:solidFill>
                  <a:schemeClr val="tx1"/>
                </a:solidFill>
              </a:rPr>
              <a:t>Hadoop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5 </a:t>
            </a:r>
            <a:r>
              <a:rPr lang="fr-FR" sz="2000" dirty="0">
                <a:solidFill>
                  <a:schemeClr val="tx1"/>
                </a:solidFill>
              </a:rPr>
              <a:t>Novembre 2014: </a:t>
            </a:r>
            <a:r>
              <a:rPr lang="fr-FR" sz="2000" dirty="0" err="1">
                <a:solidFill>
                  <a:schemeClr val="tx1"/>
                </a:solidFill>
              </a:rPr>
              <a:t>Spark</a:t>
            </a:r>
            <a:r>
              <a:rPr lang="fr-FR" sz="2000" dirty="0">
                <a:solidFill>
                  <a:schemeClr val="tx1"/>
                </a:solidFill>
              </a:rPr>
              <a:t> a gagné le </a:t>
            </a:r>
            <a:r>
              <a:rPr lang="fr-FR" sz="2000" b="1" dirty="0" err="1">
                <a:solidFill>
                  <a:schemeClr val="tx1"/>
                </a:solidFill>
              </a:rPr>
              <a:t>Daytona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GraySort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Contest</a:t>
            </a:r>
            <a:r>
              <a:rPr lang="fr-FR" sz="2000" dirty="0">
                <a:solidFill>
                  <a:schemeClr val="tx1"/>
                </a:solidFill>
              </a:rPr>
              <a:t>. </a:t>
            </a:r>
            <a:endParaRPr lang="fr-F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000" b="1" u="sng" dirty="0" smtClean="0">
                <a:solidFill>
                  <a:schemeClr val="tx1"/>
                </a:solidFill>
              </a:rPr>
              <a:t>Objectif</a:t>
            </a:r>
            <a:r>
              <a:rPr lang="fr-FR" sz="2000" dirty="0">
                <a:solidFill>
                  <a:schemeClr val="tx1"/>
                </a:solidFill>
              </a:rPr>
              <a:t>: trier 100 To de données le plus rapidement possible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effectLst/>
              </a:rPr>
              <a:t> </a:t>
            </a:r>
            <a:r>
              <a:rPr lang="fr-FR" dirty="0">
                <a:latin typeface="Constantia" panose="02030602050306030303" pitchFamily="18" charset="0"/>
              </a:rPr>
              <a:t>Vs</a:t>
            </a:r>
            <a:r>
              <a:rPr lang="fr-FR" dirty="0">
                <a:effectLst/>
              </a:rPr>
              <a:t>. </a:t>
            </a:r>
            <a:r>
              <a:rPr lang="fr-FR" dirty="0" err="1">
                <a:latin typeface="Constantia" panose="02030602050306030303" pitchFamily="18" charset="0"/>
              </a:rPr>
              <a:t>Hadoop</a:t>
            </a:r>
            <a:endParaRPr lang="fr-FR" dirty="0">
              <a:latin typeface="Constantia" panose="02030602050306030303" pitchFamily="18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32806"/>
              </p:ext>
            </p:extLst>
          </p:nvPr>
        </p:nvGraphicFramePr>
        <p:xfrm>
          <a:off x="1524000" y="28771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831007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5122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fr-F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</a:t>
                      </a:r>
                      <a:endParaRPr lang="fr-F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2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minutes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minutes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8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 nœuds (50400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 nœuds (6592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31629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88595" y="4204475"/>
            <a:ext cx="774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La puissance de </a:t>
            </a:r>
            <a:r>
              <a:rPr lang="fr-FR" b="1" dirty="0" err="1">
                <a:solidFill>
                  <a:srgbClr val="FF0000"/>
                </a:solidFill>
              </a:rPr>
              <a:t>Spark</a:t>
            </a:r>
            <a:r>
              <a:rPr lang="fr-FR" b="1" dirty="0">
                <a:solidFill>
                  <a:srgbClr val="FF0000"/>
                </a:solidFill>
              </a:rPr>
              <a:t> fut démontrée en étant 3 fois plus rapide et 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en </a:t>
            </a:r>
            <a:r>
              <a:rPr lang="fr-FR" b="1" dirty="0" smtClean="0">
                <a:solidFill>
                  <a:srgbClr val="FF0000"/>
                </a:solidFill>
              </a:rPr>
              <a:t>utilisant approximativement </a:t>
            </a:r>
            <a:r>
              <a:rPr lang="fr-FR" b="1" dirty="0">
                <a:solidFill>
                  <a:srgbClr val="FF0000"/>
                </a:solidFill>
              </a:rPr>
              <a:t>10 fois moins de machines.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6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1" r="62791" b="21739"/>
          <a:stretch/>
        </p:blipFill>
        <p:spPr>
          <a:xfrm>
            <a:off x="1212490" y="2177557"/>
            <a:ext cx="2443281" cy="2137871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effectLst/>
              </a:rPr>
              <a:t> </a:t>
            </a:r>
            <a:r>
              <a:rPr lang="fr-FR" dirty="0">
                <a:latin typeface="Constantia" panose="02030602050306030303" pitchFamily="18" charset="0"/>
              </a:rPr>
              <a:t>Vs</a:t>
            </a:r>
            <a:r>
              <a:rPr lang="fr-FR" dirty="0">
                <a:effectLst/>
              </a:rPr>
              <a:t>. </a:t>
            </a:r>
            <a:r>
              <a:rPr lang="fr-FR" dirty="0" err="1">
                <a:latin typeface="Constantia" panose="02030602050306030303" pitchFamily="18" charset="0"/>
              </a:rPr>
              <a:t>Hadoop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7821" y="1808225"/>
            <a:ext cx="219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Modèle d’exécution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08475" y="2724455"/>
            <a:ext cx="51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chaque opération </a:t>
            </a:r>
            <a:r>
              <a:rPr lang="fr-FR" dirty="0" err="1"/>
              <a:t>Map</a:t>
            </a:r>
            <a:r>
              <a:rPr lang="fr-FR" dirty="0"/>
              <a:t>/</a:t>
            </a:r>
            <a:r>
              <a:rPr lang="fr-FR" dirty="0" err="1"/>
              <a:t>Reduce</a:t>
            </a:r>
            <a:r>
              <a:rPr lang="fr-FR" dirty="0"/>
              <a:t>: 4 mouvements sur le disque (2 lectures + 2 écritures)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08475" y="3821802"/>
            <a:ext cx="503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 de performance: 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soit </a:t>
            </a:r>
            <a:r>
              <a:rPr lang="fr-FR" dirty="0"/>
              <a:t>les données sont très grandes 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soit </a:t>
            </a:r>
            <a:r>
              <a:rPr lang="fr-FR" dirty="0"/>
              <a:t>besoin de faire des opérations itératives</a:t>
            </a:r>
          </a:p>
        </p:txBody>
      </p:sp>
    </p:spTree>
    <p:extLst>
      <p:ext uri="{BB962C8B-B14F-4D97-AF65-F5344CB8AC3E}">
        <p14:creationId xmlns:p14="http://schemas.microsoft.com/office/powerpoint/2010/main" val="14334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739290"/>
            <a:ext cx="4581150" cy="4275740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770845" y="128470"/>
            <a:ext cx="8229600" cy="1068935"/>
          </a:xfrm>
        </p:spPr>
        <p:txBody>
          <a:bodyPr/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effectLst/>
              </a:rPr>
              <a:t> </a:t>
            </a:r>
            <a:r>
              <a:rPr lang="fr-FR" dirty="0">
                <a:latin typeface="Constantia" panose="02030602050306030303" pitchFamily="18" charset="0"/>
              </a:rPr>
              <a:t>Vs</a:t>
            </a:r>
            <a:r>
              <a:rPr lang="fr-FR" dirty="0">
                <a:effectLst/>
              </a:rPr>
              <a:t>. </a:t>
            </a:r>
            <a:r>
              <a:rPr lang="fr-FR" dirty="0" err="1">
                <a:latin typeface="Constantia" panose="02030602050306030303" pitchFamily="18" charset="0"/>
              </a:rPr>
              <a:t>Hadoop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6260" y="1960930"/>
            <a:ext cx="219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Modèle d’exécution</a:t>
            </a:r>
          </a:p>
        </p:txBody>
      </p:sp>
    </p:spTree>
    <p:extLst>
      <p:ext uri="{BB962C8B-B14F-4D97-AF65-F5344CB8AC3E}">
        <p14:creationId xmlns:p14="http://schemas.microsoft.com/office/powerpoint/2010/main" val="158608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Modèle de </a:t>
            </a:r>
            <a:r>
              <a:rPr lang="fr-FR" dirty="0" smtClean="0">
                <a:solidFill>
                  <a:schemeClr val="tx1"/>
                </a:solidFill>
              </a:rPr>
              <a:t>programmation: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</a:rPr>
              <a:t>Hadoop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propose seulement 2 opérations: </a:t>
            </a:r>
            <a:r>
              <a:rPr lang="fr-FR" dirty="0" err="1">
                <a:solidFill>
                  <a:schemeClr val="tx1"/>
                </a:solidFill>
              </a:rPr>
              <a:t>Map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dirty="0" err="1">
                <a:solidFill>
                  <a:schemeClr val="tx1"/>
                </a:solidFill>
              </a:rPr>
              <a:t>Reduce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 err="1" smtClean="0">
                <a:solidFill>
                  <a:schemeClr val="tx1"/>
                </a:solidFill>
              </a:rPr>
              <a:t>Spark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propose un modèle plus souple: </a:t>
            </a:r>
            <a:r>
              <a:rPr lang="fr-FR" dirty="0" err="1" smtClean="0">
                <a:solidFill>
                  <a:schemeClr val="tx1"/>
                </a:solidFill>
              </a:rPr>
              <a:t>Map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filter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groupBy</a:t>
            </a:r>
            <a:r>
              <a:rPr lang="fr-FR" dirty="0">
                <a:solidFill>
                  <a:schemeClr val="tx1"/>
                </a:solidFill>
              </a:rPr>
              <a:t>, sort, </a:t>
            </a:r>
            <a:r>
              <a:rPr lang="fr-FR" dirty="0" err="1">
                <a:solidFill>
                  <a:schemeClr val="tx1"/>
                </a:solidFill>
              </a:rPr>
              <a:t>join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reduce</a:t>
            </a:r>
            <a:r>
              <a:rPr lang="fr-FR" dirty="0">
                <a:solidFill>
                  <a:schemeClr val="tx1"/>
                </a:solidFill>
              </a:rPr>
              <a:t>, count, </a:t>
            </a:r>
            <a:r>
              <a:rPr lang="fr-FR" dirty="0" err="1" smtClean="0">
                <a:solidFill>
                  <a:schemeClr val="tx1"/>
                </a:solidFill>
              </a:rPr>
              <a:t>reduceByKey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groupByKey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take</a:t>
            </a:r>
            <a:r>
              <a:rPr lang="fr-FR" dirty="0" smtClean="0">
                <a:solidFill>
                  <a:schemeClr val="tx1"/>
                </a:solidFill>
              </a:rPr>
              <a:t>, …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tantia" panose="02030602050306030303" pitchFamily="18" charset="0"/>
              </a:rPr>
              <a:t>Spark</a:t>
            </a:r>
            <a:r>
              <a:rPr lang="fr-FR" dirty="0">
                <a:effectLst/>
              </a:rPr>
              <a:t> </a:t>
            </a:r>
            <a:r>
              <a:rPr lang="fr-FR" dirty="0">
                <a:latin typeface="Constantia" panose="02030602050306030303" pitchFamily="18" charset="0"/>
              </a:rPr>
              <a:t>Vs</a:t>
            </a:r>
            <a:r>
              <a:rPr lang="fr-FR" dirty="0">
                <a:effectLst/>
              </a:rPr>
              <a:t>. </a:t>
            </a:r>
            <a:r>
              <a:rPr lang="fr-FR" dirty="0" err="1">
                <a:latin typeface="Constantia" panose="02030602050306030303" pitchFamily="18" charset="0"/>
              </a:rPr>
              <a:t>Hadoop</a:t>
            </a:r>
            <a:endParaRPr lang="fr-FR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3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Constantia" panose="02030602050306030303" pitchFamily="18" charset="0"/>
              </a:rPr>
              <a:t>Spark</a:t>
            </a:r>
            <a:r>
              <a:rPr lang="fr-FR" dirty="0" smtClean="0">
                <a:latin typeface="Constantia" panose="02030602050306030303" pitchFamily="18" charset="0"/>
              </a:rPr>
              <a:t> : Caractéristiques</a:t>
            </a:r>
            <a:endParaRPr lang="fr-FR" dirty="0">
              <a:latin typeface="Constantia" panose="020306020503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RDD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Resilient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Distributed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Dataset</a:t>
            </a:r>
            <a:endParaRPr lang="fr-F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Abstraction, collection traitée en </a:t>
            </a:r>
            <a:r>
              <a:rPr lang="fr-FR" dirty="0" smtClean="0">
                <a:solidFill>
                  <a:schemeClr val="tx1"/>
                </a:solidFill>
              </a:rPr>
              <a:t>parallèle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Tolérant </a:t>
            </a:r>
            <a:r>
              <a:rPr lang="fr-FR" dirty="0">
                <a:solidFill>
                  <a:schemeClr val="tx1"/>
                </a:solidFill>
              </a:rPr>
              <a:t>à la </a:t>
            </a:r>
            <a:r>
              <a:rPr lang="fr-FR" dirty="0" smtClean="0">
                <a:solidFill>
                  <a:schemeClr val="tx1"/>
                </a:solidFill>
              </a:rPr>
              <a:t>panne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Manipulation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dirty="0" err="1" smtClean="0">
                <a:solidFill>
                  <a:schemeClr val="tx1"/>
                </a:solidFill>
              </a:rPr>
              <a:t>tuples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Clé/valeur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chemeClr val="tx1"/>
                </a:solidFill>
              </a:rPr>
              <a:t>Tuples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indépendants les uns des autres</a:t>
            </a:r>
          </a:p>
        </p:txBody>
      </p:sp>
    </p:spTree>
    <p:extLst>
      <p:ext uri="{BB962C8B-B14F-4D97-AF65-F5344CB8AC3E}">
        <p14:creationId xmlns:p14="http://schemas.microsoft.com/office/powerpoint/2010/main" val="241751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Microsoft Office PowerPoint</Application>
  <PresentationFormat>Affichage à l'écran (16:9)</PresentationFormat>
  <Paragraphs>138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Algerian</vt:lpstr>
      <vt:lpstr>Arial</vt:lpstr>
      <vt:lpstr>Calibri</vt:lpstr>
      <vt:lpstr>Constantia</vt:lpstr>
      <vt:lpstr>Wingdings</vt:lpstr>
      <vt:lpstr>Office Theme</vt:lpstr>
      <vt:lpstr>Présentation PowerPoint</vt:lpstr>
      <vt:lpstr>Spark : Présentation</vt:lpstr>
      <vt:lpstr>Spark : Historique</vt:lpstr>
      <vt:lpstr>Spark Vs. Hadoop</vt:lpstr>
      <vt:lpstr>Spark Vs. Hadoop</vt:lpstr>
      <vt:lpstr>Spark Vs. Hadoop</vt:lpstr>
      <vt:lpstr>Spark Vs. Hadoop</vt:lpstr>
      <vt:lpstr>Spark Vs. Hadoop</vt:lpstr>
      <vt:lpstr>Spark : Caractéristiques</vt:lpstr>
      <vt:lpstr>Spark : Les RDDs</vt:lpstr>
      <vt:lpstr>Spark : Les RDDs</vt:lpstr>
      <vt:lpstr>Spark : Les RDDs</vt:lpstr>
      <vt:lpstr>Spark : Les RDDs</vt:lpstr>
      <vt:lpstr>Spark : Les RDDs</vt:lpstr>
      <vt:lpstr>Spark : Les RDDs</vt:lpstr>
      <vt:lpstr>Spark : Les RDDs</vt:lpstr>
      <vt:lpstr>Spark : Le Fonctionnement</vt:lpstr>
      <vt:lpstr>Spark : Le Fonctionnement</vt:lpstr>
      <vt:lpstr>Spark : Le Fonctionnement</vt:lpstr>
      <vt:lpstr>Spark : Le Fonctionnement</vt:lpstr>
      <vt:lpstr>Spark : Le Fonctionnement</vt:lpstr>
      <vt:lpstr>Spark : Le Fonctionnement</vt:lpstr>
      <vt:lpstr>Spark : Le Fonctionnement</vt:lpstr>
      <vt:lpstr>Spark : Le Fonctionnement</vt:lpstr>
      <vt:lpstr>Spark : Avantages</vt:lpstr>
      <vt:lpstr>Spark : Inconvénients</vt:lpstr>
      <vt:lpstr>Spark : Usage /Manipulation</vt:lpstr>
      <vt:lpstr>Spark : Usage /Manipulation</vt:lpstr>
      <vt:lpstr>Spark : Usage /Manipulation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2024-04-23T12:57:27Z</dcterms:modified>
</cp:coreProperties>
</file>