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8"/>
  </p:notesMasterIdLst>
  <p:sldIdLst>
    <p:sldId id="256" r:id="rId2"/>
    <p:sldId id="257" r:id="rId3"/>
    <p:sldId id="259" r:id="rId4"/>
    <p:sldId id="258" r:id="rId5"/>
    <p:sldId id="260" r:id="rId6"/>
    <p:sldId id="261" r:id="rId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383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94650" autoAdjust="0"/>
  </p:normalViewPr>
  <p:slideViewPr>
    <p:cSldViewPr>
      <p:cViewPr>
        <p:scale>
          <a:sx n="100" d="100"/>
          <a:sy n="100" d="100"/>
        </p:scale>
        <p:origin x="-618"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4F84CE-D900-4E12-B8F2-715328357725}" type="datetimeFigureOut">
              <a:rPr lang="fr-FR" smtClean="0"/>
              <a:t>19/06/2020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D9BA32-1393-48FD-917A-52ABACE3789B}" type="slidenum">
              <a:rPr lang="fr-FR" smtClean="0"/>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4ED9BA32-1393-48FD-917A-52ABACE3789B}" type="slidenum">
              <a:rPr lang="fr-FR" smtClean="0"/>
              <a:t>5</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Triangle isocè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540544" y="776288"/>
            <a:ext cx="8062912" cy="1470025"/>
          </a:xfrm>
        </p:spPr>
        <p:txBody>
          <a:bodyPr anchor="b">
            <a:normAutofit/>
          </a:bodyPr>
          <a:lstStyle>
            <a:lvl1pPr algn="r">
              <a:defRPr sz="4400"/>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a:xfrm>
            <a:off x="1371600" y="6012656"/>
            <a:ext cx="5791200" cy="365125"/>
          </a:xfrm>
        </p:spPr>
        <p:txBody>
          <a:bodyPr tIns="0" bIns="0" anchor="t"/>
          <a:lstStyle>
            <a:lvl1pPr algn="r">
              <a:defRPr sz="1000"/>
            </a:lvl1pPr>
          </a:lstStyle>
          <a:p>
            <a:fld id="{AA309A6D-C09C-4548-B29A-6CF363A7E532}" type="datetimeFigureOut">
              <a:rPr lang="fr-FR" smtClean="0"/>
              <a:pPr/>
              <a:t>19/06/2020</a:t>
            </a:fld>
            <a:endParaRPr lang="fr-BE"/>
          </a:p>
        </p:txBody>
      </p:sp>
      <p:sp>
        <p:nvSpPr>
          <p:cNvPr id="17" name="Espace réservé du pied de page 16"/>
          <p:cNvSpPr>
            <a:spLocks noGrp="1"/>
          </p:cNvSpPr>
          <p:nvPr>
            <p:ph type="ftr" sz="quarter" idx="11"/>
          </p:nvPr>
        </p:nvSpPr>
        <p:spPr>
          <a:xfrm>
            <a:off x="1371600" y="5650704"/>
            <a:ext cx="5791200" cy="365125"/>
          </a:xfrm>
        </p:spPr>
        <p:txBody>
          <a:bodyPr tIns="0" bIns="0" anchor="b"/>
          <a:lstStyle>
            <a:lvl1pPr algn="r">
              <a:defRPr sz="1100"/>
            </a:lvl1pPr>
          </a:lstStyle>
          <a:p>
            <a:endParaRPr lang="fr-BE"/>
          </a:p>
        </p:txBody>
      </p:sp>
      <p:sp>
        <p:nvSpPr>
          <p:cNvPr id="29" name="Espace réservé du numéro de diapositive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19/06/2020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81800" y="381000"/>
            <a:ext cx="1905000" cy="5486400"/>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381000"/>
            <a:ext cx="6248400" cy="5486400"/>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19/06/2020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67494"/>
            <a:ext cx="8229600" cy="1399032"/>
          </a:xfrm>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a:xfrm>
            <a:off x="457200" y="1882808"/>
            <a:ext cx="8229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a:xfrm>
            <a:off x="4791456" y="6480048"/>
            <a:ext cx="2133600" cy="301752"/>
          </a:xfrm>
        </p:spPr>
        <p:txBody>
          <a:bodyPr/>
          <a:lstStyle/>
          <a:p>
            <a:fld id="{AA309A6D-C09C-4548-B29A-6CF363A7E532}" type="datetimeFigureOut">
              <a:rPr lang="fr-FR" smtClean="0"/>
              <a:pPr/>
              <a:t>19/06/2020</a:t>
            </a:fld>
            <a:endParaRPr lang="fr-BE"/>
          </a:p>
        </p:txBody>
      </p:sp>
      <p:sp>
        <p:nvSpPr>
          <p:cNvPr id="5" name="Espace réservé du pied de page 4"/>
          <p:cNvSpPr>
            <a:spLocks noGrp="1"/>
          </p:cNvSpPr>
          <p:nvPr>
            <p:ph type="ftr" sz="quarter" idx="11"/>
          </p:nvPr>
        </p:nvSpPr>
        <p:spPr>
          <a:xfrm>
            <a:off x="457200" y="6480969"/>
            <a:ext cx="4260056" cy="300831"/>
          </a:xfrm>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2">
        <a:schemeClr val="bg1"/>
      </p:bgRef>
    </p:bg>
    <p:spTree>
      <p:nvGrpSpPr>
        <p:cNvPr id="1" name=""/>
        <p:cNvGrpSpPr/>
        <p:nvPr/>
      </p:nvGrpSpPr>
      <p:grpSpPr>
        <a:xfrm>
          <a:off x="0" y="0"/>
          <a:ext cx="0" cy="0"/>
          <a:chOff x="0" y="0"/>
          <a:chExt cx="0" cy="0"/>
        </a:xfrm>
      </p:grpSpPr>
      <p:sp>
        <p:nvSpPr>
          <p:cNvPr id="9" name="Triangle rect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Triangle isocè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Espace réservé de la date 3"/>
          <p:cNvSpPr>
            <a:spLocks noGrp="1"/>
          </p:cNvSpPr>
          <p:nvPr>
            <p:ph type="dt" sz="half" idx="10"/>
          </p:nvPr>
        </p:nvSpPr>
        <p:spPr>
          <a:xfrm>
            <a:off x="6955632" y="6477000"/>
            <a:ext cx="2133600" cy="304800"/>
          </a:xfrm>
        </p:spPr>
        <p:txBody>
          <a:bodyPr/>
          <a:lstStyle/>
          <a:p>
            <a:fld id="{AA309A6D-C09C-4548-B29A-6CF363A7E532}" type="datetimeFigureOut">
              <a:rPr lang="fr-FR" smtClean="0"/>
              <a:pPr/>
              <a:t>19/06/2020</a:t>
            </a:fld>
            <a:endParaRPr lang="fr-BE"/>
          </a:p>
        </p:txBody>
      </p:sp>
      <p:sp>
        <p:nvSpPr>
          <p:cNvPr id="5" name="Espace réservé du pied de page 4"/>
          <p:cNvSpPr>
            <a:spLocks noGrp="1"/>
          </p:cNvSpPr>
          <p:nvPr>
            <p:ph type="ftr" sz="quarter" idx="11"/>
          </p:nvPr>
        </p:nvSpPr>
        <p:spPr>
          <a:xfrm>
            <a:off x="2619376" y="6480969"/>
            <a:ext cx="4260056" cy="300831"/>
          </a:xfrm>
        </p:spPr>
        <p:txBody>
          <a:bodyPr/>
          <a:lstStyle/>
          <a:p>
            <a:endParaRPr lang="fr-BE"/>
          </a:p>
        </p:txBody>
      </p:sp>
      <p:sp>
        <p:nvSpPr>
          <p:cNvPr id="6" name="Espace réservé du numéro de diapositive 5"/>
          <p:cNvSpPr>
            <a:spLocks noGrp="1"/>
          </p:cNvSpPr>
          <p:nvPr>
            <p:ph type="sldNum" sz="quarter" idx="12"/>
          </p:nvPr>
        </p:nvSpPr>
        <p:spPr>
          <a:xfrm>
            <a:off x="8451056" y="809624"/>
            <a:ext cx="502920" cy="300831"/>
          </a:xfrm>
        </p:spPr>
        <p:txBody>
          <a:bodyPr/>
          <a:lstStyle/>
          <a:p>
            <a:fld id="{CF4668DC-857F-487D-BFFA-8C0CA5037977}" type="slidenum">
              <a:rPr lang="fr-BE" smtClean="0"/>
              <a:pPr/>
              <a:t>‹N°›</a:t>
            </a:fld>
            <a:endParaRPr lang="fr-BE"/>
          </a:p>
        </p:txBody>
      </p:sp>
      <p:cxnSp>
        <p:nvCxnSpPr>
          <p:cNvPr id="11" name="Connecteur droit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Connecteur droit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r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marL="0" algn="l">
              <a:defRPr/>
            </a:lvl1p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4791456" y="6480969"/>
            <a:ext cx="2133600" cy="301752"/>
          </a:xfrm>
        </p:spPr>
        <p:txBody>
          <a:bodyPr/>
          <a:lstStyle/>
          <a:p>
            <a:fld id="{AA309A6D-C09C-4548-B29A-6CF363A7E532}" type="datetimeFigureOut">
              <a:rPr lang="fr-FR" smtClean="0"/>
              <a:pPr/>
              <a:t>19/06/2020</a:t>
            </a:fld>
            <a:endParaRPr lang="fr-BE"/>
          </a:p>
        </p:txBody>
      </p:sp>
      <p:sp>
        <p:nvSpPr>
          <p:cNvPr id="6" name="Espace réservé du pied de page 5"/>
          <p:cNvSpPr>
            <a:spLocks noGrp="1"/>
          </p:cNvSpPr>
          <p:nvPr>
            <p:ph type="ftr" sz="quarter" idx="11"/>
          </p:nvPr>
        </p:nvSpPr>
        <p:spPr>
          <a:xfrm>
            <a:off x="457200" y="6480969"/>
            <a:ext cx="4260056" cy="301752"/>
          </a:xfrm>
        </p:spPr>
        <p:txBody>
          <a:bodyPr/>
          <a:lstStyle/>
          <a:p>
            <a:endParaRPr lang="fr-BE"/>
          </a:p>
        </p:txBody>
      </p:sp>
      <p:sp>
        <p:nvSpPr>
          <p:cNvPr id="7" name="Espace réservé du numéro de diapositive 6"/>
          <p:cNvSpPr>
            <a:spLocks noGrp="1"/>
          </p:cNvSpPr>
          <p:nvPr>
            <p:ph type="sldNum" sz="quarter" idx="12"/>
          </p:nvPr>
        </p:nvSpPr>
        <p:spPr>
          <a:xfrm>
            <a:off x="7589520" y="6480969"/>
            <a:ext cx="502920" cy="301752"/>
          </a:xfrm>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a:xfrm>
            <a:off x="4791456" y="6480969"/>
            <a:ext cx="2130552" cy="301752"/>
          </a:xfrm>
        </p:spPr>
        <p:txBody>
          <a:bodyPr/>
          <a:lstStyle/>
          <a:p>
            <a:fld id="{AA309A6D-C09C-4548-B29A-6CF363A7E532}" type="datetimeFigureOut">
              <a:rPr lang="fr-FR" smtClean="0"/>
              <a:pPr/>
              <a:t>19/06/2020</a:t>
            </a:fld>
            <a:endParaRPr lang="fr-BE"/>
          </a:p>
        </p:txBody>
      </p:sp>
      <p:sp>
        <p:nvSpPr>
          <p:cNvPr id="8" name="Espace réservé du pied de page 7"/>
          <p:cNvSpPr>
            <a:spLocks noGrp="1"/>
          </p:cNvSpPr>
          <p:nvPr>
            <p:ph type="ftr" sz="quarter" idx="11"/>
          </p:nvPr>
        </p:nvSpPr>
        <p:spPr>
          <a:xfrm>
            <a:off x="457200" y="6480969"/>
            <a:ext cx="4261104" cy="301752"/>
          </a:xfrm>
        </p:spPr>
        <p:txBody>
          <a:bodyPr/>
          <a:lstStyle/>
          <a:p>
            <a:endParaRPr lang="fr-BE"/>
          </a:p>
        </p:txBody>
      </p:sp>
      <p:sp>
        <p:nvSpPr>
          <p:cNvPr id="9" name="Espace réservé du numéro de diapositive 8"/>
          <p:cNvSpPr>
            <a:spLocks noGrp="1"/>
          </p:cNvSpPr>
          <p:nvPr>
            <p:ph type="sldNum" sz="quarter" idx="12"/>
          </p:nvPr>
        </p:nvSpPr>
        <p:spPr>
          <a:xfrm>
            <a:off x="7589520" y="6483096"/>
            <a:ext cx="502920" cy="301752"/>
          </a:xfrm>
        </p:spPr>
        <p:txBody>
          <a:bodyPr/>
          <a:lstStyle>
            <a:lvl1pPr algn="ctr">
              <a:defRPr/>
            </a:lvl1pPr>
          </a:lstStyle>
          <a:p>
            <a:fld id="{CF4668DC-857F-487D-BFFA-8C0CA5037977}" type="slidenum">
              <a:rPr lang="fr-BE" smtClean="0"/>
              <a:pPr/>
              <a:t>‹N°›</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b="0"/>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AA309A6D-C09C-4548-B29A-6CF363A7E532}" type="datetimeFigureOut">
              <a:rPr lang="fr-FR" smtClean="0"/>
              <a:pPr/>
              <a:t>19/06/2020</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791456" y="6480969"/>
            <a:ext cx="2133600" cy="301752"/>
          </a:xfrm>
        </p:spPr>
        <p:txBody>
          <a:bodyPr/>
          <a:lstStyle/>
          <a:p>
            <a:fld id="{AA309A6D-C09C-4548-B29A-6CF363A7E532}" type="datetimeFigureOut">
              <a:rPr lang="fr-FR" smtClean="0"/>
              <a:pPr/>
              <a:t>19/06/2020</a:t>
            </a:fld>
            <a:endParaRPr lang="fr-BE"/>
          </a:p>
        </p:txBody>
      </p:sp>
      <p:sp>
        <p:nvSpPr>
          <p:cNvPr id="3" name="Espace réservé du pied de page 2"/>
          <p:cNvSpPr>
            <a:spLocks noGrp="1"/>
          </p:cNvSpPr>
          <p:nvPr>
            <p:ph type="ftr" sz="quarter" idx="11"/>
          </p:nvPr>
        </p:nvSpPr>
        <p:spPr>
          <a:xfrm>
            <a:off x="457200" y="6481890"/>
            <a:ext cx="4260056" cy="300831"/>
          </a:xfrm>
        </p:spPr>
        <p:txBody>
          <a:bodyPr/>
          <a:lstStyle/>
          <a:p>
            <a:endParaRPr lang="fr-BE"/>
          </a:p>
        </p:txBody>
      </p:sp>
      <p:sp>
        <p:nvSpPr>
          <p:cNvPr id="4" name="Espace réservé du numéro de diapositive 3"/>
          <p:cNvSpPr>
            <a:spLocks noGrp="1"/>
          </p:cNvSpPr>
          <p:nvPr>
            <p:ph type="sldNum" sz="quarter" idx="12"/>
          </p:nvPr>
        </p:nvSpPr>
        <p:spPr>
          <a:xfrm>
            <a:off x="7589520" y="6480969"/>
            <a:ext cx="502920" cy="301752"/>
          </a:xfrm>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278976" y="6556248"/>
            <a:ext cx="2133600" cy="301752"/>
          </a:xfrm>
        </p:spPr>
        <p:txBody>
          <a:bodyPr/>
          <a:lstStyle>
            <a:lvl1pPr>
              <a:defRPr sz="900"/>
            </a:lvl1pPr>
          </a:lstStyle>
          <a:p>
            <a:fld id="{AA309A6D-C09C-4548-B29A-6CF363A7E532}" type="datetimeFigureOut">
              <a:rPr lang="fr-FR" smtClean="0"/>
              <a:pPr/>
              <a:t>19/06/2020</a:t>
            </a:fld>
            <a:endParaRPr lang="fr-BE"/>
          </a:p>
        </p:txBody>
      </p:sp>
      <p:sp>
        <p:nvSpPr>
          <p:cNvPr id="6" name="Espace réservé du pied de page 5"/>
          <p:cNvSpPr>
            <a:spLocks noGrp="1"/>
          </p:cNvSpPr>
          <p:nvPr>
            <p:ph type="ftr" sz="quarter" idx="11"/>
          </p:nvPr>
        </p:nvSpPr>
        <p:spPr>
          <a:xfrm>
            <a:off x="1135856" y="6556248"/>
            <a:ext cx="5143120" cy="301752"/>
          </a:xfrm>
        </p:spPr>
        <p:txBody>
          <a:bodyPr/>
          <a:lstStyle>
            <a:lvl1pPr>
              <a:defRPr sz="900"/>
            </a:lvl1pPr>
          </a:lstStyle>
          <a:p>
            <a:endParaRPr lang="fr-BE"/>
          </a:p>
        </p:txBody>
      </p:sp>
      <p:sp>
        <p:nvSpPr>
          <p:cNvPr id="7" name="Espace réservé du numéro de diapositive 6"/>
          <p:cNvSpPr>
            <a:spLocks noGrp="1"/>
          </p:cNvSpPr>
          <p:nvPr>
            <p:ph type="sldNum" sz="quarter" idx="12"/>
          </p:nvPr>
        </p:nvSpPr>
        <p:spPr>
          <a:xfrm>
            <a:off x="8410576" y="6556248"/>
            <a:ext cx="502920" cy="301752"/>
          </a:xfrm>
        </p:spPr>
        <p:txBody>
          <a:bodyPr/>
          <a:lstStyle>
            <a:lvl1pPr>
              <a:defRPr sz="900"/>
            </a:lvl1pPr>
          </a:lstStyle>
          <a:p>
            <a:fld id="{CF4668DC-857F-487D-BFFA-8C0CA5037977}" type="slidenum">
              <a:rPr lang="fr-BE" smtClean="0"/>
              <a:pPr/>
              <a:t>‹N°›</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a:xfrm>
            <a:off x="6108192" y="6556248"/>
            <a:ext cx="2103120" cy="301752"/>
          </a:xfrm>
        </p:spPr>
        <p:txBody>
          <a:bodyPr/>
          <a:lstStyle>
            <a:lvl1pPr>
              <a:defRPr sz="900"/>
            </a:lvl1pPr>
          </a:lstStyle>
          <a:p>
            <a:fld id="{AA309A6D-C09C-4548-B29A-6CF363A7E532}" type="datetimeFigureOut">
              <a:rPr lang="fr-FR" smtClean="0"/>
              <a:pPr/>
              <a:t>19/06/2020</a:t>
            </a:fld>
            <a:endParaRPr lang="fr-BE"/>
          </a:p>
        </p:txBody>
      </p:sp>
      <p:sp>
        <p:nvSpPr>
          <p:cNvPr id="6" name="Espace réservé du pied de page 5"/>
          <p:cNvSpPr>
            <a:spLocks noGrp="1"/>
          </p:cNvSpPr>
          <p:nvPr>
            <p:ph type="ftr" sz="quarter" idx="11"/>
          </p:nvPr>
        </p:nvSpPr>
        <p:spPr>
          <a:xfrm>
            <a:off x="1170432" y="6557169"/>
            <a:ext cx="4948072" cy="301752"/>
          </a:xfrm>
        </p:spPr>
        <p:txBody>
          <a:bodyPr/>
          <a:lstStyle>
            <a:lvl1pPr>
              <a:defRPr sz="900"/>
            </a:lvl1pPr>
          </a:lstStyle>
          <a:p>
            <a:endParaRPr lang="fr-BE"/>
          </a:p>
        </p:txBody>
      </p:sp>
      <p:sp>
        <p:nvSpPr>
          <p:cNvPr id="7" name="Espace réservé du numéro de diapositive 6"/>
          <p:cNvSpPr>
            <a:spLocks noGrp="1"/>
          </p:cNvSpPr>
          <p:nvPr>
            <p:ph type="sldNum" sz="quarter" idx="12"/>
          </p:nvPr>
        </p:nvSpPr>
        <p:spPr>
          <a:xfrm>
            <a:off x="8217192" y="6556248"/>
            <a:ext cx="365760" cy="301752"/>
          </a:xfrm>
        </p:spPr>
        <p:txBody>
          <a:bodyPr/>
          <a:lstStyle>
            <a:lvl1pPr algn="ctr">
              <a:defRPr sz="900"/>
            </a:lvl1pPr>
          </a:lstStyle>
          <a:p>
            <a:fld id="{CF4668DC-857F-487D-BFFA-8C0CA5037977}" type="slidenum">
              <a:rPr lang="fr-BE" smtClean="0"/>
              <a:pPr/>
              <a:t>‹N°›</a:t>
            </a:fld>
            <a:endParaRPr lang="fr-BE"/>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Triangle rect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Connecteur droit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Connecteur droit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Espace réservé du titre 21"/>
          <p:cNvSpPr>
            <a:spLocks noGrp="1"/>
          </p:cNvSpPr>
          <p:nvPr>
            <p:ph type="title"/>
          </p:nvPr>
        </p:nvSpPr>
        <p:spPr>
          <a:xfrm>
            <a:off x="457200" y="267494"/>
            <a:ext cx="8229600" cy="1399032"/>
          </a:xfrm>
          <a:prstGeom prst="rect">
            <a:avLst/>
          </a:prstGeom>
        </p:spPr>
        <p:txBody>
          <a:bodyPr vert="horz" anchor="ctr">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AA309A6D-C09C-4548-B29A-6CF363A7E532}" type="datetimeFigureOut">
              <a:rPr lang="fr-FR" smtClean="0"/>
              <a:pPr/>
              <a:t>19/06/2020</a:t>
            </a:fld>
            <a:endParaRPr lang="fr-BE"/>
          </a:p>
        </p:txBody>
      </p:sp>
      <p:sp>
        <p:nvSpPr>
          <p:cNvPr id="3" name="Espace réservé du pied de page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fr-BE"/>
          </a:p>
        </p:txBody>
      </p:sp>
      <p:sp>
        <p:nvSpPr>
          <p:cNvPr id="23" name="Espace réservé du numéro de diapositive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CF4668DC-857F-487D-BFFA-8C0CA5037977}" type="slidenum">
              <a:rPr lang="fr-BE" smtClean="0"/>
              <a:pPr/>
              <a:t>‹N°›</a:t>
            </a:fld>
            <a:endParaRPr lang="fr-BE"/>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57158" y="2714620"/>
            <a:ext cx="7705722" cy="1470025"/>
          </a:xfrm>
        </p:spPr>
        <p:txBody>
          <a:bodyPr/>
          <a:lstStyle/>
          <a:p>
            <a:pPr algn="ctr"/>
            <a:r>
              <a:rPr lang="fr-FR" dirty="0" smtClean="0">
                <a:solidFill>
                  <a:srgbClr val="FFC000"/>
                </a:solidFill>
              </a:rPr>
              <a:t>Distributeur des emails</a:t>
            </a:r>
            <a:endParaRPr lang="fr-FR" dirty="0">
              <a:solidFill>
                <a:srgbClr val="FFC000"/>
              </a:solidFill>
            </a:endParaRPr>
          </a:p>
        </p:txBody>
      </p:sp>
      <p:sp>
        <p:nvSpPr>
          <p:cNvPr id="8" name="Rectangle 7"/>
          <p:cNvSpPr/>
          <p:nvPr/>
        </p:nvSpPr>
        <p:spPr>
          <a:xfrm>
            <a:off x="-357222" y="428604"/>
            <a:ext cx="10687244" cy="15001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DZ" sz="1200" spc="300" dirty="0" smtClean="0">
                <a:solidFill>
                  <a:schemeClr val="tx1"/>
                </a:solidFill>
                <a:latin typeface="Arial Unicode MS" pitchFamily="34" charset="-128"/>
                <a:ea typeface="Arial Unicode MS" pitchFamily="34" charset="-128"/>
                <a:cs typeface="Arial Unicode MS" pitchFamily="34" charset="-128"/>
              </a:rPr>
              <a:t>الجمهورية الجزائرية الديمقراطية الشعبية</a:t>
            </a:r>
            <a:endParaRPr lang="fr-FR" sz="1200" spc="300" dirty="0" smtClean="0">
              <a:solidFill>
                <a:schemeClr val="tx1"/>
              </a:solidFill>
              <a:latin typeface="Arial Unicode MS" pitchFamily="34" charset="-128"/>
              <a:ea typeface="Arial Unicode MS" pitchFamily="34" charset="-128"/>
              <a:cs typeface="Arial Unicode MS" pitchFamily="34" charset="-128"/>
            </a:endParaRPr>
          </a:p>
          <a:p>
            <a:pPr algn="ctr"/>
            <a:r>
              <a:rPr kumimoji="0" lang="fr-FR" sz="1200" b="1" i="0" u="none" strike="noStrike" kern="0" cap="none" spc="300" normalizeH="0" baseline="0" noProof="0" dirty="0" smtClean="0">
                <a:ln>
                  <a:noFill/>
                </a:ln>
                <a:solidFill>
                  <a:schemeClr val="tx1"/>
                </a:solidFill>
                <a:effectLst/>
                <a:uLnTx/>
                <a:uFillTx/>
                <a:latin typeface="Calibri" pitchFamily="34" charset="0"/>
                <a:ea typeface="Calibri"/>
                <a:cs typeface="Calibri" pitchFamily="34" charset="0"/>
              </a:rPr>
              <a:t>République Algérienne Démocratique et Populaire</a:t>
            </a:r>
          </a:p>
          <a:p>
            <a:pPr algn="ctr"/>
            <a:r>
              <a:rPr lang="fr-FR" sz="1200" b="1" spc="300" dirty="0" smtClean="0">
                <a:solidFill>
                  <a:schemeClr val="tx1"/>
                </a:solidFill>
                <a:latin typeface="Arial Unicode MS" pitchFamily="34" charset="-128"/>
                <a:ea typeface="Arial Unicode MS" pitchFamily="34" charset="-128"/>
                <a:cs typeface="Arial Unicode MS" pitchFamily="34" charset="-128"/>
              </a:rPr>
              <a:t> </a:t>
            </a:r>
            <a:r>
              <a:rPr lang="ar-DZ" sz="1200" b="1" spc="300" dirty="0" smtClean="0">
                <a:solidFill>
                  <a:schemeClr val="tx1"/>
                </a:solidFill>
                <a:latin typeface="Arial Unicode MS" pitchFamily="34" charset="-128"/>
                <a:ea typeface="Arial Unicode MS" pitchFamily="34" charset="-128"/>
                <a:cs typeface="Arial Unicode MS" pitchFamily="34" charset="-128"/>
              </a:rPr>
              <a:t>وزارة التعليم العالي والبحث العلمي</a:t>
            </a:r>
            <a:endParaRPr lang="fr-FR" sz="1200" b="1" spc="300" dirty="0" smtClean="0">
              <a:solidFill>
                <a:schemeClr val="tx1"/>
              </a:solidFill>
              <a:latin typeface="Arial Unicode MS" pitchFamily="34" charset="-128"/>
              <a:ea typeface="Arial Unicode MS" pitchFamily="34" charset="-128"/>
              <a:cs typeface="Arial Unicode MS" pitchFamily="34" charset="-128"/>
            </a:endParaRPr>
          </a:p>
          <a:p>
            <a:pPr algn="ctr"/>
            <a:r>
              <a:rPr lang="fr-FR" sz="1200" b="1" spc="300" dirty="0" smtClean="0">
                <a:solidFill>
                  <a:schemeClr val="tx1"/>
                </a:solidFill>
                <a:latin typeface="Calibri" pitchFamily="34" charset="0"/>
                <a:cs typeface="Calibri" pitchFamily="34" charset="0"/>
              </a:rPr>
              <a:t>Ministère de la l’enseignement Supérieur et de la Recherche Scientifique</a:t>
            </a:r>
          </a:p>
          <a:p>
            <a:pPr algn="ctr"/>
            <a:r>
              <a:rPr lang="ar-DZ" sz="1200" b="1" spc="300" dirty="0" smtClean="0">
                <a:solidFill>
                  <a:schemeClr val="tx1"/>
                </a:solidFill>
                <a:latin typeface="Arial Unicode MS" pitchFamily="34" charset="-128"/>
                <a:ea typeface="Arial Unicode MS" pitchFamily="34" charset="-128"/>
                <a:cs typeface="Arial Unicode MS" pitchFamily="34" charset="-128"/>
              </a:rPr>
              <a:t>جامعة أكلي محند أولحاج ـ البويرة</a:t>
            </a:r>
            <a:endParaRPr lang="fr-FR" sz="1200" b="1" spc="300" dirty="0" smtClean="0">
              <a:solidFill>
                <a:schemeClr val="tx1"/>
              </a:solidFill>
              <a:latin typeface="Arial Unicode MS" pitchFamily="34" charset="-128"/>
              <a:ea typeface="Arial Unicode MS" pitchFamily="34" charset="-128"/>
              <a:cs typeface="Arial Unicode MS" pitchFamily="34" charset="-128"/>
            </a:endParaRPr>
          </a:p>
          <a:p>
            <a:pPr algn="ctr"/>
            <a:r>
              <a:rPr lang="fr-FR" sz="1200" b="1" spc="300" dirty="0" smtClean="0">
                <a:solidFill>
                  <a:schemeClr val="tx1"/>
                </a:solidFill>
                <a:latin typeface="Calibri" pitchFamily="34" charset="0"/>
                <a:cs typeface="Calibri" pitchFamily="34" charset="0"/>
              </a:rPr>
              <a:t>Université Akli Mohand Oulhadj - Bouira</a:t>
            </a:r>
          </a:p>
          <a:p>
            <a:pPr algn="ctr"/>
            <a:endParaRPr lang="fr-FR" sz="1200" b="1" spc="300" dirty="0" smtClean="0">
              <a:solidFill>
                <a:schemeClr val="tx1"/>
              </a:solidFill>
              <a:latin typeface="Andalus" pitchFamily="18" charset="-78"/>
              <a:cs typeface="Andalus" pitchFamily="18" charset="-78"/>
            </a:endParaRPr>
          </a:p>
          <a:p>
            <a:pPr algn="ctr"/>
            <a:endParaRPr lang="ar-DZ" sz="1200" spc="300" dirty="0" smtClean="0">
              <a:solidFill>
                <a:schemeClr val="tx1"/>
              </a:solidFill>
            </a:endParaRPr>
          </a:p>
        </p:txBody>
      </p:sp>
      <p:sp>
        <p:nvSpPr>
          <p:cNvPr id="10" name="Rectangle 9"/>
          <p:cNvSpPr/>
          <p:nvPr/>
        </p:nvSpPr>
        <p:spPr>
          <a:xfrm>
            <a:off x="357158" y="1142984"/>
            <a:ext cx="906959" cy="14695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dirty="0" smtClean="0">
              <a:solidFill>
                <a:schemeClr val="tx1"/>
              </a:solidFill>
            </a:endParaRPr>
          </a:p>
          <a:p>
            <a:pPr algn="ctr"/>
            <a:endParaRPr lang="fr-FR" sz="1000" dirty="0">
              <a:solidFill>
                <a:schemeClr val="tx1"/>
              </a:solidFill>
            </a:endParaRPr>
          </a:p>
        </p:txBody>
      </p:sp>
      <p:pic>
        <p:nvPicPr>
          <p:cNvPr id="14" name="Image 13" descr="bb.png"/>
          <p:cNvPicPr>
            <a:picLocks noChangeAspect="1"/>
          </p:cNvPicPr>
          <p:nvPr/>
        </p:nvPicPr>
        <p:blipFill>
          <a:blip r:embed="rId2"/>
          <a:stretch>
            <a:fillRect/>
          </a:stretch>
        </p:blipFill>
        <p:spPr>
          <a:xfrm>
            <a:off x="7929586" y="1357298"/>
            <a:ext cx="1000132" cy="1328382"/>
          </a:xfrm>
          <a:prstGeom prst="rect">
            <a:avLst/>
          </a:prstGeom>
        </p:spPr>
      </p:pic>
      <p:sp>
        <p:nvSpPr>
          <p:cNvPr id="17" name="Rectangle 16"/>
          <p:cNvSpPr/>
          <p:nvPr/>
        </p:nvSpPr>
        <p:spPr>
          <a:xfrm>
            <a:off x="8001024" y="3071810"/>
            <a:ext cx="928694" cy="214314"/>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200" dirty="0" smtClean="0"/>
              <a:t>U.A.M.O.B</a:t>
            </a:r>
            <a:endParaRPr lang="fr-FR" sz="1200" dirty="0"/>
          </a:p>
        </p:txBody>
      </p:sp>
    </p:spTree>
  </p:cSld>
  <p:clrMapOvr>
    <a:masterClrMapping/>
  </p:clrMapOvr>
  <p:transition>
    <p:cut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rot="20521434">
            <a:off x="463767" y="337986"/>
            <a:ext cx="3119343" cy="1184273"/>
          </a:xfrm>
        </p:spPr>
        <p:txBody>
          <a:bodyPr/>
          <a:lstStyle/>
          <a:p>
            <a:pPr algn="l"/>
            <a:r>
              <a:rPr lang="fr-FR" dirty="0" smtClean="0">
                <a:solidFill>
                  <a:srgbClr val="FFC000"/>
                </a:solidFill>
              </a:rPr>
              <a:t>MERCI :</a:t>
            </a:r>
            <a:endParaRPr lang="fr-FR" dirty="0"/>
          </a:p>
        </p:txBody>
      </p:sp>
      <p:sp>
        <p:nvSpPr>
          <p:cNvPr id="3" name="Sous-titre 2"/>
          <p:cNvSpPr>
            <a:spLocks noGrp="1"/>
          </p:cNvSpPr>
          <p:nvPr>
            <p:ph type="subTitle" idx="1"/>
          </p:nvPr>
        </p:nvSpPr>
        <p:spPr>
          <a:xfrm>
            <a:off x="672907" y="2004905"/>
            <a:ext cx="8062912" cy="3071834"/>
          </a:xfrm>
        </p:spPr>
        <p:txBody>
          <a:bodyPr>
            <a:normAutofit/>
          </a:bodyPr>
          <a:lstStyle/>
          <a:p>
            <a:pPr algn="l"/>
            <a:r>
              <a:rPr lang="fr-FR" dirty="0" smtClean="0">
                <a:solidFill>
                  <a:schemeClr val="accent2"/>
                </a:solidFill>
                <a:effectLst>
                  <a:outerShdw blurRad="38100" dist="38100" dir="2700000" algn="tl">
                    <a:srgbClr val="000000">
                      <a:alpha val="43137"/>
                    </a:srgbClr>
                  </a:outerShdw>
                </a:effectLst>
              </a:rPr>
              <a:t>Je veut dire merci a l’auteur de cette idée;  de faire participer les étudiants à créer une chose de valeur, et de nous donner des opportunités </a:t>
            </a:r>
            <a:r>
              <a:rPr lang="fr-FR" dirty="0" smtClean="0">
                <a:solidFill>
                  <a:schemeClr val="accent2"/>
                </a:solidFill>
                <a:effectLst>
                  <a:outerShdw blurRad="38100" dist="38100" dir="2700000" algn="tl">
                    <a:srgbClr val="000000">
                      <a:alpha val="43137"/>
                    </a:srgbClr>
                  </a:outerShdw>
                </a:effectLst>
              </a:rPr>
              <a:t>pareilles.</a:t>
            </a:r>
          </a:p>
          <a:p>
            <a:pPr algn="l"/>
            <a:endParaRPr lang="fr-FR" dirty="0" smtClean="0">
              <a:solidFill>
                <a:schemeClr val="accent2"/>
              </a:solidFill>
              <a:effectLst>
                <a:outerShdw blurRad="38100" dist="38100" dir="2700000" algn="tl">
                  <a:srgbClr val="000000">
                    <a:alpha val="43137"/>
                  </a:srgbClr>
                </a:outerShdw>
              </a:effectLst>
            </a:endParaRPr>
          </a:p>
          <a:p>
            <a:pPr algn="l"/>
            <a:r>
              <a:rPr lang="fr-FR" dirty="0" smtClean="0">
                <a:solidFill>
                  <a:schemeClr val="accent2"/>
                </a:solidFill>
                <a:effectLst>
                  <a:outerShdw blurRad="38100" dist="38100" dir="2700000" algn="tl">
                    <a:srgbClr val="000000">
                      <a:alpha val="43137"/>
                    </a:srgbClr>
                  </a:outerShdw>
                </a:effectLst>
              </a:rPr>
              <a:t> 		vraiment </a:t>
            </a:r>
            <a:r>
              <a:rPr lang="fr-FR" dirty="0" smtClean="0">
                <a:solidFill>
                  <a:schemeClr val="accent2"/>
                </a:solidFill>
                <a:effectLst>
                  <a:outerShdw blurRad="38100" dist="38100" dir="2700000" algn="tl">
                    <a:srgbClr val="000000">
                      <a:alpha val="43137"/>
                    </a:srgbClr>
                  </a:outerShdw>
                </a:effectLst>
              </a:rPr>
              <a:t>merci :]</a:t>
            </a:r>
            <a:endParaRPr lang="fr-FR" dirty="0">
              <a:solidFill>
                <a:schemeClr val="accent2"/>
              </a:solidFill>
              <a:effectLst>
                <a:outerShdw blurRad="38100" dist="38100" dir="2700000" algn="tl">
                  <a:srgbClr val="000000">
                    <a:alpha val="43137"/>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rot="20502083">
            <a:off x="-301570" y="679816"/>
            <a:ext cx="4429156" cy="612793"/>
          </a:xfrm>
        </p:spPr>
        <p:txBody>
          <a:bodyPr>
            <a:normAutofit fontScale="90000"/>
          </a:bodyPr>
          <a:lstStyle/>
          <a:p>
            <a:pPr algn="l"/>
            <a:r>
              <a:rPr lang="fr-FR" dirty="0" smtClean="0">
                <a:solidFill>
                  <a:srgbClr val="FFC000"/>
                </a:solidFill>
              </a:rPr>
              <a:t>La</a:t>
            </a:r>
            <a:r>
              <a:rPr lang="fr-FR" dirty="0" smtClean="0"/>
              <a:t> Motivation:</a:t>
            </a:r>
            <a:endParaRPr lang="fr-FR" dirty="0"/>
          </a:p>
        </p:txBody>
      </p:sp>
      <p:sp>
        <p:nvSpPr>
          <p:cNvPr id="3" name="Sous-titre 2"/>
          <p:cNvSpPr>
            <a:spLocks noGrp="1"/>
          </p:cNvSpPr>
          <p:nvPr>
            <p:ph type="subTitle" idx="1"/>
          </p:nvPr>
        </p:nvSpPr>
        <p:spPr>
          <a:xfrm>
            <a:off x="500034" y="1428736"/>
            <a:ext cx="8062912" cy="5072098"/>
          </a:xfrm>
        </p:spPr>
        <p:txBody>
          <a:bodyPr>
            <a:normAutofit lnSpcReduction="10000"/>
          </a:bodyPr>
          <a:lstStyle/>
          <a:p>
            <a:pPr algn="l"/>
            <a:r>
              <a:rPr lang="fr-FR" dirty="0" smtClean="0"/>
              <a:t>	</a:t>
            </a:r>
            <a:r>
              <a:rPr lang="fr-FR" dirty="0" smtClean="0">
                <a:solidFill>
                  <a:schemeClr val="tx1"/>
                </a:solidFill>
              </a:rPr>
              <a:t>Je m’ennuyais durant le confinement du COVID-19 et je voulais entrainé mes habileté  de programmation.</a:t>
            </a:r>
          </a:p>
          <a:p>
            <a:pPr algn="l"/>
            <a:r>
              <a:rPr lang="fr-FR" dirty="0" smtClean="0">
                <a:solidFill>
                  <a:schemeClr val="tx1"/>
                </a:solidFill>
              </a:rPr>
              <a:t/>
            </a:r>
            <a:br>
              <a:rPr lang="fr-FR" dirty="0" smtClean="0">
                <a:solidFill>
                  <a:schemeClr val="tx1"/>
                </a:solidFill>
              </a:rPr>
            </a:br>
            <a:r>
              <a:rPr lang="fr-FR" dirty="0" smtClean="0">
                <a:solidFill>
                  <a:schemeClr val="tx1"/>
                </a:solidFill>
              </a:rPr>
              <a:t>	Je suis l’un des étudiants qui sont obligés à faire la navette chaque jour pour étudier dans cette université. Et être en mise à jour à propos des dates des tests et des interrogations et d’autres affiche peut être ennuyeux et des fois même coûteux.</a:t>
            </a:r>
            <a:endParaRPr lang="fr-FR"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rot="20404025">
            <a:off x="500225" y="590925"/>
            <a:ext cx="3752387" cy="826531"/>
          </a:xfrm>
        </p:spPr>
        <p:txBody>
          <a:bodyPr>
            <a:normAutofit fontScale="90000"/>
          </a:bodyPr>
          <a:lstStyle/>
          <a:p>
            <a:pPr algn="l"/>
            <a:r>
              <a:rPr lang="fr-FR" dirty="0" smtClean="0">
                <a:solidFill>
                  <a:srgbClr val="FFC000"/>
                </a:solidFill>
              </a:rPr>
              <a:t>La</a:t>
            </a:r>
            <a:r>
              <a:rPr lang="fr-FR" dirty="0" smtClean="0"/>
              <a:t> solution :</a:t>
            </a:r>
            <a:endParaRPr lang="fr-FR" dirty="0"/>
          </a:p>
        </p:txBody>
      </p:sp>
      <p:sp>
        <p:nvSpPr>
          <p:cNvPr id="3" name="Sous-titre 2"/>
          <p:cNvSpPr>
            <a:spLocks noGrp="1"/>
          </p:cNvSpPr>
          <p:nvPr>
            <p:ph type="subTitle" idx="1"/>
          </p:nvPr>
        </p:nvSpPr>
        <p:spPr>
          <a:xfrm>
            <a:off x="571472" y="1928802"/>
            <a:ext cx="8062912" cy="4286280"/>
          </a:xfrm>
        </p:spPr>
        <p:txBody>
          <a:bodyPr/>
          <a:lstStyle/>
          <a:p>
            <a:pPr algn="l"/>
            <a:r>
              <a:rPr lang="fr-FR" dirty="0" smtClean="0">
                <a:solidFill>
                  <a:schemeClr val="tx1"/>
                </a:solidFill>
              </a:rPr>
              <a:t>C’est une </a:t>
            </a:r>
            <a:r>
              <a:rPr lang="fr-FR" i="1" dirty="0" smtClean="0">
                <a:solidFill>
                  <a:schemeClr val="tx1"/>
                </a:solidFill>
              </a:rPr>
              <a:t>humble</a:t>
            </a:r>
            <a:r>
              <a:rPr lang="fr-FR" dirty="0" smtClean="0">
                <a:solidFill>
                  <a:schemeClr val="tx1"/>
                </a:solidFill>
              </a:rPr>
              <a:t> solution </a:t>
            </a:r>
            <a:r>
              <a:rPr lang="fr-FR" dirty="0" smtClean="0">
                <a:solidFill>
                  <a:schemeClr val="tx1"/>
                </a:solidFill>
              </a:rPr>
              <a:t>pour</a:t>
            </a:r>
            <a:r>
              <a:rPr lang="fr-FR" dirty="0" smtClean="0">
                <a:solidFill>
                  <a:schemeClr val="tx1"/>
                </a:solidFill>
              </a:rPr>
              <a:t> </a:t>
            </a:r>
            <a:r>
              <a:rPr lang="fr-FR" dirty="0" smtClean="0">
                <a:solidFill>
                  <a:schemeClr val="tx1"/>
                </a:solidFill>
              </a:rPr>
              <a:t>régler le désordre de l’affichage des résultats et d’autres affiches spontanées, par création d’une liaison entre les étudiants et les enseignants  d’une manière plus professionnel (Emails) avec le moins travail possible de la part de l’enseignant en complétant </a:t>
            </a:r>
            <a:r>
              <a:rPr lang="fr-FR" dirty="0" smtClean="0">
                <a:solidFill>
                  <a:schemeClr val="tx1"/>
                </a:solidFill>
              </a:rPr>
              <a:t>un </a:t>
            </a:r>
            <a:r>
              <a:rPr lang="fr-FR" dirty="0" smtClean="0">
                <a:solidFill>
                  <a:schemeClr val="tx1"/>
                </a:solidFill>
              </a:rPr>
              <a:t>simple fichier Excel. </a:t>
            </a:r>
            <a:endParaRPr lang="fr-FR"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user\Desktop\gigi\loo.PNG"/>
          <p:cNvPicPr>
            <a:picLocks noChangeAspect="1" noChangeArrowheads="1"/>
          </p:cNvPicPr>
          <p:nvPr/>
        </p:nvPicPr>
        <p:blipFill>
          <a:blip r:embed="rId3"/>
          <a:srcRect/>
          <a:stretch>
            <a:fillRect/>
          </a:stretch>
        </p:blipFill>
        <p:spPr bwMode="auto">
          <a:xfrm>
            <a:off x="0" y="0"/>
            <a:ext cx="6259513" cy="4752975"/>
          </a:xfrm>
          <a:prstGeom prst="rect">
            <a:avLst/>
          </a:prstGeom>
          <a:noFill/>
        </p:spPr>
      </p:pic>
      <p:sp>
        <p:nvSpPr>
          <p:cNvPr id="5" name="ZoneTexte 4"/>
          <p:cNvSpPr txBox="1"/>
          <p:nvPr/>
        </p:nvSpPr>
        <p:spPr>
          <a:xfrm>
            <a:off x="6215074" y="0"/>
            <a:ext cx="2786050" cy="4801314"/>
          </a:xfrm>
          <a:prstGeom prst="rect">
            <a:avLst/>
          </a:prstGeom>
          <a:noFill/>
        </p:spPr>
        <p:txBody>
          <a:bodyPr wrap="square" rtlCol="0">
            <a:spAutoFit/>
          </a:bodyPr>
          <a:lstStyle/>
          <a:p>
            <a:r>
              <a:rPr lang="fr-FR" sz="1700" dirty="0" smtClean="0">
                <a:solidFill>
                  <a:srgbClr val="FFC000"/>
                </a:solidFill>
              </a:rPr>
              <a:t>1)  </a:t>
            </a:r>
            <a:r>
              <a:rPr lang="fr-FR" sz="1700" dirty="0" smtClean="0"/>
              <a:t>Un cadre pour attacher le fichier Excel par l’effet Traîner et relâcher.</a:t>
            </a:r>
          </a:p>
          <a:p>
            <a:endParaRPr lang="fr-FR" sz="1700" dirty="0" smtClean="0"/>
          </a:p>
          <a:p>
            <a:r>
              <a:rPr lang="fr-FR" sz="1700" dirty="0" smtClean="0">
                <a:solidFill>
                  <a:srgbClr val="FFC000"/>
                </a:solidFill>
              </a:rPr>
              <a:t>2 et 3) </a:t>
            </a:r>
            <a:r>
              <a:rPr lang="fr-FR" sz="1700" dirty="0" smtClean="0"/>
              <a:t>remplir les rectangle </a:t>
            </a:r>
            <a:r>
              <a:rPr lang="fr-FR" sz="1700" dirty="0" smtClean="0">
                <a:solidFill>
                  <a:srgbClr val="FFC000"/>
                </a:solidFill>
              </a:rPr>
              <a:t>2</a:t>
            </a:r>
            <a:r>
              <a:rPr lang="fr-FR" sz="1700" dirty="0" smtClean="0"/>
              <a:t> et </a:t>
            </a:r>
            <a:r>
              <a:rPr lang="fr-FR" sz="1700" dirty="0" smtClean="0">
                <a:solidFill>
                  <a:srgbClr val="FFC000"/>
                </a:solidFill>
              </a:rPr>
              <a:t>3</a:t>
            </a:r>
            <a:r>
              <a:rPr lang="fr-FR" sz="1700" dirty="0" smtClean="0"/>
              <a:t> par votre email et mot de passe respectivement.</a:t>
            </a:r>
          </a:p>
          <a:p>
            <a:endParaRPr lang="fr-FR" sz="1700" dirty="0" smtClean="0"/>
          </a:p>
          <a:p>
            <a:r>
              <a:rPr lang="fr-FR" sz="1700" dirty="0" smtClean="0">
                <a:solidFill>
                  <a:srgbClr val="FFC000"/>
                </a:solidFill>
              </a:rPr>
              <a:t>4) </a:t>
            </a:r>
            <a:r>
              <a:rPr lang="fr-FR" sz="1700" dirty="0" smtClean="0"/>
              <a:t>Choisir le serveur SMTP correspondant a votre email et son fournisseur.</a:t>
            </a:r>
          </a:p>
          <a:p>
            <a:endParaRPr lang="fr-FR" sz="1700" dirty="0" smtClean="0"/>
          </a:p>
          <a:p>
            <a:r>
              <a:rPr lang="fr-FR" sz="1700" dirty="0" smtClean="0">
                <a:solidFill>
                  <a:srgbClr val="FFC000"/>
                </a:solidFill>
              </a:rPr>
              <a:t>5) </a:t>
            </a:r>
            <a:r>
              <a:rPr lang="fr-FR" sz="1700" dirty="0" smtClean="0"/>
              <a:t>Après l’attachement du fichier Excel, vous choisissez votre SpreadSheet .</a:t>
            </a:r>
          </a:p>
        </p:txBody>
      </p:sp>
      <p:sp>
        <p:nvSpPr>
          <p:cNvPr id="6" name="ZoneTexte 5"/>
          <p:cNvSpPr txBox="1"/>
          <p:nvPr/>
        </p:nvSpPr>
        <p:spPr>
          <a:xfrm>
            <a:off x="0" y="4857760"/>
            <a:ext cx="9144000" cy="2031325"/>
          </a:xfrm>
          <a:prstGeom prst="rect">
            <a:avLst/>
          </a:prstGeom>
          <a:noFill/>
        </p:spPr>
        <p:txBody>
          <a:bodyPr wrap="square" rtlCol="0">
            <a:spAutoFit/>
          </a:bodyPr>
          <a:lstStyle/>
          <a:p>
            <a:r>
              <a:rPr lang="fr-FR" dirty="0" smtClean="0">
                <a:solidFill>
                  <a:srgbClr val="FFC000"/>
                </a:solidFill>
              </a:rPr>
              <a:t>6 et 7) </a:t>
            </a:r>
            <a:r>
              <a:rPr lang="fr-FR" dirty="0" smtClean="0"/>
              <a:t>Vous pouvez ajouter une note dans </a:t>
            </a:r>
            <a:r>
              <a:rPr lang="fr-FR" dirty="0" smtClean="0">
                <a:solidFill>
                  <a:srgbClr val="FFC000"/>
                </a:solidFill>
              </a:rPr>
              <a:t>6</a:t>
            </a:r>
            <a:r>
              <a:rPr lang="fr-FR" dirty="0" smtClean="0"/>
              <a:t> et/ou envoyer la note de quelques informations aux étudiants en cochant les cases </a:t>
            </a:r>
            <a:r>
              <a:rPr lang="fr-FR" dirty="0" smtClean="0"/>
              <a:t>dans </a:t>
            </a:r>
            <a:r>
              <a:rPr lang="fr-FR" dirty="0" smtClean="0">
                <a:solidFill>
                  <a:srgbClr val="FFC000"/>
                </a:solidFill>
              </a:rPr>
              <a:t>7</a:t>
            </a:r>
            <a:r>
              <a:rPr lang="fr-FR" dirty="0" smtClean="0"/>
              <a:t>(il </a:t>
            </a:r>
            <a:r>
              <a:rPr lang="fr-FR" dirty="0" smtClean="0"/>
              <a:t>faut au moins cocher une case ou bien écrire une chose dans </a:t>
            </a:r>
            <a:r>
              <a:rPr lang="fr-FR" dirty="0" smtClean="0">
                <a:solidFill>
                  <a:srgbClr val="FFC000"/>
                </a:solidFill>
              </a:rPr>
              <a:t>6</a:t>
            </a:r>
            <a:r>
              <a:rPr lang="fr-FR" dirty="0" smtClean="0"/>
              <a:t>)</a:t>
            </a:r>
          </a:p>
          <a:p>
            <a:endParaRPr lang="fr-FR" dirty="0" smtClean="0"/>
          </a:p>
          <a:p>
            <a:r>
              <a:rPr lang="fr-FR" dirty="0" smtClean="0">
                <a:solidFill>
                  <a:srgbClr val="FFC000"/>
                </a:solidFill>
              </a:rPr>
              <a:t>8 et 9</a:t>
            </a:r>
            <a:r>
              <a:rPr lang="fr-FR" dirty="0" smtClean="0">
                <a:solidFill>
                  <a:srgbClr val="FFC000"/>
                </a:solidFill>
              </a:rPr>
              <a:t>) </a:t>
            </a:r>
            <a:r>
              <a:rPr lang="fr-FR" dirty="0" smtClean="0"/>
              <a:t>Crédits, </a:t>
            </a:r>
            <a:r>
              <a:rPr lang="fr-FR" dirty="0" smtClean="0"/>
              <a:t>fonctionnement dans </a:t>
            </a:r>
            <a:r>
              <a:rPr lang="fr-FR" dirty="0" smtClean="0">
                <a:solidFill>
                  <a:srgbClr val="FFC000"/>
                </a:solidFill>
              </a:rPr>
              <a:t>8</a:t>
            </a:r>
            <a:r>
              <a:rPr lang="fr-FR" dirty="0" smtClean="0"/>
              <a:t> </a:t>
            </a:r>
            <a:r>
              <a:rPr lang="fr-FR" dirty="0" smtClean="0"/>
              <a:t>et limitation de ce </a:t>
            </a:r>
            <a:r>
              <a:rPr lang="fr-FR" dirty="0" smtClean="0"/>
              <a:t>programme dans </a:t>
            </a:r>
            <a:r>
              <a:rPr lang="fr-FR" dirty="0" smtClean="0">
                <a:solidFill>
                  <a:srgbClr val="FFC000"/>
                </a:solidFill>
              </a:rPr>
              <a:t>9</a:t>
            </a:r>
            <a:r>
              <a:rPr lang="fr-FR" dirty="0" smtClean="0"/>
              <a:t>.</a:t>
            </a:r>
            <a:endParaRPr lang="fr-FR" dirty="0" smtClean="0"/>
          </a:p>
          <a:p>
            <a:endParaRPr lang="fr-FR" dirty="0" smtClean="0"/>
          </a:p>
          <a:p>
            <a:r>
              <a:rPr lang="fr-FR" dirty="0" smtClean="0">
                <a:solidFill>
                  <a:srgbClr val="FFC000"/>
                </a:solidFill>
              </a:rPr>
              <a:t>10) </a:t>
            </a:r>
            <a:r>
              <a:rPr lang="fr-FR" dirty="0" smtClean="0"/>
              <a:t>Envoyer les informations choisie au étudiants du fichier Excel</a:t>
            </a:r>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user\Desktop\gigi\ece.PNG"/>
          <p:cNvPicPr>
            <a:picLocks noChangeAspect="1" noChangeArrowheads="1"/>
          </p:cNvPicPr>
          <p:nvPr/>
        </p:nvPicPr>
        <p:blipFill>
          <a:blip r:embed="rId2"/>
          <a:srcRect/>
          <a:stretch>
            <a:fillRect/>
          </a:stretch>
        </p:blipFill>
        <p:spPr bwMode="auto">
          <a:xfrm>
            <a:off x="0" y="0"/>
            <a:ext cx="9144000" cy="3748083"/>
          </a:xfrm>
          <a:prstGeom prst="rect">
            <a:avLst/>
          </a:prstGeom>
          <a:noFill/>
        </p:spPr>
      </p:pic>
      <p:sp>
        <p:nvSpPr>
          <p:cNvPr id="3" name="ZoneTexte 2"/>
          <p:cNvSpPr txBox="1"/>
          <p:nvPr/>
        </p:nvSpPr>
        <p:spPr>
          <a:xfrm>
            <a:off x="142845" y="4071942"/>
            <a:ext cx="9001156" cy="646331"/>
          </a:xfrm>
          <a:prstGeom prst="rect">
            <a:avLst/>
          </a:prstGeom>
          <a:noFill/>
        </p:spPr>
        <p:txBody>
          <a:bodyPr wrap="square" rtlCol="0">
            <a:spAutoFit/>
          </a:bodyPr>
          <a:lstStyle/>
          <a:p>
            <a:r>
              <a:rPr lang="fr-FR" dirty="0" smtClean="0"/>
              <a:t>Ceci est le fichier Excel en question, l’enseignent le complète en introduisant les informations liés aux étudiant: Email, Nom, Prénom, Examen … Etc.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Nuances de gri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1071</TotalTime>
  <Words>290</Words>
  <PresentationFormat>Affichage à l'écran (4:3)</PresentationFormat>
  <Paragraphs>31</Paragraphs>
  <Slides>6</Slides>
  <Notes>1</Notes>
  <HiddenSlides>0</HiddenSlides>
  <MMClips>0</MMClips>
  <ScaleCrop>false</ScaleCrop>
  <HeadingPairs>
    <vt:vector size="4" baseType="variant">
      <vt:variant>
        <vt:lpstr>Thème</vt:lpstr>
      </vt:variant>
      <vt:variant>
        <vt:i4>1</vt:i4>
      </vt:variant>
      <vt:variant>
        <vt:lpstr>Titres des diapositives</vt:lpstr>
      </vt:variant>
      <vt:variant>
        <vt:i4>6</vt:i4>
      </vt:variant>
    </vt:vector>
  </HeadingPairs>
  <TitlesOfParts>
    <vt:vector size="7" baseType="lpstr">
      <vt:lpstr>Verve</vt:lpstr>
      <vt:lpstr>Distributeur des emails</vt:lpstr>
      <vt:lpstr>MERCI :</vt:lpstr>
      <vt:lpstr>La Motivation:</vt:lpstr>
      <vt:lpstr>La solution :</vt:lpstr>
      <vt:lpstr>Diapositive 5</vt:lpstr>
      <vt:lpstr>Diapositive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Distributeur des emails</dc:title>
  <dc:creator>user</dc:creator>
  <cp:lastModifiedBy>user</cp:lastModifiedBy>
  <cp:revision>45</cp:revision>
  <dcterms:created xsi:type="dcterms:W3CDTF">2020-06-16T23:15:05Z</dcterms:created>
  <dcterms:modified xsi:type="dcterms:W3CDTF">2020-06-19T19:34:33Z</dcterms:modified>
</cp:coreProperties>
</file>