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 id="272" r:id="rId18"/>
    <p:sldId id="281" r:id="rId19"/>
    <p:sldId id="311" r:id="rId20"/>
    <p:sldId id="282" r:id="rId21"/>
    <p:sldId id="283" r:id="rId22"/>
    <p:sldId id="284" r:id="rId23"/>
    <p:sldId id="285" r:id="rId24"/>
    <p:sldId id="286" r:id="rId25"/>
    <p:sldId id="287" r:id="rId26"/>
    <p:sldId id="288" r:id="rId27"/>
    <p:sldId id="289" r:id="rId28"/>
    <p:sldId id="276" r:id="rId29"/>
    <p:sldId id="306" r:id="rId30"/>
    <p:sldId id="307" r:id="rId31"/>
    <p:sldId id="279" r:id="rId32"/>
    <p:sldId id="308" r:id="rId33"/>
    <p:sldId id="310" r:id="rId34"/>
    <p:sldId id="278" r:id="rId35"/>
    <p:sldId id="277" r:id="rId36"/>
    <p:sldId id="305"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26" r:id="rId52"/>
    <p:sldId id="304"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09"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autoAdjust="0"/>
    <p:restoredTop sz="75763" autoAdjust="0"/>
  </p:normalViewPr>
  <p:slideViewPr>
    <p:cSldViewPr snapToGrid="0">
      <p:cViewPr varScale="1">
        <p:scale>
          <a:sx n="56" d="100"/>
          <a:sy n="56" d="100"/>
        </p:scale>
        <p:origin x="124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2E8BE-03BD-41A8-99DD-CBE079A4528A}" type="datetimeFigureOut">
              <a:rPr lang="fr-FR" smtClean="0"/>
              <a:pPr/>
              <a:t>12/06/2014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1DE059-0378-4AD3-A5E6-D37CB80F7F5D}" type="slidenum">
              <a:rPr lang="fr-FR" smtClean="0"/>
              <a:pPr/>
              <a:t>‹N°›</a:t>
            </a:fld>
            <a:endParaRPr lang="fr-FR"/>
          </a:p>
        </p:txBody>
      </p:sp>
    </p:spTree>
    <p:extLst>
      <p:ext uri="{BB962C8B-B14F-4D97-AF65-F5344CB8AC3E}">
        <p14:creationId xmlns:p14="http://schemas.microsoft.com/office/powerpoint/2010/main" val="87143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F1DE059-0378-4AD3-A5E6-D37CB80F7F5D}" type="slidenum">
              <a:rPr lang="fr-FR" smtClean="0"/>
              <a:pPr/>
              <a:t>2</a:t>
            </a:fld>
            <a:endParaRPr lang="fr-FR"/>
          </a:p>
        </p:txBody>
      </p:sp>
    </p:spTree>
    <p:extLst>
      <p:ext uri="{BB962C8B-B14F-4D97-AF65-F5344CB8AC3E}">
        <p14:creationId xmlns:p14="http://schemas.microsoft.com/office/powerpoint/2010/main" val="192574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Dans les organisations de type Open Shop, les contraintes de précédence sont relâchées Autrement dit, les opérations nécessaires à la réalisation de chaque tâche peuvent être effectuées dans n’importe quel ordre (les gammes sont libres). Ce cas se présente lorsque chaque produit à fabriquer doit subir une séquence d’opérations, mais dans un ordre totalement libre.</a:t>
            </a:r>
          </a:p>
          <a:p>
            <a:endParaRPr lang="fr-FR" dirty="0"/>
          </a:p>
        </p:txBody>
      </p:sp>
      <p:sp>
        <p:nvSpPr>
          <p:cNvPr id="4" name="Espace réservé du numéro de diapositive 3"/>
          <p:cNvSpPr>
            <a:spLocks noGrp="1"/>
          </p:cNvSpPr>
          <p:nvPr>
            <p:ph type="sldNum" sz="quarter" idx="10"/>
          </p:nvPr>
        </p:nvSpPr>
        <p:spPr/>
        <p:txBody>
          <a:bodyPr/>
          <a:lstStyle/>
          <a:p>
            <a:fld id="{5F1DE059-0378-4AD3-A5E6-D37CB80F7F5D}" type="slidenum">
              <a:rPr lang="fr-FR" smtClean="0"/>
              <a:pPr/>
              <a:t>15</a:t>
            </a:fld>
            <a:endParaRPr lang="fr-FR"/>
          </a:p>
        </p:txBody>
      </p:sp>
    </p:spTree>
    <p:extLst>
      <p:ext uri="{BB962C8B-B14F-4D97-AF65-F5344CB8AC3E}">
        <p14:creationId xmlns:p14="http://schemas.microsoft.com/office/powerpoint/2010/main" val="2059148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Les  organisations  présentées  précédemment  ne  sont  pas  indépendantes.  En  effet,  des relations de ressemblance, de réduction et de différentiation existent entre elles.</a:t>
            </a:r>
          </a:p>
          <a:p>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L’étude des relations qui existent entre les différents problèmes d’ordonnancement revêt un grand intérêt, dans la mesure où cela permet d’appliquer des algorithmes de résolution connus pour certaines classes de problèmes à d’autres classes qui leurs sont réductibles [T’</a:t>
            </a:r>
            <a:r>
              <a:rPr lang="fr-FR" sz="1200" kern="1200" dirty="0" err="1" smtClean="0">
                <a:solidFill>
                  <a:schemeClr val="tx1"/>
                </a:solidFill>
                <a:effectLst/>
                <a:latin typeface="+mn-lt"/>
                <a:ea typeface="+mn-ea"/>
                <a:cs typeface="+mn-cs"/>
              </a:rPr>
              <a:t>ki</a:t>
            </a:r>
            <a:r>
              <a:rPr lang="fr-FR" sz="1200" kern="1200" dirty="0" smtClean="0">
                <a:solidFill>
                  <a:schemeClr val="tx1"/>
                </a:solidFill>
                <a:effectLst/>
                <a:latin typeface="+mn-lt"/>
                <a:ea typeface="+mn-ea"/>
                <a:cs typeface="+mn-cs"/>
              </a:rPr>
              <a:t> &amp; </a:t>
            </a:r>
            <a:r>
              <a:rPr lang="fr-FR" sz="1200" kern="1200" dirty="0" err="1" smtClean="0">
                <a:solidFill>
                  <a:schemeClr val="tx1"/>
                </a:solidFill>
                <a:effectLst/>
                <a:latin typeface="+mn-lt"/>
                <a:ea typeface="+mn-ea"/>
                <a:cs typeface="+mn-cs"/>
              </a:rPr>
              <a:t>Bil</a:t>
            </a:r>
            <a:r>
              <a:rPr lang="fr-FR" sz="1200" kern="1200" dirty="0" smtClean="0">
                <a:solidFill>
                  <a:schemeClr val="tx1"/>
                </a:solidFill>
                <a:effectLst/>
                <a:latin typeface="+mn-lt"/>
                <a:ea typeface="+mn-ea"/>
                <a:cs typeface="+mn-cs"/>
              </a:rPr>
              <a:t>, 06].</a:t>
            </a:r>
          </a:p>
          <a:p>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La figure 1.9 ci-dessous illustre ces différentes relations </a:t>
            </a:r>
            <a:endParaRPr lang="fr-FR" dirty="0"/>
          </a:p>
        </p:txBody>
      </p:sp>
      <p:sp>
        <p:nvSpPr>
          <p:cNvPr id="4" name="Espace réservé du numéro de diapositive 3"/>
          <p:cNvSpPr>
            <a:spLocks noGrp="1"/>
          </p:cNvSpPr>
          <p:nvPr>
            <p:ph type="sldNum" sz="quarter" idx="10"/>
          </p:nvPr>
        </p:nvSpPr>
        <p:spPr/>
        <p:txBody>
          <a:bodyPr/>
          <a:lstStyle/>
          <a:p>
            <a:fld id="{5F1DE059-0378-4AD3-A5E6-D37CB80F7F5D}" type="slidenum">
              <a:rPr lang="fr-FR" smtClean="0"/>
              <a:pPr/>
              <a:t>16</a:t>
            </a:fld>
            <a:endParaRPr lang="fr-FR"/>
          </a:p>
        </p:txBody>
      </p:sp>
    </p:spTree>
    <p:extLst>
      <p:ext uri="{BB962C8B-B14F-4D97-AF65-F5344CB8AC3E}">
        <p14:creationId xmlns:p14="http://schemas.microsoft.com/office/powerpoint/2010/main" val="2202240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Traiter un problème d’une telle complexité que celle du Job Shop nécessite une modélisation claire et précise. Il existe diverses manières de modéliser ce problème, et qui conduisent à choisir un mode de description adéquat.</a:t>
            </a:r>
          </a:p>
          <a:p>
            <a:endParaRPr lang="fr-FR" dirty="0"/>
          </a:p>
        </p:txBody>
      </p:sp>
      <p:sp>
        <p:nvSpPr>
          <p:cNvPr id="4" name="Espace réservé du numéro de diapositive 3"/>
          <p:cNvSpPr>
            <a:spLocks noGrp="1"/>
          </p:cNvSpPr>
          <p:nvPr>
            <p:ph type="sldNum" sz="quarter" idx="10"/>
          </p:nvPr>
        </p:nvSpPr>
        <p:spPr/>
        <p:txBody>
          <a:bodyPr/>
          <a:lstStyle/>
          <a:p>
            <a:fld id="{5F1DE059-0378-4AD3-A5E6-D37CB80F7F5D}" type="slidenum">
              <a:rPr lang="fr-FR" smtClean="0"/>
              <a:pPr/>
              <a:t>17</a:t>
            </a:fld>
            <a:endParaRPr lang="fr-FR"/>
          </a:p>
        </p:txBody>
      </p:sp>
    </p:spTree>
    <p:extLst>
      <p:ext uri="{BB962C8B-B14F-4D97-AF65-F5344CB8AC3E}">
        <p14:creationId xmlns:p14="http://schemas.microsoft.com/office/powerpoint/2010/main" val="1386504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55392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40456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39556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94182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8538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06716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67530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Nombreuses sont les définitions proposées au problème d’ordonnancement. Dans ces définitions, on retrouve l’aspect commun de l’affectation de ressources aux tâches, en recherchant une certaine optimisation. On peut évoquer parmi ces définitions ce qui suit :  « Etant donné un ensemble de tâches à accomplir, le problème d’ordonnancement consiste à déterminer quelles opérations doivent être exécutées, et à assigner des dates et des ressources à ces opérations de façon à ce que les tâches soient, dans la mesure du possible, accomplies en temps utile, au moindre coût et dans les meilleures conditions »</a:t>
            </a:r>
            <a:endParaRPr lang="fr-FR" dirty="0"/>
          </a:p>
        </p:txBody>
      </p:sp>
      <p:sp>
        <p:nvSpPr>
          <p:cNvPr id="4" name="Espace réservé du numéro de diapositive 3"/>
          <p:cNvSpPr>
            <a:spLocks noGrp="1"/>
          </p:cNvSpPr>
          <p:nvPr>
            <p:ph type="sldNum" sz="quarter" idx="10"/>
          </p:nvPr>
        </p:nvSpPr>
        <p:spPr/>
        <p:txBody>
          <a:bodyPr/>
          <a:lstStyle/>
          <a:p>
            <a:fld id="{5F1DE059-0378-4AD3-A5E6-D37CB80F7F5D}" type="slidenum">
              <a:rPr lang="fr-FR" smtClean="0"/>
              <a:pPr/>
              <a:t>5</a:t>
            </a:fld>
            <a:endParaRPr lang="fr-FR"/>
          </a:p>
        </p:txBody>
      </p:sp>
    </p:spTree>
    <p:extLst>
      <p:ext uri="{BB962C8B-B14F-4D97-AF65-F5344CB8AC3E}">
        <p14:creationId xmlns:p14="http://schemas.microsoft.com/office/powerpoint/2010/main" val="1124389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91485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36461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5F1DE059-0378-4AD3-A5E6-D37CB80F7F5D}" type="slidenum">
              <a:rPr lang="fr-FR" smtClean="0"/>
              <a:pPr/>
              <a:t>33</a:t>
            </a:fld>
            <a:endParaRPr lang="fr-FR"/>
          </a:p>
        </p:txBody>
      </p:sp>
    </p:spTree>
    <p:extLst>
      <p:ext uri="{BB962C8B-B14F-4D97-AF65-F5344CB8AC3E}">
        <p14:creationId xmlns:p14="http://schemas.microsoft.com/office/powerpoint/2010/main" val="1633214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 </a:t>
            </a:r>
            <a:r>
              <a:rPr lang="en-US" sz="1200" kern="1200" dirty="0" err="1" smtClean="0">
                <a:solidFill>
                  <a:schemeClr val="tx1"/>
                </a:solidFill>
                <a:effectLst/>
                <a:latin typeface="+mn-lt"/>
                <a:ea typeface="+mn-ea"/>
                <a:cs typeface="+mn-cs"/>
              </a:rPr>
              <a:t>Recherche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Tabou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méthode</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recherche</a:t>
            </a:r>
            <a:r>
              <a:rPr lang="en-US" sz="1200" kern="1200" dirty="0" smtClean="0">
                <a:solidFill>
                  <a:schemeClr val="tx1"/>
                </a:solidFill>
                <a:effectLst/>
                <a:latin typeface="+mn-lt"/>
                <a:ea typeface="+mn-ea"/>
                <a:cs typeface="+mn-cs"/>
              </a:rPr>
              <a:t> locale. Elle </a:t>
            </a:r>
            <a:r>
              <a:rPr lang="en-US" sz="1200" kern="1200" dirty="0" err="1" smtClean="0">
                <a:solidFill>
                  <a:schemeClr val="tx1"/>
                </a:solidFill>
                <a:effectLst/>
                <a:latin typeface="+mn-lt"/>
                <a:ea typeface="+mn-ea"/>
                <a:cs typeface="+mn-cs"/>
              </a:rPr>
              <a:t>procède</a:t>
            </a:r>
            <a:r>
              <a:rPr lang="en-US" sz="1200" kern="1200" dirty="0" smtClean="0">
                <a:solidFill>
                  <a:schemeClr val="tx1"/>
                </a:solidFill>
                <a:effectLst/>
                <a:latin typeface="+mn-lt"/>
                <a:ea typeface="+mn-ea"/>
                <a:cs typeface="+mn-cs"/>
              </a:rPr>
              <a:t> à explorer pour </a:t>
            </a:r>
            <a:r>
              <a:rPr lang="en-US" sz="1200" kern="1200" dirty="0" err="1" smtClean="0">
                <a:solidFill>
                  <a:schemeClr val="tx1"/>
                </a:solidFill>
                <a:effectLst/>
                <a:latin typeface="+mn-lt"/>
                <a:ea typeface="+mn-ea"/>
                <a:cs typeface="+mn-cs"/>
              </a:rPr>
              <a:t>une</a:t>
            </a:r>
            <a:r>
              <a:rPr lang="en-US" sz="1200" kern="1200" dirty="0" smtClean="0">
                <a:solidFill>
                  <a:schemeClr val="tx1"/>
                </a:solidFill>
                <a:effectLst/>
                <a:latin typeface="+mn-lt"/>
                <a:ea typeface="+mn-ea"/>
                <a:cs typeface="+mn-cs"/>
              </a:rPr>
              <a:t> solution courante </a:t>
            </a:r>
            <a:r>
              <a:rPr lang="en-US" sz="1200" i="1" kern="1200" dirty="0" smtClean="0">
                <a:solidFill>
                  <a:schemeClr val="tx1"/>
                </a:solidFill>
                <a:effectLst/>
                <a:latin typeface="+mn-lt"/>
                <a:ea typeface="+mn-ea"/>
                <a:cs typeface="+mn-cs"/>
              </a:rPr>
              <a:t>s</a:t>
            </a:r>
            <a:r>
              <a:rPr lang="en-US" sz="1200" kern="1200" dirty="0" smtClean="0">
                <a:solidFill>
                  <a:schemeClr val="tx1"/>
                </a:solidFill>
                <a:effectLst/>
                <a:latin typeface="+mn-lt"/>
                <a:ea typeface="+mn-ea"/>
                <a:cs typeface="+mn-cs"/>
              </a:rPr>
              <a:t>, tout le </a:t>
            </a:r>
            <a:r>
              <a:rPr lang="en-US" sz="1200" kern="1200" dirty="0" err="1" smtClean="0">
                <a:solidFill>
                  <a:schemeClr val="tx1"/>
                </a:solidFill>
                <a:effectLst/>
                <a:latin typeface="+mn-lt"/>
                <a:ea typeface="+mn-ea"/>
                <a:cs typeface="+mn-cs"/>
              </a:rPr>
              <a:t>voisinage</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a:t>
            </a:r>
            <a:r>
              <a:rPr lang="en-US" sz="1200" i="1" kern="1200" dirty="0" smtClean="0">
                <a:solidFill>
                  <a:schemeClr val="tx1"/>
                </a:solidFill>
                <a:effectLst/>
                <a:latin typeface="+mn-lt"/>
                <a:ea typeface="+mn-ea"/>
                <a:cs typeface="+mn-cs"/>
              </a:rPr>
              <a:t>s</a:t>
            </a:r>
            <a:r>
              <a:rPr lang="en-US" sz="1200" kern="1200" dirty="0" smtClean="0">
                <a:solidFill>
                  <a:schemeClr val="tx1"/>
                </a:solidFill>
                <a:effectLst/>
                <a:latin typeface="+mn-lt"/>
                <a:ea typeface="+mn-ea"/>
                <a:cs typeface="+mn-cs"/>
              </a:rPr>
              <a:t>) à </a:t>
            </a:r>
            <a:r>
              <a:rPr lang="en-US" sz="1200" kern="1200" dirty="0" err="1" smtClean="0">
                <a:solidFill>
                  <a:schemeClr val="tx1"/>
                </a:solidFill>
                <a:effectLst/>
                <a:latin typeface="+mn-lt"/>
                <a:ea typeface="+mn-ea"/>
                <a:cs typeface="+mn-cs"/>
              </a:rPr>
              <a:t>chaque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itération</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meilleure</a:t>
            </a:r>
            <a:r>
              <a:rPr lang="en-US" sz="1200" kern="1200" dirty="0" smtClean="0">
                <a:solidFill>
                  <a:schemeClr val="tx1"/>
                </a:solidFill>
                <a:effectLst/>
                <a:latin typeface="+mn-lt"/>
                <a:ea typeface="+mn-ea"/>
                <a:cs typeface="+mn-cs"/>
              </a:rPr>
              <a:t> solution </a:t>
            </a:r>
            <a:r>
              <a:rPr lang="en-US" sz="1200" i="1" kern="1200" dirty="0" smtClean="0">
                <a:solidFill>
                  <a:schemeClr val="tx1"/>
                </a:solidFill>
                <a:effectLst/>
                <a:latin typeface="+mn-lt"/>
                <a:ea typeface="+mn-ea"/>
                <a:cs typeface="+mn-cs"/>
              </a:rPr>
              <a:t>s</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ce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voisinage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retenu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comme</a:t>
            </a:r>
            <a:r>
              <a:rPr lang="en-US" sz="1200" kern="1200" dirty="0" smtClean="0">
                <a:solidFill>
                  <a:schemeClr val="tx1"/>
                </a:solidFill>
                <a:effectLst/>
                <a:latin typeface="+mn-lt"/>
                <a:ea typeface="+mn-ea"/>
                <a:cs typeface="+mn-cs"/>
              </a:rPr>
              <a:t> nouvelle solution </a:t>
            </a:r>
            <a:r>
              <a:rPr lang="en-US" sz="1200" kern="1200" dirty="0" err="1" smtClean="0">
                <a:solidFill>
                  <a:schemeClr val="tx1"/>
                </a:solidFill>
                <a:effectLst/>
                <a:latin typeface="+mn-lt"/>
                <a:ea typeface="+mn-ea"/>
                <a:cs typeface="+mn-cs"/>
              </a:rPr>
              <a:t>même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qualité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plus </a:t>
            </a:r>
            <a:r>
              <a:rPr lang="en-US" sz="1200" kern="1200" dirty="0" err="1" smtClean="0">
                <a:solidFill>
                  <a:schemeClr val="tx1"/>
                </a:solidFill>
                <a:effectLst/>
                <a:latin typeface="+mn-lt"/>
                <a:ea typeface="+mn-ea"/>
                <a:cs typeface="+mn-cs"/>
              </a:rPr>
              <a:t>mauvaise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celle</a:t>
            </a:r>
            <a:r>
              <a:rPr lang="en-US" sz="1200" kern="1200" dirty="0" smtClean="0">
                <a:solidFill>
                  <a:schemeClr val="tx1"/>
                </a:solidFill>
                <a:effectLst/>
                <a:latin typeface="+mn-lt"/>
                <a:ea typeface="+mn-ea"/>
                <a:cs typeface="+mn-cs"/>
              </a:rPr>
              <a:t> de la solution courante </a:t>
            </a:r>
            <a:r>
              <a:rPr lang="en-US" sz="1200" i="1" kern="1200" dirty="0" smtClean="0">
                <a:solidFill>
                  <a:schemeClr val="tx1"/>
                </a:solidFill>
                <a:effectLst/>
                <a:latin typeface="+mn-lt"/>
                <a:ea typeface="+mn-ea"/>
                <a:cs typeface="+mn-cs"/>
              </a:rPr>
              <a:t>s</a:t>
            </a:r>
            <a:r>
              <a:rPr lang="en-US" sz="1200" kern="1200" dirty="0" smtClean="0">
                <a:solidFill>
                  <a:schemeClr val="tx1"/>
                </a:solidFill>
                <a:effectLst/>
                <a:latin typeface="+mn-lt"/>
                <a:ea typeface="+mn-ea"/>
                <a:cs typeface="+mn-cs"/>
              </a:rPr>
              <a:t>.</a:t>
            </a:r>
            <a:endParaRPr lang="fr-FR" sz="1200" kern="1200" dirty="0" smtClean="0">
              <a:solidFill>
                <a:schemeClr val="tx1"/>
              </a:solidFill>
              <a:effectLst/>
              <a:latin typeface="+mn-lt"/>
              <a:ea typeface="+mn-ea"/>
              <a:cs typeface="+mn-cs"/>
            </a:endParaRPr>
          </a:p>
          <a:p>
            <a:endParaRPr lang="fr-FR" dirty="0" smtClean="0"/>
          </a:p>
          <a:p>
            <a:r>
              <a:rPr lang="en-US" sz="1200" kern="1200" dirty="0" err="1" smtClean="0">
                <a:solidFill>
                  <a:schemeClr val="tx1"/>
                </a:solidFill>
                <a:effectLst/>
                <a:latin typeface="+mn-lt"/>
                <a:ea typeface="+mn-ea"/>
                <a:cs typeface="+mn-cs"/>
              </a:rPr>
              <a:t>Cependant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cette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stratégie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entraîner</a:t>
            </a:r>
            <a:r>
              <a:rPr lang="en-US" sz="1200" kern="1200" dirty="0" smtClean="0">
                <a:solidFill>
                  <a:schemeClr val="tx1"/>
                </a:solidFill>
                <a:effectLst/>
                <a:latin typeface="+mn-lt"/>
                <a:ea typeface="+mn-ea"/>
                <a:cs typeface="+mn-cs"/>
              </a:rPr>
              <a:t> des cycles, pour </a:t>
            </a:r>
            <a:r>
              <a:rPr lang="en-US" sz="1200" kern="1200" dirty="0" err="1" smtClean="0">
                <a:solidFill>
                  <a:schemeClr val="tx1"/>
                </a:solidFill>
                <a:effectLst/>
                <a:latin typeface="+mn-lt"/>
                <a:ea typeface="+mn-ea"/>
                <a:cs typeface="+mn-cs"/>
              </a:rPr>
              <a:t>éviter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a:t>
            </a:r>
            <a:r>
              <a:rPr lang="en-US" sz="1200" kern="1200" dirty="0" smtClean="0">
                <a:solidFill>
                  <a:schemeClr val="tx1"/>
                </a:solidFill>
                <a:effectLst/>
                <a:latin typeface="+mn-lt"/>
                <a:ea typeface="+mn-ea"/>
                <a:cs typeface="+mn-cs"/>
              </a:rPr>
              <a:t> type de cycle, on </a:t>
            </a:r>
            <a:r>
              <a:rPr lang="en-US" sz="1200" kern="1200" dirty="0" err="1" smtClean="0">
                <a:solidFill>
                  <a:schemeClr val="tx1"/>
                </a:solidFill>
                <a:effectLst/>
                <a:latin typeface="+mn-lt"/>
                <a:ea typeface="+mn-ea"/>
                <a:cs typeface="+mn-cs"/>
              </a:rPr>
              <a:t>mémorise</a:t>
            </a:r>
            <a:r>
              <a:rPr lang="en-US" sz="1200" kern="1200" dirty="0" smtClean="0">
                <a:solidFill>
                  <a:schemeClr val="tx1"/>
                </a:solidFill>
                <a:effectLst/>
                <a:latin typeface="+mn-lt"/>
                <a:ea typeface="+mn-ea"/>
                <a:cs typeface="+mn-cs"/>
              </a:rPr>
              <a:t> les </a:t>
            </a:r>
            <a:r>
              <a:rPr lang="en-US" sz="1200" i="1" kern="1200" dirty="0" smtClean="0">
                <a:solidFill>
                  <a:schemeClr val="tx1"/>
                </a:solidFill>
                <a:effectLst/>
                <a:latin typeface="+mn-lt"/>
                <a:ea typeface="+mn-ea"/>
                <a:cs typeface="+mn-cs"/>
              </a:rPr>
              <a:t>k </a:t>
            </a:r>
            <a:r>
              <a:rPr lang="en-US" sz="1200" kern="1200" dirty="0" err="1" smtClean="0">
                <a:solidFill>
                  <a:schemeClr val="tx1"/>
                </a:solidFill>
                <a:effectLst/>
                <a:latin typeface="+mn-lt"/>
                <a:ea typeface="+mn-ea"/>
                <a:cs typeface="+mn-cs"/>
              </a:rPr>
              <a:t>dernières</a:t>
            </a:r>
            <a:r>
              <a:rPr lang="en-US" sz="1200" kern="1200" dirty="0" smtClean="0">
                <a:solidFill>
                  <a:schemeClr val="tx1"/>
                </a:solidFill>
                <a:effectLst/>
                <a:latin typeface="+mn-lt"/>
                <a:ea typeface="+mn-ea"/>
                <a:cs typeface="+mn-cs"/>
              </a:rPr>
              <a:t> configurations </a:t>
            </a:r>
            <a:r>
              <a:rPr lang="en-US" sz="1200" kern="1200" dirty="0" err="1" smtClean="0">
                <a:solidFill>
                  <a:schemeClr val="tx1"/>
                </a:solidFill>
                <a:effectLst/>
                <a:latin typeface="+mn-lt"/>
                <a:ea typeface="+mn-ea"/>
                <a:cs typeface="+mn-cs"/>
              </a:rPr>
              <a:t>visitées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mémoire</a:t>
            </a:r>
            <a:r>
              <a:rPr lang="en-US" sz="1200" kern="1200" dirty="0" smtClean="0">
                <a:solidFill>
                  <a:schemeClr val="tx1"/>
                </a:solidFill>
                <a:effectLst/>
                <a:latin typeface="+mn-lt"/>
                <a:ea typeface="+mn-ea"/>
                <a:cs typeface="+mn-cs"/>
              </a:rPr>
              <a:t> à court </a:t>
            </a:r>
            <a:r>
              <a:rPr lang="en-US" sz="1200" kern="1200" dirty="0" err="1" smtClean="0">
                <a:solidFill>
                  <a:schemeClr val="tx1"/>
                </a:solidFill>
                <a:effectLst/>
                <a:latin typeface="+mn-lt"/>
                <a:ea typeface="+mn-ea"/>
                <a:cs typeface="+mn-cs"/>
              </a:rPr>
              <a:t>terme</a:t>
            </a:r>
            <a:r>
              <a:rPr lang="en-US" sz="1200" kern="1200" dirty="0" smtClean="0">
                <a:solidFill>
                  <a:schemeClr val="tx1"/>
                </a:solidFill>
                <a:effectLst/>
                <a:latin typeface="+mn-lt"/>
                <a:ea typeface="+mn-ea"/>
                <a:cs typeface="+mn-cs"/>
              </a:rPr>
              <a:t>, et on </a:t>
            </a:r>
            <a:r>
              <a:rPr lang="en-US" sz="1200" kern="1200" dirty="0" err="1" smtClean="0">
                <a:solidFill>
                  <a:schemeClr val="tx1"/>
                </a:solidFill>
                <a:effectLst/>
                <a:latin typeface="+mn-lt"/>
                <a:ea typeface="+mn-ea"/>
                <a:cs typeface="+mn-cs"/>
              </a:rPr>
              <a:t>interdit</a:t>
            </a:r>
            <a:r>
              <a:rPr lang="en-US" sz="1200" kern="1200" dirty="0" smtClean="0">
                <a:solidFill>
                  <a:schemeClr val="tx1"/>
                </a:solidFill>
                <a:effectLst/>
                <a:latin typeface="+mn-lt"/>
                <a:ea typeface="+mn-ea"/>
                <a:cs typeface="+mn-cs"/>
              </a:rPr>
              <a:t> tout </a:t>
            </a:r>
            <a:r>
              <a:rPr lang="en-US" sz="1200" kern="1200" dirty="0" err="1" smtClean="0">
                <a:solidFill>
                  <a:schemeClr val="tx1"/>
                </a:solidFill>
                <a:effectLst/>
                <a:latin typeface="+mn-lt"/>
                <a:ea typeface="+mn-ea"/>
                <a:cs typeface="+mn-cs"/>
              </a:rPr>
              <a:t>mouvement</a:t>
            </a:r>
            <a:r>
              <a:rPr lang="en-US" sz="1200" kern="1200" dirty="0" smtClean="0">
                <a:solidFill>
                  <a:schemeClr val="tx1"/>
                </a:solidFill>
                <a:effectLst/>
                <a:latin typeface="+mn-lt"/>
                <a:ea typeface="+mn-ea"/>
                <a:cs typeface="+mn-cs"/>
              </a:rPr>
              <a:t> qui </a:t>
            </a:r>
            <a:r>
              <a:rPr lang="en-US" sz="1200" kern="1200" dirty="0" err="1" smtClean="0">
                <a:solidFill>
                  <a:schemeClr val="tx1"/>
                </a:solidFill>
                <a:effectLst/>
                <a:latin typeface="+mn-lt"/>
                <a:ea typeface="+mn-ea"/>
                <a:cs typeface="+mn-cs"/>
              </a:rPr>
              <a:t>aboutit</a:t>
            </a:r>
            <a:r>
              <a:rPr lang="en-US" sz="1200" kern="1200" dirty="0" smtClean="0">
                <a:solidFill>
                  <a:schemeClr val="tx1"/>
                </a:solidFill>
                <a:effectLst/>
                <a:latin typeface="+mn-lt"/>
                <a:ea typeface="+mn-ea"/>
                <a:cs typeface="+mn-cs"/>
              </a:rPr>
              <a:t> à </a:t>
            </a:r>
            <a:r>
              <a:rPr lang="en-US" sz="1200" kern="1200" dirty="0" err="1" smtClean="0">
                <a:solidFill>
                  <a:schemeClr val="tx1"/>
                </a:solidFill>
                <a:effectLst/>
                <a:latin typeface="+mn-lt"/>
                <a:ea typeface="+mn-ea"/>
                <a:cs typeface="+mn-cs"/>
              </a:rPr>
              <a:t>l’une</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ces</a:t>
            </a:r>
            <a:r>
              <a:rPr lang="en-US" sz="1200" kern="1200" dirty="0" smtClean="0">
                <a:solidFill>
                  <a:schemeClr val="tx1"/>
                </a:solidFill>
                <a:effectLst/>
                <a:latin typeface="+mn-lt"/>
                <a:ea typeface="+mn-ea"/>
                <a:cs typeface="+mn-cs"/>
              </a:rPr>
              <a:t> configurations.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Elle </a:t>
            </a:r>
            <a:r>
              <a:rPr lang="en-US" sz="1200" kern="1200" dirty="0" err="1" smtClean="0">
                <a:solidFill>
                  <a:schemeClr val="tx1"/>
                </a:solidFill>
                <a:effectLst/>
                <a:latin typeface="+mn-lt"/>
                <a:ea typeface="+mn-ea"/>
                <a:cs typeface="+mn-cs"/>
              </a:rPr>
              <a:t>permet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d’éviter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tous</a:t>
            </a:r>
            <a:r>
              <a:rPr lang="en-US" sz="1200" kern="1200" dirty="0" smtClean="0">
                <a:solidFill>
                  <a:schemeClr val="tx1"/>
                </a:solidFill>
                <a:effectLst/>
                <a:latin typeface="+mn-lt"/>
                <a:ea typeface="+mn-ea"/>
                <a:cs typeface="+mn-cs"/>
              </a:rPr>
              <a:t> les cycles de </a:t>
            </a:r>
            <a:r>
              <a:rPr lang="en-US" sz="1200" kern="1200" dirty="0" err="1" smtClean="0">
                <a:solidFill>
                  <a:schemeClr val="tx1"/>
                </a:solidFill>
                <a:effectLst/>
                <a:latin typeface="+mn-lt"/>
                <a:ea typeface="+mn-ea"/>
                <a:cs typeface="+mn-cs"/>
              </a:rPr>
              <a:t>longueur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inférieure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égale</a:t>
            </a:r>
            <a:r>
              <a:rPr lang="en-US" sz="1200" kern="1200" dirty="0" smtClean="0">
                <a:solidFill>
                  <a:schemeClr val="tx1"/>
                </a:solidFill>
                <a:effectLst/>
                <a:latin typeface="+mn-lt"/>
                <a:ea typeface="+mn-ea"/>
                <a:cs typeface="+mn-cs"/>
              </a:rPr>
              <a:t> à </a:t>
            </a:r>
            <a:r>
              <a:rPr lang="en-US" sz="1200"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valeur</a:t>
            </a:r>
            <a:r>
              <a:rPr lang="en-US" sz="1200" kern="1200" dirty="0" smtClean="0">
                <a:solidFill>
                  <a:schemeClr val="tx1"/>
                </a:solidFill>
                <a:effectLst/>
                <a:latin typeface="+mn-lt"/>
                <a:ea typeface="+mn-ea"/>
                <a:cs typeface="+mn-cs"/>
              </a:rPr>
              <a:t> de </a:t>
            </a:r>
            <a:r>
              <a:rPr lang="en-US" sz="1200" i="1" kern="1200" dirty="0" smtClean="0">
                <a:solidFill>
                  <a:schemeClr val="tx1"/>
                </a:solidFill>
                <a:effectLst/>
                <a:latin typeface="+mn-lt"/>
                <a:ea typeface="+mn-ea"/>
                <a:cs typeface="+mn-cs"/>
              </a:rPr>
              <a:t>k </a:t>
            </a:r>
            <a:r>
              <a:rPr lang="en-US" sz="1200" kern="1200" dirty="0" err="1" smtClean="0">
                <a:solidFill>
                  <a:schemeClr val="tx1"/>
                </a:solidFill>
                <a:effectLst/>
                <a:latin typeface="+mn-lt"/>
                <a:ea typeface="+mn-ea"/>
                <a:cs typeface="+mn-cs"/>
              </a:rPr>
              <a:t>dépend</a:t>
            </a:r>
            <a:r>
              <a:rPr lang="en-US" sz="1200" kern="1200" dirty="0" smtClean="0">
                <a:solidFill>
                  <a:schemeClr val="tx1"/>
                </a:solidFill>
                <a:effectLst/>
                <a:latin typeface="+mn-lt"/>
                <a:ea typeface="+mn-ea"/>
                <a:cs typeface="+mn-cs"/>
              </a:rPr>
              <a:t> du </a:t>
            </a:r>
            <a:r>
              <a:rPr lang="en-US" sz="1200" kern="1200" dirty="0" err="1" smtClean="0">
                <a:solidFill>
                  <a:schemeClr val="tx1"/>
                </a:solidFill>
                <a:effectLst/>
                <a:latin typeface="+mn-lt"/>
                <a:ea typeface="+mn-ea"/>
                <a:cs typeface="+mn-cs"/>
              </a:rPr>
              <a:t>problème</a:t>
            </a:r>
            <a:r>
              <a:rPr lang="en-US" sz="1200" kern="1200" dirty="0" smtClean="0">
                <a:solidFill>
                  <a:schemeClr val="tx1"/>
                </a:solidFill>
                <a:effectLst/>
                <a:latin typeface="+mn-lt"/>
                <a:ea typeface="+mn-ea"/>
                <a:cs typeface="+mn-cs"/>
              </a:rPr>
              <a:t> à </a:t>
            </a:r>
            <a:r>
              <a:rPr lang="en-US" sz="1200" kern="1200" dirty="0" err="1" smtClean="0">
                <a:solidFill>
                  <a:schemeClr val="tx1"/>
                </a:solidFill>
                <a:effectLst/>
                <a:latin typeface="+mn-lt"/>
                <a:ea typeface="+mn-ea"/>
                <a:cs typeface="+mn-cs"/>
              </a:rPr>
              <a:t>résoudre</a:t>
            </a:r>
            <a:r>
              <a:rPr lang="en-US" sz="1200" kern="1200" dirty="0" smtClean="0">
                <a:solidFill>
                  <a:schemeClr val="tx1"/>
                </a:solidFill>
                <a:effectLst/>
                <a:latin typeface="+mn-lt"/>
                <a:ea typeface="+mn-ea"/>
                <a:cs typeface="+mn-cs"/>
              </a:rPr>
              <a:t> et </a:t>
            </a:r>
            <a:r>
              <a:rPr lang="en-US" sz="1200" kern="1200" dirty="0" err="1" smtClean="0">
                <a:solidFill>
                  <a:schemeClr val="tx1"/>
                </a:solidFill>
                <a:effectLst/>
                <a:latin typeface="+mn-lt"/>
                <a:ea typeface="+mn-ea"/>
                <a:cs typeface="+mn-cs"/>
              </a:rPr>
              <a:t>peut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éventuellement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évoluer</a:t>
            </a:r>
            <a:r>
              <a:rPr lang="en-US" sz="1200" kern="1200" dirty="0" smtClean="0">
                <a:solidFill>
                  <a:schemeClr val="tx1"/>
                </a:solidFill>
                <a:effectLst/>
                <a:latin typeface="+mn-lt"/>
                <a:ea typeface="+mn-ea"/>
                <a:cs typeface="+mn-cs"/>
              </a:rPr>
              <a:t> au </a:t>
            </a:r>
            <a:r>
              <a:rPr lang="en-US" sz="1200" kern="1200" dirty="0" err="1" smtClean="0">
                <a:solidFill>
                  <a:schemeClr val="tx1"/>
                </a:solidFill>
                <a:effectLst/>
                <a:latin typeface="+mn-lt"/>
                <a:ea typeface="+mn-ea"/>
                <a:cs typeface="+mn-cs"/>
              </a:rPr>
              <a:t>cours</a:t>
            </a:r>
            <a:r>
              <a:rPr lang="en-US" sz="1200" kern="1200" dirty="0" smtClean="0">
                <a:solidFill>
                  <a:schemeClr val="tx1"/>
                </a:solidFill>
                <a:effectLst/>
                <a:latin typeface="+mn-lt"/>
                <a:ea typeface="+mn-ea"/>
                <a:cs typeface="+mn-cs"/>
              </a:rPr>
              <a:t> de la </a:t>
            </a:r>
            <a:r>
              <a:rPr lang="en-US" sz="1200" kern="1200" dirty="0" err="1" smtClean="0">
                <a:solidFill>
                  <a:schemeClr val="tx1"/>
                </a:solidFill>
                <a:effectLst/>
                <a:latin typeface="+mn-lt"/>
                <a:ea typeface="+mn-ea"/>
                <a:cs typeface="+mn-cs"/>
              </a:rPr>
              <a:t>recherche</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En </a:t>
            </a:r>
            <a:r>
              <a:rPr lang="en-US" sz="1200" kern="1200" dirty="0" err="1" smtClean="0">
                <a:solidFill>
                  <a:schemeClr val="tx1"/>
                </a:solidFill>
                <a:effectLst/>
                <a:latin typeface="+mn-lt"/>
                <a:ea typeface="+mn-ea"/>
                <a:cs typeface="+mn-cs"/>
              </a:rPr>
              <a:t>conservant</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liste</a:t>
            </a:r>
            <a:r>
              <a:rPr lang="en-US" sz="1200" kern="1200" dirty="0" smtClean="0">
                <a:solidFill>
                  <a:schemeClr val="tx1"/>
                </a:solidFill>
                <a:effectLst/>
                <a:latin typeface="+mn-lt"/>
                <a:ea typeface="+mn-ea"/>
                <a:cs typeface="+mn-cs"/>
              </a:rPr>
              <a:t> des </a:t>
            </a:r>
            <a:r>
              <a:rPr lang="en-US" sz="1200" kern="1200" dirty="0" err="1" smtClean="0">
                <a:solidFill>
                  <a:schemeClr val="tx1"/>
                </a:solidFill>
                <a:effectLst/>
                <a:latin typeface="+mn-lt"/>
                <a:ea typeface="+mn-ea"/>
                <a:cs typeface="+mn-cs"/>
              </a:rPr>
              <a:t>tabous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possible </a:t>
            </a:r>
            <a:r>
              <a:rPr lang="en-US" sz="1200" kern="1200" dirty="0" err="1" smtClean="0">
                <a:solidFill>
                  <a:schemeClr val="tx1"/>
                </a:solidFill>
                <a:effectLst/>
                <a:latin typeface="+mn-lt"/>
                <a:ea typeface="+mn-ea"/>
                <a:cs typeface="+mn-cs"/>
              </a:rPr>
              <a:t>alors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qu’une</a:t>
            </a:r>
            <a:r>
              <a:rPr lang="en-US" sz="1200" kern="1200" dirty="0" smtClean="0">
                <a:solidFill>
                  <a:schemeClr val="tx1"/>
                </a:solidFill>
                <a:effectLst/>
                <a:latin typeface="+mn-lt"/>
                <a:ea typeface="+mn-ea"/>
                <a:cs typeface="+mn-cs"/>
              </a:rPr>
              <a:t> solution de </a:t>
            </a:r>
            <a:r>
              <a:rPr lang="en-US" sz="1200" kern="1200" dirty="0" err="1" smtClean="0">
                <a:solidFill>
                  <a:schemeClr val="tx1"/>
                </a:solidFill>
                <a:effectLst/>
                <a:latin typeface="+mn-lt"/>
                <a:ea typeface="+mn-ea"/>
                <a:cs typeface="+mn-cs"/>
              </a:rPr>
              <a:t>meilleure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qualité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ait</a:t>
            </a:r>
            <a:r>
              <a:rPr lang="en-US" sz="1200" kern="1200" dirty="0" smtClean="0">
                <a:solidFill>
                  <a:schemeClr val="tx1"/>
                </a:solidFill>
                <a:effectLst/>
                <a:latin typeface="+mn-lt"/>
                <a:ea typeface="+mn-ea"/>
                <a:cs typeface="+mn-cs"/>
              </a:rPr>
              <a:t> un </a:t>
            </a:r>
            <a:r>
              <a:rPr lang="en-US" sz="1200" kern="1200" dirty="0" err="1" smtClean="0">
                <a:solidFill>
                  <a:schemeClr val="tx1"/>
                </a:solidFill>
                <a:effectLst/>
                <a:latin typeface="+mn-lt"/>
                <a:ea typeface="+mn-ea"/>
                <a:cs typeface="+mn-cs"/>
              </a:rPr>
              <a:t>statut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tabou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cas</a:t>
            </a:r>
            <a:r>
              <a:rPr lang="en-US" sz="1200" kern="1200" dirty="0" smtClean="0">
                <a:solidFill>
                  <a:schemeClr val="tx1"/>
                </a:solidFill>
                <a:effectLst/>
                <a:latin typeface="+mn-lt"/>
                <a:ea typeface="+mn-ea"/>
                <a:cs typeface="+mn-cs"/>
              </a:rPr>
              <a:t>, on </a:t>
            </a:r>
            <a:r>
              <a:rPr lang="en-US" sz="1200" kern="1200" dirty="0" err="1" smtClean="0">
                <a:solidFill>
                  <a:schemeClr val="tx1"/>
                </a:solidFill>
                <a:effectLst/>
                <a:latin typeface="+mn-lt"/>
                <a:ea typeface="+mn-ea"/>
                <a:cs typeface="+mn-cs"/>
              </a:rPr>
              <a:t>peut</a:t>
            </a:r>
            <a:r>
              <a:rPr lang="en-US" sz="1200" kern="1200" dirty="0" smtClean="0">
                <a:solidFill>
                  <a:schemeClr val="tx1"/>
                </a:solidFill>
                <a:effectLst/>
                <a:latin typeface="+mn-lt"/>
                <a:ea typeface="+mn-ea"/>
                <a:cs typeface="+mn-cs"/>
              </a:rPr>
              <a:t> accepter tout de </a:t>
            </a:r>
            <a:r>
              <a:rPr lang="en-US" sz="1200" kern="1200" dirty="0" err="1" smtClean="0">
                <a:solidFill>
                  <a:schemeClr val="tx1"/>
                </a:solidFill>
                <a:effectLst/>
                <a:latin typeface="+mn-lt"/>
                <a:ea typeface="+mn-ea"/>
                <a:cs typeface="+mn-cs"/>
              </a:rPr>
              <a:t>même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cette</a:t>
            </a:r>
            <a:r>
              <a:rPr lang="en-US" sz="1200" kern="1200" dirty="0" smtClean="0">
                <a:solidFill>
                  <a:schemeClr val="tx1"/>
                </a:solidFill>
                <a:effectLst/>
                <a:latin typeface="+mn-lt"/>
                <a:ea typeface="+mn-ea"/>
                <a:cs typeface="+mn-cs"/>
              </a:rPr>
              <a:t> solution en </a:t>
            </a:r>
            <a:r>
              <a:rPr lang="en-US" sz="1200" kern="1200" dirty="0" err="1" smtClean="0">
                <a:solidFill>
                  <a:schemeClr val="tx1"/>
                </a:solidFill>
                <a:effectLst/>
                <a:latin typeface="+mn-lt"/>
                <a:ea typeface="+mn-ea"/>
                <a:cs typeface="+mn-cs"/>
              </a:rPr>
              <a:t>négligeant</a:t>
            </a:r>
            <a:r>
              <a:rPr lang="en-US" sz="1200" kern="1200" dirty="0" smtClean="0">
                <a:solidFill>
                  <a:schemeClr val="tx1"/>
                </a:solidFill>
                <a:effectLst/>
                <a:latin typeface="+mn-lt"/>
                <a:ea typeface="+mn-ea"/>
                <a:cs typeface="+mn-cs"/>
              </a:rPr>
              <a:t> son </a:t>
            </a:r>
            <a:r>
              <a:rPr lang="en-US" sz="1200" kern="1200" dirty="0" err="1" smtClean="0">
                <a:solidFill>
                  <a:schemeClr val="tx1"/>
                </a:solidFill>
                <a:effectLst/>
                <a:latin typeface="+mn-lt"/>
                <a:ea typeface="+mn-ea"/>
                <a:cs typeface="+mn-cs"/>
              </a:rPr>
              <a:t>caractère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tabou</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C2B120-4DEB-4447-AFC6-08AC044F6121}" type="slidenum">
              <a:rPr lang="fr-FR" smtClean="0"/>
              <a:t>37</a:t>
            </a:fld>
            <a:endParaRPr lang="fr-FR"/>
          </a:p>
        </p:txBody>
      </p:sp>
    </p:spTree>
    <p:extLst>
      <p:ext uri="{BB962C8B-B14F-4D97-AF65-F5344CB8AC3E}">
        <p14:creationId xmlns:p14="http://schemas.microsoft.com/office/powerpoint/2010/main" val="19431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Liste</a:t>
            </a:r>
            <a:r>
              <a:rPr lang="en-US" sz="1200" kern="1200" dirty="0" smtClean="0">
                <a:solidFill>
                  <a:schemeClr val="tx1"/>
                </a:solidFill>
                <a:effectLst/>
                <a:latin typeface="+mn-lt"/>
                <a:ea typeface="+mn-ea"/>
                <a:cs typeface="+mn-cs"/>
              </a:rPr>
              <a:t> des </a:t>
            </a:r>
            <a:r>
              <a:rPr lang="en-US" sz="1200" kern="1200" dirty="0" err="1" smtClean="0">
                <a:solidFill>
                  <a:schemeClr val="tx1"/>
                </a:solidFill>
                <a:effectLst/>
                <a:latin typeface="+mn-lt"/>
                <a:ea typeface="+mn-ea"/>
                <a:cs typeface="+mn-cs"/>
              </a:rPr>
              <a:t>tabous</a:t>
            </a:r>
            <a:r>
              <a:rPr lang="en-US" sz="1200" kern="1200" baseline="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garder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cette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que</a:t>
            </a:r>
            <a:r>
              <a:rPr lang="en-US" sz="1200" kern="1200" dirty="0" smtClean="0">
                <a:solidFill>
                  <a:schemeClr val="tx1"/>
                </a:solidFill>
                <a:effectLst/>
                <a:latin typeface="+mn-lt"/>
                <a:ea typeface="+mn-ea"/>
                <a:cs typeface="+mn-cs"/>
              </a:rPr>
              <a:t> des </a:t>
            </a:r>
            <a:r>
              <a:rPr lang="en-US" sz="1200" kern="1200" dirty="0" err="1" smtClean="0">
                <a:solidFill>
                  <a:schemeClr val="tx1"/>
                </a:solidFill>
                <a:effectLst/>
                <a:latin typeface="+mn-lt"/>
                <a:ea typeface="+mn-ea"/>
                <a:cs typeface="+mn-cs"/>
              </a:rPr>
              <a:t>informations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sur</a:t>
            </a:r>
            <a:r>
              <a:rPr lang="en-US" sz="1200" kern="1200" dirty="0" smtClean="0">
                <a:solidFill>
                  <a:schemeClr val="tx1"/>
                </a:solidFill>
                <a:effectLst/>
                <a:latin typeface="+mn-lt"/>
                <a:ea typeface="+mn-ea"/>
                <a:cs typeface="+mn-cs"/>
              </a:rPr>
              <a:t> les </a:t>
            </a:r>
            <a:r>
              <a:rPr lang="en-US" sz="1200" kern="1200" dirty="0" err="1" smtClean="0">
                <a:solidFill>
                  <a:schemeClr val="tx1"/>
                </a:solidFill>
                <a:effectLst/>
                <a:latin typeface="+mn-lt"/>
                <a:ea typeface="+mn-ea"/>
                <a:cs typeface="+mn-cs"/>
              </a:rPr>
              <a:t>caractéristiques</a:t>
            </a:r>
            <a:r>
              <a:rPr lang="en-US" sz="1200" kern="1200" dirty="0" smtClean="0">
                <a:solidFill>
                  <a:schemeClr val="tx1"/>
                </a:solidFill>
                <a:effectLst/>
                <a:latin typeface="+mn-lt"/>
                <a:ea typeface="+mn-ea"/>
                <a:cs typeface="+mn-cs"/>
              </a:rPr>
              <a:t> des solutions, </a:t>
            </a:r>
            <a:r>
              <a:rPr lang="en-US" sz="1200" kern="1200" dirty="0" err="1" smtClean="0">
                <a:solidFill>
                  <a:schemeClr val="tx1"/>
                </a:solidFill>
                <a:effectLst/>
                <a:latin typeface="+mn-lt"/>
                <a:ea typeface="+mn-ea"/>
                <a:cs typeface="+mn-cs"/>
              </a:rPr>
              <a:t>soit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sur</a:t>
            </a:r>
            <a:r>
              <a:rPr lang="en-US" sz="1200" kern="1200" dirty="0" smtClean="0">
                <a:solidFill>
                  <a:schemeClr val="tx1"/>
                </a:solidFill>
                <a:effectLst/>
                <a:latin typeface="+mn-lt"/>
                <a:ea typeface="+mn-ea"/>
                <a:cs typeface="+mn-cs"/>
              </a:rPr>
              <a:t> les </a:t>
            </a:r>
            <a:r>
              <a:rPr lang="en-US" sz="1200" kern="1200" dirty="0" err="1" smtClean="0">
                <a:solidFill>
                  <a:schemeClr val="tx1"/>
                </a:solidFill>
                <a:effectLst/>
                <a:latin typeface="+mn-lt"/>
                <a:ea typeface="+mn-ea"/>
                <a:cs typeface="+mn-cs"/>
              </a:rPr>
              <a:t>mouvements</a:t>
            </a:r>
            <a:r>
              <a:rPr lang="en-US" sz="1200" kern="1200" dirty="0" smtClean="0">
                <a:solidFill>
                  <a:schemeClr val="tx1"/>
                </a:solidFill>
                <a:effectLst/>
                <a:latin typeface="+mn-lt"/>
                <a:ea typeface="+mn-ea"/>
                <a:cs typeface="+mn-cs"/>
              </a:rPr>
              <a:t>, au lieu de configurations </a:t>
            </a:r>
            <a:r>
              <a:rPr lang="en-US" sz="1200" kern="1200" dirty="0" err="1" smtClean="0">
                <a:solidFill>
                  <a:schemeClr val="tx1"/>
                </a:solidFill>
                <a:effectLst/>
                <a:latin typeface="+mn-lt"/>
                <a:ea typeface="+mn-ea"/>
                <a:cs typeface="+mn-cs"/>
              </a:rPr>
              <a:t>complètes</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 </a:t>
            </a:r>
            <a:r>
              <a:rPr lang="en-US" sz="1200" kern="1200" dirty="0" err="1" smtClean="0">
                <a:solidFill>
                  <a:schemeClr val="tx1"/>
                </a:solidFill>
                <a:effectLst/>
                <a:latin typeface="+mn-lt"/>
                <a:ea typeface="+mn-ea"/>
                <a:cs typeface="+mn-cs"/>
              </a:rPr>
              <a:t>réglage</a:t>
            </a:r>
            <a:r>
              <a:rPr lang="en-US" sz="1200" kern="1200" dirty="0" smtClean="0">
                <a:solidFill>
                  <a:schemeClr val="tx1"/>
                </a:solidFill>
                <a:effectLst/>
                <a:latin typeface="+mn-lt"/>
                <a:ea typeface="+mn-ea"/>
                <a:cs typeface="+mn-cs"/>
              </a:rPr>
              <a:t> de la </a:t>
            </a:r>
            <a:r>
              <a:rPr lang="en-US" sz="1200" kern="1200" dirty="0" err="1" smtClean="0">
                <a:solidFill>
                  <a:schemeClr val="tx1"/>
                </a:solidFill>
                <a:effectLst/>
                <a:latin typeface="+mn-lt"/>
                <a:ea typeface="+mn-ea"/>
                <a:cs typeface="+mn-cs"/>
              </a:rPr>
              <a:t>longueur</a:t>
            </a:r>
            <a:r>
              <a:rPr lang="en-US" sz="1200" kern="1200" dirty="0" smtClean="0">
                <a:solidFill>
                  <a:schemeClr val="tx1"/>
                </a:solidFill>
                <a:effectLst/>
                <a:latin typeface="+mn-lt"/>
                <a:ea typeface="+mn-ea"/>
                <a:cs typeface="+mn-cs"/>
              </a:rPr>
              <a:t> de la </a:t>
            </a:r>
            <a:r>
              <a:rPr lang="en-US" sz="1200" kern="1200" dirty="0" err="1" smtClean="0">
                <a:solidFill>
                  <a:schemeClr val="tx1"/>
                </a:solidFill>
                <a:effectLst/>
                <a:latin typeface="+mn-lt"/>
                <a:ea typeface="+mn-ea"/>
                <a:cs typeface="+mn-cs"/>
              </a:rPr>
              <a:t>liste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dépend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essentiellement</a:t>
            </a:r>
            <a:r>
              <a:rPr lang="en-US" sz="1200" kern="1200" dirty="0" smtClean="0">
                <a:solidFill>
                  <a:schemeClr val="tx1"/>
                </a:solidFill>
                <a:effectLst/>
                <a:latin typeface="+mn-lt"/>
                <a:ea typeface="+mn-ea"/>
                <a:cs typeface="+mn-cs"/>
              </a:rPr>
              <a:t> de la </a:t>
            </a:r>
            <a:r>
              <a:rPr lang="en-US" sz="1200" kern="1200" dirty="0" err="1" smtClean="0">
                <a:solidFill>
                  <a:schemeClr val="tx1"/>
                </a:solidFill>
                <a:effectLst/>
                <a:latin typeface="+mn-lt"/>
                <a:ea typeface="+mn-ea"/>
                <a:cs typeface="+mn-cs"/>
              </a:rPr>
              <a:t>topologie</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l’espace</a:t>
            </a:r>
            <a:r>
              <a:rPr lang="en-US" sz="1200" kern="1200" dirty="0" smtClean="0">
                <a:solidFill>
                  <a:schemeClr val="tx1"/>
                </a:solidFill>
                <a:effectLst/>
                <a:latin typeface="+mn-lt"/>
                <a:ea typeface="+mn-ea"/>
                <a:cs typeface="+mn-cs"/>
              </a:rPr>
              <a:t> des solutions, </a:t>
            </a:r>
            <a:r>
              <a:rPr lang="en-US" sz="1200" kern="1200" dirty="0" err="1" smtClean="0">
                <a:solidFill>
                  <a:schemeClr val="tx1"/>
                </a:solidFill>
                <a:effectLst/>
                <a:latin typeface="+mn-lt"/>
                <a:ea typeface="+mn-ea"/>
                <a:cs typeface="+mn-cs"/>
              </a:rPr>
              <a:t>donc</a:t>
            </a:r>
            <a:r>
              <a:rPr lang="en-US" sz="1200" kern="1200" dirty="0" smtClean="0">
                <a:solidFill>
                  <a:schemeClr val="tx1"/>
                </a:solidFill>
                <a:effectLst/>
                <a:latin typeface="+mn-lt"/>
                <a:ea typeface="+mn-ea"/>
                <a:cs typeface="+mn-cs"/>
              </a:rPr>
              <a:t> de la </a:t>
            </a:r>
            <a:r>
              <a:rPr lang="en-US" sz="1200" kern="1200" dirty="0" err="1" smtClean="0">
                <a:solidFill>
                  <a:schemeClr val="tx1"/>
                </a:solidFill>
                <a:effectLst/>
                <a:latin typeface="+mn-lt"/>
                <a:ea typeface="+mn-ea"/>
                <a:cs typeface="+mn-cs"/>
              </a:rPr>
              <a:t>qualité</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voisinage</a:t>
            </a:r>
            <a:r>
              <a:rPr lang="en-US" sz="1200" kern="1200" dirty="0" smtClean="0">
                <a:solidFill>
                  <a:schemeClr val="tx1"/>
                </a:solidFill>
                <a:effectLst/>
                <a:latin typeface="+mn-lt"/>
                <a:ea typeface="+mn-ea"/>
                <a:cs typeface="+mn-cs"/>
              </a:rPr>
              <a:t>. Si la </a:t>
            </a:r>
            <a:r>
              <a:rPr lang="en-US" sz="1200" kern="1200" dirty="0" err="1" smtClean="0">
                <a:solidFill>
                  <a:schemeClr val="tx1"/>
                </a:solidFill>
                <a:effectLst/>
                <a:latin typeface="+mn-lt"/>
                <a:ea typeface="+mn-ea"/>
                <a:cs typeface="+mn-cs"/>
              </a:rPr>
              <a:t>liste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trop </a:t>
            </a:r>
            <a:r>
              <a:rPr lang="en-US" sz="1200" kern="1200" dirty="0" err="1" smtClean="0">
                <a:solidFill>
                  <a:schemeClr val="tx1"/>
                </a:solidFill>
                <a:effectLst/>
                <a:latin typeface="+mn-lt"/>
                <a:ea typeface="+mn-ea"/>
                <a:cs typeface="+mn-cs"/>
              </a:rPr>
              <a:t>courte</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recherche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finit</a:t>
            </a:r>
            <a:r>
              <a:rPr lang="en-US" sz="1200" kern="1200" dirty="0" smtClean="0">
                <a:solidFill>
                  <a:schemeClr val="tx1"/>
                </a:solidFill>
                <a:effectLst/>
                <a:latin typeface="+mn-lt"/>
                <a:ea typeface="+mn-ea"/>
                <a:cs typeface="+mn-cs"/>
              </a:rPr>
              <a:t> par explorer un optimum local de rayon </a:t>
            </a:r>
            <a:r>
              <a:rPr lang="en-US" sz="1200" kern="1200" dirty="0" err="1" smtClean="0">
                <a:solidFill>
                  <a:schemeClr val="tx1"/>
                </a:solidFill>
                <a:effectLst/>
                <a:latin typeface="+mn-lt"/>
                <a:ea typeface="+mn-ea"/>
                <a:cs typeface="+mn-cs"/>
              </a:rPr>
              <a:t>légèrement</a:t>
            </a:r>
            <a:r>
              <a:rPr lang="en-US" sz="1200" kern="1200" dirty="0" smtClean="0">
                <a:solidFill>
                  <a:schemeClr val="tx1"/>
                </a:solidFill>
                <a:effectLst/>
                <a:latin typeface="+mn-lt"/>
                <a:ea typeface="+mn-ea"/>
                <a:cs typeface="+mn-cs"/>
              </a:rPr>
              <a:t> grand. Les </a:t>
            </a:r>
            <a:r>
              <a:rPr lang="en-US" sz="1200" kern="1200" dirty="0" err="1" smtClean="0">
                <a:solidFill>
                  <a:schemeClr val="tx1"/>
                </a:solidFill>
                <a:effectLst/>
                <a:latin typeface="+mn-lt"/>
                <a:ea typeface="+mn-ea"/>
                <a:cs typeface="+mn-cs"/>
              </a:rPr>
              <a:t>différentes</a:t>
            </a:r>
            <a:r>
              <a:rPr lang="en-US" sz="1200" kern="1200" dirty="0" smtClean="0">
                <a:solidFill>
                  <a:schemeClr val="tx1"/>
                </a:solidFill>
                <a:effectLst/>
                <a:latin typeface="+mn-lt"/>
                <a:ea typeface="+mn-ea"/>
                <a:cs typeface="+mn-cs"/>
              </a:rPr>
              <a:t> solutions </a:t>
            </a:r>
            <a:r>
              <a:rPr lang="en-US" sz="1200" kern="1200" dirty="0" err="1" smtClean="0">
                <a:solidFill>
                  <a:schemeClr val="tx1"/>
                </a:solidFill>
                <a:effectLst/>
                <a:latin typeface="+mn-lt"/>
                <a:ea typeface="+mn-ea"/>
                <a:cs typeface="+mn-cs"/>
              </a:rPr>
              <a:t>explorées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forment</a:t>
            </a:r>
            <a:r>
              <a:rPr lang="en-US" sz="1200" kern="1200" dirty="0" smtClean="0">
                <a:solidFill>
                  <a:schemeClr val="tx1"/>
                </a:solidFill>
                <a:effectLst/>
                <a:latin typeface="+mn-lt"/>
                <a:ea typeface="+mn-ea"/>
                <a:cs typeface="+mn-cs"/>
              </a:rPr>
              <a:t> un cycle qui </a:t>
            </a:r>
            <a:r>
              <a:rPr lang="en-US" sz="1200" kern="1200" dirty="0" err="1" smtClean="0">
                <a:solidFill>
                  <a:schemeClr val="tx1"/>
                </a:solidFill>
                <a:effectLst/>
                <a:latin typeface="+mn-lt"/>
                <a:ea typeface="+mn-ea"/>
                <a:cs typeface="+mn-cs"/>
              </a:rPr>
              <a:t>va</a:t>
            </a:r>
            <a:r>
              <a:rPr lang="en-US" sz="1200" kern="1200" dirty="0" smtClean="0">
                <a:solidFill>
                  <a:schemeClr val="tx1"/>
                </a:solidFill>
                <a:effectLst/>
                <a:latin typeface="+mn-lt"/>
                <a:ea typeface="+mn-ea"/>
                <a:cs typeface="+mn-cs"/>
              </a:rPr>
              <a:t> se </a:t>
            </a:r>
            <a:r>
              <a:rPr lang="en-US" sz="1200" kern="1200" dirty="0" err="1" smtClean="0">
                <a:solidFill>
                  <a:schemeClr val="tx1"/>
                </a:solidFill>
                <a:effectLst/>
                <a:latin typeface="+mn-lt"/>
                <a:ea typeface="+mn-ea"/>
                <a:cs typeface="+mn-cs"/>
              </a:rPr>
              <a:t>répéter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indéfiniment</a:t>
            </a:r>
            <a:r>
              <a:rPr lang="en-US" sz="1200" kern="1200" dirty="0" smtClean="0">
                <a:solidFill>
                  <a:schemeClr val="tx1"/>
                </a:solidFill>
                <a:effectLst/>
                <a:latin typeface="+mn-lt"/>
                <a:ea typeface="+mn-ea"/>
                <a:cs typeface="+mn-cs"/>
              </a:rPr>
              <a:t>. A </a:t>
            </a:r>
            <a:r>
              <a:rPr lang="en-US" sz="1200" kern="1200" dirty="0" err="1" smtClean="0">
                <a:solidFill>
                  <a:schemeClr val="tx1"/>
                </a:solidFill>
                <a:effectLst/>
                <a:latin typeface="+mn-lt"/>
                <a:ea typeface="+mn-ea"/>
                <a:cs typeface="+mn-cs"/>
              </a:rPr>
              <a:t>l’inverse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liste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trop longue, </a:t>
            </a:r>
            <a:r>
              <a:rPr lang="en-US" sz="1200" kern="1200" dirty="0" err="1" smtClean="0">
                <a:solidFill>
                  <a:schemeClr val="tx1"/>
                </a:solidFill>
                <a:effectLst/>
                <a:latin typeface="+mn-lt"/>
                <a:ea typeface="+mn-ea"/>
                <a:cs typeface="+mn-cs"/>
              </a:rPr>
              <a:t>tous</a:t>
            </a:r>
            <a:r>
              <a:rPr lang="en-US" sz="1200" kern="1200" dirty="0" smtClean="0">
                <a:solidFill>
                  <a:schemeClr val="tx1"/>
                </a:solidFill>
                <a:effectLst/>
                <a:latin typeface="+mn-lt"/>
                <a:ea typeface="+mn-ea"/>
                <a:cs typeface="+mn-cs"/>
              </a:rPr>
              <a:t> les </a:t>
            </a:r>
            <a:r>
              <a:rPr lang="en-US" sz="1200" kern="1200" dirty="0" err="1" smtClean="0">
                <a:solidFill>
                  <a:schemeClr val="tx1"/>
                </a:solidFill>
                <a:effectLst/>
                <a:latin typeface="+mn-lt"/>
                <a:ea typeface="+mn-ea"/>
                <a:cs typeface="+mn-cs"/>
              </a:rPr>
              <a:t>mouvements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peuvent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devenir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tabous</a:t>
            </a:r>
            <a:r>
              <a:rPr lang="en-US" sz="1200" kern="1200" dirty="0" smtClean="0">
                <a:solidFill>
                  <a:schemeClr val="tx1"/>
                </a:solidFill>
                <a:effectLst/>
                <a:latin typeface="+mn-lt"/>
                <a:ea typeface="+mn-ea"/>
                <a:cs typeface="+mn-cs"/>
              </a:rPr>
              <a:t>, et la </a:t>
            </a:r>
            <a:r>
              <a:rPr lang="en-US" sz="1200" kern="1200" dirty="0" err="1" smtClean="0">
                <a:solidFill>
                  <a:schemeClr val="tx1"/>
                </a:solidFill>
                <a:effectLst/>
                <a:latin typeface="+mn-lt"/>
                <a:ea typeface="+mn-ea"/>
                <a:cs typeface="+mn-cs"/>
              </a:rPr>
              <a:t>recherche</a:t>
            </a:r>
            <a:r>
              <a:rPr lang="en-US" sz="1200" kern="1200" dirty="0" smtClean="0">
                <a:solidFill>
                  <a:schemeClr val="tx1"/>
                </a:solidFill>
                <a:effectLst/>
                <a:latin typeface="+mn-lt"/>
                <a:ea typeface="+mn-ea"/>
                <a:cs typeface="+mn-cs"/>
              </a:rPr>
              <a:t> se </a:t>
            </a:r>
            <a:r>
              <a:rPr lang="en-US" sz="1200" kern="1200" dirty="0" err="1" smtClean="0">
                <a:solidFill>
                  <a:schemeClr val="tx1"/>
                </a:solidFill>
                <a:effectLst/>
                <a:latin typeface="+mn-lt"/>
                <a:ea typeface="+mn-ea"/>
                <a:cs typeface="+mn-cs"/>
              </a:rPr>
              <a:t>bloque</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Parfois</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recherche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tomber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dans</a:t>
            </a:r>
            <a:r>
              <a:rPr lang="en-US" sz="1200" kern="1200" dirty="0" smtClean="0">
                <a:solidFill>
                  <a:schemeClr val="tx1"/>
                </a:solidFill>
                <a:effectLst/>
                <a:latin typeface="+mn-lt"/>
                <a:ea typeface="+mn-ea"/>
                <a:cs typeface="+mn-cs"/>
              </a:rPr>
              <a:t> un cycle de </a:t>
            </a:r>
            <a:r>
              <a:rPr lang="en-US" sz="1200" kern="1200" dirty="0" err="1" smtClean="0">
                <a:solidFill>
                  <a:schemeClr val="tx1"/>
                </a:solidFill>
                <a:effectLst/>
                <a:latin typeface="+mn-lt"/>
                <a:ea typeface="+mn-ea"/>
                <a:cs typeface="+mn-cs"/>
              </a:rPr>
              <a:t>longueur</a:t>
            </a:r>
            <a:r>
              <a:rPr lang="en-US" sz="1200" kern="1200" dirty="0" smtClean="0">
                <a:solidFill>
                  <a:schemeClr val="tx1"/>
                </a:solidFill>
                <a:effectLst/>
                <a:latin typeface="+mn-lt"/>
                <a:ea typeface="+mn-ea"/>
                <a:cs typeface="+mn-cs"/>
              </a:rPr>
              <a:t> plus </a:t>
            </a:r>
            <a:r>
              <a:rPr lang="en-US" sz="1200" kern="1200" dirty="0" err="1" smtClean="0">
                <a:solidFill>
                  <a:schemeClr val="tx1"/>
                </a:solidFill>
                <a:effectLst/>
                <a:latin typeface="+mn-lt"/>
                <a:ea typeface="+mn-ea"/>
                <a:cs typeface="+mn-cs"/>
              </a:rPr>
              <a:t>grande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que</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taille</a:t>
            </a:r>
            <a:r>
              <a:rPr lang="en-US" sz="1200" kern="1200" dirty="0" smtClean="0">
                <a:solidFill>
                  <a:schemeClr val="tx1"/>
                </a:solidFill>
                <a:effectLst/>
                <a:latin typeface="+mn-lt"/>
                <a:ea typeface="+mn-ea"/>
                <a:cs typeface="+mn-cs"/>
              </a:rPr>
              <a:t> de la </a:t>
            </a:r>
            <a:r>
              <a:rPr lang="en-US" sz="1200" kern="1200" dirty="0" err="1" smtClean="0">
                <a:solidFill>
                  <a:schemeClr val="tx1"/>
                </a:solidFill>
                <a:effectLst/>
                <a:latin typeface="+mn-lt"/>
                <a:ea typeface="+mn-ea"/>
                <a:cs typeface="+mn-cs"/>
              </a:rPr>
              <a:t>liste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taboue</a:t>
            </a:r>
            <a:r>
              <a:rPr lang="en-US" sz="1200" kern="1200" dirty="0" smtClean="0">
                <a:solidFill>
                  <a:schemeClr val="tx1"/>
                </a:solidFill>
                <a:effectLst/>
                <a:latin typeface="+mn-lt"/>
                <a:ea typeface="+mn-ea"/>
                <a:cs typeface="+mn-cs"/>
              </a:rPr>
              <a:t> qui ne </a:t>
            </a:r>
            <a:r>
              <a:rPr lang="en-US" sz="1200" kern="1200" dirty="0" err="1" smtClean="0">
                <a:solidFill>
                  <a:schemeClr val="tx1"/>
                </a:solidFill>
                <a:effectLst/>
                <a:latin typeface="+mn-lt"/>
                <a:ea typeface="+mn-ea"/>
                <a:cs typeface="+mn-cs"/>
              </a:rPr>
              <a:t>permet</a:t>
            </a:r>
            <a:r>
              <a:rPr lang="en-US" sz="1200" kern="1200" dirty="0" smtClean="0">
                <a:solidFill>
                  <a:schemeClr val="tx1"/>
                </a:solidFill>
                <a:effectLst/>
                <a:latin typeface="+mn-lt"/>
                <a:ea typeface="+mn-ea"/>
                <a:cs typeface="+mn-cs"/>
              </a:rPr>
              <a:t> pas de </a:t>
            </a:r>
            <a:r>
              <a:rPr lang="en-US" sz="1200" kern="1200" dirty="0" err="1" smtClean="0">
                <a:solidFill>
                  <a:schemeClr val="tx1"/>
                </a:solidFill>
                <a:effectLst/>
                <a:latin typeface="+mn-lt"/>
                <a:ea typeface="+mn-ea"/>
                <a:cs typeface="+mn-cs"/>
              </a:rPr>
              <a:t>l’éviter</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 plus simple </a:t>
            </a:r>
            <a:r>
              <a:rPr lang="en-US" sz="1200" kern="1200" dirty="0" err="1" smtClean="0">
                <a:solidFill>
                  <a:schemeClr val="tx1"/>
                </a:solidFill>
                <a:effectLst/>
                <a:latin typeface="+mn-lt"/>
                <a:ea typeface="+mn-ea"/>
                <a:cs typeface="+mn-cs"/>
              </a:rPr>
              <a:t>consiste</a:t>
            </a:r>
            <a:r>
              <a:rPr lang="en-US" sz="1200" kern="1200" dirty="0" smtClean="0">
                <a:solidFill>
                  <a:schemeClr val="tx1"/>
                </a:solidFill>
                <a:effectLst/>
                <a:latin typeface="+mn-lt"/>
                <a:ea typeface="+mn-ea"/>
                <a:cs typeface="+mn-cs"/>
              </a:rPr>
              <a:t> à </a:t>
            </a:r>
            <a:r>
              <a:rPr lang="en-US" sz="1200" kern="1200" dirty="0" err="1" smtClean="0">
                <a:solidFill>
                  <a:schemeClr val="tx1"/>
                </a:solidFill>
                <a:effectLst/>
                <a:latin typeface="+mn-lt"/>
                <a:ea typeface="+mn-ea"/>
                <a:cs typeface="+mn-cs"/>
              </a:rPr>
              <a:t>révoquer</a:t>
            </a:r>
            <a:r>
              <a:rPr lang="en-US" sz="1200" kern="1200" dirty="0" smtClean="0">
                <a:solidFill>
                  <a:schemeClr val="tx1"/>
                </a:solidFill>
                <a:effectLst/>
                <a:latin typeface="+mn-lt"/>
                <a:ea typeface="+mn-ea"/>
                <a:cs typeface="+mn-cs"/>
              </a:rPr>
              <a:t> le </a:t>
            </a:r>
            <a:r>
              <a:rPr lang="en-US" sz="1200" kern="1200" dirty="0" err="1" smtClean="0">
                <a:solidFill>
                  <a:schemeClr val="tx1"/>
                </a:solidFill>
                <a:effectLst/>
                <a:latin typeface="+mn-lt"/>
                <a:ea typeface="+mn-ea"/>
                <a:cs typeface="+mn-cs"/>
              </a:rPr>
              <a:t>statut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tabou</a:t>
            </a:r>
            <a:r>
              <a:rPr lang="en-US" sz="1200" kern="1200" dirty="0" smtClean="0">
                <a:solidFill>
                  <a:schemeClr val="tx1"/>
                </a:solidFill>
                <a:effectLst/>
                <a:latin typeface="+mn-lt"/>
                <a:ea typeface="+mn-ea"/>
                <a:cs typeface="+mn-cs"/>
              </a:rPr>
              <a:t> d’un </a:t>
            </a:r>
            <a:r>
              <a:rPr lang="en-US" sz="1200" kern="1200" dirty="0" err="1" smtClean="0">
                <a:solidFill>
                  <a:schemeClr val="tx1"/>
                </a:solidFill>
                <a:effectLst/>
                <a:latin typeface="+mn-lt"/>
                <a:ea typeface="+mn-ea"/>
                <a:cs typeface="+mn-cs"/>
              </a:rPr>
              <a:t>mouvement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a:t>
            </a:r>
            <a:r>
              <a:rPr lang="en-US" sz="1200" kern="1200" dirty="0" smtClean="0">
                <a:solidFill>
                  <a:schemeClr val="tx1"/>
                </a:solidFill>
                <a:effectLst/>
                <a:latin typeface="+mn-lt"/>
                <a:ea typeface="+mn-ea"/>
                <a:cs typeface="+mn-cs"/>
              </a:rPr>
              <a:t> dernier </a:t>
            </a:r>
            <a:r>
              <a:rPr lang="en-US" sz="1200" kern="1200" dirty="0" err="1" smtClean="0">
                <a:solidFill>
                  <a:schemeClr val="tx1"/>
                </a:solidFill>
                <a:effectLst/>
                <a:latin typeface="+mn-lt"/>
                <a:ea typeface="+mn-ea"/>
                <a:cs typeface="+mn-cs"/>
              </a:rPr>
              <a:t>permet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d’atteindre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une</a:t>
            </a:r>
            <a:r>
              <a:rPr lang="en-US" sz="1200" kern="1200" dirty="0" smtClean="0">
                <a:solidFill>
                  <a:schemeClr val="tx1"/>
                </a:solidFill>
                <a:effectLst/>
                <a:latin typeface="+mn-lt"/>
                <a:ea typeface="+mn-ea"/>
                <a:cs typeface="+mn-cs"/>
              </a:rPr>
              <a:t> solution de </a:t>
            </a:r>
            <a:r>
              <a:rPr lang="en-US" sz="1200" kern="1200" dirty="0" err="1" smtClean="0">
                <a:solidFill>
                  <a:schemeClr val="tx1"/>
                </a:solidFill>
                <a:effectLst/>
                <a:latin typeface="+mn-lt"/>
                <a:ea typeface="+mn-ea"/>
                <a:cs typeface="+mn-cs"/>
              </a:rPr>
              <a:t>qualité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supérieure</a:t>
            </a:r>
            <a:r>
              <a:rPr lang="en-US" sz="1200" kern="1200" dirty="0" smtClean="0">
                <a:solidFill>
                  <a:schemeClr val="tx1"/>
                </a:solidFill>
                <a:effectLst/>
                <a:latin typeface="+mn-lt"/>
                <a:ea typeface="+mn-ea"/>
                <a:cs typeface="+mn-cs"/>
              </a:rPr>
              <a:t> à </a:t>
            </a:r>
            <a:r>
              <a:rPr lang="en-US" sz="1200" kern="1200" dirty="0" err="1" smtClean="0">
                <a:solidFill>
                  <a:schemeClr val="tx1"/>
                </a:solidFill>
                <a:effectLst/>
                <a:latin typeface="+mn-lt"/>
                <a:ea typeface="+mn-ea"/>
                <a:cs typeface="+mn-cs"/>
              </a:rPr>
              <a:t>celle</a:t>
            </a:r>
            <a:r>
              <a:rPr lang="en-US" sz="1200" kern="1200" dirty="0" smtClean="0">
                <a:solidFill>
                  <a:schemeClr val="tx1"/>
                </a:solidFill>
                <a:effectLst/>
                <a:latin typeface="+mn-lt"/>
                <a:ea typeface="+mn-ea"/>
                <a:cs typeface="+mn-cs"/>
              </a:rPr>
              <a:t> de la </a:t>
            </a:r>
            <a:r>
              <a:rPr lang="en-US" sz="1200" kern="1200" dirty="0" err="1" smtClean="0">
                <a:solidFill>
                  <a:schemeClr val="tx1"/>
                </a:solidFill>
                <a:effectLst/>
                <a:latin typeface="+mn-lt"/>
                <a:ea typeface="+mn-ea"/>
                <a:cs typeface="+mn-cs"/>
              </a:rPr>
              <a:t>meilleure</a:t>
            </a:r>
            <a:r>
              <a:rPr lang="en-US" sz="1200" kern="1200" dirty="0" smtClean="0">
                <a:solidFill>
                  <a:schemeClr val="tx1"/>
                </a:solidFill>
                <a:effectLst/>
                <a:latin typeface="+mn-lt"/>
                <a:ea typeface="+mn-ea"/>
                <a:cs typeface="+mn-cs"/>
              </a:rPr>
              <a:t> solution </a:t>
            </a:r>
            <a:r>
              <a:rPr lang="en-US" sz="1200" kern="1200" dirty="0" err="1" smtClean="0">
                <a:solidFill>
                  <a:schemeClr val="tx1"/>
                </a:solidFill>
                <a:effectLst/>
                <a:latin typeface="+mn-lt"/>
                <a:ea typeface="+mn-ea"/>
                <a:cs typeface="+mn-cs"/>
              </a:rPr>
              <a:t>trouvée</a:t>
            </a:r>
            <a:r>
              <a:rPr lang="en-US" sz="1200" kern="1200" dirty="0" smtClean="0">
                <a:solidFill>
                  <a:schemeClr val="tx1"/>
                </a:solidFill>
                <a:effectLst/>
                <a:latin typeface="+mn-lt"/>
                <a:ea typeface="+mn-ea"/>
                <a:cs typeface="+mn-cs"/>
              </a:rPr>
              <a:t>.</a:t>
            </a: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Liste</a:t>
            </a:r>
            <a:r>
              <a:rPr lang="en-US" sz="1200" b="1" kern="1200" dirty="0" smtClean="0">
                <a:solidFill>
                  <a:schemeClr val="tx1"/>
                </a:solidFill>
                <a:effectLst/>
                <a:latin typeface="+mn-lt"/>
                <a:ea typeface="+mn-ea"/>
                <a:cs typeface="+mn-cs"/>
              </a:rPr>
              <a:t> des solutions élites </a:t>
            </a:r>
            <a:r>
              <a:rPr lang="en-US" sz="1200" kern="1200" dirty="0" err="1" smtClean="0">
                <a:solidFill>
                  <a:schemeClr val="tx1"/>
                </a:solidFill>
                <a:effectLst/>
                <a:latin typeface="+mn-lt"/>
                <a:ea typeface="+mn-ea"/>
                <a:cs typeface="+mn-cs"/>
              </a:rPr>
              <a:t>Permet</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mémoriser</a:t>
            </a:r>
            <a:r>
              <a:rPr lang="en-US" sz="1200" kern="1200" dirty="0" smtClean="0">
                <a:solidFill>
                  <a:schemeClr val="tx1"/>
                </a:solidFill>
                <a:effectLst/>
                <a:latin typeface="+mn-lt"/>
                <a:ea typeface="+mn-ea"/>
                <a:cs typeface="+mn-cs"/>
              </a:rPr>
              <a:t> des solutions de bonne </a:t>
            </a:r>
            <a:r>
              <a:rPr lang="en-US" sz="1200" kern="1200" dirty="0" err="1" smtClean="0">
                <a:solidFill>
                  <a:schemeClr val="tx1"/>
                </a:solidFill>
                <a:effectLst/>
                <a:latin typeface="+mn-lt"/>
                <a:ea typeface="+mn-ea"/>
                <a:cs typeface="+mn-cs"/>
              </a:rPr>
              <a:t>qualité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afin</a:t>
            </a:r>
            <a:r>
              <a:rPr lang="en-US" sz="1200" kern="1200" dirty="0" smtClean="0">
                <a:solidFill>
                  <a:schemeClr val="tx1"/>
                </a:solidFill>
                <a:effectLst/>
                <a:latin typeface="+mn-lt"/>
                <a:ea typeface="+mn-ea"/>
                <a:cs typeface="+mn-cs"/>
              </a:rPr>
              <a:t> de les </a:t>
            </a:r>
            <a:r>
              <a:rPr lang="en-US" sz="1200" kern="1200" dirty="0" err="1" smtClean="0">
                <a:solidFill>
                  <a:schemeClr val="tx1"/>
                </a:solidFill>
                <a:effectLst/>
                <a:latin typeface="+mn-lt"/>
                <a:ea typeface="+mn-ea"/>
                <a:cs typeface="+mn-cs"/>
              </a:rPr>
              <a:t>utiliser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comme</a:t>
            </a:r>
            <a:r>
              <a:rPr lang="en-US" sz="1200" kern="1200" dirty="0" smtClean="0">
                <a:solidFill>
                  <a:schemeClr val="tx1"/>
                </a:solidFill>
                <a:effectLst/>
                <a:latin typeface="+mn-lt"/>
                <a:ea typeface="+mn-ea"/>
                <a:cs typeface="+mn-cs"/>
              </a:rPr>
              <a:t> nouveaux points de </a:t>
            </a:r>
            <a:r>
              <a:rPr lang="en-US" sz="1200" kern="1200" dirty="0" err="1" smtClean="0">
                <a:solidFill>
                  <a:schemeClr val="tx1"/>
                </a:solidFill>
                <a:effectLst/>
                <a:latin typeface="+mn-lt"/>
                <a:ea typeface="+mn-ea"/>
                <a:cs typeface="+mn-cs"/>
              </a:rPr>
              <a:t>départ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quand</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recherche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devient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improductive</a:t>
            </a:r>
            <a:r>
              <a:rPr lang="en-US" sz="1200" kern="1200" dirty="0" smtClean="0">
                <a:solidFill>
                  <a:schemeClr val="tx1"/>
                </a:solidFill>
                <a:effectLst/>
                <a:latin typeface="+mn-lt"/>
                <a:ea typeface="+mn-ea"/>
                <a:cs typeface="+mn-cs"/>
              </a:rPr>
              <a:t> pendant </a:t>
            </a:r>
            <a:r>
              <a:rPr lang="en-US" sz="1200" kern="1200" dirty="0" err="1" smtClean="0">
                <a:solidFill>
                  <a:schemeClr val="tx1"/>
                </a:solidFill>
                <a:effectLst/>
                <a:latin typeface="+mn-lt"/>
                <a:ea typeface="+mn-ea"/>
                <a:cs typeface="+mn-cs"/>
              </a:rPr>
              <a:t>plusieurs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itérations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consécutives</a:t>
            </a:r>
            <a:r>
              <a:rPr lang="en-US" sz="1200" kern="1200" dirty="0" smtClean="0">
                <a:solidFill>
                  <a:schemeClr val="tx1"/>
                </a:solidFill>
                <a:effectLst/>
                <a:latin typeface="+mn-lt"/>
                <a:ea typeface="+mn-ea"/>
                <a:cs typeface="+mn-cs"/>
              </a:rPr>
              <a:t>.</a:t>
            </a: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C2B120-4DEB-4447-AFC6-08AC044F6121}" type="slidenum">
              <a:rPr lang="fr-FR" smtClean="0"/>
              <a:t>38</a:t>
            </a:fld>
            <a:endParaRPr lang="fr-FR"/>
          </a:p>
        </p:txBody>
      </p:sp>
    </p:spTree>
    <p:extLst>
      <p:ext uri="{BB962C8B-B14F-4D97-AF65-F5344CB8AC3E}">
        <p14:creationId xmlns:p14="http://schemas.microsoft.com/office/powerpoint/2010/main" val="3521936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Nous </a:t>
            </a:r>
            <a:r>
              <a:rPr lang="en-US" sz="1200" kern="1200" dirty="0" err="1" smtClean="0">
                <a:solidFill>
                  <a:schemeClr val="tx1"/>
                </a:solidFill>
                <a:effectLst/>
                <a:latin typeface="+mn-lt"/>
                <a:ea typeface="+mn-ea"/>
                <a:cs typeface="+mn-cs"/>
              </a:rPr>
              <a:t>présentons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cette</a:t>
            </a:r>
            <a:r>
              <a:rPr lang="en-US" sz="1200" kern="1200" dirty="0" smtClean="0">
                <a:solidFill>
                  <a:schemeClr val="tx1"/>
                </a:solidFill>
                <a:effectLst/>
                <a:latin typeface="+mn-lt"/>
                <a:ea typeface="+mn-ea"/>
                <a:cs typeface="+mn-cs"/>
              </a:rPr>
              <a:t> section la </a:t>
            </a:r>
            <a:r>
              <a:rPr lang="en-US" sz="1200" kern="1200" dirty="0" err="1" smtClean="0">
                <a:solidFill>
                  <a:schemeClr val="tx1"/>
                </a:solidFill>
                <a:effectLst/>
                <a:latin typeface="+mn-lt"/>
                <a:ea typeface="+mn-ea"/>
                <a:cs typeface="+mn-cs"/>
              </a:rPr>
              <a:t>mise</a:t>
            </a:r>
            <a:r>
              <a:rPr lang="en-US" sz="1200" kern="1200" dirty="0" smtClean="0">
                <a:solidFill>
                  <a:schemeClr val="tx1"/>
                </a:solidFill>
                <a:effectLst/>
                <a:latin typeface="+mn-lt"/>
                <a:ea typeface="+mn-ea"/>
                <a:cs typeface="+mn-cs"/>
              </a:rPr>
              <a:t> en </a:t>
            </a:r>
            <a:r>
              <a:rPr lang="en-US" sz="1200" kern="1200" dirty="0" err="1" smtClean="0">
                <a:solidFill>
                  <a:schemeClr val="tx1"/>
                </a:solidFill>
                <a:effectLst/>
                <a:latin typeface="+mn-lt"/>
                <a:ea typeface="+mn-ea"/>
                <a:cs typeface="+mn-cs"/>
              </a:rPr>
              <a:t>œuvre</a:t>
            </a:r>
            <a:r>
              <a:rPr lang="en-US" sz="1200" kern="1200" dirty="0" smtClean="0">
                <a:solidFill>
                  <a:schemeClr val="tx1"/>
                </a:solidFill>
                <a:effectLst/>
                <a:latin typeface="+mn-lt"/>
                <a:ea typeface="+mn-ea"/>
                <a:cs typeface="+mn-cs"/>
              </a:rPr>
              <a:t> des </a:t>
            </a:r>
            <a:r>
              <a:rPr lang="en-US" sz="1200" kern="1200" dirty="0" err="1" smtClean="0">
                <a:solidFill>
                  <a:schemeClr val="tx1"/>
                </a:solidFill>
                <a:effectLst/>
                <a:latin typeface="+mn-lt"/>
                <a:ea typeface="+mn-ea"/>
                <a:cs typeface="+mn-cs"/>
              </a:rPr>
              <a:t>éléments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suivants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nécessaires</a:t>
            </a:r>
            <a:r>
              <a:rPr lang="en-US" sz="1200" kern="1200" dirty="0" smtClean="0">
                <a:solidFill>
                  <a:schemeClr val="tx1"/>
                </a:solidFill>
                <a:effectLst/>
                <a:latin typeface="+mn-lt"/>
                <a:ea typeface="+mn-ea"/>
                <a:cs typeface="+mn-cs"/>
              </a:rPr>
              <a:t> à </a:t>
            </a:r>
            <a:r>
              <a:rPr lang="en-US" sz="1200" kern="1200" dirty="0" err="1" smtClean="0">
                <a:solidFill>
                  <a:schemeClr val="tx1"/>
                </a:solidFill>
                <a:effectLst/>
                <a:latin typeface="+mn-lt"/>
                <a:ea typeface="+mn-ea"/>
                <a:cs typeface="+mn-cs"/>
              </a:rPr>
              <a:t>l’implémentation</a:t>
            </a:r>
            <a:r>
              <a:rPr lang="en-US" sz="1200" kern="1200" dirty="0" smtClean="0">
                <a:solidFill>
                  <a:schemeClr val="tx1"/>
                </a:solidFill>
                <a:effectLst/>
                <a:latin typeface="+mn-lt"/>
                <a:ea typeface="+mn-ea"/>
                <a:cs typeface="+mn-cs"/>
              </a:rPr>
              <a:t> de la </a:t>
            </a:r>
            <a:r>
              <a:rPr lang="en-US" sz="1200" kern="1200" dirty="0" err="1" smtClean="0">
                <a:solidFill>
                  <a:schemeClr val="tx1"/>
                </a:solidFill>
                <a:effectLst/>
                <a:latin typeface="+mn-lt"/>
                <a:ea typeface="+mn-ea"/>
                <a:cs typeface="+mn-cs"/>
              </a:rPr>
              <a:t>méthode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Tabou</a:t>
            </a:r>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endParaRPr lang="fr-FR" dirty="0"/>
          </a:p>
        </p:txBody>
      </p:sp>
      <p:sp>
        <p:nvSpPr>
          <p:cNvPr id="4" name="Slide Number Placeholder 3"/>
          <p:cNvSpPr>
            <a:spLocks noGrp="1"/>
          </p:cNvSpPr>
          <p:nvPr>
            <p:ph type="sldNum" sz="quarter" idx="10"/>
          </p:nvPr>
        </p:nvSpPr>
        <p:spPr/>
        <p:txBody>
          <a:bodyPr/>
          <a:lstStyle/>
          <a:p>
            <a:fld id="{F9C2B120-4DEB-4447-AFC6-08AC044F6121}" type="slidenum">
              <a:rPr lang="fr-FR" smtClean="0"/>
              <a:t>40</a:t>
            </a:fld>
            <a:endParaRPr lang="fr-FR"/>
          </a:p>
        </p:txBody>
      </p:sp>
    </p:spTree>
    <p:extLst>
      <p:ext uri="{BB962C8B-B14F-4D97-AF65-F5344CB8AC3E}">
        <p14:creationId xmlns:p14="http://schemas.microsoft.com/office/powerpoint/2010/main" val="2932222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Commençant</a:t>
            </a:r>
            <a:r>
              <a:rPr lang="en-US" sz="1200" kern="1200" dirty="0" smtClean="0">
                <a:solidFill>
                  <a:schemeClr val="tx1"/>
                </a:solidFill>
                <a:effectLst/>
                <a:latin typeface="+mn-lt"/>
                <a:ea typeface="+mn-ea"/>
                <a:cs typeface="+mn-cs"/>
              </a:rPr>
              <a:t> par </a:t>
            </a:r>
            <a:r>
              <a:rPr lang="en-US" sz="1200" kern="1200" dirty="0" err="1" smtClean="0">
                <a:solidFill>
                  <a:schemeClr val="tx1"/>
                </a:solidFill>
                <a:effectLst/>
                <a:latin typeface="+mn-lt"/>
                <a:ea typeface="+mn-ea"/>
                <a:cs typeface="+mn-cs"/>
              </a:rPr>
              <a:t>une</a:t>
            </a:r>
            <a:r>
              <a:rPr lang="en-US" sz="1200" kern="1200" dirty="0" smtClean="0">
                <a:solidFill>
                  <a:schemeClr val="tx1"/>
                </a:solidFill>
                <a:effectLst/>
                <a:latin typeface="+mn-lt"/>
                <a:ea typeface="+mn-ea"/>
                <a:cs typeface="+mn-cs"/>
              </a:rPr>
              <a:t> solution (</a:t>
            </a:r>
            <a:r>
              <a:rPr lang="en-US" sz="1200" kern="1200" dirty="0" err="1" smtClean="0">
                <a:solidFill>
                  <a:schemeClr val="tx1"/>
                </a:solidFill>
                <a:effectLst/>
                <a:latin typeface="+mn-lt"/>
                <a:ea typeface="+mn-ea"/>
                <a:cs typeface="+mn-cs"/>
              </a:rPr>
              <a:t>ordonnancement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initiale</a:t>
            </a:r>
            <a:r>
              <a:rPr lang="en-US" sz="1200" kern="1200" dirty="0" smtClean="0">
                <a:solidFill>
                  <a:schemeClr val="tx1"/>
                </a:solidFill>
                <a:effectLst/>
                <a:latin typeface="+mn-lt"/>
                <a:ea typeface="+mn-ea"/>
                <a:cs typeface="+mn-cs"/>
              </a:rPr>
              <a:t>, le </a:t>
            </a:r>
            <a:r>
              <a:rPr lang="en-US" sz="1200" kern="1200" dirty="0" err="1" smtClean="0">
                <a:solidFill>
                  <a:schemeClr val="tx1"/>
                </a:solidFill>
                <a:effectLst/>
                <a:latin typeface="+mn-lt"/>
                <a:ea typeface="+mn-ea"/>
                <a:cs typeface="+mn-cs"/>
              </a:rPr>
              <a:t>processus</a:t>
            </a:r>
            <a:r>
              <a:rPr lang="en-US" sz="1200" kern="1200" dirty="0" smtClean="0">
                <a:solidFill>
                  <a:schemeClr val="tx1"/>
                </a:solidFill>
                <a:effectLst/>
                <a:latin typeface="+mn-lt"/>
                <a:ea typeface="+mn-ea"/>
                <a:cs typeface="+mn-cs"/>
              </a:rPr>
              <a:t> de la </a:t>
            </a:r>
            <a:r>
              <a:rPr lang="en-US" sz="1200" kern="1200" dirty="0" err="1" smtClean="0">
                <a:solidFill>
                  <a:schemeClr val="tx1"/>
                </a:solidFill>
                <a:effectLst/>
                <a:latin typeface="+mn-lt"/>
                <a:ea typeface="+mn-ea"/>
                <a:cs typeface="+mn-cs"/>
              </a:rPr>
              <a:t>recherche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consiste</a:t>
            </a:r>
            <a:r>
              <a:rPr lang="en-US" sz="1200" kern="1200" dirty="0" smtClean="0">
                <a:solidFill>
                  <a:schemeClr val="tx1"/>
                </a:solidFill>
                <a:effectLst/>
                <a:latin typeface="+mn-lt"/>
                <a:ea typeface="+mn-ea"/>
                <a:cs typeface="+mn-cs"/>
              </a:rPr>
              <a:t>, à </a:t>
            </a:r>
            <a:r>
              <a:rPr lang="en-US" sz="1200" kern="1200" dirty="0" err="1" smtClean="0">
                <a:solidFill>
                  <a:schemeClr val="tx1"/>
                </a:solidFill>
                <a:effectLst/>
                <a:latin typeface="+mn-lt"/>
                <a:ea typeface="+mn-ea"/>
                <a:cs typeface="+mn-cs"/>
              </a:rPr>
              <a:t>chaque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itération</a:t>
            </a:r>
            <a:r>
              <a:rPr lang="en-US" sz="1200" kern="1200" dirty="0" smtClean="0">
                <a:solidFill>
                  <a:schemeClr val="tx1"/>
                </a:solidFill>
                <a:effectLst/>
                <a:latin typeface="+mn-lt"/>
                <a:ea typeface="+mn-ea"/>
                <a:cs typeface="+mn-cs"/>
              </a:rPr>
              <a:t>, à </a:t>
            </a:r>
            <a:r>
              <a:rPr lang="en-US" sz="1200" kern="1200" dirty="0" err="1" smtClean="0">
                <a:solidFill>
                  <a:schemeClr val="tx1"/>
                </a:solidFill>
                <a:effectLst/>
                <a:latin typeface="+mn-lt"/>
                <a:ea typeface="+mn-ea"/>
                <a:cs typeface="+mn-cs"/>
              </a:rPr>
              <a:t>choisir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meilleure</a:t>
            </a:r>
            <a:r>
              <a:rPr lang="en-US" sz="1200" kern="1200" dirty="0" smtClean="0">
                <a:solidFill>
                  <a:schemeClr val="tx1"/>
                </a:solidFill>
                <a:effectLst/>
                <a:latin typeface="+mn-lt"/>
                <a:ea typeface="+mn-ea"/>
                <a:cs typeface="+mn-cs"/>
              </a:rPr>
              <a:t> solution qui </a:t>
            </a:r>
            <a:r>
              <a:rPr lang="en-US" sz="1200" kern="1200" dirty="0" err="1" smtClean="0">
                <a:solidFill>
                  <a:schemeClr val="tx1"/>
                </a:solidFill>
                <a:effectLst/>
                <a:latin typeface="+mn-lt"/>
                <a:ea typeface="+mn-ea"/>
                <a:cs typeface="+mn-cs"/>
              </a:rPr>
              <a:t>n’est</a:t>
            </a:r>
            <a:r>
              <a:rPr lang="en-US" sz="1200" kern="1200" dirty="0" smtClean="0">
                <a:solidFill>
                  <a:schemeClr val="tx1"/>
                </a:solidFill>
                <a:effectLst/>
                <a:latin typeface="+mn-lt"/>
                <a:ea typeface="+mn-ea"/>
                <a:cs typeface="+mn-cs"/>
              </a:rPr>
              <a:t> pas </a:t>
            </a:r>
            <a:r>
              <a:rPr lang="en-US" sz="1200" kern="1200" dirty="0" err="1" smtClean="0">
                <a:solidFill>
                  <a:schemeClr val="tx1"/>
                </a:solidFill>
                <a:effectLst/>
                <a:latin typeface="+mn-lt"/>
                <a:ea typeface="+mn-ea"/>
                <a:cs typeface="+mn-cs"/>
              </a:rPr>
              <a:t>taboue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dans</a:t>
            </a:r>
            <a:r>
              <a:rPr lang="en-US" sz="1200" kern="1200" dirty="0" smtClean="0">
                <a:solidFill>
                  <a:schemeClr val="tx1"/>
                </a:solidFill>
                <a:effectLst/>
                <a:latin typeface="+mn-lt"/>
                <a:ea typeface="+mn-ea"/>
                <a:cs typeface="+mn-cs"/>
              </a:rPr>
              <a:t> le </a:t>
            </a:r>
            <a:r>
              <a:rPr lang="en-US" sz="1200" kern="1200" dirty="0" err="1" smtClean="0">
                <a:solidFill>
                  <a:schemeClr val="tx1"/>
                </a:solidFill>
                <a:effectLst/>
                <a:latin typeface="+mn-lt"/>
                <a:ea typeface="+mn-ea"/>
                <a:cs typeface="+mn-cs"/>
              </a:rPr>
              <a:t>voisinage</a:t>
            </a:r>
            <a:r>
              <a:rPr lang="en-US" sz="1200" kern="1200" dirty="0" smtClean="0">
                <a:solidFill>
                  <a:schemeClr val="tx1"/>
                </a:solidFill>
                <a:effectLst/>
                <a:latin typeface="+mn-lt"/>
                <a:ea typeface="+mn-ea"/>
                <a:cs typeface="+mn-cs"/>
              </a:rPr>
              <a:t> de la solution courante, </a:t>
            </a:r>
            <a:r>
              <a:rPr lang="en-US" sz="1200" kern="1200" dirty="0" err="1" smtClean="0">
                <a:solidFill>
                  <a:schemeClr val="tx1"/>
                </a:solidFill>
                <a:effectLst/>
                <a:latin typeface="+mn-lt"/>
                <a:ea typeface="+mn-ea"/>
                <a:cs typeface="+mn-cs"/>
              </a:rPr>
              <a:t>même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cette</a:t>
            </a:r>
            <a:r>
              <a:rPr lang="en-US" sz="1200" kern="1200" dirty="0" smtClean="0">
                <a:solidFill>
                  <a:schemeClr val="tx1"/>
                </a:solidFill>
                <a:effectLst/>
                <a:latin typeface="+mn-lt"/>
                <a:ea typeface="+mn-ea"/>
                <a:cs typeface="+mn-cs"/>
              </a:rPr>
              <a:t> solution </a:t>
            </a:r>
            <a:r>
              <a:rPr lang="en-US" sz="1200" kern="1200" dirty="0" err="1" smtClean="0">
                <a:solidFill>
                  <a:schemeClr val="tx1"/>
                </a:solidFill>
                <a:effectLst/>
                <a:latin typeface="+mn-lt"/>
                <a:ea typeface="+mn-ea"/>
                <a:cs typeface="+mn-cs"/>
              </a:rPr>
              <a:t>n’entraîne</a:t>
            </a:r>
            <a:r>
              <a:rPr lang="en-US" sz="1200" kern="1200" dirty="0" smtClean="0">
                <a:solidFill>
                  <a:schemeClr val="tx1"/>
                </a:solidFill>
                <a:effectLst/>
                <a:latin typeface="+mn-lt"/>
                <a:ea typeface="+mn-ea"/>
                <a:cs typeface="+mn-cs"/>
              </a:rPr>
              <a:t> pas </a:t>
            </a:r>
            <a:r>
              <a:rPr lang="en-US" sz="1200" kern="1200" dirty="0" err="1" smtClean="0">
                <a:solidFill>
                  <a:schemeClr val="tx1"/>
                </a:solidFill>
                <a:effectLst/>
                <a:latin typeface="+mn-lt"/>
                <a:ea typeface="+mn-ea"/>
                <a:cs typeface="+mn-cs"/>
              </a:rPr>
              <a:t>une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amélioration</a:t>
            </a:r>
            <a:r>
              <a:rPr lang="en-US" sz="1200" kern="1200" dirty="0" smtClean="0">
                <a:solidFill>
                  <a:schemeClr val="tx1"/>
                </a:solidFill>
                <a:effectLst/>
                <a:latin typeface="+mn-lt"/>
                <a:ea typeface="+mn-ea"/>
                <a:cs typeface="+mn-cs"/>
              </a:rPr>
              <a:t>.</a:t>
            </a:r>
            <a:endParaRPr lang="fr-FR" sz="1200" kern="1200" dirty="0" smtClean="0">
              <a:solidFill>
                <a:schemeClr val="tx1"/>
              </a:solidFill>
              <a:effectLst/>
              <a:latin typeface="+mn-lt"/>
              <a:ea typeface="+mn-ea"/>
              <a:cs typeface="+mn-cs"/>
            </a:endParaRPr>
          </a:p>
          <a:p>
            <a:endParaRPr lang="fr-FR" dirty="0"/>
          </a:p>
        </p:txBody>
      </p:sp>
      <p:sp>
        <p:nvSpPr>
          <p:cNvPr id="4" name="Slide Number Placeholder 3"/>
          <p:cNvSpPr>
            <a:spLocks noGrp="1"/>
          </p:cNvSpPr>
          <p:nvPr>
            <p:ph type="sldNum" sz="quarter" idx="10"/>
          </p:nvPr>
        </p:nvSpPr>
        <p:spPr/>
        <p:txBody>
          <a:bodyPr/>
          <a:lstStyle/>
          <a:p>
            <a:fld id="{F9C2B120-4DEB-4447-AFC6-08AC044F6121}" type="slidenum">
              <a:rPr lang="fr-FR" smtClean="0"/>
              <a:t>41</a:t>
            </a:fld>
            <a:endParaRPr lang="fr-FR"/>
          </a:p>
        </p:txBody>
      </p:sp>
    </p:spTree>
    <p:extLst>
      <p:ext uri="{BB962C8B-B14F-4D97-AF65-F5344CB8AC3E}">
        <p14:creationId xmlns:p14="http://schemas.microsoft.com/office/powerpoint/2010/main" val="1696734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Il a </a:t>
            </a:r>
            <a:r>
              <a:rPr lang="en-US" sz="1200" kern="1200" dirty="0" err="1" smtClean="0">
                <a:solidFill>
                  <a:schemeClr val="tx1"/>
                </a:solidFill>
                <a:effectLst/>
                <a:latin typeface="+mn-lt"/>
                <a:ea typeface="+mn-ea"/>
                <a:cs typeface="+mn-cs"/>
              </a:rPr>
              <a:t>été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démontré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l’efficacité</a:t>
            </a:r>
            <a:r>
              <a:rPr lang="en-US" sz="1200" kern="1200" dirty="0" smtClean="0">
                <a:solidFill>
                  <a:schemeClr val="tx1"/>
                </a:solidFill>
                <a:effectLst/>
                <a:latin typeface="+mn-lt"/>
                <a:ea typeface="+mn-ea"/>
                <a:cs typeface="+mn-cs"/>
              </a:rPr>
              <a:t> des </a:t>
            </a:r>
            <a:r>
              <a:rPr lang="en-US" sz="1200" kern="1200" dirty="0" err="1" smtClean="0">
                <a:solidFill>
                  <a:schemeClr val="tx1"/>
                </a:solidFill>
                <a:effectLst/>
                <a:latin typeface="+mn-lt"/>
                <a:ea typeface="+mn-ea"/>
                <a:cs typeface="+mn-cs"/>
              </a:rPr>
              <a:t>méthodes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basées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sur</a:t>
            </a:r>
            <a:r>
              <a:rPr lang="en-US" sz="1200" kern="1200" dirty="0" smtClean="0">
                <a:solidFill>
                  <a:schemeClr val="tx1"/>
                </a:solidFill>
                <a:effectLst/>
                <a:latin typeface="+mn-lt"/>
                <a:ea typeface="+mn-ea"/>
                <a:cs typeface="+mn-cs"/>
              </a:rPr>
              <a:t> le </a:t>
            </a:r>
            <a:r>
              <a:rPr lang="en-US" sz="1200" kern="1200" dirty="0" err="1" smtClean="0">
                <a:solidFill>
                  <a:schemeClr val="tx1"/>
                </a:solidFill>
                <a:effectLst/>
                <a:latin typeface="+mn-lt"/>
                <a:ea typeface="+mn-ea"/>
                <a:cs typeface="+mn-cs"/>
              </a:rPr>
              <a:t>principe</a:t>
            </a:r>
            <a:r>
              <a:rPr lang="en-US" sz="1200" kern="1200" dirty="0" smtClean="0">
                <a:solidFill>
                  <a:schemeClr val="tx1"/>
                </a:solidFill>
                <a:effectLst/>
                <a:latin typeface="+mn-lt"/>
                <a:ea typeface="+mn-ea"/>
                <a:cs typeface="+mn-cs"/>
              </a:rPr>
              <a:t> de la </a:t>
            </a:r>
            <a:r>
              <a:rPr lang="en-US" sz="1200" kern="1200" dirty="0" err="1" smtClean="0">
                <a:solidFill>
                  <a:schemeClr val="tx1"/>
                </a:solidFill>
                <a:effectLst/>
                <a:latin typeface="+mn-lt"/>
                <a:ea typeface="+mn-ea"/>
                <a:cs typeface="+mn-cs"/>
              </a:rPr>
              <a:t>recherche</a:t>
            </a:r>
            <a:r>
              <a:rPr lang="en-US" sz="1200" kern="1200" dirty="0" smtClean="0">
                <a:solidFill>
                  <a:schemeClr val="tx1"/>
                </a:solidFill>
                <a:effectLst/>
                <a:latin typeface="+mn-lt"/>
                <a:ea typeface="+mn-ea"/>
                <a:cs typeface="+mn-cs"/>
              </a:rPr>
              <a:t> locale </a:t>
            </a:r>
            <a:r>
              <a:rPr lang="en-US" sz="1200" kern="1200" dirty="0" err="1" smtClean="0">
                <a:solidFill>
                  <a:schemeClr val="tx1"/>
                </a:solidFill>
                <a:effectLst/>
                <a:latin typeface="+mn-lt"/>
                <a:ea typeface="+mn-ea"/>
                <a:cs typeface="+mn-cs"/>
              </a:rPr>
              <a:t>dépend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étroitement</a:t>
            </a:r>
            <a:r>
              <a:rPr lang="en-US" sz="1200" kern="1200" dirty="0" smtClean="0">
                <a:solidFill>
                  <a:schemeClr val="tx1"/>
                </a:solidFill>
                <a:effectLst/>
                <a:latin typeface="+mn-lt"/>
                <a:ea typeface="+mn-ea"/>
                <a:cs typeface="+mn-cs"/>
              </a:rPr>
              <a:t> de la </a:t>
            </a:r>
            <a:r>
              <a:rPr lang="en-US" sz="1200" kern="1200" dirty="0" err="1" smtClean="0">
                <a:solidFill>
                  <a:schemeClr val="tx1"/>
                </a:solidFill>
                <a:effectLst/>
                <a:latin typeface="+mn-lt"/>
                <a:ea typeface="+mn-ea"/>
                <a:cs typeface="+mn-cs"/>
              </a:rPr>
              <a:t>qualité</a:t>
            </a:r>
            <a:r>
              <a:rPr lang="en-US" sz="1200" kern="1200" dirty="0" smtClean="0">
                <a:solidFill>
                  <a:schemeClr val="tx1"/>
                </a:solidFill>
                <a:effectLst/>
                <a:latin typeface="+mn-lt"/>
                <a:ea typeface="+mn-ea"/>
                <a:cs typeface="+mn-cs"/>
              </a:rPr>
              <a:t> de la solution </a:t>
            </a:r>
            <a:r>
              <a:rPr lang="en-US" sz="1200" kern="1200" dirty="0" err="1" smtClean="0">
                <a:solidFill>
                  <a:schemeClr val="tx1"/>
                </a:solidFill>
                <a:effectLst/>
                <a:latin typeface="+mn-lt"/>
                <a:ea typeface="+mn-ea"/>
                <a:cs typeface="+mn-cs"/>
              </a:rPr>
              <a:t>initiale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choisie</a:t>
            </a:r>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C2B120-4DEB-4447-AFC6-08AC044F6121}" type="slidenum">
              <a:rPr lang="fr-FR" smtClean="0"/>
              <a:t>42</a:t>
            </a:fld>
            <a:endParaRPr lang="fr-FR"/>
          </a:p>
        </p:txBody>
      </p:sp>
    </p:spTree>
    <p:extLst>
      <p:ext uri="{BB962C8B-B14F-4D97-AF65-F5344CB8AC3E}">
        <p14:creationId xmlns:p14="http://schemas.microsoft.com/office/powerpoint/2010/main" val="582142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 </a:t>
            </a:r>
            <a:r>
              <a:rPr lang="en-US" sz="1200" kern="1200" dirty="0" err="1" smtClean="0">
                <a:solidFill>
                  <a:schemeClr val="tx1"/>
                </a:solidFill>
                <a:effectLst/>
                <a:latin typeface="+mn-lt"/>
                <a:ea typeface="+mn-ea"/>
                <a:cs typeface="+mn-cs"/>
              </a:rPr>
              <a:t>voisinage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d’une</a:t>
            </a:r>
            <a:r>
              <a:rPr lang="en-US" sz="1200" kern="1200" dirty="0" smtClean="0">
                <a:solidFill>
                  <a:schemeClr val="tx1"/>
                </a:solidFill>
                <a:effectLst/>
                <a:latin typeface="+mn-lt"/>
                <a:ea typeface="+mn-ea"/>
                <a:cs typeface="+mn-cs"/>
              </a:rPr>
              <a:t> solution courante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constitué</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toutes</a:t>
            </a:r>
            <a:r>
              <a:rPr lang="en-US" sz="1200" kern="1200" dirty="0" smtClean="0">
                <a:solidFill>
                  <a:schemeClr val="tx1"/>
                </a:solidFill>
                <a:effectLst/>
                <a:latin typeface="+mn-lt"/>
                <a:ea typeface="+mn-ea"/>
                <a:cs typeface="+mn-cs"/>
              </a:rPr>
              <a:t> les solutions </a:t>
            </a:r>
            <a:r>
              <a:rPr lang="en-US" sz="1200" kern="1200" dirty="0" err="1" smtClean="0">
                <a:solidFill>
                  <a:schemeClr val="tx1"/>
                </a:solidFill>
                <a:effectLst/>
                <a:latin typeface="+mn-lt"/>
                <a:ea typeface="+mn-ea"/>
                <a:cs typeface="+mn-cs"/>
              </a:rPr>
              <a:t>obtenues</a:t>
            </a:r>
            <a:r>
              <a:rPr lang="en-US" sz="1200" kern="1200" dirty="0" smtClean="0">
                <a:solidFill>
                  <a:schemeClr val="tx1"/>
                </a:solidFill>
                <a:effectLst/>
                <a:latin typeface="+mn-lt"/>
                <a:ea typeface="+mn-ea"/>
                <a:cs typeface="+mn-cs"/>
              </a:rPr>
              <a:t> en </a:t>
            </a:r>
            <a:r>
              <a:rPr lang="en-US" sz="1200" kern="1200" dirty="0" err="1" smtClean="0">
                <a:solidFill>
                  <a:schemeClr val="tx1"/>
                </a:solidFill>
                <a:effectLst/>
                <a:latin typeface="+mn-lt"/>
                <a:ea typeface="+mn-ea"/>
                <a:cs typeface="+mn-cs"/>
              </a:rPr>
              <a:t>effectuant</a:t>
            </a:r>
            <a:r>
              <a:rPr lang="en-US" sz="1200" kern="1200" dirty="0" smtClean="0">
                <a:solidFill>
                  <a:schemeClr val="tx1"/>
                </a:solidFill>
                <a:effectLst/>
                <a:latin typeface="+mn-lt"/>
                <a:ea typeface="+mn-ea"/>
                <a:cs typeface="+mn-cs"/>
              </a:rPr>
              <a:t> un </a:t>
            </a:r>
            <a:r>
              <a:rPr lang="en-US" sz="1200" i="1" kern="1200" dirty="0" err="1" smtClean="0">
                <a:solidFill>
                  <a:schemeClr val="tx1"/>
                </a:solidFill>
                <a:effectLst/>
                <a:latin typeface="+mn-lt"/>
                <a:ea typeface="+mn-ea"/>
                <a:cs typeface="+mn-cs"/>
              </a:rPr>
              <a:t>mouvement</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élémentaire</a:t>
            </a:r>
            <a:r>
              <a:rPr lang="en-US" sz="1200" i="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cette</a:t>
            </a:r>
            <a:r>
              <a:rPr lang="en-US" sz="1200" kern="1200" dirty="0" smtClean="0">
                <a:solidFill>
                  <a:schemeClr val="tx1"/>
                </a:solidFill>
                <a:effectLst/>
                <a:latin typeface="+mn-lt"/>
                <a:ea typeface="+mn-ea"/>
                <a:cs typeface="+mn-cs"/>
              </a:rPr>
              <a:t> solution. Ce </a:t>
            </a:r>
            <a:r>
              <a:rPr lang="en-US" sz="1200" kern="1200" dirty="0" err="1" smtClean="0">
                <a:solidFill>
                  <a:schemeClr val="tx1"/>
                </a:solidFill>
                <a:effectLst/>
                <a:latin typeface="+mn-lt"/>
                <a:ea typeface="+mn-ea"/>
                <a:cs typeface="+mn-cs"/>
              </a:rPr>
              <a:t>mouvement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défini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fonction</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voisinage</a:t>
            </a:r>
            <a:r>
              <a:rPr lang="en-US" sz="1200" kern="1200" dirty="0" smtClean="0">
                <a:solidFill>
                  <a:schemeClr val="tx1"/>
                </a:solidFill>
                <a:effectLst/>
                <a:latin typeface="+mn-lt"/>
                <a:ea typeface="+mn-ea"/>
                <a:cs typeface="+mn-cs"/>
              </a:rPr>
              <a:t> qui </a:t>
            </a:r>
            <a:r>
              <a:rPr lang="en-US" sz="1200" kern="1200" dirty="0" err="1" smtClean="0">
                <a:solidFill>
                  <a:schemeClr val="tx1"/>
                </a:solidFill>
                <a:effectLst/>
                <a:latin typeface="+mn-lt"/>
                <a:ea typeface="+mn-ea"/>
                <a:cs typeface="+mn-cs"/>
              </a:rPr>
              <a:t>génère</a:t>
            </a:r>
            <a:r>
              <a:rPr lang="en-US" sz="1200" kern="1200" dirty="0" smtClean="0">
                <a:solidFill>
                  <a:schemeClr val="tx1"/>
                </a:solidFill>
                <a:effectLst/>
                <a:latin typeface="+mn-lt"/>
                <a:ea typeface="+mn-ea"/>
                <a:cs typeface="+mn-cs"/>
              </a:rPr>
              <a:t> pour </a:t>
            </a:r>
            <a:r>
              <a:rPr lang="en-US" sz="1200" kern="1200" dirty="0" err="1" smtClean="0">
                <a:solidFill>
                  <a:schemeClr val="tx1"/>
                </a:solidFill>
                <a:effectLst/>
                <a:latin typeface="+mn-lt"/>
                <a:ea typeface="+mn-ea"/>
                <a:cs typeface="+mn-cs"/>
              </a:rPr>
              <a:t>une</a:t>
            </a:r>
            <a:r>
              <a:rPr lang="en-US" sz="1200" kern="1200" dirty="0" smtClean="0">
                <a:solidFill>
                  <a:schemeClr val="tx1"/>
                </a:solidFill>
                <a:effectLst/>
                <a:latin typeface="+mn-lt"/>
                <a:ea typeface="+mn-ea"/>
                <a:cs typeface="+mn-cs"/>
              </a:rPr>
              <a:t> solution </a:t>
            </a:r>
            <a:r>
              <a:rPr lang="en-US" sz="1200" kern="1200" dirty="0" err="1" smtClean="0">
                <a:solidFill>
                  <a:schemeClr val="tx1"/>
                </a:solidFill>
                <a:effectLst/>
                <a:latin typeface="+mn-lt"/>
                <a:ea typeface="+mn-ea"/>
                <a:cs typeface="+mn-cs"/>
              </a:rPr>
              <a:t>donnée</a:t>
            </a:r>
            <a:r>
              <a:rPr lang="en-US" sz="1200" kern="1200" dirty="0" smtClean="0">
                <a:solidFill>
                  <a:schemeClr val="tx1"/>
                </a:solidFill>
                <a:effectLst/>
                <a:latin typeface="+mn-lt"/>
                <a:ea typeface="+mn-ea"/>
                <a:cs typeface="+mn-cs"/>
              </a:rPr>
              <a:t>, un </a:t>
            </a:r>
            <a:r>
              <a:rPr lang="en-US" sz="1200" kern="1200" dirty="0" err="1" smtClean="0">
                <a:solidFill>
                  <a:schemeClr val="tx1"/>
                </a:solidFill>
                <a:effectLst/>
                <a:latin typeface="+mn-lt"/>
                <a:ea typeface="+mn-ea"/>
                <a:cs typeface="+mn-cs"/>
              </a:rPr>
              <a:t>ou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plusieurs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voisins</a:t>
            </a:r>
            <a:r>
              <a:rPr lang="en-US" sz="1200" kern="1200" dirty="0" smtClean="0">
                <a:solidFill>
                  <a:schemeClr val="tx1"/>
                </a:solidFill>
                <a:effectLst/>
                <a:latin typeface="+mn-lt"/>
                <a:ea typeface="+mn-ea"/>
                <a:cs typeface="+mn-cs"/>
              </a:rPr>
              <a:t>.</a:t>
            </a: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Toute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fonction</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génération</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voisinage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certaines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limites</a:t>
            </a:r>
            <a:r>
              <a:rPr lang="en-US" sz="1200" kern="1200" dirty="0" smtClean="0">
                <a:solidFill>
                  <a:schemeClr val="tx1"/>
                </a:solidFill>
                <a:effectLst/>
                <a:latin typeface="+mn-lt"/>
                <a:ea typeface="+mn-ea"/>
                <a:cs typeface="+mn-cs"/>
              </a:rPr>
              <a:t>, respecter </a:t>
            </a:r>
            <a:r>
              <a:rPr lang="en-US" sz="1200" kern="1200" dirty="0" err="1" smtClean="0">
                <a:solidFill>
                  <a:schemeClr val="tx1"/>
                </a:solidFill>
                <a:effectLst/>
                <a:latin typeface="+mn-lt"/>
                <a:ea typeface="+mn-ea"/>
                <a:cs typeface="+mn-cs"/>
              </a:rPr>
              <a:t>deux</a:t>
            </a:r>
            <a:r>
              <a:rPr lang="en-US" sz="1200" kern="1200" dirty="0" smtClean="0">
                <a:solidFill>
                  <a:schemeClr val="tx1"/>
                </a:solidFill>
                <a:effectLst/>
                <a:latin typeface="+mn-lt"/>
                <a:ea typeface="+mn-ea"/>
                <a:cs typeface="+mn-cs"/>
              </a:rPr>
              <a:t> conditions qui </a:t>
            </a:r>
            <a:r>
              <a:rPr lang="en-US" sz="1200" kern="1200" dirty="0" err="1" smtClean="0">
                <a:solidFill>
                  <a:schemeClr val="tx1"/>
                </a:solidFill>
                <a:effectLst/>
                <a:latin typeface="+mn-lt"/>
                <a:ea typeface="+mn-ea"/>
                <a:cs typeface="+mn-cs"/>
              </a:rPr>
              <a:t>sont</a:t>
            </a:r>
            <a:r>
              <a:rPr lang="en-US" sz="1200" kern="1200" dirty="0" smtClean="0">
                <a:solidFill>
                  <a:schemeClr val="tx1"/>
                </a:solidFill>
                <a:effectLst/>
                <a:latin typeface="+mn-lt"/>
                <a:ea typeface="+mn-ea"/>
                <a:cs typeface="+mn-cs"/>
              </a:rPr>
              <a:t> : la </a:t>
            </a:r>
            <a:r>
              <a:rPr lang="en-US" sz="1200" kern="1200" dirty="0" err="1" smtClean="0">
                <a:solidFill>
                  <a:schemeClr val="tx1"/>
                </a:solidFill>
                <a:effectLst/>
                <a:latin typeface="+mn-lt"/>
                <a:ea typeface="+mn-ea"/>
                <a:cs typeface="+mn-cs"/>
              </a:rPr>
              <a:t>faisabilité</a:t>
            </a:r>
            <a:r>
              <a:rPr lang="en-US" sz="1200" kern="1200" dirty="0" smtClean="0">
                <a:solidFill>
                  <a:schemeClr val="tx1"/>
                </a:solidFill>
                <a:effectLst/>
                <a:latin typeface="+mn-lt"/>
                <a:ea typeface="+mn-ea"/>
                <a:cs typeface="+mn-cs"/>
              </a:rPr>
              <a:t> et la </a:t>
            </a:r>
            <a:r>
              <a:rPr lang="en-US" sz="1200" kern="1200" dirty="0" err="1" smtClean="0">
                <a:solidFill>
                  <a:schemeClr val="tx1"/>
                </a:solidFill>
                <a:effectLst/>
                <a:latin typeface="+mn-lt"/>
                <a:ea typeface="+mn-ea"/>
                <a:cs typeface="+mn-cs"/>
              </a:rPr>
              <a:t>connectivité</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 </a:t>
            </a:r>
            <a:r>
              <a:rPr lang="en-US" sz="1200" kern="1200" dirty="0" err="1" smtClean="0">
                <a:solidFill>
                  <a:schemeClr val="tx1"/>
                </a:solidFill>
                <a:effectLst/>
                <a:latin typeface="+mn-lt"/>
                <a:ea typeface="+mn-ea"/>
                <a:cs typeface="+mn-cs"/>
              </a:rPr>
              <a:t>faisabilité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signifie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que</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fonction</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voisinage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générer</a:t>
            </a:r>
            <a:r>
              <a:rPr lang="en-US" sz="1200" kern="1200" dirty="0" smtClean="0">
                <a:solidFill>
                  <a:schemeClr val="tx1"/>
                </a:solidFill>
                <a:effectLst/>
                <a:latin typeface="+mn-lt"/>
                <a:ea typeface="+mn-ea"/>
                <a:cs typeface="+mn-cs"/>
              </a:rPr>
              <a:t> des solutions </a:t>
            </a:r>
            <a:r>
              <a:rPr lang="en-US" sz="1200" kern="1200" dirty="0" err="1" smtClean="0">
                <a:solidFill>
                  <a:schemeClr val="tx1"/>
                </a:solidFill>
                <a:effectLst/>
                <a:latin typeface="+mn-lt"/>
                <a:ea typeface="+mn-ea"/>
                <a:cs typeface="+mn-cs"/>
              </a:rPr>
              <a:t>admissibles</a:t>
            </a:r>
            <a:r>
              <a:rPr lang="en-US" sz="1200" kern="1200" dirty="0" smtClean="0">
                <a:solidFill>
                  <a:schemeClr val="tx1"/>
                </a:solidFill>
                <a:effectLst/>
                <a:latin typeface="+mn-lt"/>
                <a:ea typeface="+mn-ea"/>
                <a:cs typeface="+mn-cs"/>
              </a:rPr>
              <a:t>. Si un </a:t>
            </a:r>
            <a:r>
              <a:rPr lang="en-US" sz="1200" kern="1200" dirty="0" err="1" smtClean="0">
                <a:solidFill>
                  <a:schemeClr val="tx1"/>
                </a:solidFill>
                <a:effectLst/>
                <a:latin typeface="+mn-lt"/>
                <a:ea typeface="+mn-ea"/>
                <a:cs typeface="+mn-cs"/>
              </a:rPr>
              <a:t>voisin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n’est</a:t>
            </a:r>
            <a:r>
              <a:rPr lang="en-US" sz="1200" kern="1200" dirty="0" smtClean="0">
                <a:solidFill>
                  <a:schemeClr val="tx1"/>
                </a:solidFill>
                <a:effectLst/>
                <a:latin typeface="+mn-lt"/>
                <a:ea typeface="+mn-ea"/>
                <a:cs typeface="+mn-cs"/>
              </a:rPr>
              <a:t> pas admissible, </a:t>
            </a:r>
            <a:r>
              <a:rPr lang="en-US" sz="1200" kern="1200" dirty="0" err="1" smtClean="0">
                <a:solidFill>
                  <a:schemeClr val="tx1"/>
                </a:solidFill>
                <a:effectLst/>
                <a:latin typeface="+mn-lt"/>
                <a:ea typeface="+mn-ea"/>
                <a:cs typeface="+mn-cs"/>
              </a:rPr>
              <a:t>il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automatiquement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omis</a:t>
            </a:r>
            <a:r>
              <a:rPr lang="en-US" sz="1200" kern="1200" dirty="0" smtClean="0">
                <a:solidFill>
                  <a:schemeClr val="tx1"/>
                </a:solidFill>
                <a:effectLst/>
                <a:latin typeface="+mn-lt"/>
                <a:ea typeface="+mn-ea"/>
                <a:cs typeface="+mn-cs"/>
              </a:rPr>
              <a:t>, et </a:t>
            </a:r>
            <a:r>
              <a:rPr lang="en-US" sz="1200" kern="1200" dirty="0" err="1" smtClean="0">
                <a:solidFill>
                  <a:schemeClr val="tx1"/>
                </a:solidFill>
                <a:effectLst/>
                <a:latin typeface="+mn-lt"/>
                <a:ea typeface="+mn-ea"/>
                <a:cs typeface="+mn-cs"/>
              </a:rPr>
              <a:t>aucun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mécanisme</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réparation</a:t>
            </a:r>
            <a:r>
              <a:rPr lang="en-US" sz="1200" kern="1200" dirty="0" smtClean="0">
                <a:solidFill>
                  <a:schemeClr val="tx1"/>
                </a:solidFill>
                <a:effectLst/>
                <a:latin typeface="+mn-lt"/>
                <a:ea typeface="+mn-ea"/>
                <a:cs typeface="+mn-cs"/>
              </a:rPr>
              <a:t> ne sera appliqué.</a:t>
            </a: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 </a:t>
            </a:r>
            <a:r>
              <a:rPr lang="en-US" sz="1200" kern="1200" dirty="0" err="1" smtClean="0">
                <a:solidFill>
                  <a:schemeClr val="tx1"/>
                </a:solidFill>
                <a:effectLst/>
                <a:latin typeface="+mn-lt"/>
                <a:ea typeface="+mn-ea"/>
                <a:cs typeface="+mn-cs"/>
              </a:rPr>
              <a:t>connectivité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l’accessibilité</a:t>
            </a:r>
            <a:r>
              <a:rPr lang="en-US" sz="1200" kern="1200" dirty="0" smtClean="0">
                <a:solidFill>
                  <a:schemeClr val="tx1"/>
                </a:solidFill>
                <a:effectLst/>
                <a:latin typeface="+mn-lt"/>
                <a:ea typeface="+mn-ea"/>
                <a:cs typeface="+mn-cs"/>
              </a:rPr>
              <a:t> d’un optimum global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garantie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atteindre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une</a:t>
            </a:r>
            <a:r>
              <a:rPr lang="en-US" sz="1200" kern="1200" dirty="0" smtClean="0">
                <a:solidFill>
                  <a:schemeClr val="tx1"/>
                </a:solidFill>
                <a:effectLst/>
                <a:latin typeface="+mn-lt"/>
                <a:ea typeface="+mn-ea"/>
                <a:cs typeface="+mn-cs"/>
              </a:rPr>
              <a:t> solution </a:t>
            </a:r>
            <a:r>
              <a:rPr lang="en-US" sz="1200" kern="1200" dirty="0" err="1" smtClean="0">
                <a:solidFill>
                  <a:schemeClr val="tx1"/>
                </a:solidFill>
                <a:effectLst/>
                <a:latin typeface="+mn-lt"/>
                <a:ea typeface="+mn-ea"/>
                <a:cs typeface="+mn-cs"/>
              </a:rPr>
              <a:t>optimale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depuis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n’importe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quelle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état</a:t>
            </a:r>
            <a:r>
              <a:rPr lang="en-US" sz="1200" kern="1200" dirty="0" smtClean="0">
                <a:solidFill>
                  <a:schemeClr val="tx1"/>
                </a:solidFill>
                <a:effectLst/>
                <a:latin typeface="+mn-lt"/>
                <a:ea typeface="+mn-ea"/>
                <a:cs typeface="+mn-cs"/>
              </a:rPr>
              <a:t> initial admissible. </a:t>
            </a:r>
            <a:endParaRPr lang="fr-FR" sz="1200" kern="1200" dirty="0" smtClean="0">
              <a:solidFill>
                <a:schemeClr val="tx1"/>
              </a:solidFill>
              <a:effectLst/>
              <a:latin typeface="+mn-lt"/>
              <a:ea typeface="+mn-ea"/>
              <a:cs typeface="+mn-cs"/>
            </a:endParaRPr>
          </a:p>
          <a:p>
            <a:endParaRPr lang="fr-FR" dirty="0"/>
          </a:p>
        </p:txBody>
      </p:sp>
      <p:sp>
        <p:nvSpPr>
          <p:cNvPr id="4" name="Slide Number Placeholder 3"/>
          <p:cNvSpPr>
            <a:spLocks noGrp="1"/>
          </p:cNvSpPr>
          <p:nvPr>
            <p:ph type="sldNum" sz="quarter" idx="10"/>
          </p:nvPr>
        </p:nvSpPr>
        <p:spPr/>
        <p:txBody>
          <a:bodyPr/>
          <a:lstStyle/>
          <a:p>
            <a:fld id="{F9C2B120-4DEB-4447-AFC6-08AC044F6121}" type="slidenum">
              <a:rPr lang="fr-FR" smtClean="0"/>
              <a:t>43</a:t>
            </a:fld>
            <a:endParaRPr lang="fr-FR"/>
          </a:p>
        </p:txBody>
      </p:sp>
    </p:spTree>
    <p:extLst>
      <p:ext uri="{BB962C8B-B14F-4D97-AF65-F5344CB8AC3E}">
        <p14:creationId xmlns:p14="http://schemas.microsoft.com/office/powerpoint/2010/main" val="40738721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(Les  notations  </a:t>
            </a:r>
            <a:r>
              <a:rPr lang="en-US" sz="1200" i="1" kern="1200" dirty="0" smtClean="0">
                <a:solidFill>
                  <a:schemeClr val="tx1"/>
                </a:solidFill>
                <a:effectLst/>
                <a:latin typeface="+mn-lt"/>
                <a:ea typeface="+mn-ea"/>
                <a:cs typeface="+mn-cs"/>
              </a:rPr>
              <a:t>PM</a:t>
            </a:r>
            <a:r>
              <a:rPr lang="en-US" sz="1200"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Oi</a:t>
            </a:r>
            <a:r>
              <a:rPr lang="en-US" sz="1200" kern="1200" dirty="0" smtClean="0">
                <a:solidFill>
                  <a:schemeClr val="tx1"/>
                </a:solidFill>
                <a:effectLst/>
                <a:latin typeface="+mn-lt"/>
                <a:ea typeface="+mn-ea"/>
                <a:cs typeface="+mn-cs"/>
              </a:rPr>
              <a:t>]  et  </a:t>
            </a:r>
            <a:r>
              <a:rPr lang="en-US" sz="1200" i="1" kern="1200" dirty="0" smtClean="0">
                <a:solidFill>
                  <a:schemeClr val="tx1"/>
                </a:solidFill>
                <a:effectLst/>
                <a:latin typeface="+mn-lt"/>
                <a:ea typeface="+mn-ea"/>
                <a:cs typeface="+mn-cs"/>
              </a:rPr>
              <a:t>SM</a:t>
            </a:r>
            <a:r>
              <a:rPr lang="en-US" sz="1200"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Oi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représentent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respectivement</a:t>
            </a:r>
            <a:r>
              <a:rPr lang="en-US" sz="1200" kern="1200" dirty="0" smtClean="0">
                <a:solidFill>
                  <a:schemeClr val="tx1"/>
                </a:solidFill>
                <a:effectLst/>
                <a:latin typeface="+mn-lt"/>
                <a:ea typeface="+mn-ea"/>
                <a:cs typeface="+mn-cs"/>
              </a:rPr>
              <a:t>  le  </a:t>
            </a:r>
            <a:r>
              <a:rPr lang="en-US" sz="1200" kern="1200" dirty="0" err="1" smtClean="0">
                <a:solidFill>
                  <a:schemeClr val="tx1"/>
                </a:solidFill>
                <a:effectLst/>
                <a:latin typeface="+mn-lt"/>
                <a:ea typeface="+mn-ea"/>
                <a:cs typeface="+mn-cs"/>
              </a:rPr>
              <a:t>prédécesseur</a:t>
            </a:r>
            <a:r>
              <a:rPr lang="en-US" sz="1200" kern="1200" dirty="0" smtClean="0">
                <a:solidFill>
                  <a:schemeClr val="tx1"/>
                </a:solidFill>
                <a:effectLst/>
                <a:latin typeface="+mn-lt"/>
                <a:ea typeface="+mn-ea"/>
                <a:cs typeface="+mn-cs"/>
              </a:rPr>
              <a:t>  et  le </a:t>
            </a:r>
            <a:r>
              <a:rPr lang="en-US" sz="1200" kern="1200" dirty="0" err="1" smtClean="0">
                <a:solidFill>
                  <a:schemeClr val="tx1"/>
                </a:solidFill>
                <a:effectLst/>
                <a:latin typeface="+mn-lt"/>
                <a:ea typeface="+mn-ea"/>
                <a:cs typeface="+mn-cs"/>
              </a:rPr>
              <a:t>successeur</a:t>
            </a:r>
            <a:r>
              <a:rPr lang="en-US" sz="1200" kern="1200" dirty="0" smtClean="0">
                <a:solidFill>
                  <a:schemeClr val="tx1"/>
                </a:solidFill>
                <a:effectLst/>
                <a:latin typeface="+mn-lt"/>
                <a:ea typeface="+mn-ea"/>
                <a:cs typeface="+mn-cs"/>
              </a:rPr>
              <a:t> de </a:t>
            </a:r>
            <a:r>
              <a:rPr lang="en-US" sz="1200" i="1" kern="1200" dirty="0" err="1" smtClean="0">
                <a:solidFill>
                  <a:schemeClr val="tx1"/>
                </a:solidFill>
                <a:effectLst/>
                <a:latin typeface="+mn-lt"/>
                <a:ea typeface="+mn-ea"/>
                <a:cs typeface="+mn-cs"/>
              </a:rPr>
              <a:t>Oi</a:t>
            </a:r>
            <a:r>
              <a:rPr lang="en-US" sz="1200" i="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même</a:t>
            </a:r>
            <a:r>
              <a:rPr lang="en-US" sz="1200" kern="1200" dirty="0" smtClean="0">
                <a:solidFill>
                  <a:schemeClr val="tx1"/>
                </a:solidFill>
                <a:effectLst/>
                <a:latin typeface="+mn-lt"/>
                <a:ea typeface="+mn-ea"/>
                <a:cs typeface="+mn-cs"/>
              </a:rPr>
              <a:t> machine).</a:t>
            </a:r>
            <a:endParaRPr lang="fr-FR" sz="1200" kern="1200" dirty="0" smtClean="0">
              <a:solidFill>
                <a:schemeClr val="tx1"/>
              </a:solidFill>
              <a:effectLst/>
              <a:latin typeface="+mn-lt"/>
              <a:ea typeface="+mn-ea"/>
              <a:cs typeface="+mn-cs"/>
            </a:endParaRPr>
          </a:p>
          <a:p>
            <a:endParaRPr lang="fr-FR" dirty="0" smtClean="0"/>
          </a:p>
          <a:p>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1 a </a:t>
            </a:r>
            <a:r>
              <a:rPr lang="en-US" sz="1200" kern="1200" dirty="0" err="1" smtClean="0">
                <a:solidFill>
                  <a:schemeClr val="tx1"/>
                </a:solidFill>
                <a:effectLst/>
                <a:latin typeface="+mn-lt"/>
                <a:ea typeface="+mn-ea"/>
                <a:cs typeface="+mn-cs"/>
              </a:rPr>
              <a:t>été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introduit</a:t>
            </a:r>
            <a:r>
              <a:rPr lang="en-US" sz="1200" kern="1200" dirty="0" smtClean="0">
                <a:solidFill>
                  <a:schemeClr val="tx1"/>
                </a:solidFill>
                <a:effectLst/>
                <a:latin typeface="+mn-lt"/>
                <a:ea typeface="+mn-ea"/>
                <a:cs typeface="+mn-cs"/>
              </a:rPr>
              <a:t> pour la première </a:t>
            </a:r>
            <a:r>
              <a:rPr lang="en-US" sz="1200" kern="1200" dirty="0" err="1" smtClean="0">
                <a:solidFill>
                  <a:schemeClr val="tx1"/>
                </a:solidFill>
                <a:effectLst/>
                <a:latin typeface="+mn-lt"/>
                <a:ea typeface="+mn-ea"/>
                <a:cs typeface="+mn-cs"/>
              </a:rPr>
              <a:t>fois</a:t>
            </a:r>
            <a:r>
              <a:rPr lang="en-US" sz="1200" kern="1200" dirty="0" smtClean="0">
                <a:solidFill>
                  <a:schemeClr val="tx1"/>
                </a:solidFill>
                <a:effectLst/>
                <a:latin typeface="+mn-lt"/>
                <a:ea typeface="+mn-ea"/>
                <a:cs typeface="+mn-cs"/>
              </a:rPr>
              <a:t> par Van </a:t>
            </a:r>
            <a:r>
              <a:rPr lang="en-US" sz="1200" kern="1200" dirty="0" err="1" smtClean="0">
                <a:solidFill>
                  <a:schemeClr val="tx1"/>
                </a:solidFill>
                <a:effectLst/>
                <a:latin typeface="+mn-lt"/>
                <a:ea typeface="+mn-ea"/>
                <a:cs typeface="+mn-cs"/>
              </a:rPr>
              <a:t>Laarhoven</a:t>
            </a:r>
            <a:r>
              <a:rPr lang="en-US" sz="1200" kern="1200" dirty="0" smtClean="0">
                <a:solidFill>
                  <a:schemeClr val="tx1"/>
                </a:solidFill>
                <a:effectLst/>
                <a:latin typeface="+mn-lt"/>
                <a:ea typeface="+mn-ea"/>
                <a:cs typeface="+mn-cs"/>
              </a:rPr>
              <a:t> en 1988 [</a:t>
            </a:r>
            <a:r>
              <a:rPr lang="en-US" sz="1200" kern="1200" dirty="0" err="1" smtClean="0">
                <a:solidFill>
                  <a:schemeClr val="tx1"/>
                </a:solidFill>
                <a:effectLst/>
                <a:latin typeface="+mn-lt"/>
                <a:ea typeface="+mn-ea"/>
                <a:cs typeface="+mn-cs"/>
              </a:rPr>
              <a:t>Sch</a:t>
            </a:r>
            <a:r>
              <a:rPr lang="en-US" sz="1200" kern="1200" dirty="0" smtClean="0">
                <a:solidFill>
                  <a:schemeClr val="tx1"/>
                </a:solidFill>
                <a:effectLst/>
                <a:latin typeface="+mn-lt"/>
                <a:ea typeface="+mn-ea"/>
                <a:cs typeface="+mn-cs"/>
              </a:rPr>
              <a:t>,  01]. Il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démontré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que</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1 </a:t>
            </a:r>
            <a:r>
              <a:rPr lang="en-US" sz="1200" kern="1200" dirty="0" err="1" smtClean="0">
                <a:solidFill>
                  <a:schemeClr val="tx1"/>
                </a:solidFill>
                <a:effectLst/>
                <a:latin typeface="+mn-lt"/>
                <a:ea typeface="+mn-ea"/>
                <a:cs typeface="+mn-cs"/>
              </a:rPr>
              <a:t>vérifie</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connectivité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Hur</a:t>
            </a:r>
            <a:r>
              <a:rPr lang="en-US" sz="1200" kern="1200" dirty="0" smtClean="0">
                <a:solidFill>
                  <a:schemeClr val="tx1"/>
                </a:solidFill>
                <a:effectLst/>
                <a:latin typeface="+mn-lt"/>
                <a:ea typeface="+mn-ea"/>
                <a:cs typeface="+mn-cs"/>
              </a:rPr>
              <a:t> &amp; </a:t>
            </a:r>
            <a:r>
              <a:rPr lang="en-US" sz="1200" kern="1200" dirty="0" err="1" smtClean="0">
                <a:solidFill>
                  <a:schemeClr val="tx1"/>
                </a:solidFill>
                <a:effectLst/>
                <a:latin typeface="+mn-lt"/>
                <a:ea typeface="+mn-ea"/>
                <a:cs typeface="+mn-cs"/>
              </a:rPr>
              <a:t>Knu</a:t>
            </a:r>
            <a:r>
              <a:rPr lang="en-US" sz="1200" kern="1200" dirty="0" smtClean="0">
                <a:solidFill>
                  <a:schemeClr val="tx1"/>
                </a:solidFill>
                <a:effectLst/>
                <a:latin typeface="+mn-lt"/>
                <a:ea typeface="+mn-ea"/>
                <a:cs typeface="+mn-cs"/>
              </a:rPr>
              <a:t>, 05], </a:t>
            </a:r>
            <a:r>
              <a:rPr lang="en-US" sz="1200" kern="1200" dirty="0" err="1" smtClean="0">
                <a:solidFill>
                  <a:schemeClr val="tx1"/>
                </a:solidFill>
                <a:effectLst/>
                <a:latin typeface="+mn-lt"/>
                <a:ea typeface="+mn-ea"/>
                <a:cs typeface="+mn-cs"/>
              </a:rPr>
              <a:t>ce</a:t>
            </a:r>
            <a:r>
              <a:rPr lang="en-US" sz="1200" kern="1200" dirty="0" smtClean="0">
                <a:solidFill>
                  <a:schemeClr val="tx1"/>
                </a:solidFill>
                <a:effectLst/>
                <a:latin typeface="+mn-lt"/>
                <a:ea typeface="+mn-ea"/>
                <a:cs typeface="+mn-cs"/>
              </a:rPr>
              <a:t> qui </a:t>
            </a:r>
            <a:r>
              <a:rPr lang="en-US" sz="1200" kern="1200" dirty="0" err="1" smtClean="0">
                <a:solidFill>
                  <a:schemeClr val="tx1"/>
                </a:solidFill>
                <a:effectLst/>
                <a:latin typeface="+mn-lt"/>
                <a:ea typeface="+mn-ea"/>
                <a:cs typeface="+mn-cs"/>
              </a:rPr>
              <a:t>signifie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l’optimal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joignable</a:t>
            </a:r>
            <a:r>
              <a:rPr lang="en-US" sz="1200" kern="1200" dirty="0" smtClean="0">
                <a:solidFill>
                  <a:schemeClr val="tx1"/>
                </a:solidFill>
                <a:effectLst/>
                <a:latin typeface="+mn-lt"/>
                <a:ea typeface="+mn-ea"/>
                <a:cs typeface="+mn-cs"/>
              </a:rPr>
              <a:t> après </a:t>
            </a:r>
            <a:r>
              <a:rPr lang="en-US" sz="1200" kern="1200" dirty="0" err="1" smtClean="0">
                <a:solidFill>
                  <a:schemeClr val="tx1"/>
                </a:solidFill>
                <a:effectLst/>
                <a:latin typeface="+mn-lt"/>
                <a:ea typeface="+mn-ea"/>
                <a:cs typeface="+mn-cs"/>
              </a:rPr>
              <a:t>un certain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nombre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d’itérations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Mais</a:t>
            </a:r>
            <a:r>
              <a:rPr lang="en-US" sz="1200" kern="1200" dirty="0" smtClean="0">
                <a:solidFill>
                  <a:schemeClr val="tx1"/>
                </a:solidFill>
                <a:effectLst/>
                <a:latin typeface="+mn-lt"/>
                <a:ea typeface="+mn-ea"/>
                <a:cs typeface="+mn-cs"/>
              </a:rPr>
              <a:t>, des </a:t>
            </a:r>
            <a:r>
              <a:rPr lang="en-US" sz="1200" kern="1200" dirty="0" err="1" smtClean="0">
                <a:solidFill>
                  <a:schemeClr val="tx1"/>
                </a:solidFill>
                <a:effectLst/>
                <a:latin typeface="+mn-lt"/>
                <a:ea typeface="+mn-ea"/>
                <a:cs typeface="+mn-cs"/>
              </a:rPr>
              <a:t>expérimentations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montré</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leur</a:t>
            </a:r>
            <a:r>
              <a:rPr lang="en-US" sz="1200" kern="1200" dirty="0" smtClean="0">
                <a:solidFill>
                  <a:schemeClr val="tx1"/>
                </a:solidFill>
                <a:effectLst/>
                <a:latin typeface="+mn-lt"/>
                <a:ea typeface="+mn-ea"/>
                <a:cs typeface="+mn-cs"/>
              </a:rPr>
              <a:t> part </a:t>
            </a:r>
            <a:r>
              <a:rPr lang="en-US" sz="1200" kern="1200" dirty="0" err="1" smtClean="0">
                <a:solidFill>
                  <a:schemeClr val="tx1"/>
                </a:solidFill>
                <a:effectLst/>
                <a:latin typeface="+mn-lt"/>
                <a:ea typeface="+mn-ea"/>
                <a:cs typeface="+mn-cs"/>
              </a:rPr>
              <a:t>que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voisinage</a:t>
            </a:r>
            <a:r>
              <a:rPr lang="en-US" sz="1200" kern="1200" dirty="0" smtClean="0">
                <a:solidFill>
                  <a:schemeClr val="tx1"/>
                </a:solidFill>
                <a:effectLst/>
                <a:latin typeface="+mn-lt"/>
                <a:ea typeface="+mn-ea"/>
                <a:cs typeface="+mn-cs"/>
              </a:rPr>
              <a:t> ne </a:t>
            </a:r>
            <a:r>
              <a:rPr lang="en-US" sz="1200" kern="1200" dirty="0" err="1" smtClean="0">
                <a:solidFill>
                  <a:schemeClr val="tx1"/>
                </a:solidFill>
                <a:effectLst/>
                <a:latin typeface="+mn-lt"/>
                <a:ea typeface="+mn-ea"/>
                <a:cs typeface="+mn-cs"/>
              </a:rPr>
              <a:t>donne</a:t>
            </a:r>
            <a:r>
              <a:rPr lang="en-US" sz="1200" kern="1200" dirty="0" smtClean="0">
                <a:solidFill>
                  <a:schemeClr val="tx1"/>
                </a:solidFill>
                <a:effectLst/>
                <a:latin typeface="+mn-lt"/>
                <a:ea typeface="+mn-ea"/>
                <a:cs typeface="+mn-cs"/>
              </a:rPr>
              <a:t> pas </a:t>
            </a:r>
            <a:r>
              <a:rPr lang="en-US" sz="1200" kern="1200" dirty="0" err="1" smtClean="0">
                <a:solidFill>
                  <a:schemeClr val="tx1"/>
                </a:solidFill>
                <a:effectLst/>
                <a:latin typeface="+mn-lt"/>
                <a:ea typeface="+mn-ea"/>
                <a:cs typeface="+mn-cs"/>
              </a:rPr>
              <a:t>assez</a:t>
            </a:r>
            <a:r>
              <a:rPr lang="en-US" sz="1200" kern="1200" dirty="0" smtClean="0">
                <a:solidFill>
                  <a:schemeClr val="tx1"/>
                </a:solidFill>
                <a:effectLst/>
                <a:latin typeface="+mn-lt"/>
                <a:ea typeface="+mn-ea"/>
                <a:cs typeface="+mn-cs"/>
              </a:rPr>
              <a:t> de chances à </a:t>
            </a:r>
            <a:r>
              <a:rPr lang="en-US" sz="1200" kern="1200" dirty="0" err="1" smtClean="0">
                <a:solidFill>
                  <a:schemeClr val="tx1"/>
                </a:solidFill>
                <a:effectLst/>
                <a:latin typeface="+mn-lt"/>
                <a:ea typeface="+mn-ea"/>
                <a:cs typeface="+mn-cs"/>
              </a:rPr>
              <a:t>l’état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actuel</a:t>
            </a:r>
            <a:r>
              <a:rPr lang="en-US" sz="1200" kern="1200" dirty="0" smtClean="0">
                <a:solidFill>
                  <a:schemeClr val="tx1"/>
                </a:solidFill>
                <a:effectLst/>
                <a:latin typeface="+mn-lt"/>
                <a:ea typeface="+mn-ea"/>
                <a:cs typeface="+mn-cs"/>
              </a:rPr>
              <a:t> pour se changer, </a:t>
            </a:r>
            <a:r>
              <a:rPr lang="en-US" sz="1200" kern="1200" dirty="0" err="1" smtClean="0">
                <a:solidFill>
                  <a:schemeClr val="tx1"/>
                </a:solidFill>
                <a:effectLst/>
                <a:latin typeface="+mn-lt"/>
                <a:ea typeface="+mn-ea"/>
                <a:cs typeface="+mn-cs"/>
              </a:rPr>
              <a:t>ce</a:t>
            </a:r>
            <a:r>
              <a:rPr lang="en-US" sz="1200" kern="1200" dirty="0" smtClean="0">
                <a:solidFill>
                  <a:schemeClr val="tx1"/>
                </a:solidFill>
                <a:effectLst/>
                <a:latin typeface="+mn-lt"/>
                <a:ea typeface="+mn-ea"/>
                <a:cs typeface="+mn-cs"/>
              </a:rPr>
              <a:t> qui </a:t>
            </a:r>
            <a:r>
              <a:rPr lang="en-US" sz="1200" kern="1200" dirty="0" err="1" smtClean="0">
                <a:solidFill>
                  <a:schemeClr val="tx1"/>
                </a:solidFill>
                <a:effectLst/>
                <a:latin typeface="+mn-lt"/>
                <a:ea typeface="+mn-ea"/>
                <a:cs typeface="+mn-cs"/>
              </a:rPr>
              <a:t>peut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priver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recherche</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visiter</a:t>
            </a:r>
            <a:r>
              <a:rPr lang="en-US" sz="1200" kern="1200" dirty="0" smtClean="0">
                <a:solidFill>
                  <a:schemeClr val="tx1"/>
                </a:solidFill>
                <a:effectLst/>
                <a:latin typeface="+mn-lt"/>
                <a:ea typeface="+mn-ea"/>
                <a:cs typeface="+mn-cs"/>
              </a:rPr>
              <a:t> les </a:t>
            </a:r>
            <a:r>
              <a:rPr lang="en-US" sz="1200" kern="1200" dirty="0" err="1" smtClean="0">
                <a:solidFill>
                  <a:schemeClr val="tx1"/>
                </a:solidFill>
                <a:effectLst/>
                <a:latin typeface="+mn-lt"/>
                <a:ea typeface="+mn-ea"/>
                <a:cs typeface="+mn-cs"/>
              </a:rPr>
              <a:t>différentes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régions</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l’espace</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 </a:t>
            </a:r>
            <a:r>
              <a:rPr lang="en-US" sz="1200" kern="1200" dirty="0" err="1" smtClean="0">
                <a:solidFill>
                  <a:schemeClr val="tx1"/>
                </a:solidFill>
                <a:effectLst/>
                <a:latin typeface="+mn-lt"/>
                <a:ea typeface="+mn-ea"/>
                <a:cs typeface="+mn-cs"/>
              </a:rPr>
              <a:t>voisinage</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2 </a:t>
            </a:r>
            <a:r>
              <a:rPr lang="en-US" sz="1200" kern="1200" dirty="0" err="1" smtClean="0">
                <a:solidFill>
                  <a:schemeClr val="tx1"/>
                </a:solidFill>
                <a:effectLst/>
                <a:latin typeface="+mn-lt"/>
                <a:ea typeface="+mn-ea"/>
                <a:cs typeface="+mn-cs"/>
              </a:rPr>
              <a:t>introduit</a:t>
            </a:r>
            <a:r>
              <a:rPr lang="en-US" sz="1200" kern="1200" dirty="0" smtClean="0">
                <a:solidFill>
                  <a:schemeClr val="tx1"/>
                </a:solidFill>
                <a:effectLst/>
                <a:latin typeface="+mn-lt"/>
                <a:ea typeface="+mn-ea"/>
                <a:cs typeface="+mn-cs"/>
              </a:rPr>
              <a:t> par Matsuo &amp; al. (1988) [Jai, 98],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dérivé</a:t>
            </a:r>
            <a:r>
              <a:rPr lang="en-US" sz="1200" kern="1200" dirty="0" smtClean="0">
                <a:solidFill>
                  <a:schemeClr val="tx1"/>
                </a:solidFill>
                <a:effectLst/>
                <a:latin typeface="+mn-lt"/>
                <a:ea typeface="+mn-ea"/>
                <a:cs typeface="+mn-cs"/>
              </a:rPr>
              <a:t> de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1, </a:t>
            </a:r>
            <a:r>
              <a:rPr lang="en-US" sz="1200" kern="1200" dirty="0" err="1" smtClean="0">
                <a:solidFill>
                  <a:schemeClr val="tx1"/>
                </a:solidFill>
                <a:effectLst/>
                <a:latin typeface="+mn-lt"/>
                <a:ea typeface="+mn-ea"/>
                <a:cs typeface="+mn-cs"/>
              </a:rPr>
              <a:t>mais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restreint</a:t>
            </a:r>
            <a:r>
              <a:rPr lang="en-US" sz="1200" kern="1200" dirty="0" smtClean="0">
                <a:solidFill>
                  <a:schemeClr val="tx1"/>
                </a:solidFill>
                <a:effectLst/>
                <a:latin typeface="+mn-lt"/>
                <a:ea typeface="+mn-ea"/>
                <a:cs typeface="+mn-cs"/>
              </a:rPr>
              <a:t> le </a:t>
            </a:r>
            <a:r>
              <a:rPr lang="en-US" sz="1200" kern="1200" dirty="0" err="1" smtClean="0">
                <a:solidFill>
                  <a:schemeClr val="tx1"/>
                </a:solidFill>
                <a:effectLst/>
                <a:latin typeface="+mn-lt"/>
                <a:ea typeface="+mn-ea"/>
                <a:cs typeface="+mn-cs"/>
              </a:rPr>
              <a:t>nombre</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voisinage</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2 </a:t>
            </a:r>
            <a:r>
              <a:rPr lang="en-US" sz="1200" kern="1200" dirty="0" err="1" smtClean="0">
                <a:solidFill>
                  <a:schemeClr val="tx1"/>
                </a:solidFill>
                <a:effectLst/>
                <a:latin typeface="+mn-lt"/>
                <a:ea typeface="+mn-ea"/>
                <a:cs typeface="+mn-cs"/>
              </a:rPr>
              <a:t>utilise</a:t>
            </a:r>
            <a:r>
              <a:rPr lang="en-US" sz="1200" kern="1200" dirty="0" smtClean="0">
                <a:solidFill>
                  <a:schemeClr val="tx1"/>
                </a:solidFill>
                <a:effectLst/>
                <a:latin typeface="+mn-lt"/>
                <a:ea typeface="+mn-ea"/>
                <a:cs typeface="+mn-cs"/>
              </a:rPr>
              <a:t> le </a:t>
            </a:r>
            <a:r>
              <a:rPr lang="en-US" sz="1200" kern="1200" dirty="0" err="1" smtClean="0">
                <a:solidFill>
                  <a:schemeClr val="tx1"/>
                </a:solidFill>
                <a:effectLst/>
                <a:latin typeface="+mn-lt"/>
                <a:ea typeface="+mn-ea"/>
                <a:cs typeface="+mn-cs"/>
              </a:rPr>
              <a:t>même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principe</a:t>
            </a:r>
            <a:r>
              <a:rPr lang="en-US" sz="1200" kern="1200" dirty="0" smtClean="0">
                <a:solidFill>
                  <a:schemeClr val="tx1"/>
                </a:solidFill>
                <a:effectLst/>
                <a:latin typeface="+mn-lt"/>
                <a:ea typeface="+mn-ea"/>
                <a:cs typeface="+mn-cs"/>
              </a:rPr>
              <a:t> de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1, à </a:t>
            </a:r>
            <a:r>
              <a:rPr lang="en-US" sz="1200" kern="1200" dirty="0" err="1" smtClean="0">
                <a:solidFill>
                  <a:schemeClr val="tx1"/>
                </a:solidFill>
                <a:effectLst/>
                <a:latin typeface="+mn-lt"/>
                <a:ea typeface="+mn-ea"/>
                <a:cs typeface="+mn-cs"/>
              </a:rPr>
              <a:t>l’exception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qu’il</a:t>
            </a:r>
            <a:r>
              <a:rPr lang="en-US" sz="1200" kern="1200" dirty="0" smtClean="0">
                <a:solidFill>
                  <a:schemeClr val="tx1"/>
                </a:solidFill>
                <a:effectLst/>
                <a:latin typeface="+mn-lt"/>
                <a:ea typeface="+mn-ea"/>
                <a:cs typeface="+mn-cs"/>
              </a:rPr>
              <a:t> ne </a:t>
            </a:r>
            <a:r>
              <a:rPr lang="en-US" sz="1200" kern="1200" dirty="0" err="1" smtClean="0">
                <a:solidFill>
                  <a:schemeClr val="tx1"/>
                </a:solidFill>
                <a:effectLst/>
                <a:latin typeface="+mn-lt"/>
                <a:ea typeface="+mn-ea"/>
                <a:cs typeface="+mn-cs"/>
              </a:rPr>
              <a:t>considère</a:t>
            </a:r>
            <a:r>
              <a:rPr lang="en-US" sz="1200" kern="1200" dirty="0" smtClean="0">
                <a:solidFill>
                  <a:schemeClr val="tx1"/>
                </a:solidFill>
                <a:effectLst/>
                <a:latin typeface="+mn-lt"/>
                <a:ea typeface="+mn-ea"/>
                <a:cs typeface="+mn-cs"/>
              </a:rPr>
              <a:t> pas un arc (</a:t>
            </a:r>
            <a:r>
              <a:rPr lang="en-US" sz="1200" i="1" kern="1200" dirty="0" err="1" smtClean="0">
                <a:solidFill>
                  <a:schemeClr val="tx1"/>
                </a:solidFill>
                <a:effectLst/>
                <a:latin typeface="+mn-lt"/>
                <a:ea typeface="+mn-ea"/>
                <a:cs typeface="+mn-cs"/>
              </a:rPr>
              <a:t>Oi</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SM</a:t>
            </a:r>
            <a:r>
              <a:rPr lang="en-US" sz="1200"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Oi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a:t>
            </a:r>
            <a:r>
              <a:rPr lang="en-US" sz="1200" kern="1200" dirty="0" smtClean="0">
                <a:solidFill>
                  <a:schemeClr val="tx1"/>
                </a:solidFill>
                <a:effectLst/>
                <a:latin typeface="+mn-lt"/>
                <a:ea typeface="+mn-ea"/>
                <a:cs typeface="+mn-cs"/>
              </a:rPr>
              <a:t> les arcs : (</a:t>
            </a:r>
            <a:r>
              <a:rPr lang="en-US" sz="1200" i="1" kern="1200" dirty="0" smtClean="0">
                <a:solidFill>
                  <a:schemeClr val="tx1"/>
                </a:solidFill>
                <a:effectLst/>
                <a:latin typeface="+mn-lt"/>
                <a:ea typeface="+mn-ea"/>
                <a:cs typeface="+mn-cs"/>
              </a:rPr>
              <a:t>PM</a:t>
            </a:r>
            <a:r>
              <a:rPr lang="en-US" sz="1200"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Oi</a:t>
            </a:r>
            <a:r>
              <a:rPr lang="en-US" sz="1200"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Oi</a:t>
            </a:r>
            <a:r>
              <a:rPr lang="en-US" sz="1200" kern="1200" dirty="0" smtClean="0">
                <a:solidFill>
                  <a:schemeClr val="tx1"/>
                </a:solidFill>
                <a:effectLst/>
                <a:latin typeface="+mn-lt"/>
                <a:ea typeface="+mn-ea"/>
                <a:cs typeface="+mn-cs"/>
              </a:rPr>
              <a:t>) et (</a:t>
            </a:r>
            <a:r>
              <a:rPr lang="en-US" sz="1200" i="1" kern="1200" dirty="0" smtClean="0">
                <a:solidFill>
                  <a:schemeClr val="tx1"/>
                </a:solidFill>
                <a:effectLst/>
                <a:latin typeface="+mn-lt"/>
                <a:ea typeface="+mn-ea"/>
                <a:cs typeface="+mn-cs"/>
              </a:rPr>
              <a:t>SM</a:t>
            </a:r>
            <a:r>
              <a:rPr lang="en-US" sz="1200"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Oi</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SM</a:t>
            </a:r>
            <a:r>
              <a:rPr lang="en-US" sz="1200" kern="1200" dirty="0" smtClean="0">
                <a:solidFill>
                  <a:schemeClr val="tx1"/>
                </a:solidFill>
                <a:effectLst/>
                <a:latin typeface="+mn-lt"/>
                <a:ea typeface="+mn-ea"/>
                <a:cs typeface="+mn-cs"/>
              </a:rPr>
              <a:t>[</a:t>
            </a:r>
            <a:r>
              <a:rPr lang="en-US" sz="1200" i="1" kern="1200" dirty="0" smtClean="0">
                <a:solidFill>
                  <a:schemeClr val="tx1"/>
                </a:solidFill>
                <a:effectLst/>
                <a:latin typeface="+mn-lt"/>
                <a:ea typeface="+mn-ea"/>
                <a:cs typeface="+mn-cs"/>
              </a:rPr>
              <a:t>SM</a:t>
            </a:r>
            <a:r>
              <a:rPr lang="en-US" sz="1200"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Oi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s’étendent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tous</a:t>
            </a:r>
            <a:r>
              <a:rPr lang="en-US" sz="1200" kern="1200" dirty="0" smtClean="0">
                <a:solidFill>
                  <a:schemeClr val="tx1"/>
                </a:solidFill>
                <a:effectLst/>
                <a:latin typeface="+mn-lt"/>
                <a:ea typeface="+mn-ea"/>
                <a:cs typeface="+mn-cs"/>
              </a:rPr>
              <a:t>  les  </a:t>
            </a:r>
            <a:r>
              <a:rPr lang="en-US" sz="1200" kern="1200" dirty="0" err="1" smtClean="0">
                <a:solidFill>
                  <a:schemeClr val="tx1"/>
                </a:solidFill>
                <a:effectLst/>
                <a:latin typeface="+mn-lt"/>
                <a:ea typeface="+mn-ea"/>
                <a:cs typeface="+mn-cs"/>
              </a:rPr>
              <a:t>deux</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sur</a:t>
            </a:r>
            <a:r>
              <a:rPr lang="en-US" sz="1200" kern="1200" dirty="0" smtClean="0">
                <a:solidFill>
                  <a:schemeClr val="tx1"/>
                </a:solidFill>
                <a:effectLst/>
                <a:latin typeface="+mn-lt"/>
                <a:ea typeface="+mn-ea"/>
                <a:cs typeface="+mn-cs"/>
              </a:rPr>
              <a:t>  le  </a:t>
            </a:r>
            <a:r>
              <a:rPr lang="en-US" sz="1200" kern="1200" dirty="0" err="1" smtClean="0">
                <a:solidFill>
                  <a:schemeClr val="tx1"/>
                </a:solidFill>
                <a:effectLst/>
                <a:latin typeface="+mn-lt"/>
                <a:ea typeface="+mn-ea"/>
                <a:cs typeface="+mn-cs"/>
              </a:rPr>
              <a:t>chemin</a:t>
            </a:r>
            <a:r>
              <a:rPr lang="en-US" sz="1200" kern="1200" dirty="0" smtClean="0">
                <a:solidFill>
                  <a:schemeClr val="tx1"/>
                </a:solidFill>
                <a:effectLst/>
                <a:latin typeface="+mn-lt"/>
                <a:ea typeface="+mn-ea"/>
                <a:cs typeface="+mn-cs"/>
              </a:rPr>
              <a:t>  critique,  </a:t>
            </a:r>
            <a:r>
              <a:rPr lang="en-US" sz="1200" kern="1200" dirty="0" err="1" smtClean="0">
                <a:solidFill>
                  <a:schemeClr val="tx1"/>
                </a:solidFill>
                <a:effectLst/>
                <a:latin typeface="+mn-lt"/>
                <a:ea typeface="+mn-ea"/>
                <a:cs typeface="+mn-cs"/>
              </a:rPr>
              <a:t>puisque</a:t>
            </a:r>
            <a:r>
              <a:rPr lang="en-US" sz="1200" kern="1200" dirty="0" smtClean="0">
                <a:solidFill>
                  <a:schemeClr val="tx1"/>
                </a:solidFill>
                <a:effectLst/>
                <a:latin typeface="+mn-lt"/>
                <a:ea typeface="+mn-ea"/>
                <a:cs typeface="+mn-cs"/>
              </a:rPr>
              <a:t>  le  </a:t>
            </a:r>
            <a:r>
              <a:rPr lang="en-US" sz="1200" kern="1200" dirty="0" err="1" smtClean="0">
                <a:solidFill>
                  <a:schemeClr val="tx1"/>
                </a:solidFill>
                <a:effectLst/>
                <a:latin typeface="+mn-lt"/>
                <a:ea typeface="+mn-ea"/>
                <a:cs typeface="+mn-cs"/>
              </a:rPr>
              <a:t>reversement</a:t>
            </a:r>
            <a:r>
              <a:rPr lang="en-US" sz="1200" kern="1200" dirty="0" smtClean="0">
                <a:solidFill>
                  <a:schemeClr val="tx1"/>
                </a:solidFill>
                <a:effectLst/>
                <a:latin typeface="+mn-lt"/>
                <a:ea typeface="+mn-ea"/>
                <a:cs typeface="+mn-cs"/>
              </a:rPr>
              <a:t>  de  (</a:t>
            </a:r>
            <a:r>
              <a:rPr lang="en-US" sz="1200" i="1" kern="1200" dirty="0" err="1" smtClean="0">
                <a:solidFill>
                  <a:schemeClr val="tx1"/>
                </a:solidFill>
                <a:effectLst/>
                <a:latin typeface="+mn-lt"/>
                <a:ea typeface="+mn-ea"/>
                <a:cs typeface="+mn-cs"/>
              </a:rPr>
              <a:t>Oi</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SM</a:t>
            </a:r>
            <a:r>
              <a:rPr lang="en-US" sz="1200"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Oi</a:t>
            </a:r>
            <a:r>
              <a:rPr lang="en-US" sz="1200" kern="1200" dirty="0" smtClean="0">
                <a:solidFill>
                  <a:schemeClr val="tx1"/>
                </a:solidFill>
                <a:effectLst/>
                <a:latin typeface="+mn-lt"/>
                <a:ea typeface="+mn-ea"/>
                <a:cs typeface="+mn-cs"/>
              </a:rPr>
              <a:t>])  ne  </a:t>
            </a:r>
            <a:r>
              <a:rPr lang="en-US" sz="1200" kern="1200" dirty="0" err="1" smtClean="0">
                <a:solidFill>
                  <a:schemeClr val="tx1"/>
                </a:solidFill>
                <a:effectLst/>
                <a:latin typeface="+mn-lt"/>
                <a:ea typeface="+mn-ea"/>
                <a:cs typeface="+mn-cs"/>
              </a:rPr>
              <a:t>peut</a:t>
            </a:r>
            <a:r>
              <a:rPr lang="en-US" sz="1200" kern="1200" dirty="0" smtClean="0">
                <a:solidFill>
                  <a:schemeClr val="tx1"/>
                </a:solidFill>
                <a:effectLst/>
                <a:latin typeface="+mn-lt"/>
                <a:ea typeface="+mn-ea"/>
                <a:cs typeface="+mn-cs"/>
              </a:rPr>
              <a:t>  pas </a:t>
            </a:r>
            <a:r>
              <a:rPr lang="en-US" sz="1200" kern="1200" dirty="0" err="1" smtClean="0">
                <a:solidFill>
                  <a:schemeClr val="tx1"/>
                </a:solidFill>
                <a:effectLst/>
                <a:latin typeface="+mn-lt"/>
                <a:ea typeface="+mn-ea"/>
                <a:cs typeface="+mn-cs"/>
              </a:rPr>
              <a:t>améliorer</a:t>
            </a:r>
            <a:r>
              <a:rPr lang="en-US" sz="1200" kern="1200" dirty="0" smtClean="0">
                <a:solidFill>
                  <a:schemeClr val="tx1"/>
                </a:solidFill>
                <a:effectLst/>
                <a:latin typeface="+mn-lt"/>
                <a:ea typeface="+mn-ea"/>
                <a:cs typeface="+mn-cs"/>
              </a:rPr>
              <a:t> la solution [Jai, 98]. </a:t>
            </a:r>
            <a:r>
              <a:rPr lang="en-US" sz="1200" kern="1200" dirty="0" err="1" smtClean="0">
                <a:solidFill>
                  <a:schemeClr val="tx1"/>
                </a:solidFill>
                <a:effectLst/>
                <a:latin typeface="+mn-lt"/>
                <a:ea typeface="+mn-ea"/>
                <a:cs typeface="+mn-cs"/>
              </a:rPr>
              <a:t>Cet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avantage</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réduction</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voisinage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vient</a:t>
            </a:r>
            <a:r>
              <a:rPr lang="en-US" sz="1200" kern="1200" dirty="0" smtClean="0">
                <a:solidFill>
                  <a:schemeClr val="tx1"/>
                </a:solidFill>
                <a:effectLst/>
                <a:latin typeface="+mn-lt"/>
                <a:ea typeface="+mn-ea"/>
                <a:cs typeface="+mn-cs"/>
              </a:rPr>
              <a:t> au </a:t>
            </a:r>
            <a:r>
              <a:rPr lang="en-US" sz="1200" kern="1200" dirty="0" err="1" smtClean="0">
                <a:solidFill>
                  <a:schemeClr val="tx1"/>
                </a:solidFill>
                <a:effectLst/>
                <a:latin typeface="+mn-lt"/>
                <a:ea typeface="+mn-ea"/>
                <a:cs typeface="+mn-cs"/>
              </a:rPr>
              <a:t>détriment</a:t>
            </a:r>
            <a:r>
              <a:rPr lang="en-US" sz="1200" kern="1200" dirty="0" smtClean="0">
                <a:solidFill>
                  <a:schemeClr val="tx1"/>
                </a:solidFill>
                <a:effectLst/>
                <a:latin typeface="+mn-lt"/>
                <a:ea typeface="+mn-ea"/>
                <a:cs typeface="+mn-cs"/>
              </a:rPr>
              <a:t> de la </a:t>
            </a:r>
            <a:r>
              <a:rPr lang="en-US" sz="1200" kern="1200" dirty="0" err="1" smtClean="0">
                <a:solidFill>
                  <a:schemeClr val="tx1"/>
                </a:solidFill>
                <a:effectLst/>
                <a:latin typeface="+mn-lt"/>
                <a:ea typeface="+mn-ea"/>
                <a:cs typeface="+mn-cs"/>
              </a:rPr>
              <a:t>propriété</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connectivité</a:t>
            </a:r>
            <a:r>
              <a:rPr lang="en-US" sz="1200" kern="1200" dirty="0" smtClean="0">
                <a:solidFill>
                  <a:schemeClr val="tx1"/>
                </a:solidFill>
                <a:effectLst/>
                <a:latin typeface="+mn-lt"/>
                <a:ea typeface="+mn-ea"/>
                <a:cs typeface="+mn-cs"/>
              </a:rPr>
              <a:t>, en </a:t>
            </a:r>
            <a:r>
              <a:rPr lang="en-US" sz="1200" kern="1200" dirty="0" err="1" smtClean="0">
                <a:solidFill>
                  <a:schemeClr val="tx1"/>
                </a:solidFill>
                <a:effectLst/>
                <a:latin typeface="+mn-lt"/>
                <a:ea typeface="+mn-ea"/>
                <a:cs typeface="+mn-cs"/>
              </a:rPr>
              <a:t>effet</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2 ne </a:t>
            </a:r>
            <a:r>
              <a:rPr lang="en-US" sz="1200" kern="1200" dirty="0" err="1" smtClean="0">
                <a:solidFill>
                  <a:schemeClr val="tx1"/>
                </a:solidFill>
                <a:effectLst/>
                <a:latin typeface="+mn-lt"/>
                <a:ea typeface="+mn-ea"/>
                <a:cs typeface="+mn-cs"/>
              </a:rPr>
              <a:t>vérifie</a:t>
            </a:r>
            <a:r>
              <a:rPr lang="en-US" sz="1200" kern="1200" dirty="0" smtClean="0">
                <a:solidFill>
                  <a:schemeClr val="tx1"/>
                </a:solidFill>
                <a:effectLst/>
                <a:latin typeface="+mn-lt"/>
                <a:ea typeface="+mn-ea"/>
                <a:cs typeface="+mn-cs"/>
              </a:rPr>
              <a:t> pas </a:t>
            </a:r>
            <a:r>
              <a:rPr lang="en-US" sz="1200" kern="1200" dirty="0" err="1" smtClean="0">
                <a:solidFill>
                  <a:schemeClr val="tx1"/>
                </a:solidFill>
                <a:effectLst/>
                <a:latin typeface="+mn-lt"/>
                <a:ea typeface="+mn-ea"/>
                <a:cs typeface="+mn-cs"/>
              </a:rPr>
              <a:t>cette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propriété</a:t>
            </a:r>
            <a:r>
              <a:rPr lang="en-US" sz="1200" kern="1200" dirty="0" smtClean="0">
                <a:solidFill>
                  <a:schemeClr val="tx1"/>
                </a:solidFill>
                <a:effectLst/>
                <a:latin typeface="+mn-lt"/>
                <a:ea typeface="+mn-ea"/>
                <a:cs typeface="+mn-cs"/>
              </a:rPr>
              <a:t> </a:t>
            </a:r>
            <a:endParaRPr lang="fr-FR" dirty="0"/>
          </a:p>
        </p:txBody>
      </p:sp>
      <p:sp>
        <p:nvSpPr>
          <p:cNvPr id="4" name="Slide Number Placeholder 3"/>
          <p:cNvSpPr>
            <a:spLocks noGrp="1"/>
          </p:cNvSpPr>
          <p:nvPr>
            <p:ph type="sldNum" sz="quarter" idx="10"/>
          </p:nvPr>
        </p:nvSpPr>
        <p:spPr/>
        <p:txBody>
          <a:bodyPr/>
          <a:lstStyle/>
          <a:p>
            <a:fld id="{F9C2B120-4DEB-4447-AFC6-08AC044F6121}" type="slidenum">
              <a:rPr lang="fr-FR" smtClean="0"/>
              <a:t>44</a:t>
            </a:fld>
            <a:endParaRPr lang="fr-FR"/>
          </a:p>
        </p:txBody>
      </p:sp>
    </p:spTree>
    <p:extLst>
      <p:ext uri="{BB962C8B-B14F-4D97-AF65-F5344CB8AC3E}">
        <p14:creationId xmlns:p14="http://schemas.microsoft.com/office/powerpoint/2010/main" val="619759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Une tâche est un travail mobilisant des ressources et réalisant un progrès significatif dans l’état d’avancement du projet compte tenu du niveau de détail retenu dans l’analyse du problème </a:t>
            </a:r>
          </a:p>
          <a:p>
            <a:r>
              <a:rPr lang="fr-FR" sz="1200" kern="1200" dirty="0" smtClean="0">
                <a:solidFill>
                  <a:schemeClr val="tx1"/>
                </a:solidFill>
                <a:effectLst/>
                <a:latin typeface="+mn-lt"/>
                <a:ea typeface="+mn-ea"/>
                <a:cs typeface="+mn-cs"/>
              </a:rPr>
              <a:t>Selon les problèmes, une tâche peut être exécutée par morceau ou sans interruption. Notre cas (Job Shop) appartient à la première catégorie, chaque tâche est constituée d’un ensemble d’opérations liées entre elles par des contraintes technologiques. Effectivement, en production manufacturière,  on  distingue  souvent  plusieurs  phases  dans  l’exécution  d’une  tâche :  la préparation, la phase principale, la finition, le transport </a:t>
            </a:r>
            <a:endParaRPr lang="fr-FR" dirty="0"/>
          </a:p>
        </p:txBody>
      </p:sp>
      <p:sp>
        <p:nvSpPr>
          <p:cNvPr id="4" name="Espace réservé du numéro de diapositive 3"/>
          <p:cNvSpPr>
            <a:spLocks noGrp="1"/>
          </p:cNvSpPr>
          <p:nvPr>
            <p:ph type="sldNum" sz="quarter" idx="10"/>
          </p:nvPr>
        </p:nvSpPr>
        <p:spPr/>
        <p:txBody>
          <a:bodyPr/>
          <a:lstStyle/>
          <a:p>
            <a:fld id="{5F1DE059-0378-4AD3-A5E6-D37CB80F7F5D}" type="slidenum">
              <a:rPr lang="fr-FR" smtClean="0"/>
              <a:pPr/>
              <a:t>7</a:t>
            </a:fld>
            <a:endParaRPr lang="fr-FR"/>
          </a:p>
        </p:txBody>
      </p:sp>
    </p:spTree>
    <p:extLst>
      <p:ext uri="{BB962C8B-B14F-4D97-AF65-F5344CB8AC3E}">
        <p14:creationId xmlns:p14="http://schemas.microsoft.com/office/powerpoint/2010/main" val="2699532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Ce </a:t>
            </a:r>
            <a:r>
              <a:rPr lang="en-US" sz="1200" kern="1200" dirty="0" err="1" smtClean="0">
                <a:solidFill>
                  <a:schemeClr val="tx1"/>
                </a:solidFill>
                <a:effectLst/>
                <a:latin typeface="+mn-lt"/>
                <a:ea typeface="+mn-ea"/>
                <a:cs typeface="+mn-cs"/>
              </a:rPr>
              <a:t>voisinage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respecte</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connectivité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puisque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il</a:t>
            </a:r>
            <a:r>
              <a:rPr lang="en-US" sz="1200" kern="1200" dirty="0" smtClean="0">
                <a:solidFill>
                  <a:schemeClr val="tx1"/>
                </a:solidFill>
                <a:effectLst/>
                <a:latin typeface="+mn-lt"/>
                <a:ea typeface="+mn-ea"/>
                <a:cs typeface="+mn-cs"/>
              </a:rPr>
              <a:t> se </a:t>
            </a:r>
            <a:r>
              <a:rPr lang="en-US" sz="1200" kern="1200" dirty="0" err="1" smtClean="0">
                <a:solidFill>
                  <a:schemeClr val="tx1"/>
                </a:solidFill>
                <a:effectLst/>
                <a:latin typeface="+mn-lt"/>
                <a:ea typeface="+mn-ea"/>
                <a:cs typeface="+mn-cs"/>
              </a:rPr>
              <a:t>résume</a:t>
            </a:r>
            <a:r>
              <a:rPr lang="en-US" sz="1200" kern="1200" dirty="0" smtClean="0">
                <a:solidFill>
                  <a:schemeClr val="tx1"/>
                </a:solidFill>
                <a:effectLst/>
                <a:latin typeface="+mn-lt"/>
                <a:ea typeface="+mn-ea"/>
                <a:cs typeface="+mn-cs"/>
              </a:rPr>
              <a:t> en application successive de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1, qui </a:t>
            </a:r>
            <a:r>
              <a:rPr lang="en-US" sz="1200" kern="1200" dirty="0" err="1" smtClean="0">
                <a:solidFill>
                  <a:schemeClr val="tx1"/>
                </a:solidFill>
                <a:effectLst/>
                <a:latin typeface="+mn-lt"/>
                <a:ea typeface="+mn-ea"/>
                <a:cs typeface="+mn-cs"/>
              </a:rPr>
              <a:t>vérifie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cette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propriété</a:t>
            </a:r>
            <a:r>
              <a:rPr lang="en-US" sz="1200" kern="1200" dirty="0" smtClean="0">
                <a:solidFill>
                  <a:schemeClr val="tx1"/>
                </a:solidFill>
                <a:effectLst/>
                <a:latin typeface="+mn-lt"/>
                <a:ea typeface="+mn-ea"/>
                <a:cs typeface="+mn-cs"/>
              </a:rPr>
              <a:t>.</a:t>
            </a:r>
            <a:endParaRPr lang="fr-FR" sz="1200" kern="1200" dirty="0" smtClean="0">
              <a:solidFill>
                <a:schemeClr val="tx1"/>
              </a:solidFill>
              <a:effectLst/>
              <a:latin typeface="+mn-lt"/>
              <a:ea typeface="+mn-ea"/>
              <a:cs typeface="+mn-cs"/>
            </a:endParaRPr>
          </a:p>
          <a:p>
            <a:endParaRPr lang="fr-FR" dirty="0" smtClean="0"/>
          </a:p>
          <a:p>
            <a:r>
              <a:rPr lang="en-US" sz="1200" i="1" kern="1200" dirty="0" smtClean="0">
                <a:solidFill>
                  <a:schemeClr val="tx1"/>
                </a:solidFill>
                <a:effectLst/>
                <a:latin typeface="+mn-lt"/>
                <a:ea typeface="+mn-ea"/>
                <a:cs typeface="+mn-cs"/>
              </a:rPr>
              <a:t>RNA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variante</a:t>
            </a:r>
            <a:r>
              <a:rPr lang="en-US" sz="1200" kern="1200" dirty="0" smtClean="0">
                <a:solidFill>
                  <a:schemeClr val="tx1"/>
                </a:solidFill>
                <a:effectLst/>
                <a:latin typeface="+mn-lt"/>
                <a:ea typeface="+mn-ea"/>
                <a:cs typeface="+mn-cs"/>
              </a:rPr>
              <a:t> de </a:t>
            </a:r>
            <a:r>
              <a:rPr lang="en-US" sz="1200" i="1" kern="1200" dirty="0" smtClean="0">
                <a:solidFill>
                  <a:schemeClr val="tx1"/>
                </a:solidFill>
                <a:effectLst/>
                <a:latin typeface="+mn-lt"/>
                <a:ea typeface="+mn-ea"/>
                <a:cs typeface="+mn-cs"/>
              </a:rPr>
              <a:t>NA </a:t>
            </a:r>
            <a:r>
              <a:rPr lang="en-US" sz="1200" kern="1200" dirty="0" err="1" smtClean="0">
                <a:solidFill>
                  <a:schemeClr val="tx1"/>
                </a:solidFill>
                <a:effectLst/>
                <a:latin typeface="+mn-lt"/>
                <a:ea typeface="+mn-ea"/>
                <a:cs typeface="+mn-cs"/>
              </a:rPr>
              <a:t>dans</a:t>
            </a:r>
            <a:r>
              <a:rPr lang="en-US" sz="1200" kern="1200" dirty="0" smtClean="0">
                <a:solidFill>
                  <a:schemeClr val="tx1"/>
                </a:solidFill>
                <a:effectLst/>
                <a:latin typeface="+mn-lt"/>
                <a:ea typeface="+mn-ea"/>
                <a:cs typeface="+mn-cs"/>
              </a:rPr>
              <a:t> le </a:t>
            </a:r>
            <a:r>
              <a:rPr lang="en-US" sz="1200" kern="1200" dirty="0" err="1" smtClean="0">
                <a:solidFill>
                  <a:schemeClr val="tx1"/>
                </a:solidFill>
                <a:effectLst/>
                <a:latin typeface="+mn-lt"/>
                <a:ea typeface="+mn-ea"/>
                <a:cs typeface="+mn-cs"/>
              </a:rPr>
              <a:t>même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sens</a:t>
            </a:r>
            <a:r>
              <a:rPr lang="en-US" sz="1200" kern="1200" dirty="0" smtClean="0">
                <a:solidFill>
                  <a:schemeClr val="tx1"/>
                </a:solidFill>
                <a:effectLst/>
                <a:latin typeface="+mn-lt"/>
                <a:ea typeface="+mn-ea"/>
                <a:cs typeface="+mn-cs"/>
              </a:rPr>
              <a:t> de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2 avec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1. </a:t>
            </a:r>
            <a:r>
              <a:rPr lang="en-US" sz="1200" i="1" kern="1200" dirty="0" smtClean="0">
                <a:solidFill>
                  <a:schemeClr val="tx1"/>
                </a:solidFill>
                <a:effectLst/>
                <a:latin typeface="+mn-lt"/>
                <a:ea typeface="+mn-ea"/>
                <a:cs typeface="+mn-cs"/>
              </a:rPr>
              <a:t>RNA </a:t>
            </a:r>
            <a:r>
              <a:rPr lang="en-US" sz="1200" kern="1200" dirty="0" smtClean="0">
                <a:solidFill>
                  <a:schemeClr val="tx1"/>
                </a:solidFill>
                <a:effectLst/>
                <a:latin typeface="+mn-lt"/>
                <a:ea typeface="+mn-ea"/>
                <a:cs typeface="+mn-cs"/>
              </a:rPr>
              <a:t>ne </a:t>
            </a:r>
            <a:r>
              <a:rPr lang="en-US" sz="1200" kern="1200" dirty="0" err="1" smtClean="0">
                <a:solidFill>
                  <a:schemeClr val="tx1"/>
                </a:solidFill>
                <a:effectLst/>
                <a:latin typeface="+mn-lt"/>
                <a:ea typeface="+mn-ea"/>
                <a:cs typeface="+mn-cs"/>
              </a:rPr>
              <a:t>considère</a:t>
            </a:r>
            <a:r>
              <a:rPr lang="en-US" sz="1200" kern="1200" dirty="0" smtClean="0">
                <a:solidFill>
                  <a:schemeClr val="tx1"/>
                </a:solidFill>
                <a:effectLst/>
                <a:latin typeface="+mn-lt"/>
                <a:ea typeface="+mn-ea"/>
                <a:cs typeface="+mn-cs"/>
              </a:rPr>
              <a:t> pas un arc</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Oi</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SM</a:t>
            </a:r>
            <a:r>
              <a:rPr lang="en-US" sz="1200"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Oi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a:t>
            </a:r>
            <a:r>
              <a:rPr lang="en-US" sz="1200" kern="1200" dirty="0" smtClean="0">
                <a:solidFill>
                  <a:schemeClr val="tx1"/>
                </a:solidFill>
                <a:effectLst/>
                <a:latin typeface="+mn-lt"/>
                <a:ea typeface="+mn-ea"/>
                <a:cs typeface="+mn-cs"/>
              </a:rPr>
              <a:t> les </a:t>
            </a:r>
            <a:r>
              <a:rPr lang="en-US" sz="1200" kern="1200" dirty="0" err="1" smtClean="0">
                <a:solidFill>
                  <a:schemeClr val="tx1"/>
                </a:solidFill>
                <a:effectLst/>
                <a:latin typeface="+mn-lt"/>
                <a:ea typeface="+mn-ea"/>
                <a:cs typeface="+mn-cs"/>
              </a:rPr>
              <a:t>opérations</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PM</a:t>
            </a:r>
            <a:r>
              <a:rPr lang="en-US" sz="1200"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Oi</a:t>
            </a:r>
            <a:r>
              <a:rPr lang="en-US" sz="1200" kern="1200" dirty="0" smtClean="0">
                <a:solidFill>
                  <a:schemeClr val="tx1"/>
                </a:solidFill>
                <a:effectLst/>
                <a:latin typeface="+mn-lt"/>
                <a:ea typeface="+mn-ea"/>
                <a:cs typeface="+mn-cs"/>
              </a:rPr>
              <a:t>] et </a:t>
            </a:r>
            <a:r>
              <a:rPr lang="en-US" sz="1200" i="1" kern="1200" dirty="0" smtClean="0">
                <a:solidFill>
                  <a:schemeClr val="tx1"/>
                </a:solidFill>
                <a:effectLst/>
                <a:latin typeface="+mn-lt"/>
                <a:ea typeface="+mn-ea"/>
                <a:cs typeface="+mn-cs"/>
              </a:rPr>
              <a:t>SM</a:t>
            </a:r>
            <a:r>
              <a:rPr lang="en-US" sz="1200" kern="1200" dirty="0" smtClean="0">
                <a:solidFill>
                  <a:schemeClr val="tx1"/>
                </a:solidFill>
                <a:effectLst/>
                <a:latin typeface="+mn-lt"/>
                <a:ea typeface="+mn-ea"/>
                <a:cs typeface="+mn-cs"/>
              </a:rPr>
              <a:t>[</a:t>
            </a:r>
            <a:r>
              <a:rPr lang="en-US" sz="1200" i="1" kern="1200" dirty="0" smtClean="0">
                <a:solidFill>
                  <a:schemeClr val="tx1"/>
                </a:solidFill>
                <a:effectLst/>
                <a:latin typeface="+mn-lt"/>
                <a:ea typeface="+mn-ea"/>
                <a:cs typeface="+mn-cs"/>
              </a:rPr>
              <a:t>SM</a:t>
            </a:r>
            <a:r>
              <a:rPr lang="en-US" sz="1200"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Oi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aussi</a:t>
            </a:r>
            <a:r>
              <a:rPr lang="en-US" sz="1200" kern="1200" dirty="0" smtClean="0">
                <a:solidFill>
                  <a:schemeClr val="tx1"/>
                </a:solidFill>
                <a:effectLst/>
                <a:latin typeface="+mn-lt"/>
                <a:ea typeface="+mn-ea"/>
                <a:cs typeface="+mn-cs"/>
              </a:rPr>
              <a:t> critiques</a:t>
            </a:r>
            <a:endParaRPr lang="fr-FR" dirty="0"/>
          </a:p>
        </p:txBody>
      </p:sp>
      <p:sp>
        <p:nvSpPr>
          <p:cNvPr id="4" name="Slide Number Placeholder 3"/>
          <p:cNvSpPr>
            <a:spLocks noGrp="1"/>
          </p:cNvSpPr>
          <p:nvPr>
            <p:ph type="sldNum" sz="quarter" idx="10"/>
          </p:nvPr>
        </p:nvSpPr>
        <p:spPr/>
        <p:txBody>
          <a:bodyPr/>
          <a:lstStyle/>
          <a:p>
            <a:fld id="{F9C2B120-4DEB-4447-AFC6-08AC044F6121}" type="slidenum">
              <a:rPr lang="fr-FR" smtClean="0"/>
              <a:t>45</a:t>
            </a:fld>
            <a:endParaRPr lang="fr-FR"/>
          </a:p>
        </p:txBody>
      </p:sp>
    </p:spTree>
    <p:extLst>
      <p:ext uri="{BB962C8B-B14F-4D97-AF65-F5344CB8AC3E}">
        <p14:creationId xmlns:p14="http://schemas.microsoft.com/office/powerpoint/2010/main" val="35471409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 </a:t>
            </a:r>
            <a:r>
              <a:rPr lang="en-US" sz="1200" kern="1200" dirty="0" err="1" smtClean="0">
                <a:solidFill>
                  <a:schemeClr val="tx1"/>
                </a:solidFill>
                <a:effectLst/>
                <a:latin typeface="+mn-lt"/>
                <a:ea typeface="+mn-ea"/>
                <a:cs typeface="+mn-cs"/>
              </a:rPr>
              <a:t>vérification</a:t>
            </a:r>
            <a:r>
              <a:rPr lang="en-US" sz="1200" kern="1200" dirty="0" smtClean="0">
                <a:solidFill>
                  <a:schemeClr val="tx1"/>
                </a:solidFill>
                <a:effectLst/>
                <a:latin typeface="+mn-lt"/>
                <a:ea typeface="+mn-ea"/>
                <a:cs typeface="+mn-cs"/>
              </a:rPr>
              <a:t> de la </a:t>
            </a:r>
            <a:r>
              <a:rPr lang="en-US" sz="1200" kern="1200" dirty="0" err="1" smtClean="0">
                <a:solidFill>
                  <a:schemeClr val="tx1"/>
                </a:solidFill>
                <a:effectLst/>
                <a:latin typeface="+mn-lt"/>
                <a:ea typeface="+mn-ea"/>
                <a:cs typeface="+mn-cs"/>
              </a:rPr>
              <a:t>connectivité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démontrée</a:t>
            </a:r>
            <a:r>
              <a:rPr lang="en-US" sz="1200" kern="1200" dirty="0" smtClean="0">
                <a:solidFill>
                  <a:schemeClr val="tx1"/>
                </a:solidFill>
                <a:effectLst/>
                <a:latin typeface="+mn-lt"/>
                <a:ea typeface="+mn-ea"/>
                <a:cs typeface="+mn-cs"/>
              </a:rPr>
              <a:t> pour </a:t>
            </a:r>
            <a:r>
              <a:rPr lang="en-US" sz="1200" kern="1200" dirty="0" err="1" smtClean="0">
                <a:solidFill>
                  <a:schemeClr val="tx1"/>
                </a:solidFill>
                <a:effectLst/>
                <a:latin typeface="+mn-lt"/>
                <a:ea typeface="+mn-ea"/>
                <a:cs typeface="+mn-cs"/>
              </a:rPr>
              <a:t>ce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voisinage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l’inconvénient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majeur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c’est</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taille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considérable</a:t>
            </a:r>
            <a:r>
              <a:rPr lang="en-US" sz="1200" kern="1200" dirty="0" smtClean="0">
                <a:solidFill>
                  <a:schemeClr val="tx1"/>
                </a:solidFill>
                <a:effectLst/>
                <a:latin typeface="+mn-lt"/>
                <a:ea typeface="+mn-ea"/>
                <a:cs typeface="+mn-cs"/>
              </a:rPr>
              <a:t> du </a:t>
            </a:r>
            <a:r>
              <a:rPr lang="en-US" sz="1200" kern="1200" dirty="0" err="1" smtClean="0">
                <a:solidFill>
                  <a:schemeClr val="tx1"/>
                </a:solidFill>
                <a:effectLst/>
                <a:latin typeface="+mn-lt"/>
                <a:ea typeface="+mn-ea"/>
                <a:cs typeface="+mn-cs"/>
              </a:rPr>
              <a:t>voisinage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généré</a:t>
            </a:r>
            <a:r>
              <a:rPr lang="en-US" sz="1200" kern="1200" dirty="0" smtClean="0">
                <a:solidFill>
                  <a:schemeClr val="tx1"/>
                </a:solidFill>
                <a:effectLst/>
                <a:latin typeface="+mn-lt"/>
                <a:ea typeface="+mn-ea"/>
                <a:cs typeface="+mn-cs"/>
              </a:rPr>
              <a:t> à </a:t>
            </a:r>
            <a:r>
              <a:rPr lang="en-US" sz="1200" kern="1200" dirty="0" err="1" smtClean="0">
                <a:solidFill>
                  <a:schemeClr val="tx1"/>
                </a:solidFill>
                <a:effectLst/>
                <a:latin typeface="+mn-lt"/>
                <a:ea typeface="+mn-ea"/>
                <a:cs typeface="+mn-cs"/>
              </a:rPr>
              <a:t>chaque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itération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a:t>
            </a:r>
            <a:r>
              <a:rPr lang="en-US" sz="1200" kern="1200" dirty="0" smtClean="0">
                <a:solidFill>
                  <a:schemeClr val="tx1"/>
                </a:solidFill>
                <a:effectLst/>
                <a:latin typeface="+mn-lt"/>
                <a:ea typeface="+mn-ea"/>
                <a:cs typeface="+mn-cs"/>
              </a:rPr>
              <a:t> qui rend son application </a:t>
            </a:r>
            <a:r>
              <a:rPr lang="en-US" sz="1200" kern="1200" dirty="0" err="1" smtClean="0">
                <a:solidFill>
                  <a:schemeClr val="tx1"/>
                </a:solidFill>
                <a:effectLst/>
                <a:latin typeface="+mn-lt"/>
                <a:ea typeface="+mn-ea"/>
                <a:cs typeface="+mn-cs"/>
              </a:rPr>
              <a:t>lourde</a:t>
            </a:r>
            <a:r>
              <a:rPr lang="en-US" sz="1200" kern="1200" dirty="0" smtClean="0">
                <a:solidFill>
                  <a:schemeClr val="tx1"/>
                </a:solidFill>
                <a:effectLst/>
                <a:latin typeface="+mn-lt"/>
                <a:ea typeface="+mn-ea"/>
                <a:cs typeface="+mn-cs"/>
              </a:rPr>
              <a:t>. </a:t>
            </a:r>
            <a:endParaRPr lang="fr-FR" dirty="0"/>
          </a:p>
        </p:txBody>
      </p:sp>
      <p:sp>
        <p:nvSpPr>
          <p:cNvPr id="4" name="Slide Number Placeholder 3"/>
          <p:cNvSpPr>
            <a:spLocks noGrp="1"/>
          </p:cNvSpPr>
          <p:nvPr>
            <p:ph type="sldNum" sz="quarter" idx="10"/>
          </p:nvPr>
        </p:nvSpPr>
        <p:spPr/>
        <p:txBody>
          <a:bodyPr/>
          <a:lstStyle/>
          <a:p>
            <a:fld id="{F9C2B120-4DEB-4447-AFC6-08AC044F6121}" type="slidenum">
              <a:rPr lang="fr-FR" smtClean="0"/>
              <a:t>46</a:t>
            </a:fld>
            <a:endParaRPr lang="fr-FR"/>
          </a:p>
        </p:txBody>
      </p:sp>
    </p:spTree>
    <p:extLst>
      <p:ext uri="{BB962C8B-B14F-4D97-AF65-F5344CB8AC3E}">
        <p14:creationId xmlns:p14="http://schemas.microsoft.com/office/powerpoint/2010/main" val="874824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L’inconvénient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majeur</a:t>
            </a:r>
            <a:r>
              <a:rPr lang="en-US" sz="1200" kern="1200" dirty="0" smtClean="0">
                <a:solidFill>
                  <a:schemeClr val="tx1"/>
                </a:solidFill>
                <a:effectLst/>
                <a:latin typeface="+mn-lt"/>
                <a:ea typeface="+mn-ea"/>
                <a:cs typeface="+mn-cs"/>
              </a:rPr>
              <a:t> des </a:t>
            </a:r>
            <a:r>
              <a:rPr lang="en-US" sz="1200" kern="1200" dirty="0" err="1" smtClean="0">
                <a:solidFill>
                  <a:schemeClr val="tx1"/>
                </a:solidFill>
                <a:effectLst/>
                <a:latin typeface="+mn-lt"/>
                <a:ea typeface="+mn-ea"/>
                <a:cs typeface="+mn-cs"/>
              </a:rPr>
              <a:t>voisinages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précédents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le grand </a:t>
            </a:r>
            <a:r>
              <a:rPr lang="en-US" sz="1200" kern="1200" dirty="0" err="1" smtClean="0">
                <a:solidFill>
                  <a:schemeClr val="tx1"/>
                </a:solidFill>
                <a:effectLst/>
                <a:latin typeface="+mn-lt"/>
                <a:ea typeface="+mn-ea"/>
                <a:cs typeface="+mn-cs"/>
              </a:rPr>
              <a:t>nombre</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voisins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générés</a:t>
            </a:r>
            <a:r>
              <a:rPr lang="en-US" sz="1200" kern="1200" dirty="0" smtClean="0">
                <a:solidFill>
                  <a:schemeClr val="tx1"/>
                </a:solidFill>
                <a:effectLst/>
                <a:latin typeface="+mn-lt"/>
                <a:ea typeface="+mn-ea"/>
                <a:cs typeface="+mn-cs"/>
              </a:rPr>
              <a:t> pour </a:t>
            </a:r>
            <a:r>
              <a:rPr lang="en-US" sz="1200" kern="1200" dirty="0" err="1" smtClean="0">
                <a:solidFill>
                  <a:schemeClr val="tx1"/>
                </a:solidFill>
                <a:effectLst/>
                <a:latin typeface="+mn-lt"/>
                <a:ea typeface="+mn-ea"/>
                <a:cs typeface="+mn-cs"/>
              </a:rPr>
              <a:t>une</a:t>
            </a:r>
            <a:r>
              <a:rPr lang="en-US" sz="1200" kern="1200" dirty="0" smtClean="0">
                <a:solidFill>
                  <a:schemeClr val="tx1"/>
                </a:solidFill>
                <a:effectLst/>
                <a:latin typeface="+mn-lt"/>
                <a:ea typeface="+mn-ea"/>
                <a:cs typeface="+mn-cs"/>
              </a:rPr>
              <a:t> solution </a:t>
            </a:r>
            <a:r>
              <a:rPr lang="en-US" sz="1200" kern="1200" dirty="0" err="1" smtClean="0">
                <a:solidFill>
                  <a:schemeClr val="tx1"/>
                </a:solidFill>
                <a:effectLst/>
                <a:latin typeface="+mn-lt"/>
                <a:ea typeface="+mn-ea"/>
                <a:cs typeface="+mn-cs"/>
              </a:rPr>
              <a:t>donnée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L’impact</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leur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évaluation</a:t>
            </a:r>
            <a:r>
              <a:rPr lang="en-US" sz="1200" kern="1200" dirty="0" smtClean="0">
                <a:solidFill>
                  <a:schemeClr val="tx1"/>
                </a:solidFill>
                <a:effectLst/>
                <a:latin typeface="+mn-lt"/>
                <a:ea typeface="+mn-ea"/>
                <a:cs typeface="+mn-cs"/>
              </a:rPr>
              <a:t> sera important </a:t>
            </a:r>
            <a:r>
              <a:rPr lang="en-US" sz="1200" kern="1200" dirty="0" err="1" smtClean="0">
                <a:solidFill>
                  <a:schemeClr val="tx1"/>
                </a:solidFill>
                <a:effectLst/>
                <a:latin typeface="+mn-lt"/>
                <a:ea typeface="+mn-ea"/>
                <a:cs typeface="+mn-cs"/>
              </a:rPr>
              <a:t>sur</a:t>
            </a:r>
            <a:r>
              <a:rPr lang="en-US" sz="1200" kern="1200" dirty="0" smtClean="0">
                <a:solidFill>
                  <a:schemeClr val="tx1"/>
                </a:solidFill>
                <a:effectLst/>
                <a:latin typeface="+mn-lt"/>
                <a:ea typeface="+mn-ea"/>
                <a:cs typeface="+mn-cs"/>
              </a:rPr>
              <a:t> la performance de la </a:t>
            </a:r>
            <a:r>
              <a:rPr lang="en-US" sz="1200" kern="1200" dirty="0" err="1" smtClean="0">
                <a:solidFill>
                  <a:schemeClr val="tx1"/>
                </a:solidFill>
                <a:effectLst/>
                <a:latin typeface="+mn-lt"/>
                <a:ea typeface="+mn-ea"/>
                <a:cs typeface="+mn-cs"/>
              </a:rPr>
              <a:t>méthode</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résolution</a:t>
            </a:r>
            <a:r>
              <a:rPr lang="en-US" sz="1200" kern="1200" dirty="0" smtClean="0">
                <a:solidFill>
                  <a:schemeClr val="tx1"/>
                </a:solidFill>
                <a:effectLst/>
                <a:latin typeface="+mn-lt"/>
                <a:ea typeface="+mn-ea"/>
                <a:cs typeface="+mn-cs"/>
              </a:rPr>
              <a:t>.</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 </a:t>
            </a:r>
            <a:r>
              <a:rPr lang="en-US" sz="1200" kern="1200" dirty="0" err="1" smtClean="0">
                <a:solidFill>
                  <a:schemeClr val="tx1"/>
                </a:solidFill>
                <a:effectLst/>
                <a:latin typeface="+mn-lt"/>
                <a:ea typeface="+mn-ea"/>
                <a:cs typeface="+mn-cs"/>
              </a:rPr>
              <a:t>voisinage</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NS </a:t>
            </a:r>
            <a:r>
              <a:rPr lang="en-US" sz="1200" kern="1200" dirty="0" err="1" smtClean="0">
                <a:solidFill>
                  <a:schemeClr val="tx1"/>
                </a:solidFill>
                <a:effectLst/>
                <a:latin typeface="+mn-lt"/>
                <a:ea typeface="+mn-ea"/>
                <a:cs typeface="+mn-cs"/>
              </a:rPr>
              <a:t>proposé</a:t>
            </a:r>
            <a:r>
              <a:rPr lang="en-US" sz="1200" kern="1200" dirty="0" smtClean="0">
                <a:solidFill>
                  <a:schemeClr val="tx1"/>
                </a:solidFill>
                <a:effectLst/>
                <a:latin typeface="+mn-lt"/>
                <a:ea typeface="+mn-ea"/>
                <a:cs typeface="+mn-cs"/>
              </a:rPr>
              <a:t> par </a:t>
            </a:r>
            <a:r>
              <a:rPr lang="en-US" sz="1200" kern="1200" dirty="0" err="1" smtClean="0">
                <a:solidFill>
                  <a:schemeClr val="tx1"/>
                </a:solidFill>
                <a:effectLst/>
                <a:latin typeface="+mn-lt"/>
                <a:ea typeface="+mn-ea"/>
                <a:cs typeface="+mn-cs"/>
              </a:rPr>
              <a:t>Nowicki</a:t>
            </a:r>
            <a:r>
              <a:rPr lang="en-US" sz="1200" kern="1200" dirty="0" smtClean="0">
                <a:solidFill>
                  <a:schemeClr val="tx1"/>
                </a:solidFill>
                <a:effectLst/>
                <a:latin typeface="+mn-lt"/>
                <a:ea typeface="+mn-ea"/>
                <a:cs typeface="+mn-cs"/>
              </a:rPr>
              <a:t> &amp; </a:t>
            </a:r>
            <a:r>
              <a:rPr lang="en-US" sz="1200" kern="1200" dirty="0" err="1" smtClean="0">
                <a:solidFill>
                  <a:schemeClr val="tx1"/>
                </a:solidFill>
                <a:effectLst/>
                <a:latin typeface="+mn-lt"/>
                <a:ea typeface="+mn-ea"/>
                <a:cs typeface="+mn-cs"/>
              </a:rPr>
              <a:t>Smutnicki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connu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comme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étant</a:t>
            </a:r>
            <a:r>
              <a:rPr lang="en-US" sz="1200" kern="1200" dirty="0" smtClean="0">
                <a:solidFill>
                  <a:schemeClr val="tx1"/>
                </a:solidFill>
                <a:effectLst/>
                <a:latin typeface="+mn-lt"/>
                <a:ea typeface="+mn-ea"/>
                <a:cs typeface="+mn-cs"/>
              </a:rPr>
              <a:t> le </a:t>
            </a:r>
            <a:r>
              <a:rPr lang="en-US" sz="1200" kern="1200" dirty="0" err="1" smtClean="0">
                <a:solidFill>
                  <a:schemeClr val="tx1"/>
                </a:solidFill>
                <a:effectLst/>
                <a:latin typeface="+mn-lt"/>
                <a:ea typeface="+mn-ea"/>
                <a:cs typeface="+mn-cs"/>
              </a:rPr>
              <a:t>voisinage</a:t>
            </a:r>
            <a:r>
              <a:rPr lang="en-US" sz="1200" kern="1200" dirty="0" smtClean="0">
                <a:solidFill>
                  <a:schemeClr val="tx1"/>
                </a:solidFill>
                <a:effectLst/>
                <a:latin typeface="+mn-lt"/>
                <a:ea typeface="+mn-ea"/>
                <a:cs typeface="+mn-cs"/>
              </a:rPr>
              <a:t> le plus </a:t>
            </a:r>
            <a:r>
              <a:rPr lang="en-US" sz="1200" kern="1200" dirty="0" err="1" smtClean="0">
                <a:solidFill>
                  <a:schemeClr val="tx1"/>
                </a:solidFill>
                <a:effectLst/>
                <a:latin typeface="+mn-lt"/>
                <a:ea typeface="+mn-ea"/>
                <a:cs typeface="+mn-cs"/>
              </a:rPr>
              <a:t>réduit</a:t>
            </a:r>
            <a:r>
              <a:rPr lang="en-US" sz="1200" kern="1200" dirty="0" smtClean="0">
                <a:solidFill>
                  <a:schemeClr val="tx1"/>
                </a:solidFill>
                <a:effectLst/>
                <a:latin typeface="+mn-lt"/>
                <a:ea typeface="+mn-ea"/>
                <a:cs typeface="+mn-cs"/>
              </a:rPr>
              <a:t>. Il </a:t>
            </a:r>
            <a:r>
              <a:rPr lang="en-US" sz="1200" kern="1200" dirty="0" err="1" smtClean="0">
                <a:solidFill>
                  <a:schemeClr val="tx1"/>
                </a:solidFill>
                <a:effectLst/>
                <a:latin typeface="+mn-lt"/>
                <a:ea typeface="+mn-ea"/>
                <a:cs typeface="+mn-cs"/>
              </a:rPr>
              <a:t>permet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d’obtenir</a:t>
            </a:r>
            <a:r>
              <a:rPr lang="en-US" sz="1200" kern="1200" dirty="0" smtClean="0">
                <a:solidFill>
                  <a:schemeClr val="tx1"/>
                </a:solidFill>
                <a:effectLst/>
                <a:latin typeface="+mn-lt"/>
                <a:ea typeface="+mn-ea"/>
                <a:cs typeface="+mn-cs"/>
              </a:rPr>
              <a:t> les </a:t>
            </a:r>
            <a:r>
              <a:rPr lang="en-US" sz="1200" kern="1200" dirty="0" err="1" smtClean="0">
                <a:solidFill>
                  <a:schemeClr val="tx1"/>
                </a:solidFill>
                <a:effectLst/>
                <a:latin typeface="+mn-lt"/>
                <a:ea typeface="+mn-ea"/>
                <a:cs typeface="+mn-cs"/>
              </a:rPr>
              <a:t>résultats</a:t>
            </a:r>
            <a:r>
              <a:rPr lang="en-US" sz="1200" kern="1200" dirty="0" smtClean="0">
                <a:solidFill>
                  <a:schemeClr val="tx1"/>
                </a:solidFill>
                <a:effectLst/>
                <a:latin typeface="+mn-lt"/>
                <a:ea typeface="+mn-ea"/>
                <a:cs typeface="+mn-cs"/>
              </a:rPr>
              <a:t> en temps </a:t>
            </a:r>
            <a:r>
              <a:rPr lang="en-US" sz="1200" kern="1200" dirty="0" err="1" smtClean="0">
                <a:solidFill>
                  <a:schemeClr val="tx1"/>
                </a:solidFill>
                <a:effectLst/>
                <a:latin typeface="+mn-lt"/>
                <a:ea typeface="+mn-ea"/>
                <a:cs typeface="+mn-cs"/>
              </a:rPr>
              <a:t>relativement</a:t>
            </a:r>
            <a:r>
              <a:rPr lang="en-US" sz="1200" kern="1200" dirty="0" smtClean="0">
                <a:solidFill>
                  <a:schemeClr val="tx1"/>
                </a:solidFill>
                <a:effectLst/>
                <a:latin typeface="+mn-lt"/>
                <a:ea typeface="+mn-ea"/>
                <a:cs typeface="+mn-cs"/>
              </a:rPr>
              <a:t> court</a:t>
            </a:r>
            <a:endParaRPr lang="fr-FR" sz="1200" kern="1200" dirty="0" smtClean="0">
              <a:solidFill>
                <a:schemeClr val="tx1"/>
              </a:solidFill>
              <a:effectLst/>
              <a:latin typeface="+mn-lt"/>
              <a:ea typeface="+mn-ea"/>
              <a:cs typeface="+mn-cs"/>
            </a:endParaRPr>
          </a:p>
          <a:p>
            <a:endParaRPr lang="fr-FR" dirty="0"/>
          </a:p>
        </p:txBody>
      </p:sp>
      <p:sp>
        <p:nvSpPr>
          <p:cNvPr id="4" name="Slide Number Placeholder 3"/>
          <p:cNvSpPr>
            <a:spLocks noGrp="1"/>
          </p:cNvSpPr>
          <p:nvPr>
            <p:ph type="sldNum" sz="quarter" idx="10"/>
          </p:nvPr>
        </p:nvSpPr>
        <p:spPr/>
        <p:txBody>
          <a:bodyPr/>
          <a:lstStyle/>
          <a:p>
            <a:fld id="{F9C2B120-4DEB-4447-AFC6-08AC044F6121}" type="slidenum">
              <a:rPr lang="fr-FR" smtClean="0"/>
              <a:t>47</a:t>
            </a:fld>
            <a:endParaRPr lang="fr-FR"/>
          </a:p>
        </p:txBody>
      </p:sp>
    </p:spTree>
    <p:extLst>
      <p:ext uri="{BB962C8B-B14F-4D97-AF65-F5344CB8AC3E}">
        <p14:creationId xmlns:p14="http://schemas.microsoft.com/office/powerpoint/2010/main" val="38487750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  </a:t>
            </a:r>
            <a:r>
              <a:rPr lang="en-US" sz="1200" kern="1200" dirty="0" err="1" smtClean="0">
                <a:solidFill>
                  <a:schemeClr val="tx1"/>
                </a:solidFill>
                <a:effectLst/>
                <a:latin typeface="+mn-lt"/>
                <a:ea typeface="+mn-ea"/>
                <a:cs typeface="+mn-cs"/>
              </a:rPr>
              <a:t>complexité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d’une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approche</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résolution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basée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recherche</a:t>
            </a:r>
            <a:r>
              <a:rPr lang="en-US" sz="1200" kern="1200" dirty="0" smtClean="0">
                <a:solidFill>
                  <a:schemeClr val="tx1"/>
                </a:solidFill>
                <a:effectLst/>
                <a:latin typeface="+mn-lt"/>
                <a:ea typeface="+mn-ea"/>
                <a:cs typeface="+mn-cs"/>
              </a:rPr>
              <a:t>  locale  </a:t>
            </a:r>
            <a:r>
              <a:rPr lang="en-US" sz="1200" kern="1200" dirty="0" err="1" smtClean="0">
                <a:solidFill>
                  <a:schemeClr val="tx1"/>
                </a:solidFill>
                <a:effectLst/>
                <a:latin typeface="+mn-lt"/>
                <a:ea typeface="+mn-ea"/>
                <a:cs typeface="+mn-cs"/>
              </a:rPr>
              <a:t>dépend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étroitement</a:t>
            </a:r>
            <a:r>
              <a:rPr lang="en-US" sz="1200" kern="1200" dirty="0" smtClean="0">
                <a:solidFill>
                  <a:schemeClr val="tx1"/>
                </a:solidFill>
                <a:effectLst/>
                <a:latin typeface="+mn-lt"/>
                <a:ea typeface="+mn-ea"/>
                <a:cs typeface="+mn-cs"/>
              </a:rPr>
              <a:t> de la </a:t>
            </a:r>
            <a:r>
              <a:rPr lang="en-US" sz="1200" kern="1200" dirty="0" err="1" smtClean="0">
                <a:solidFill>
                  <a:schemeClr val="tx1"/>
                </a:solidFill>
                <a:effectLst/>
                <a:latin typeface="+mn-lt"/>
                <a:ea typeface="+mn-ea"/>
                <a:cs typeface="+mn-cs"/>
              </a:rPr>
              <a:t>méthode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d’évaluation</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voisinage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afin</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déterminer</a:t>
            </a:r>
            <a:r>
              <a:rPr lang="en-US" sz="1200" kern="1200" dirty="0" smtClean="0">
                <a:solidFill>
                  <a:schemeClr val="tx1"/>
                </a:solidFill>
                <a:effectLst/>
                <a:latin typeface="+mn-lt"/>
                <a:ea typeface="+mn-ea"/>
                <a:cs typeface="+mn-cs"/>
              </a:rPr>
              <a:t> le </a:t>
            </a:r>
            <a:r>
              <a:rPr lang="en-US" sz="1200" kern="1200" dirty="0" err="1" smtClean="0">
                <a:solidFill>
                  <a:schemeClr val="tx1"/>
                </a:solidFill>
                <a:effectLst/>
                <a:latin typeface="+mn-lt"/>
                <a:ea typeface="+mn-ea"/>
                <a:cs typeface="+mn-cs"/>
              </a:rPr>
              <a:t>meilleur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voisin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selon</a:t>
            </a:r>
            <a:r>
              <a:rPr lang="en-US" sz="1200" kern="1200" dirty="0" smtClean="0">
                <a:solidFill>
                  <a:schemeClr val="tx1"/>
                </a:solidFill>
                <a:effectLst/>
                <a:latin typeface="+mn-lt"/>
                <a:ea typeface="+mn-ea"/>
                <a:cs typeface="+mn-cs"/>
              </a:rPr>
              <a:t> le </a:t>
            </a:r>
            <a:r>
              <a:rPr lang="en-US" sz="1200" kern="1200" dirty="0" err="1" smtClean="0">
                <a:solidFill>
                  <a:schemeClr val="tx1"/>
                </a:solidFill>
                <a:effectLst/>
                <a:latin typeface="+mn-lt"/>
                <a:ea typeface="+mn-ea"/>
                <a:cs typeface="+mn-cs"/>
              </a:rPr>
              <a:t>critère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retenu</a:t>
            </a:r>
            <a:r>
              <a:rPr lang="en-US" sz="1200" kern="1200" dirty="0" smtClean="0">
                <a:solidFill>
                  <a:schemeClr val="tx1"/>
                </a:solidFill>
                <a:effectLst/>
                <a:latin typeface="+mn-lt"/>
                <a:ea typeface="+mn-ea"/>
                <a:cs typeface="+mn-cs"/>
              </a:rPr>
              <a:t>. Pour </a:t>
            </a:r>
            <a:r>
              <a:rPr lang="en-US" sz="1200" kern="1200" dirty="0" err="1" smtClean="0">
                <a:solidFill>
                  <a:schemeClr val="tx1"/>
                </a:solidFill>
                <a:effectLst/>
                <a:latin typeface="+mn-lt"/>
                <a:ea typeface="+mn-ea"/>
                <a:cs typeface="+mn-cs"/>
              </a:rPr>
              <a:t>cela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faudrait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pouvoir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évaluer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tous</a:t>
            </a:r>
            <a:r>
              <a:rPr lang="en-US" sz="1200" kern="1200" dirty="0" smtClean="0">
                <a:solidFill>
                  <a:schemeClr val="tx1"/>
                </a:solidFill>
                <a:effectLst/>
                <a:latin typeface="+mn-lt"/>
                <a:ea typeface="+mn-ea"/>
                <a:cs typeface="+mn-cs"/>
              </a:rPr>
              <a:t> les </a:t>
            </a:r>
            <a:r>
              <a:rPr lang="en-US" sz="1200" kern="1200" dirty="0" err="1" smtClean="0">
                <a:solidFill>
                  <a:schemeClr val="tx1"/>
                </a:solidFill>
                <a:effectLst/>
                <a:latin typeface="+mn-lt"/>
                <a:ea typeface="+mn-ea"/>
                <a:cs typeface="+mn-cs"/>
              </a:rPr>
              <a:t>voisins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Cependant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l’évaluation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complète</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i.e. </a:t>
            </a:r>
            <a:r>
              <a:rPr lang="en-US" sz="1200" kern="1200" dirty="0" err="1" smtClean="0">
                <a:solidFill>
                  <a:schemeClr val="tx1"/>
                </a:solidFill>
                <a:effectLst/>
                <a:latin typeface="+mn-lt"/>
                <a:ea typeface="+mn-ea"/>
                <a:cs typeface="+mn-cs"/>
              </a:rPr>
              <a:t>calcul</a:t>
            </a:r>
            <a:r>
              <a:rPr lang="en-US" sz="1200" kern="1200" dirty="0" smtClean="0">
                <a:solidFill>
                  <a:schemeClr val="tx1"/>
                </a:solidFill>
                <a:effectLst/>
                <a:latin typeface="+mn-lt"/>
                <a:ea typeface="+mn-ea"/>
                <a:cs typeface="+mn-cs"/>
              </a:rPr>
              <a:t> des dates de début de </a:t>
            </a:r>
            <a:r>
              <a:rPr lang="en-US" sz="1200" kern="1200" dirty="0" err="1" smtClean="0">
                <a:solidFill>
                  <a:schemeClr val="tx1"/>
                </a:solidFill>
                <a:effectLst/>
                <a:latin typeface="+mn-lt"/>
                <a:ea typeface="+mn-ea"/>
                <a:cs typeface="+mn-cs"/>
              </a:rPr>
              <a:t>toutes</a:t>
            </a:r>
            <a:r>
              <a:rPr lang="en-US" sz="1200" kern="1200" dirty="0" smtClean="0">
                <a:solidFill>
                  <a:schemeClr val="tx1"/>
                </a:solidFill>
                <a:effectLst/>
                <a:latin typeface="+mn-lt"/>
                <a:ea typeface="+mn-ea"/>
                <a:cs typeface="+mn-cs"/>
              </a:rPr>
              <a:t> les </a:t>
            </a:r>
            <a:r>
              <a:rPr lang="en-US" sz="1200" kern="1200" dirty="0" err="1" smtClean="0">
                <a:solidFill>
                  <a:schemeClr val="tx1"/>
                </a:solidFill>
                <a:effectLst/>
                <a:latin typeface="+mn-lt"/>
                <a:ea typeface="+mn-ea"/>
                <a:cs typeface="+mn-cs"/>
              </a:rPr>
              <a:t>opérations</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chaque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voisin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prend</a:t>
            </a:r>
            <a:r>
              <a:rPr lang="en-US" sz="1200" kern="1200" dirty="0" smtClean="0">
                <a:solidFill>
                  <a:schemeClr val="tx1"/>
                </a:solidFill>
                <a:effectLst/>
                <a:latin typeface="+mn-lt"/>
                <a:ea typeface="+mn-ea"/>
                <a:cs typeface="+mn-cs"/>
              </a:rPr>
              <a:t> un temps </a:t>
            </a:r>
            <a:r>
              <a:rPr lang="en-US" sz="1200" kern="1200" dirty="0" err="1" smtClean="0">
                <a:solidFill>
                  <a:schemeClr val="tx1"/>
                </a:solidFill>
                <a:effectLst/>
                <a:latin typeface="+mn-lt"/>
                <a:ea typeface="+mn-ea"/>
                <a:cs typeface="+mn-cs"/>
              </a:rPr>
              <a:t>considérable</a:t>
            </a:r>
            <a:r>
              <a:rPr lang="en-US" sz="1200" kern="1200" dirty="0" smtClean="0">
                <a:solidFill>
                  <a:schemeClr val="tx1"/>
                </a:solidFill>
                <a:effectLst/>
                <a:latin typeface="+mn-lt"/>
                <a:ea typeface="+mn-ea"/>
                <a:cs typeface="+mn-cs"/>
              </a:rPr>
              <a:t>. Il a </a:t>
            </a:r>
            <a:r>
              <a:rPr lang="en-US" sz="1200" kern="1200" dirty="0" err="1" smtClean="0">
                <a:solidFill>
                  <a:schemeClr val="tx1"/>
                </a:solidFill>
                <a:effectLst/>
                <a:latin typeface="+mn-lt"/>
                <a:ea typeface="+mn-ea"/>
                <a:cs typeface="+mn-cs"/>
              </a:rPr>
              <a:t>été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démontré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près</a:t>
            </a:r>
            <a:r>
              <a:rPr lang="en-US" sz="1200" kern="1200" dirty="0" smtClean="0">
                <a:solidFill>
                  <a:schemeClr val="tx1"/>
                </a:solidFill>
                <a:effectLst/>
                <a:latin typeface="+mn-lt"/>
                <a:ea typeface="+mn-ea"/>
                <a:cs typeface="+mn-cs"/>
              </a:rPr>
              <a:t> de 90% du temps de </a:t>
            </a:r>
            <a:r>
              <a:rPr lang="en-US" sz="1200" kern="1200" dirty="0" err="1" smtClean="0">
                <a:solidFill>
                  <a:schemeClr val="tx1"/>
                </a:solidFill>
                <a:effectLst/>
                <a:latin typeface="+mn-lt"/>
                <a:ea typeface="+mn-ea"/>
                <a:cs typeface="+mn-cs"/>
              </a:rPr>
              <a:t>résolution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pris</a:t>
            </a:r>
            <a:r>
              <a:rPr lang="en-US" sz="1200" kern="1200" dirty="0" smtClean="0">
                <a:solidFill>
                  <a:schemeClr val="tx1"/>
                </a:solidFill>
                <a:effectLst/>
                <a:latin typeface="+mn-lt"/>
                <a:ea typeface="+mn-ea"/>
                <a:cs typeface="+mn-cs"/>
              </a:rPr>
              <a:t> par </a:t>
            </a:r>
            <a:r>
              <a:rPr lang="en-US" sz="1200" kern="1200" dirty="0" err="1" smtClean="0">
                <a:solidFill>
                  <a:schemeClr val="tx1"/>
                </a:solidFill>
                <a:effectLst/>
                <a:latin typeface="+mn-lt"/>
                <a:ea typeface="+mn-ea"/>
                <a:cs typeface="+mn-cs"/>
              </a:rPr>
              <a:t>l’évaluation</a:t>
            </a:r>
            <a:r>
              <a:rPr lang="en-US" sz="1200" kern="1200" dirty="0" smtClean="0">
                <a:solidFill>
                  <a:schemeClr val="tx1"/>
                </a:solidFill>
                <a:effectLst/>
                <a:latin typeface="+mn-lt"/>
                <a:ea typeface="+mn-ea"/>
                <a:cs typeface="+mn-cs"/>
              </a:rPr>
              <a:t> des </a:t>
            </a:r>
            <a:r>
              <a:rPr lang="en-US" sz="1200" kern="1200" dirty="0" err="1" smtClean="0">
                <a:solidFill>
                  <a:schemeClr val="tx1"/>
                </a:solidFill>
                <a:effectLst/>
                <a:latin typeface="+mn-lt"/>
                <a:ea typeface="+mn-ea"/>
                <a:cs typeface="+mn-cs"/>
              </a:rPr>
              <a:t>voisinages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Par </a:t>
            </a:r>
            <a:r>
              <a:rPr lang="en-US" sz="1200" kern="1200" dirty="0" err="1" smtClean="0">
                <a:solidFill>
                  <a:schemeClr val="tx1"/>
                </a:solidFill>
                <a:effectLst/>
                <a:latin typeface="+mn-lt"/>
                <a:ea typeface="+mn-ea"/>
                <a:cs typeface="+mn-cs"/>
              </a:rPr>
              <a:t>conséquent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intéressant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d’utiliser</a:t>
            </a:r>
            <a:r>
              <a:rPr lang="en-US" sz="1200" kern="1200" dirty="0" smtClean="0">
                <a:solidFill>
                  <a:schemeClr val="tx1"/>
                </a:solidFill>
                <a:effectLst/>
                <a:latin typeface="+mn-lt"/>
                <a:ea typeface="+mn-ea"/>
                <a:cs typeface="+mn-cs"/>
              </a:rPr>
              <a:t> des </a:t>
            </a:r>
            <a:r>
              <a:rPr lang="en-US" sz="1200" kern="1200" dirty="0" err="1" smtClean="0">
                <a:solidFill>
                  <a:schemeClr val="tx1"/>
                </a:solidFill>
                <a:effectLst/>
                <a:latin typeface="+mn-lt"/>
                <a:ea typeface="+mn-ea"/>
                <a:cs typeface="+mn-cs"/>
              </a:rPr>
              <a:t>voisinages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aussi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restreints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que</a:t>
            </a:r>
            <a:r>
              <a:rPr lang="en-US" sz="1200" kern="1200" dirty="0" smtClean="0">
                <a:solidFill>
                  <a:schemeClr val="tx1"/>
                </a:solidFill>
                <a:effectLst/>
                <a:latin typeface="+mn-lt"/>
                <a:ea typeface="+mn-ea"/>
                <a:cs typeface="+mn-cs"/>
              </a:rPr>
              <a:t> possible </a:t>
            </a:r>
            <a:r>
              <a:rPr lang="en-US" sz="1200" kern="1200" dirty="0" err="1" smtClean="0">
                <a:solidFill>
                  <a:schemeClr val="tx1"/>
                </a:solidFill>
                <a:effectLst/>
                <a:latin typeface="+mn-lt"/>
                <a:ea typeface="+mn-ea"/>
                <a:cs typeface="+mn-cs"/>
              </a:rPr>
              <a:t>afin</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diminuer</a:t>
            </a:r>
            <a:r>
              <a:rPr lang="en-US" sz="1200" kern="1200" dirty="0" smtClean="0">
                <a:solidFill>
                  <a:schemeClr val="tx1"/>
                </a:solidFill>
                <a:effectLst/>
                <a:latin typeface="+mn-lt"/>
                <a:ea typeface="+mn-ea"/>
                <a:cs typeface="+mn-cs"/>
              </a:rPr>
              <a:t> au maximum la </a:t>
            </a:r>
            <a:r>
              <a:rPr lang="en-US" sz="1200" kern="1200" dirty="0" err="1" smtClean="0">
                <a:solidFill>
                  <a:schemeClr val="tx1"/>
                </a:solidFill>
                <a:effectLst/>
                <a:latin typeface="+mn-lt"/>
                <a:ea typeface="+mn-ea"/>
                <a:cs typeface="+mn-cs"/>
              </a:rPr>
              <a:t>complexité</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résolution</a:t>
            </a:r>
            <a:r>
              <a:rPr lang="en-US" sz="1200" kern="1200" dirty="0" smtClean="0">
                <a:solidFill>
                  <a:schemeClr val="tx1"/>
                </a:solidFill>
                <a:effectLst/>
                <a:latin typeface="+mn-lt"/>
                <a:ea typeface="+mn-ea"/>
                <a:cs typeface="+mn-cs"/>
              </a:rPr>
              <a:t>.</a:t>
            </a:r>
            <a:endParaRPr lang="fr-FR" sz="1200" kern="1200" dirty="0" smtClean="0">
              <a:solidFill>
                <a:schemeClr val="tx1"/>
              </a:solidFill>
              <a:effectLst/>
              <a:latin typeface="+mn-lt"/>
              <a:ea typeface="+mn-ea"/>
              <a:cs typeface="+mn-cs"/>
            </a:endParaRPr>
          </a:p>
          <a:p>
            <a:endParaRPr lang="fr-FR" dirty="0"/>
          </a:p>
        </p:txBody>
      </p:sp>
      <p:sp>
        <p:nvSpPr>
          <p:cNvPr id="4" name="Slide Number Placeholder 3"/>
          <p:cNvSpPr>
            <a:spLocks noGrp="1"/>
          </p:cNvSpPr>
          <p:nvPr>
            <p:ph type="sldNum" sz="quarter" idx="10"/>
          </p:nvPr>
        </p:nvSpPr>
        <p:spPr/>
        <p:txBody>
          <a:bodyPr/>
          <a:lstStyle/>
          <a:p>
            <a:fld id="{F9C2B120-4DEB-4447-AFC6-08AC044F6121}" type="slidenum">
              <a:rPr lang="fr-FR" smtClean="0"/>
              <a:t>48</a:t>
            </a:fld>
            <a:endParaRPr lang="fr-FR"/>
          </a:p>
        </p:txBody>
      </p:sp>
    </p:spTree>
    <p:extLst>
      <p:ext uri="{BB962C8B-B14F-4D97-AF65-F5344CB8AC3E}">
        <p14:creationId xmlns:p14="http://schemas.microsoft.com/office/powerpoint/2010/main" val="23975917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5F1DE059-0378-4AD3-A5E6-D37CB80F7F5D}" type="slidenum">
              <a:rPr lang="fr-FR" smtClean="0"/>
              <a:pPr/>
              <a:t>49</a:t>
            </a:fld>
            <a:endParaRPr lang="fr-FR"/>
          </a:p>
        </p:txBody>
      </p:sp>
    </p:spTree>
    <p:extLst>
      <p:ext uri="{BB962C8B-B14F-4D97-AF65-F5344CB8AC3E}">
        <p14:creationId xmlns:p14="http://schemas.microsoft.com/office/powerpoint/2010/main" val="2371292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  justification  de  </a:t>
            </a:r>
            <a:r>
              <a:rPr lang="en-US" dirty="0" err="1" smtClean="0"/>
              <a:t>ce</a:t>
            </a:r>
            <a:r>
              <a:rPr lang="en-US" dirty="0" smtClean="0"/>
              <a:t>  </a:t>
            </a:r>
            <a:r>
              <a:rPr lang="en-US" dirty="0" err="1" smtClean="0"/>
              <a:t>choix</a:t>
            </a:r>
            <a:r>
              <a:rPr lang="en-US" dirty="0" smtClean="0"/>
              <a:t>  </a:t>
            </a:r>
            <a:r>
              <a:rPr lang="en-US" dirty="0" err="1" smtClean="0"/>
              <a:t>est</a:t>
            </a:r>
            <a:r>
              <a:rPr lang="en-US" dirty="0" smtClean="0"/>
              <a:t> </a:t>
            </a:r>
            <a:r>
              <a:rPr lang="en-US" dirty="0" err="1" smtClean="0"/>
              <a:t>que</a:t>
            </a:r>
            <a:r>
              <a:rPr lang="en-US" dirty="0" smtClean="0"/>
              <a:t>,  </a:t>
            </a:r>
            <a:r>
              <a:rPr lang="en-US" dirty="0" err="1" smtClean="0"/>
              <a:t>lorsque</a:t>
            </a:r>
            <a:r>
              <a:rPr lang="en-US" dirty="0" smtClean="0"/>
              <a:t>  </a:t>
            </a:r>
            <a:r>
              <a:rPr lang="en-US" dirty="0" err="1" smtClean="0"/>
              <a:t>une</a:t>
            </a:r>
            <a:r>
              <a:rPr lang="en-US" dirty="0" smtClean="0"/>
              <a:t> solution </a:t>
            </a:r>
            <a:r>
              <a:rPr lang="en-US" dirty="0" err="1" smtClean="0"/>
              <a:t>meilleure</a:t>
            </a:r>
            <a:r>
              <a:rPr lang="en-US" dirty="0" smtClean="0"/>
              <a:t> </a:t>
            </a:r>
            <a:r>
              <a:rPr lang="en-US" dirty="0" err="1" smtClean="0"/>
              <a:t>est</a:t>
            </a:r>
            <a:r>
              <a:rPr lang="en-US" dirty="0" smtClean="0"/>
              <a:t> </a:t>
            </a:r>
            <a:r>
              <a:rPr lang="en-US" dirty="0" err="1" smtClean="0"/>
              <a:t>découverte</a:t>
            </a:r>
            <a:r>
              <a:rPr lang="en-US" dirty="0" smtClean="0"/>
              <a:t>, </a:t>
            </a:r>
            <a:r>
              <a:rPr lang="en-US" dirty="0" err="1" smtClean="0"/>
              <a:t>alors</a:t>
            </a:r>
            <a:r>
              <a:rPr lang="en-US" dirty="0" smtClean="0"/>
              <a:t> </a:t>
            </a:r>
            <a:r>
              <a:rPr lang="en-US" dirty="0" err="1" smtClean="0"/>
              <a:t>il</a:t>
            </a:r>
            <a:r>
              <a:rPr lang="en-US" dirty="0" smtClean="0"/>
              <a:t> </a:t>
            </a:r>
            <a:r>
              <a:rPr lang="en-US" dirty="0" err="1" smtClean="0"/>
              <a:t>est</a:t>
            </a:r>
            <a:r>
              <a:rPr lang="en-US" dirty="0" smtClean="0"/>
              <a:t> possible de </a:t>
            </a:r>
            <a:r>
              <a:rPr lang="en-US" dirty="0" err="1" smtClean="0"/>
              <a:t>découvrir</a:t>
            </a:r>
            <a:r>
              <a:rPr lang="en-US" dirty="0" smtClean="0"/>
              <a:t> des </a:t>
            </a:r>
            <a:r>
              <a:rPr lang="en-US" dirty="0" err="1" smtClean="0"/>
              <a:t>meilleures</a:t>
            </a:r>
            <a:r>
              <a:rPr lang="en-US" dirty="0" smtClean="0"/>
              <a:t> </a:t>
            </a:r>
            <a:r>
              <a:rPr lang="en-US" dirty="0" err="1" smtClean="0"/>
              <a:t>davantage</a:t>
            </a:r>
            <a:r>
              <a:rPr lang="en-US" dirty="0" smtClean="0"/>
              <a:t>. Il </a:t>
            </a:r>
            <a:r>
              <a:rPr lang="en-US" dirty="0" err="1" smtClean="0"/>
              <a:t>faut</a:t>
            </a:r>
            <a:r>
              <a:rPr lang="en-US" dirty="0" smtClean="0"/>
              <a:t> </a:t>
            </a:r>
            <a:r>
              <a:rPr lang="en-US" dirty="0" err="1" smtClean="0"/>
              <a:t>donner</a:t>
            </a:r>
            <a:r>
              <a:rPr lang="en-US" dirty="0" smtClean="0"/>
              <a:t> </a:t>
            </a:r>
            <a:r>
              <a:rPr lang="en-US" dirty="0" err="1" smtClean="0"/>
              <a:t>donc</a:t>
            </a:r>
            <a:r>
              <a:rPr lang="en-US" dirty="0" smtClean="0"/>
              <a:t>, plus de chances au </a:t>
            </a:r>
            <a:r>
              <a:rPr lang="en-US" dirty="0" err="1" smtClean="0"/>
              <a:t>voisinage</a:t>
            </a:r>
            <a:r>
              <a:rPr lang="en-US" dirty="0" smtClean="0"/>
              <a:t>, en </a:t>
            </a:r>
            <a:r>
              <a:rPr lang="en-US" dirty="0" err="1" smtClean="0"/>
              <a:t>réduisant</a:t>
            </a:r>
            <a:r>
              <a:rPr lang="en-US" dirty="0" smtClean="0"/>
              <a:t> les </a:t>
            </a:r>
            <a:r>
              <a:rPr lang="en-US" dirty="0" err="1" smtClean="0"/>
              <a:t>mouvements</a:t>
            </a:r>
            <a:r>
              <a:rPr lang="en-US" dirty="0" smtClean="0"/>
              <a:t> </a:t>
            </a:r>
            <a:r>
              <a:rPr lang="en-US" dirty="0" err="1" smtClean="0"/>
              <a:t>tabous</a:t>
            </a:r>
            <a:r>
              <a:rPr lang="en-US" dirty="0" smtClean="0"/>
              <a:t>. </a:t>
            </a:r>
            <a:r>
              <a:rPr lang="en-US" dirty="0" err="1" smtClean="0"/>
              <a:t>Mais</a:t>
            </a:r>
            <a:r>
              <a:rPr lang="en-US" dirty="0" smtClean="0"/>
              <a:t> </a:t>
            </a:r>
            <a:r>
              <a:rPr lang="en-US" dirty="0" err="1" smtClean="0"/>
              <a:t>lorsque</a:t>
            </a:r>
            <a:r>
              <a:rPr lang="en-US" dirty="0" smtClean="0"/>
              <a:t> la solution </a:t>
            </a:r>
            <a:r>
              <a:rPr lang="en-US" dirty="0" err="1" smtClean="0"/>
              <a:t>découverte</a:t>
            </a:r>
            <a:r>
              <a:rPr lang="en-US" dirty="0" smtClean="0"/>
              <a:t> </a:t>
            </a:r>
            <a:r>
              <a:rPr lang="en-US" dirty="0" err="1" smtClean="0"/>
              <a:t>est</a:t>
            </a:r>
            <a:r>
              <a:rPr lang="en-US" dirty="0" smtClean="0"/>
              <a:t> </a:t>
            </a:r>
            <a:r>
              <a:rPr lang="en-US" dirty="0" err="1" smtClean="0"/>
              <a:t>pire</a:t>
            </a:r>
            <a:r>
              <a:rPr lang="en-US" dirty="0" smtClean="0"/>
              <a:t>, la </a:t>
            </a:r>
            <a:r>
              <a:rPr lang="en-US" dirty="0" err="1" smtClean="0"/>
              <a:t>suivante</a:t>
            </a:r>
            <a:r>
              <a:rPr lang="en-US" dirty="0" smtClean="0"/>
              <a:t> a de </a:t>
            </a:r>
            <a:r>
              <a:rPr lang="en-US" dirty="0" err="1" smtClean="0"/>
              <a:t>grande</a:t>
            </a:r>
            <a:r>
              <a:rPr lang="en-US" dirty="0" smtClean="0"/>
              <a:t> chance d’être de </a:t>
            </a:r>
            <a:r>
              <a:rPr lang="en-US" dirty="0" err="1" smtClean="0"/>
              <a:t>même</a:t>
            </a:r>
            <a:r>
              <a:rPr lang="en-US" dirty="0" smtClean="0"/>
              <a:t>. Il </a:t>
            </a:r>
            <a:r>
              <a:rPr lang="en-US" dirty="0" err="1" smtClean="0"/>
              <a:t>faut</a:t>
            </a:r>
            <a:r>
              <a:rPr lang="en-US" dirty="0" smtClean="0"/>
              <a:t> augmenter le </a:t>
            </a:r>
            <a:r>
              <a:rPr lang="en-US" dirty="0" err="1" smtClean="0"/>
              <a:t>nombre</a:t>
            </a:r>
            <a:r>
              <a:rPr lang="en-US" dirty="0" smtClean="0"/>
              <a:t> de </a:t>
            </a:r>
            <a:r>
              <a:rPr lang="en-US" dirty="0" err="1" smtClean="0"/>
              <a:t>mouvements</a:t>
            </a:r>
            <a:r>
              <a:rPr lang="en-US" dirty="0" smtClean="0"/>
              <a:t> </a:t>
            </a:r>
            <a:r>
              <a:rPr lang="en-US" dirty="0" err="1" smtClean="0"/>
              <a:t>tabous</a:t>
            </a:r>
            <a:r>
              <a:rPr lang="en-US" dirty="0" smtClean="0"/>
              <a:t> </a:t>
            </a:r>
            <a:r>
              <a:rPr lang="en-US" dirty="0" err="1" smtClean="0"/>
              <a:t>afin</a:t>
            </a:r>
            <a:r>
              <a:rPr lang="en-US" dirty="0" smtClean="0"/>
              <a:t> </a:t>
            </a:r>
            <a:r>
              <a:rPr lang="en-US" dirty="0" err="1" smtClean="0"/>
              <a:t>d’obliger</a:t>
            </a:r>
            <a:r>
              <a:rPr lang="en-US" dirty="0" smtClean="0"/>
              <a:t> la </a:t>
            </a:r>
            <a:r>
              <a:rPr lang="en-US" dirty="0" err="1" smtClean="0"/>
              <a:t>recherche</a:t>
            </a:r>
            <a:r>
              <a:rPr lang="en-US" dirty="0" smtClean="0"/>
              <a:t> de </a:t>
            </a:r>
            <a:r>
              <a:rPr lang="en-US" dirty="0" err="1" smtClean="0"/>
              <a:t>sortir</a:t>
            </a:r>
            <a:r>
              <a:rPr lang="en-US" dirty="0" smtClean="0"/>
              <a:t> de la zone </a:t>
            </a:r>
            <a:r>
              <a:rPr lang="en-US" dirty="0" err="1" smtClean="0"/>
              <a:t>actuelle</a:t>
            </a:r>
            <a:r>
              <a:rPr lang="en-US" dirty="0" smtClean="0"/>
              <a:t>.</a:t>
            </a:r>
            <a:endParaRPr lang="fr-FR" dirty="0" smtClean="0"/>
          </a:p>
        </p:txBody>
      </p:sp>
      <p:sp>
        <p:nvSpPr>
          <p:cNvPr id="4" name="Slide Number Placeholder 3"/>
          <p:cNvSpPr>
            <a:spLocks noGrp="1"/>
          </p:cNvSpPr>
          <p:nvPr>
            <p:ph type="sldNum" sz="quarter" idx="10"/>
          </p:nvPr>
        </p:nvSpPr>
        <p:spPr/>
        <p:txBody>
          <a:bodyPr/>
          <a:lstStyle/>
          <a:p>
            <a:fld id="{F9C2B120-4DEB-4447-AFC6-08AC044F6121}" type="slidenum">
              <a:rPr lang="fr-FR" smtClean="0"/>
              <a:t>50</a:t>
            </a:fld>
            <a:endParaRPr lang="fr-FR"/>
          </a:p>
        </p:txBody>
      </p:sp>
    </p:spTree>
    <p:extLst>
      <p:ext uri="{BB962C8B-B14F-4D97-AF65-F5344CB8AC3E}">
        <p14:creationId xmlns:p14="http://schemas.microsoft.com/office/powerpoint/2010/main" val="11527460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F9C2B120-4DEB-4447-AFC6-08AC044F6121}" type="slidenum">
              <a:rPr lang="fr-FR" smtClean="0"/>
              <a:t>51</a:t>
            </a:fld>
            <a:endParaRPr lang="fr-FR"/>
          </a:p>
        </p:txBody>
      </p:sp>
    </p:spTree>
    <p:extLst>
      <p:ext uri="{BB962C8B-B14F-4D97-AF65-F5344CB8AC3E}">
        <p14:creationId xmlns:p14="http://schemas.microsoft.com/office/powerpoint/2010/main" val="2441305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Une ressource est un moyen destiné à être utilisé pour la réalisation d’une tâche, et disponible en quantités</a:t>
            </a:r>
          </a:p>
          <a:p>
            <a:r>
              <a:rPr lang="fr-FR" sz="1200" kern="1200" dirty="0" smtClean="0">
                <a:solidFill>
                  <a:schemeClr val="tx1"/>
                </a:solidFill>
                <a:effectLst/>
                <a:latin typeface="+mn-lt"/>
                <a:ea typeface="+mn-ea"/>
                <a:cs typeface="+mn-cs"/>
              </a:rPr>
              <a:t>Dans le contexte industriel, les ressources peuvent être des machines, des ouvriers, des équipements, des locaux ou encore de l’énergie, des budgets, etc. </a:t>
            </a:r>
          </a:p>
          <a:p>
            <a:r>
              <a:rPr lang="fr-FR" sz="1200" b="1" kern="1200" dirty="0" smtClean="0">
                <a:solidFill>
                  <a:schemeClr val="tx1"/>
                </a:solidFill>
                <a:effectLst/>
                <a:latin typeface="+mn-lt"/>
                <a:ea typeface="+mn-ea"/>
                <a:cs typeface="+mn-cs"/>
              </a:rPr>
              <a:t>Ressources renouvelables </a:t>
            </a:r>
            <a:r>
              <a:rPr lang="fr-FR" sz="1200" b="1" i="1" kern="1200" dirty="0" smtClean="0">
                <a:solidFill>
                  <a:schemeClr val="tx1"/>
                </a:solidFill>
                <a:effectLst/>
                <a:latin typeface="+mn-lt"/>
                <a:ea typeface="+mn-ea"/>
                <a:cs typeface="+mn-cs"/>
              </a:rPr>
              <a:t>vs</a:t>
            </a:r>
            <a:r>
              <a:rPr lang="fr-FR" sz="1200" b="1" kern="1200" dirty="0" smtClean="0">
                <a:solidFill>
                  <a:schemeClr val="tx1"/>
                </a:solidFill>
                <a:effectLst/>
                <a:latin typeface="+mn-lt"/>
                <a:ea typeface="+mn-ea"/>
                <a:cs typeface="+mn-cs"/>
              </a:rPr>
              <a:t>. ressources consommables</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Une ressource est dite renouvelable, si après avoir été utilisée par une ou plusieurs tâches, elle est à nouveau disponible en même quantité comme : les hommes, les machines, l’espace, etc.</a:t>
            </a:r>
          </a:p>
          <a:p>
            <a:r>
              <a:rPr lang="fr-FR" sz="1200" kern="1200" dirty="0" smtClean="0">
                <a:solidFill>
                  <a:schemeClr val="tx1"/>
                </a:solidFill>
                <a:effectLst/>
                <a:latin typeface="+mn-lt"/>
                <a:ea typeface="+mn-ea"/>
                <a:cs typeface="+mn-cs"/>
              </a:rPr>
              <a:t>Par contre, une ressource est consommable, lorsque elle devient non disponible après avoir été utilisée ;  comme la matière première, l’énergie, </a:t>
            </a:r>
          </a:p>
          <a:p>
            <a:r>
              <a:rPr lang="fr-FR" sz="1200" b="1" kern="1200" dirty="0" smtClean="0">
                <a:solidFill>
                  <a:schemeClr val="tx1"/>
                </a:solidFill>
                <a:effectLst/>
                <a:latin typeface="+mn-lt"/>
                <a:ea typeface="+mn-ea"/>
                <a:cs typeface="+mn-cs"/>
              </a:rPr>
              <a:t>b.  Ressources disjonctives </a:t>
            </a:r>
            <a:r>
              <a:rPr lang="fr-FR" sz="1200" b="1" i="1" kern="1200" dirty="0" smtClean="0">
                <a:solidFill>
                  <a:schemeClr val="tx1"/>
                </a:solidFill>
                <a:effectLst/>
                <a:latin typeface="+mn-lt"/>
                <a:ea typeface="+mn-ea"/>
                <a:cs typeface="+mn-cs"/>
              </a:rPr>
              <a:t>vs</a:t>
            </a:r>
            <a:r>
              <a:rPr lang="fr-FR" sz="1200" b="1" kern="1200" dirty="0" smtClean="0">
                <a:solidFill>
                  <a:schemeClr val="tx1"/>
                </a:solidFill>
                <a:effectLst/>
                <a:latin typeface="+mn-lt"/>
                <a:ea typeface="+mn-ea"/>
                <a:cs typeface="+mn-cs"/>
              </a:rPr>
              <a:t>. ressources cumulatives</a:t>
            </a:r>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Une ressource est dite disjonctive (ou non partageable), si elle ne peut être affecter qu’à une seule tâche à la fois. Ce type concerne surtout les ressources renouvelables. </a:t>
            </a:r>
          </a:p>
          <a:p>
            <a:r>
              <a:rPr lang="fr-FR" sz="1200" kern="1200" dirty="0" smtClean="0">
                <a:solidFill>
                  <a:schemeClr val="tx1"/>
                </a:solidFill>
                <a:effectLst/>
                <a:latin typeface="+mn-lt"/>
                <a:ea typeface="+mn-ea"/>
                <a:cs typeface="+mn-cs"/>
              </a:rPr>
              <a:t>Par contre, une ressource cumulative (partageable) peut être utilisée par plusieurs tâches simultanément (équipe d’ouvriers, poste de travail, …) </a:t>
            </a:r>
          </a:p>
          <a:p>
            <a:r>
              <a:rPr lang="fr-FR" sz="1200" kern="1200" dirty="0" smtClean="0">
                <a:solidFill>
                  <a:schemeClr val="tx1"/>
                </a:solidFill>
                <a:effectLst/>
                <a:latin typeface="+mn-lt"/>
                <a:ea typeface="+mn-ea"/>
                <a:cs typeface="+mn-cs"/>
              </a:rPr>
              <a:t>Dans notre problème, les ressources qui sont des machines, sont renouvelables et disjonctives.</a:t>
            </a:r>
          </a:p>
          <a:p>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5F1DE059-0378-4AD3-A5E6-D37CB80F7F5D}" type="slidenum">
              <a:rPr lang="fr-FR" smtClean="0"/>
              <a:pPr/>
              <a:t>8</a:t>
            </a:fld>
            <a:endParaRPr lang="fr-FR"/>
          </a:p>
        </p:txBody>
      </p:sp>
    </p:spTree>
    <p:extLst>
      <p:ext uri="{BB962C8B-B14F-4D97-AF65-F5344CB8AC3E}">
        <p14:creationId xmlns:p14="http://schemas.microsoft.com/office/powerpoint/2010/main" val="4253700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Les contraintes expriment des restrictions sur les valeurs que peuvent prendre conjointement  une ou plusieurs variables de décision Donc les contraintes représentent les </a:t>
            </a:r>
          </a:p>
          <a:p>
            <a:r>
              <a:rPr lang="fr-FR" sz="1200" kern="1200" dirty="0" smtClean="0">
                <a:solidFill>
                  <a:schemeClr val="tx1"/>
                </a:solidFill>
                <a:effectLst/>
                <a:latin typeface="+mn-lt"/>
                <a:ea typeface="+mn-ea"/>
                <a:cs typeface="+mn-cs"/>
              </a:rPr>
              <a:t>limites imposées par l’environnement, tandis que l’objectif est le critère d’optimisation. </a:t>
            </a:r>
          </a:p>
          <a:p>
            <a:r>
              <a:rPr lang="fr-FR" sz="1200" b="1" kern="1200" dirty="0" smtClean="0">
                <a:solidFill>
                  <a:schemeClr val="tx1"/>
                </a:solidFill>
                <a:effectLst/>
                <a:latin typeface="+mn-lt"/>
                <a:ea typeface="+mn-ea"/>
                <a:cs typeface="+mn-cs"/>
              </a:rPr>
              <a:t>Les contraintes de localisation temporelle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Sont issues des impératifs de gestion, et relatives aux dates limites des tâches ou du projet entier. On a surtout </a:t>
            </a:r>
          </a:p>
          <a:p>
            <a:r>
              <a:rPr lang="fr-FR" sz="1200" b="1" kern="1200" dirty="0" smtClean="0">
                <a:solidFill>
                  <a:schemeClr val="tx1"/>
                </a:solidFill>
                <a:effectLst/>
                <a:latin typeface="+mn-lt"/>
                <a:ea typeface="+mn-ea"/>
                <a:cs typeface="+mn-cs"/>
              </a:rPr>
              <a:t>Les contraintes d’enchaînement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Nous qualifions de contrainte d’enchaînement ou de succession, une contrainte qui lie le début ou la fin de deux activités par une relation linéaire [</a:t>
            </a:r>
            <a:r>
              <a:rPr lang="fr-FR" sz="1200" kern="1200" dirty="0" err="1" smtClean="0">
                <a:solidFill>
                  <a:schemeClr val="tx1"/>
                </a:solidFill>
                <a:effectLst/>
                <a:latin typeface="+mn-lt"/>
                <a:ea typeface="+mn-ea"/>
                <a:cs typeface="+mn-cs"/>
              </a:rPr>
              <a:t>Bap</a:t>
            </a:r>
            <a:r>
              <a:rPr lang="fr-FR" sz="1200" kern="1200" dirty="0" smtClean="0">
                <a:solidFill>
                  <a:schemeClr val="tx1"/>
                </a:solidFill>
                <a:effectLst/>
                <a:latin typeface="+mn-lt"/>
                <a:ea typeface="+mn-ea"/>
                <a:cs typeface="+mn-cs"/>
              </a:rPr>
              <a:t>, 98]. Ce sont des contraintes imposées généralement par la cohérence technologique </a:t>
            </a:r>
          </a:p>
          <a:p>
            <a:r>
              <a:rPr lang="fr-FR" sz="1200" b="1" kern="1200" dirty="0" smtClean="0">
                <a:solidFill>
                  <a:schemeClr val="tx1"/>
                </a:solidFill>
                <a:effectLst/>
                <a:latin typeface="+mn-lt"/>
                <a:ea typeface="+mn-ea"/>
                <a:cs typeface="+mn-cs"/>
              </a:rPr>
              <a:t>Les contraintes de ressources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Une  contrainte  de  ressources  représente  le  fait  que  les  activités  utilisent  une  certaine quantité de ressources, tout au long de leur exécution [</a:t>
            </a:r>
            <a:r>
              <a:rPr lang="fr-FR" sz="1200" kern="1200" dirty="0" err="1" smtClean="0">
                <a:solidFill>
                  <a:schemeClr val="tx1"/>
                </a:solidFill>
                <a:effectLst/>
                <a:latin typeface="+mn-lt"/>
                <a:ea typeface="+mn-ea"/>
                <a:cs typeface="+mn-cs"/>
              </a:rPr>
              <a:t>Bap</a:t>
            </a:r>
            <a:r>
              <a:rPr lang="fr-FR" sz="1200" kern="1200" dirty="0" smtClean="0">
                <a:solidFill>
                  <a:schemeClr val="tx1"/>
                </a:solidFill>
                <a:effectLst/>
                <a:latin typeface="+mn-lt"/>
                <a:ea typeface="+mn-ea"/>
                <a:cs typeface="+mn-cs"/>
              </a:rPr>
              <a:t>, 98]. Ces contraintes sont essentiellement soit</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5F1DE059-0378-4AD3-A5E6-D37CB80F7F5D}" type="slidenum">
              <a:rPr lang="fr-FR" smtClean="0"/>
              <a:pPr/>
              <a:t>9</a:t>
            </a:fld>
            <a:endParaRPr lang="fr-FR"/>
          </a:p>
        </p:txBody>
      </p:sp>
    </p:spTree>
    <p:extLst>
      <p:ext uri="{BB962C8B-B14F-4D97-AF65-F5344CB8AC3E}">
        <p14:creationId xmlns:p14="http://schemas.microsoft.com/office/powerpoint/2010/main" val="3703185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Tout ordonnancement est guidé par un ou plusieurs objectifs qu’il doit chercher leur optimisation. Les objectifs que doit satisfaire un ordonnancement sont variés. D’une manière générale, on distingue plusieurs classes d’objectifs concernant un ordonnancement donné </a:t>
            </a:r>
          </a:p>
          <a:p>
            <a:r>
              <a:rPr lang="fr-FR" sz="1200" b="1" kern="1200" dirty="0" smtClean="0">
                <a:solidFill>
                  <a:schemeClr val="tx1"/>
                </a:solidFill>
                <a:effectLst/>
                <a:latin typeface="+mn-lt"/>
                <a:ea typeface="+mn-ea"/>
                <a:cs typeface="+mn-cs"/>
              </a:rPr>
              <a:t>Les  objectifs  liés  au  temps  </a:t>
            </a:r>
            <a:r>
              <a:rPr lang="fr-FR" sz="1200" kern="1200" dirty="0" smtClean="0">
                <a:solidFill>
                  <a:schemeClr val="tx1"/>
                </a:solidFill>
                <a:effectLst/>
                <a:latin typeface="+mn-lt"/>
                <a:ea typeface="+mn-ea"/>
                <a:cs typeface="+mn-cs"/>
              </a:rPr>
              <a:t>:  on  trouve  par  exemple,  la  minimisation  du  temps  total d’exécution, du temps moyen d’achèvement, des durées totales de réglage ou des retards par rapport aux dates de livraison,</a:t>
            </a:r>
          </a:p>
          <a:p>
            <a:r>
              <a:rPr lang="fr-FR" sz="1200" kern="1200" dirty="0" smtClean="0">
                <a:solidFill>
                  <a:schemeClr val="tx1"/>
                </a:solidFill>
                <a:effectLst/>
                <a:latin typeface="+mn-lt"/>
                <a:ea typeface="+mn-ea"/>
                <a:cs typeface="+mn-cs"/>
              </a:rPr>
              <a:t>·</a:t>
            </a:r>
            <a:r>
              <a:rPr lang="fr-FR" sz="1200" b="1" kern="1200" dirty="0" smtClean="0">
                <a:solidFill>
                  <a:schemeClr val="tx1"/>
                </a:solidFill>
                <a:effectLst/>
                <a:latin typeface="+mn-lt"/>
                <a:ea typeface="+mn-ea"/>
                <a:cs typeface="+mn-cs"/>
              </a:rPr>
              <a:t>Les objectifs liés aux ressources </a:t>
            </a:r>
            <a:r>
              <a:rPr lang="fr-FR" sz="1200" kern="1200" dirty="0" smtClean="0">
                <a:solidFill>
                  <a:schemeClr val="tx1"/>
                </a:solidFill>
                <a:effectLst/>
                <a:latin typeface="+mn-lt"/>
                <a:ea typeface="+mn-ea"/>
                <a:cs typeface="+mn-cs"/>
              </a:rPr>
              <a:t>: par exemple, maximiser la charge d’une ressource ou minimiser le nombre de ressources nécessaires pour réaliser un ensemble de tâches.</a:t>
            </a:r>
          </a:p>
          <a:p>
            <a:r>
              <a:rPr lang="fr-FR" sz="1200" b="1" kern="1200" dirty="0" smtClean="0">
                <a:solidFill>
                  <a:schemeClr val="tx1"/>
                </a:solidFill>
                <a:effectLst/>
                <a:latin typeface="+mn-lt"/>
                <a:ea typeface="+mn-ea"/>
                <a:cs typeface="+mn-cs"/>
              </a:rPr>
              <a:t>Les  objectifs  liés  au  coût  </a:t>
            </a:r>
            <a:r>
              <a:rPr lang="fr-FR" sz="1200" kern="1200" dirty="0" smtClean="0">
                <a:solidFill>
                  <a:schemeClr val="tx1"/>
                </a:solidFill>
                <a:effectLst/>
                <a:latin typeface="+mn-lt"/>
                <a:ea typeface="+mn-ea"/>
                <a:cs typeface="+mn-cs"/>
              </a:rPr>
              <a:t>:  ces  objectifs  sont  généralement  de  minimiser  les  coûts,  de lancement, de production, de stockage, de transport, etc.</a:t>
            </a:r>
          </a:p>
          <a:p>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5F1DE059-0378-4AD3-A5E6-D37CB80F7F5D}" type="slidenum">
              <a:rPr lang="fr-FR" smtClean="0"/>
              <a:pPr/>
              <a:t>10</a:t>
            </a:fld>
            <a:endParaRPr lang="fr-FR"/>
          </a:p>
        </p:txBody>
      </p:sp>
    </p:spTree>
    <p:extLst>
      <p:ext uri="{BB962C8B-B14F-4D97-AF65-F5344CB8AC3E}">
        <p14:creationId xmlns:p14="http://schemas.microsoft.com/office/powerpoint/2010/main" val="1196764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Etant donnée la diversité des problèmes d’ordonnancement, une classification formelle est nécessaire pour distinguer les différents problèmes. L’intérêt de telle classification réside, entre autre, dans :</a:t>
            </a:r>
          </a:p>
          <a:p>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·Le besoin de recenser les problèmes qui sont de plus en plus divers, afin de mieux les identifier ;</a:t>
            </a:r>
          </a:p>
          <a:p>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·La détermination de leur complexité et de leurs outils de résolution s’ils existent</a:t>
            </a:r>
            <a:endParaRPr lang="fr-FR" dirty="0"/>
          </a:p>
        </p:txBody>
      </p:sp>
      <p:sp>
        <p:nvSpPr>
          <p:cNvPr id="4" name="Espace réservé du numéro de diapositive 3"/>
          <p:cNvSpPr>
            <a:spLocks noGrp="1"/>
          </p:cNvSpPr>
          <p:nvPr>
            <p:ph type="sldNum" sz="quarter" idx="10"/>
          </p:nvPr>
        </p:nvSpPr>
        <p:spPr/>
        <p:txBody>
          <a:bodyPr/>
          <a:lstStyle/>
          <a:p>
            <a:fld id="{5F1DE059-0378-4AD3-A5E6-D37CB80F7F5D}" type="slidenum">
              <a:rPr lang="fr-FR" smtClean="0"/>
              <a:pPr/>
              <a:t>12</a:t>
            </a:fld>
            <a:endParaRPr lang="fr-FR"/>
          </a:p>
        </p:txBody>
      </p:sp>
    </p:spTree>
    <p:extLst>
      <p:ext uri="{BB962C8B-B14F-4D97-AF65-F5344CB8AC3E}">
        <p14:creationId xmlns:p14="http://schemas.microsoft.com/office/powerpoint/2010/main" val="1555886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Dans un atelier de type Job Shop les tâches ne s’exécutent pas sur toutes les machines dans le même ordre. En effet, chaque tâche emprunte un "chemin" qui lui est propre.</a:t>
            </a:r>
          </a:p>
          <a:p>
            <a:r>
              <a:rPr lang="fr-FR" sz="1200" kern="1200" dirty="0" smtClean="0">
                <a:solidFill>
                  <a:schemeClr val="tx1"/>
                </a:solidFill>
                <a:effectLst/>
                <a:latin typeface="+mn-lt"/>
                <a:ea typeface="+mn-ea"/>
                <a:cs typeface="+mn-cs"/>
              </a:rPr>
              <a:t>Ce type d’organisation correspond généralement à une production par lot, notamment dans une unité de production disposant de moyens polyvalents utilisés suivant des séquences différentes afin de réaliser des produits divers </a:t>
            </a:r>
            <a:endParaRPr lang="fr-FR" dirty="0"/>
          </a:p>
        </p:txBody>
      </p:sp>
      <p:sp>
        <p:nvSpPr>
          <p:cNvPr id="4" name="Espace réservé du numéro de diapositive 3"/>
          <p:cNvSpPr>
            <a:spLocks noGrp="1"/>
          </p:cNvSpPr>
          <p:nvPr>
            <p:ph type="sldNum" sz="quarter" idx="10"/>
          </p:nvPr>
        </p:nvSpPr>
        <p:spPr/>
        <p:txBody>
          <a:bodyPr/>
          <a:lstStyle/>
          <a:p>
            <a:fld id="{5F1DE059-0378-4AD3-A5E6-D37CB80F7F5D}" type="slidenum">
              <a:rPr lang="fr-FR" smtClean="0"/>
              <a:pPr/>
              <a:t>13</a:t>
            </a:fld>
            <a:endParaRPr lang="fr-FR"/>
          </a:p>
        </p:txBody>
      </p:sp>
    </p:spTree>
    <p:extLst>
      <p:ext uri="{BB962C8B-B14F-4D97-AF65-F5344CB8AC3E}">
        <p14:creationId xmlns:p14="http://schemas.microsoft.com/office/powerpoint/2010/main" val="3530239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C’est une organisation de production linéaire caractérisée par une séquence d’opérations identiques pour tous les produits. Une tâche est ainsi constituée d’opérations passant par différentes machines de manière linéaire, l’ordre de passage par les machines est le même pour toutes les tâches. Autrement dit, on dispose de </a:t>
            </a:r>
            <a:r>
              <a:rPr lang="fr-FR" sz="1200" i="1" kern="1200" dirty="0" smtClean="0">
                <a:solidFill>
                  <a:schemeClr val="tx1"/>
                </a:solidFill>
                <a:effectLst/>
                <a:latin typeface="+mn-lt"/>
                <a:ea typeface="+mn-ea"/>
                <a:cs typeface="+mn-cs"/>
              </a:rPr>
              <a:t>m </a:t>
            </a:r>
            <a:r>
              <a:rPr lang="fr-FR" sz="1200" kern="1200" dirty="0" smtClean="0">
                <a:solidFill>
                  <a:schemeClr val="tx1"/>
                </a:solidFill>
                <a:effectLst/>
                <a:latin typeface="+mn-lt"/>
                <a:ea typeface="+mn-ea"/>
                <a:cs typeface="+mn-cs"/>
              </a:rPr>
              <a:t>machines en série, tous les produits (tâches) doivent passer par chacune des machines : </a:t>
            </a:r>
            <a:r>
              <a:rPr lang="fr-FR" sz="1200" i="1" kern="1200" dirty="0" err="1" smtClean="0">
                <a:solidFill>
                  <a:schemeClr val="tx1"/>
                </a:solidFill>
                <a:effectLst/>
                <a:latin typeface="+mn-lt"/>
                <a:ea typeface="+mn-ea"/>
                <a:cs typeface="+mn-cs"/>
              </a:rPr>
              <a:t>i.e</a:t>
            </a:r>
            <a:r>
              <a:rPr lang="fr-FR" sz="1200" i="1" kern="120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toutes les tâches passent par </a:t>
            </a:r>
            <a:r>
              <a:rPr lang="fr-FR" sz="1200" i="1" kern="1200" dirty="0" smtClean="0">
                <a:solidFill>
                  <a:schemeClr val="tx1"/>
                </a:solidFill>
                <a:effectLst/>
                <a:latin typeface="+mn-lt"/>
                <a:ea typeface="+mn-ea"/>
                <a:cs typeface="+mn-cs"/>
              </a:rPr>
              <a:t>la machine </a:t>
            </a:r>
            <a:r>
              <a:rPr lang="fr-FR" sz="1200" kern="1200" dirty="0" smtClean="0">
                <a:solidFill>
                  <a:schemeClr val="tx1"/>
                </a:solidFill>
                <a:effectLst/>
                <a:latin typeface="+mn-lt"/>
                <a:ea typeface="+mn-ea"/>
                <a:cs typeface="+mn-cs"/>
              </a:rPr>
              <a:t>1, puis </a:t>
            </a:r>
            <a:r>
              <a:rPr lang="fr-FR" sz="1200" i="1" kern="1200" dirty="0" smtClean="0">
                <a:solidFill>
                  <a:schemeClr val="tx1"/>
                </a:solidFill>
                <a:effectLst/>
                <a:latin typeface="+mn-lt"/>
                <a:ea typeface="+mn-ea"/>
                <a:cs typeface="+mn-cs"/>
              </a:rPr>
              <a:t>la machine </a:t>
            </a:r>
            <a:r>
              <a:rPr lang="fr-FR" sz="1200" kern="1200" dirty="0" smtClean="0">
                <a:solidFill>
                  <a:schemeClr val="tx1"/>
                </a:solidFill>
                <a:effectLst/>
                <a:latin typeface="+mn-lt"/>
                <a:ea typeface="+mn-ea"/>
                <a:cs typeface="+mn-cs"/>
              </a:rPr>
              <a:t>2, etc.</a:t>
            </a:r>
          </a:p>
          <a:p>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Ce type se rencontre fréquemment en pratique : montage, chaîne de traitement etc.</a:t>
            </a:r>
          </a:p>
          <a:p>
            <a:endParaRPr lang="fr-FR" dirty="0"/>
          </a:p>
        </p:txBody>
      </p:sp>
      <p:sp>
        <p:nvSpPr>
          <p:cNvPr id="4" name="Espace réservé du numéro de diapositive 3"/>
          <p:cNvSpPr>
            <a:spLocks noGrp="1"/>
          </p:cNvSpPr>
          <p:nvPr>
            <p:ph type="sldNum" sz="quarter" idx="10"/>
          </p:nvPr>
        </p:nvSpPr>
        <p:spPr/>
        <p:txBody>
          <a:bodyPr/>
          <a:lstStyle/>
          <a:p>
            <a:fld id="{5F1DE059-0378-4AD3-A5E6-D37CB80F7F5D}" type="slidenum">
              <a:rPr lang="fr-FR" smtClean="0"/>
              <a:pPr/>
              <a:t>14</a:t>
            </a:fld>
            <a:endParaRPr lang="fr-FR"/>
          </a:p>
        </p:txBody>
      </p:sp>
    </p:spTree>
    <p:extLst>
      <p:ext uri="{BB962C8B-B14F-4D97-AF65-F5344CB8AC3E}">
        <p14:creationId xmlns:p14="http://schemas.microsoft.com/office/powerpoint/2010/main" val="4290189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BFAF175-80C2-4697-9337-25B4EEB554C2}" type="datetime1">
              <a:rPr lang="fr-FR" smtClean="0"/>
              <a:t>12/06/2014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595AB7-7882-49BD-BBB7-3C6F69D3ED81}" type="datetime1">
              <a:rPr lang="fr-FR" smtClean="0"/>
              <a:t>12/06/2014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3F8F0C9-66BA-4C2C-BB85-1FC3AE1D8CAF}" type="datetime1">
              <a:rPr lang="fr-FR" smtClean="0"/>
              <a:t>12/06/2014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1A2010-3126-4999-8D68-4B6118D7AF01}" type="datetime1">
              <a:rPr lang="fr-FR" smtClean="0"/>
              <a:t>12/06/2014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6413337"/>
            <a:ext cx="1052508" cy="365125"/>
          </a:xfrm>
        </p:spPr>
        <p:txBody>
          <a:bodyPr/>
          <a:lstStyle>
            <a:lvl1pPr>
              <a:defRPr sz="1400"/>
            </a:lvl1pPr>
          </a:lstStyle>
          <a:p>
            <a:fld id="{EFA90138-DF1D-49FF-86BC-E918F5E2DC78}" type="slidenum">
              <a:rPr lang="en-US" smtClean="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9288345-DB9D-402A-8039-E337D11B9219}" type="datetime1">
              <a:rPr lang="fr-FR" smtClean="0"/>
              <a:t>12/06/2014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AE9957-CA47-46A2-A683-A541C32C45BE}" type="datetime1">
              <a:rPr lang="fr-FR" smtClean="0"/>
              <a:t>12/06/2014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sz="1400"/>
            </a:lvl1pPr>
          </a:lstStyle>
          <a:p>
            <a:fld id="{D57F1E4F-1CFF-5643-939E-217C01CDF565}" type="slidenum">
              <a:rPr lang="en-US" smtClean="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FF08AC-DAFD-4788-BFCE-E2E2033D0426}" type="datetime1">
              <a:rPr lang="fr-FR" smtClean="0"/>
              <a:t>12/06/2014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sz="1400"/>
            </a:lvl1pPr>
          </a:lstStyle>
          <a:p>
            <a:fld id="{D57F1E4F-1CFF-5643-939E-217C01CDF565}" type="slidenum">
              <a:rPr lang="en-US" smtClean="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439577-F51B-4B25-A13C-ACAE03E0D988}" type="datetime1">
              <a:rPr lang="fr-FR" smtClean="0"/>
              <a:t>12/06/2014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sz="1400"/>
            </a:lvl1pPr>
          </a:lstStyle>
          <a:p>
            <a:fld id="{D57F1E4F-1CFF-5643-939E-217C01CDF565}" type="slidenum">
              <a:rPr lang="en-US" smtClean="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774F38-C63C-4B83-9CCA-955A9CEE2AE6}" type="datetime1">
              <a:rPr lang="fr-FR" smtClean="0"/>
              <a:t>12/06/2014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9AF5F7F-6CDB-4613-B46E-A09E2249E427}" type="datetime1">
              <a:rPr lang="fr-FR" smtClean="0"/>
              <a:t>12/06/2014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4C9A14-43E6-4267-8912-ADE3183A414F}" type="datetime1">
              <a:rPr lang="fr-FR" smtClean="0"/>
              <a:t>12/06/2014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6413337"/>
            <a:ext cx="2844799" cy="365125"/>
          </a:xfrm>
          <a:prstGeom prst="rect">
            <a:avLst/>
          </a:prstGeom>
        </p:spPr>
        <p:txBody>
          <a:bodyPr vert="horz" lIns="91440" tIns="45720" rIns="91440" bIns="45720" rtlCol="0" anchor="ctr"/>
          <a:lstStyle>
            <a:lvl1pPr algn="r">
              <a:defRPr sz="1400">
                <a:solidFill>
                  <a:schemeClr val="accent2"/>
                </a:solidFill>
              </a:defRPr>
            </a:lvl1pPr>
          </a:lstStyle>
          <a:p>
            <a:fld id="{20852200-CF9E-4192-A7AD-CFD31A5EDA76}" type="datetime1">
              <a:rPr lang="fr-FR" smtClean="0"/>
              <a:pPr/>
              <a:t>12/06/2014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6413337"/>
            <a:ext cx="1052510" cy="365125"/>
          </a:xfrm>
          <a:prstGeom prst="rect">
            <a:avLst/>
          </a:prstGeom>
        </p:spPr>
        <p:txBody>
          <a:bodyPr vert="horz" lIns="91440" tIns="45720" rIns="91440" bIns="45720" rtlCol="0" anchor="ctr"/>
          <a:lstStyle>
            <a:lvl1pPr algn="r">
              <a:defRPr sz="1400">
                <a:solidFill>
                  <a:schemeClr val="accent2"/>
                </a:solidFill>
              </a:defRPr>
            </a:lvl1pPr>
          </a:lstStyle>
          <a:p>
            <a:fld id="{D57F1E4F-1CFF-5643-939E-217C01CDF565}" type="slidenum">
              <a:rPr lang="en-US" smtClean="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LES Problèmes d’Ordonnancement</a:t>
            </a:r>
            <a:endParaRPr lang="fr-FR" dirty="0"/>
          </a:p>
        </p:txBody>
      </p:sp>
      <p:sp>
        <p:nvSpPr>
          <p:cNvPr id="3" name="Subtitle 2"/>
          <p:cNvSpPr>
            <a:spLocks noGrp="1"/>
          </p:cNvSpPr>
          <p:nvPr>
            <p:ph type="subTitle" idx="1"/>
          </p:nvPr>
        </p:nvSpPr>
        <p:spPr/>
        <p:txBody>
          <a:bodyPr/>
          <a:lstStyle/>
          <a:p>
            <a:r>
              <a:rPr lang="fr-FR" i="1" dirty="0" smtClean="0"/>
              <a:t>Meta-heuristique, 2014</a:t>
            </a:r>
            <a:endParaRPr lang="fr-FR" i="1" dirty="0"/>
          </a:p>
        </p:txBody>
      </p:sp>
      <p:sp>
        <p:nvSpPr>
          <p:cNvPr id="4" name="Rectangle 3"/>
          <p:cNvSpPr/>
          <p:nvPr/>
        </p:nvSpPr>
        <p:spPr>
          <a:xfrm>
            <a:off x="833855" y="3689502"/>
            <a:ext cx="3349122" cy="2200602"/>
          </a:xfrm>
          <a:prstGeom prst="rect">
            <a:avLst/>
          </a:prstGeom>
        </p:spPr>
        <p:txBody>
          <a:bodyPr wrap="none">
            <a:spAutoFit/>
          </a:bodyPr>
          <a:lstStyle/>
          <a:p>
            <a:pPr marL="285750" indent="-285750">
              <a:spcBef>
                <a:spcPct val="20000"/>
              </a:spcBef>
              <a:spcAft>
                <a:spcPts val="600"/>
              </a:spcAft>
              <a:buClr>
                <a:schemeClr val="bg1"/>
              </a:buClr>
              <a:buSzPct val="92000"/>
              <a:buFont typeface="Arial" panose="020B0604020202020204" pitchFamily="34" charset="0"/>
              <a:buChar char="•"/>
            </a:pPr>
            <a:r>
              <a:rPr lang="en-US" sz="1600" b="1" i="1" dirty="0" smtClean="0">
                <a:solidFill>
                  <a:schemeClr val="bg1"/>
                </a:solidFill>
              </a:rPr>
              <a:t>Ayoub HATARTI</a:t>
            </a:r>
          </a:p>
          <a:p>
            <a:pPr marL="285750" indent="-285750">
              <a:spcBef>
                <a:spcPct val="20000"/>
              </a:spcBef>
              <a:spcAft>
                <a:spcPts val="600"/>
              </a:spcAft>
              <a:buClr>
                <a:schemeClr val="bg1"/>
              </a:buClr>
              <a:buSzPct val="92000"/>
              <a:buFont typeface="Arial" panose="020B0604020202020204" pitchFamily="34" charset="0"/>
              <a:buChar char="•"/>
            </a:pPr>
            <a:r>
              <a:rPr lang="en-US" sz="1600" b="1" i="1" dirty="0" smtClean="0">
                <a:solidFill>
                  <a:schemeClr val="bg1"/>
                </a:solidFill>
              </a:rPr>
              <a:t>Yahya EL FAKIR</a:t>
            </a:r>
          </a:p>
          <a:p>
            <a:pPr marL="285750" indent="-285750">
              <a:spcBef>
                <a:spcPct val="20000"/>
              </a:spcBef>
              <a:spcAft>
                <a:spcPts val="600"/>
              </a:spcAft>
              <a:buClr>
                <a:schemeClr val="bg1"/>
              </a:buClr>
              <a:buSzPct val="92000"/>
              <a:buFont typeface="Arial" panose="020B0604020202020204" pitchFamily="34" charset="0"/>
              <a:buChar char="•"/>
            </a:pPr>
            <a:r>
              <a:rPr lang="en-US" sz="1600" b="1" i="1" dirty="0" smtClean="0">
                <a:solidFill>
                  <a:schemeClr val="bg1"/>
                </a:solidFill>
              </a:rPr>
              <a:t>Olayinka Sunday FOLORUNSO</a:t>
            </a:r>
          </a:p>
          <a:p>
            <a:pPr marL="285750" indent="-285750">
              <a:spcBef>
                <a:spcPct val="20000"/>
              </a:spcBef>
              <a:spcAft>
                <a:spcPts val="600"/>
              </a:spcAft>
              <a:buClr>
                <a:schemeClr val="bg1"/>
              </a:buClr>
              <a:buSzPct val="92000"/>
              <a:buFont typeface="Arial" panose="020B0604020202020204" pitchFamily="34" charset="0"/>
              <a:buChar char="•"/>
            </a:pPr>
            <a:r>
              <a:rPr lang="en-US" sz="1600" b="1" i="1" dirty="0" smtClean="0">
                <a:solidFill>
                  <a:schemeClr val="bg1"/>
                </a:solidFill>
              </a:rPr>
              <a:t>Sara WISSAD</a:t>
            </a:r>
          </a:p>
          <a:p>
            <a:pPr marL="285750" indent="-285750">
              <a:spcBef>
                <a:spcPct val="20000"/>
              </a:spcBef>
              <a:spcAft>
                <a:spcPts val="600"/>
              </a:spcAft>
              <a:buClr>
                <a:schemeClr val="bg1"/>
              </a:buClr>
              <a:buSzPct val="92000"/>
              <a:buFont typeface="Arial" panose="020B0604020202020204" pitchFamily="34" charset="0"/>
              <a:buChar char="•"/>
            </a:pPr>
            <a:r>
              <a:rPr lang="en-US" sz="1600" b="1" i="1" dirty="0" smtClean="0">
                <a:solidFill>
                  <a:schemeClr val="bg1"/>
                </a:solidFill>
              </a:rPr>
              <a:t>Oussama ZAKI</a:t>
            </a:r>
          </a:p>
          <a:p>
            <a:pPr marL="285750" indent="-285750">
              <a:spcBef>
                <a:spcPct val="20000"/>
              </a:spcBef>
              <a:spcAft>
                <a:spcPts val="600"/>
              </a:spcAft>
              <a:buClr>
                <a:schemeClr val="bg1"/>
              </a:buClr>
              <a:buSzPct val="92000"/>
              <a:buFont typeface="Arial" panose="020B0604020202020204" pitchFamily="34" charset="0"/>
              <a:buChar char="•"/>
            </a:pPr>
            <a:r>
              <a:rPr lang="en-US" sz="1600" b="1" i="1" dirty="0" smtClean="0">
                <a:solidFill>
                  <a:schemeClr val="bg1"/>
                </a:solidFill>
              </a:rPr>
              <a:t>Taoufiq ELHATTAMI</a:t>
            </a:r>
            <a:endParaRPr lang="en-US" sz="1600" b="1" i="1" dirty="0">
              <a:solidFill>
                <a:schemeClr val="bg1"/>
              </a:solidFill>
            </a:endParaRPr>
          </a:p>
        </p:txBody>
      </p:sp>
      <p:sp>
        <p:nvSpPr>
          <p:cNvPr id="5" name="Rectangle 4"/>
          <p:cNvSpPr/>
          <p:nvPr/>
        </p:nvSpPr>
        <p:spPr>
          <a:xfrm>
            <a:off x="8289866" y="5890104"/>
            <a:ext cx="3284874" cy="338554"/>
          </a:xfrm>
          <a:prstGeom prst="rect">
            <a:avLst/>
          </a:prstGeom>
        </p:spPr>
        <p:txBody>
          <a:bodyPr wrap="none">
            <a:spAutoFit/>
          </a:bodyPr>
          <a:lstStyle/>
          <a:p>
            <a:pPr>
              <a:spcBef>
                <a:spcPct val="20000"/>
              </a:spcBef>
              <a:spcAft>
                <a:spcPts val="600"/>
              </a:spcAft>
              <a:buClr>
                <a:schemeClr val="bg1"/>
              </a:buClr>
              <a:buSzPct val="92000"/>
            </a:pPr>
            <a:r>
              <a:rPr lang="fr-FR" sz="1600" dirty="0" smtClean="0">
                <a:solidFill>
                  <a:schemeClr val="bg1"/>
                </a:solidFill>
              </a:rPr>
              <a:t>Encadré</a:t>
            </a:r>
            <a:r>
              <a:rPr lang="en-US" sz="1600" dirty="0" smtClean="0">
                <a:solidFill>
                  <a:schemeClr val="bg1"/>
                </a:solidFill>
              </a:rPr>
              <a:t> </a:t>
            </a:r>
            <a:r>
              <a:rPr lang="en-US" sz="1600" dirty="0">
                <a:solidFill>
                  <a:schemeClr val="bg1"/>
                </a:solidFill>
              </a:rPr>
              <a:t>par :</a:t>
            </a:r>
            <a:r>
              <a:rPr lang="en-US" sz="1600" b="1" i="1" dirty="0">
                <a:solidFill>
                  <a:schemeClr val="bg1"/>
                </a:solidFill>
              </a:rPr>
              <a:t> Mme. Maria ZRIKEM</a:t>
            </a:r>
          </a:p>
        </p:txBody>
      </p:sp>
    </p:spTree>
    <p:extLst>
      <p:ext uri="{BB962C8B-B14F-4D97-AF65-F5344CB8AC3E}">
        <p14:creationId xmlns:p14="http://schemas.microsoft.com/office/powerpoint/2010/main" val="1572073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en-US" dirty="0"/>
              <a:t>Les </a:t>
            </a:r>
            <a:r>
              <a:rPr lang="en-US" dirty="0" err="1"/>
              <a:t>objectifs</a:t>
            </a:r>
            <a:r>
              <a:rPr lang="en-US" dirty="0"/>
              <a:t> </a:t>
            </a:r>
            <a:endParaRPr lang="fr-FR" dirty="0"/>
          </a:p>
        </p:txBody>
      </p:sp>
      <p:sp>
        <p:nvSpPr>
          <p:cNvPr id="5" name="Espace réservé du contenu 4"/>
          <p:cNvSpPr>
            <a:spLocks noGrp="1"/>
          </p:cNvSpPr>
          <p:nvPr>
            <p:ph idx="1"/>
          </p:nvPr>
        </p:nvSpPr>
        <p:spPr/>
        <p:txBody>
          <a:bodyPr>
            <a:normAutofit/>
          </a:bodyPr>
          <a:lstStyle/>
          <a:p>
            <a:r>
              <a:rPr lang="fr-FR" sz="4000" dirty="0"/>
              <a:t>Les  objectifs  liés  au  temps  </a:t>
            </a:r>
            <a:endParaRPr lang="fr-FR" sz="4000" dirty="0" smtClean="0"/>
          </a:p>
          <a:p>
            <a:r>
              <a:rPr lang="fr-FR" sz="4000" dirty="0"/>
              <a:t>Les objectifs liés aux ressources </a:t>
            </a:r>
            <a:endParaRPr lang="fr-FR" sz="4000" dirty="0" smtClean="0"/>
          </a:p>
          <a:p>
            <a:r>
              <a:rPr lang="fr-FR" sz="4000" dirty="0"/>
              <a:t>Les  objectifs  liés  au  coût </a:t>
            </a:r>
            <a:endParaRPr lang="fr-FR" sz="4000" dirty="0" smtClean="0"/>
          </a:p>
        </p:txBody>
      </p:sp>
      <p:sp>
        <p:nvSpPr>
          <p:cNvPr id="2" name="Espace réservé de la date 1"/>
          <p:cNvSpPr>
            <a:spLocks noGrp="1"/>
          </p:cNvSpPr>
          <p:nvPr>
            <p:ph type="dt" sz="half" idx="10"/>
          </p:nvPr>
        </p:nvSpPr>
        <p:spPr/>
        <p:txBody>
          <a:bodyPr/>
          <a:lstStyle/>
          <a:p>
            <a:fld id="{5C02D857-1EAF-4DE3-9ADB-7964B6353078}" type="datetime1">
              <a:rPr lang="fr-FR" smtClean="0"/>
              <a:t>12/06/2014</a:t>
            </a:fld>
            <a:endParaRPr lang="en-US" dirty="0"/>
          </a:p>
        </p:txBody>
      </p:sp>
      <p:sp>
        <p:nvSpPr>
          <p:cNvPr id="3" name="Espace réservé du numéro de diapositive 2"/>
          <p:cNvSpPr>
            <a:spLocks noGrp="1"/>
          </p:cNvSpPr>
          <p:nvPr>
            <p:ph type="sldNum" sz="quarter" idx="12"/>
          </p:nvPr>
        </p:nvSpPr>
        <p:spPr/>
        <p:txBody>
          <a:bodyPr/>
          <a:lstStyle/>
          <a:p>
            <a:fld id="{EFA90138-DF1D-49FF-86BC-E918F5E2DC78}" type="slidenum">
              <a:rPr lang="en-US" smtClean="0"/>
              <a:pPr/>
              <a:t>10</a:t>
            </a:fld>
            <a:endParaRPr lang="en-US" dirty="0"/>
          </a:p>
        </p:txBody>
      </p:sp>
    </p:spTree>
    <p:extLst>
      <p:ext uri="{BB962C8B-B14F-4D97-AF65-F5344CB8AC3E}">
        <p14:creationId xmlns:p14="http://schemas.microsoft.com/office/powerpoint/2010/main" val="287604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Classification des critères d’optimisation</a:t>
            </a:r>
          </a:p>
        </p:txBody>
      </p:sp>
      <p:sp>
        <p:nvSpPr>
          <p:cNvPr id="3" name="Espace réservé du contenu 2"/>
          <p:cNvSpPr>
            <a:spLocks noGrp="1"/>
          </p:cNvSpPr>
          <p:nvPr>
            <p:ph idx="1"/>
          </p:nvPr>
        </p:nvSpPr>
        <p:spPr/>
        <p:txBody>
          <a:bodyPr>
            <a:normAutofit/>
          </a:bodyPr>
          <a:lstStyle/>
          <a:p>
            <a:pPr marL="0" indent="0" algn="justLow">
              <a:buNone/>
            </a:pPr>
            <a:r>
              <a:rPr lang="fr-FR" sz="3200" dirty="0" smtClean="0"/>
              <a:t>Les </a:t>
            </a:r>
            <a:r>
              <a:rPr lang="fr-FR" sz="3200" dirty="0"/>
              <a:t>critères que doit satisfaire un ordonnancement sont variés. D’une manière générale, on peut distinguer trois catégories </a:t>
            </a:r>
            <a:r>
              <a:rPr lang="fr-FR" sz="3200" dirty="0" smtClean="0"/>
              <a:t>importantes</a:t>
            </a:r>
            <a:endParaRPr lang="fr-FR" sz="3200" dirty="0"/>
          </a:p>
          <a:p>
            <a:pPr algn="justLow"/>
            <a:r>
              <a:rPr lang="fr-FR" sz="3200" dirty="0" smtClean="0"/>
              <a:t>Les </a:t>
            </a:r>
            <a:r>
              <a:rPr lang="fr-FR" sz="3200" dirty="0"/>
              <a:t>critères liés aux dates de fin et de livraison</a:t>
            </a:r>
            <a:r>
              <a:rPr lang="fr-FR" sz="3200" dirty="0" smtClean="0"/>
              <a:t>,</a:t>
            </a:r>
            <a:endParaRPr lang="fr-FR" sz="3200" dirty="0"/>
          </a:p>
          <a:p>
            <a:pPr algn="justLow"/>
            <a:r>
              <a:rPr lang="fr-FR" sz="3200" dirty="0" smtClean="0"/>
              <a:t>Les </a:t>
            </a:r>
            <a:r>
              <a:rPr lang="fr-FR" sz="3200" dirty="0"/>
              <a:t>critères liés aux volumes des encours</a:t>
            </a:r>
            <a:r>
              <a:rPr lang="fr-FR" sz="3200" dirty="0" smtClean="0"/>
              <a:t>,</a:t>
            </a:r>
            <a:endParaRPr lang="fr-FR" sz="3200" dirty="0"/>
          </a:p>
          <a:p>
            <a:pPr algn="justLow"/>
            <a:r>
              <a:rPr lang="fr-FR" sz="3200" dirty="0" smtClean="0"/>
              <a:t>Les </a:t>
            </a:r>
            <a:r>
              <a:rPr lang="fr-FR" sz="3200" dirty="0"/>
              <a:t>critères liés à l’utilisation des ressources.</a:t>
            </a:r>
          </a:p>
          <a:p>
            <a:endParaRPr lang="fr-FR" dirty="0"/>
          </a:p>
        </p:txBody>
      </p:sp>
      <p:sp>
        <p:nvSpPr>
          <p:cNvPr id="4" name="Espace réservé de la date 3"/>
          <p:cNvSpPr>
            <a:spLocks noGrp="1"/>
          </p:cNvSpPr>
          <p:nvPr>
            <p:ph type="dt" sz="half" idx="10"/>
          </p:nvPr>
        </p:nvSpPr>
        <p:spPr/>
        <p:txBody>
          <a:bodyPr/>
          <a:lstStyle/>
          <a:p>
            <a:fld id="{152479E8-FD04-42EE-A782-3C40D9D4F6CE}" type="datetime1">
              <a:rPr lang="fr-FR" smtClean="0"/>
              <a:t>12/06/2014</a:t>
            </a:fld>
            <a:endParaRPr lang="en-US" dirty="0"/>
          </a:p>
        </p:txBody>
      </p:sp>
      <p:sp>
        <p:nvSpPr>
          <p:cNvPr id="5" name="Espace réservé du numéro de diapositive 4"/>
          <p:cNvSpPr>
            <a:spLocks noGrp="1"/>
          </p:cNvSpPr>
          <p:nvPr>
            <p:ph type="sldNum" sz="quarter" idx="12"/>
          </p:nvPr>
        </p:nvSpPr>
        <p:spPr/>
        <p:txBody>
          <a:bodyPr/>
          <a:lstStyle/>
          <a:p>
            <a:fld id="{EFA90138-DF1D-49FF-86BC-E918F5E2DC78}" type="slidenum">
              <a:rPr lang="en-US" smtClean="0"/>
              <a:pPr/>
              <a:t>11</a:t>
            </a:fld>
            <a:endParaRPr lang="en-US" dirty="0"/>
          </a:p>
        </p:txBody>
      </p:sp>
    </p:spTree>
    <p:extLst>
      <p:ext uri="{BB962C8B-B14F-4D97-AF65-F5344CB8AC3E}">
        <p14:creationId xmlns:p14="http://schemas.microsoft.com/office/powerpoint/2010/main" val="66573767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581193" y="3463010"/>
            <a:ext cx="11029615" cy="1497507"/>
          </a:xfrm>
        </p:spPr>
        <p:txBody>
          <a:bodyPr>
            <a:noAutofit/>
          </a:bodyPr>
          <a:lstStyle/>
          <a:p>
            <a:r>
              <a:rPr lang="fr-FR" sz="4800" dirty="0"/>
              <a:t>Classification des problèmes d’ordonnancement</a:t>
            </a:r>
          </a:p>
        </p:txBody>
      </p:sp>
      <p:sp>
        <p:nvSpPr>
          <p:cNvPr id="2" name="Espace réservé de la date 1"/>
          <p:cNvSpPr>
            <a:spLocks noGrp="1"/>
          </p:cNvSpPr>
          <p:nvPr>
            <p:ph type="dt" sz="half" idx="10"/>
          </p:nvPr>
        </p:nvSpPr>
        <p:spPr/>
        <p:txBody>
          <a:bodyPr/>
          <a:lstStyle/>
          <a:p>
            <a:fld id="{DBC8357F-9EFC-47B5-8250-3ACBEEF41367}" type="datetime1">
              <a:rPr lang="fr-FR" smtClean="0"/>
              <a:t>12/06/2014</a:t>
            </a:fld>
            <a:endParaRPr lang="en-US" dirty="0"/>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98554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dirty="0"/>
              <a:t>Atelier à cheminement multiple : Job Shop</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2465349"/>
            <a:ext cx="4176713" cy="337412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3087" y="2280958"/>
            <a:ext cx="4152758" cy="374291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1409700" y="5810250"/>
            <a:ext cx="3390900" cy="646331"/>
          </a:xfrm>
          <a:prstGeom prst="rect">
            <a:avLst/>
          </a:prstGeom>
          <a:noFill/>
        </p:spPr>
        <p:txBody>
          <a:bodyPr wrap="square" rtlCol="0">
            <a:spAutoFit/>
          </a:bodyPr>
          <a:lstStyle/>
          <a:p>
            <a:r>
              <a:rPr lang="fr-FR" dirty="0"/>
              <a:t> </a:t>
            </a:r>
          </a:p>
          <a:p>
            <a:r>
              <a:rPr lang="fr-FR" b="1" dirty="0"/>
              <a:t>(A) </a:t>
            </a:r>
            <a:r>
              <a:rPr lang="fr-FR" dirty="0"/>
              <a:t>Job Shop simple à 4 machines.</a:t>
            </a:r>
          </a:p>
        </p:txBody>
      </p:sp>
      <p:sp>
        <p:nvSpPr>
          <p:cNvPr id="7" name="ZoneTexte 6"/>
          <p:cNvSpPr txBox="1"/>
          <p:nvPr/>
        </p:nvSpPr>
        <p:spPr>
          <a:xfrm>
            <a:off x="5653087" y="6133415"/>
            <a:ext cx="4405313" cy="923330"/>
          </a:xfrm>
          <a:prstGeom prst="rect">
            <a:avLst/>
          </a:prstGeom>
          <a:noFill/>
        </p:spPr>
        <p:txBody>
          <a:bodyPr wrap="square" rtlCol="0">
            <a:spAutoFit/>
          </a:bodyPr>
          <a:lstStyle/>
          <a:p>
            <a:r>
              <a:rPr lang="fr-FR" b="1" dirty="0"/>
              <a:t>(B) </a:t>
            </a:r>
            <a:r>
              <a:rPr lang="fr-FR" dirty="0"/>
              <a:t>Job Shop hybride à 4 postes de travail.</a:t>
            </a:r>
          </a:p>
          <a:p>
            <a:r>
              <a:rPr lang="fr-FR" dirty="0"/>
              <a:t> </a:t>
            </a:r>
          </a:p>
          <a:p>
            <a:endParaRPr lang="fr-FR" dirty="0"/>
          </a:p>
        </p:txBody>
      </p:sp>
      <p:sp>
        <p:nvSpPr>
          <p:cNvPr id="2" name="Espace réservé de la date 1"/>
          <p:cNvSpPr>
            <a:spLocks noGrp="1"/>
          </p:cNvSpPr>
          <p:nvPr>
            <p:ph type="dt" sz="half" idx="10"/>
          </p:nvPr>
        </p:nvSpPr>
        <p:spPr/>
        <p:txBody>
          <a:bodyPr/>
          <a:lstStyle/>
          <a:p>
            <a:fld id="{B90501A2-6995-405E-916D-96DC09A4C365}" type="datetime1">
              <a:rPr lang="fr-FR" smtClean="0"/>
              <a:t>12/06/2014</a:t>
            </a:fld>
            <a:endParaRPr lang="en-US" dirty="0"/>
          </a:p>
        </p:txBody>
      </p:sp>
      <p:sp>
        <p:nvSpPr>
          <p:cNvPr id="3" name="Espace réservé du numéro de diapositive 2"/>
          <p:cNvSpPr>
            <a:spLocks noGrp="1"/>
          </p:cNvSpPr>
          <p:nvPr>
            <p:ph type="sldNum" sz="quarter" idx="12"/>
          </p:nvPr>
        </p:nvSpPr>
        <p:spPr/>
        <p:txBody>
          <a:bodyPr/>
          <a:lstStyle/>
          <a:p>
            <a:fld id="{EFA90138-DF1D-49FF-86BC-E918F5E2DC78}" type="slidenum">
              <a:rPr lang="en-US" smtClean="0"/>
              <a:pPr/>
              <a:t>13</a:t>
            </a:fld>
            <a:endParaRPr lang="en-US" dirty="0"/>
          </a:p>
        </p:txBody>
      </p:sp>
    </p:spTree>
    <p:extLst>
      <p:ext uri="{BB962C8B-B14F-4D97-AF65-F5344CB8AC3E}">
        <p14:creationId xmlns:p14="http://schemas.microsoft.com/office/powerpoint/2010/main" val="1711982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Atelier à cheminement unique : Flow </a:t>
            </a:r>
          </a:p>
        </p:txBody>
      </p:sp>
      <p:pic>
        <p:nvPicPr>
          <p:cNvPr id="39" name="Image 38"/>
          <p:cNvPicPr>
            <a:picLocks noChangeAspect="1"/>
          </p:cNvPicPr>
          <p:nvPr/>
        </p:nvPicPr>
        <p:blipFill>
          <a:blip r:embed="rId3"/>
          <a:stretch>
            <a:fillRect/>
          </a:stretch>
        </p:blipFill>
        <p:spPr>
          <a:xfrm>
            <a:off x="2714625" y="2004110"/>
            <a:ext cx="5934075" cy="4455296"/>
          </a:xfrm>
          <a:prstGeom prst="rect">
            <a:avLst/>
          </a:prstGeom>
        </p:spPr>
      </p:pic>
      <p:sp>
        <p:nvSpPr>
          <p:cNvPr id="3" name="Espace réservé de la date 2"/>
          <p:cNvSpPr>
            <a:spLocks noGrp="1"/>
          </p:cNvSpPr>
          <p:nvPr>
            <p:ph type="dt" sz="half" idx="10"/>
          </p:nvPr>
        </p:nvSpPr>
        <p:spPr/>
        <p:txBody>
          <a:bodyPr/>
          <a:lstStyle/>
          <a:p>
            <a:fld id="{B3F17994-CB7A-4657-95AB-E2CF3B4EC2EB}" type="datetime1">
              <a:rPr lang="fr-FR" smtClean="0"/>
              <a:t>12/06/2014</a:t>
            </a:fld>
            <a:endParaRPr lang="en-US" dirty="0"/>
          </a:p>
        </p:txBody>
      </p:sp>
      <p:sp>
        <p:nvSpPr>
          <p:cNvPr id="4" name="Espace réservé du numéro de diapositive 3"/>
          <p:cNvSpPr>
            <a:spLocks noGrp="1"/>
          </p:cNvSpPr>
          <p:nvPr>
            <p:ph type="sldNum" sz="quarter" idx="12"/>
          </p:nvPr>
        </p:nvSpPr>
        <p:spPr/>
        <p:txBody>
          <a:bodyPr/>
          <a:lstStyle/>
          <a:p>
            <a:fld id="{EFA90138-DF1D-49FF-86BC-E918F5E2DC78}" type="slidenum">
              <a:rPr lang="en-US" smtClean="0"/>
              <a:pPr/>
              <a:t>14</a:t>
            </a:fld>
            <a:endParaRPr lang="en-US" dirty="0"/>
          </a:p>
        </p:txBody>
      </p:sp>
    </p:spTree>
    <p:extLst>
      <p:ext uri="{BB962C8B-B14F-4D97-AF65-F5344CB8AC3E}">
        <p14:creationId xmlns:p14="http://schemas.microsoft.com/office/powerpoint/2010/main" val="2219041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Atelier à cheminement libre : Open Shop</a:t>
            </a:r>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3975" y="2601119"/>
            <a:ext cx="9544050" cy="2838450"/>
          </a:xfrm>
        </p:spPr>
      </p:pic>
      <p:sp>
        <p:nvSpPr>
          <p:cNvPr id="3" name="Espace réservé de la date 2"/>
          <p:cNvSpPr>
            <a:spLocks noGrp="1"/>
          </p:cNvSpPr>
          <p:nvPr>
            <p:ph type="dt" sz="half" idx="10"/>
          </p:nvPr>
        </p:nvSpPr>
        <p:spPr/>
        <p:txBody>
          <a:bodyPr/>
          <a:lstStyle/>
          <a:p>
            <a:fld id="{9DC8534B-DBF2-4493-B314-F4F7DAD14CBA}" type="datetime1">
              <a:rPr lang="fr-FR" smtClean="0"/>
              <a:t>12/06/2014</a:t>
            </a:fld>
            <a:endParaRPr lang="en-US" dirty="0"/>
          </a:p>
        </p:txBody>
      </p:sp>
      <p:sp>
        <p:nvSpPr>
          <p:cNvPr id="5" name="Espace réservé du numéro de diapositive 4"/>
          <p:cNvSpPr>
            <a:spLocks noGrp="1"/>
          </p:cNvSpPr>
          <p:nvPr>
            <p:ph type="sldNum" sz="quarter" idx="12"/>
          </p:nvPr>
        </p:nvSpPr>
        <p:spPr/>
        <p:txBody>
          <a:bodyPr/>
          <a:lstStyle/>
          <a:p>
            <a:fld id="{EFA90138-DF1D-49FF-86BC-E918F5E2DC78}" type="slidenum">
              <a:rPr lang="en-US" smtClean="0"/>
              <a:pPr/>
              <a:t>15</a:t>
            </a:fld>
            <a:endParaRPr lang="en-US" dirty="0"/>
          </a:p>
        </p:txBody>
      </p:sp>
    </p:spTree>
    <p:extLst>
      <p:ext uri="{BB962C8B-B14F-4D97-AF65-F5344CB8AC3E}">
        <p14:creationId xmlns:p14="http://schemas.microsoft.com/office/powerpoint/2010/main" val="677039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 </a:t>
            </a:r>
            <a:r>
              <a:rPr lang="fr-FR" dirty="0"/>
              <a:t>Relations entre organisations</a:t>
            </a:r>
          </a:p>
        </p:txBody>
      </p:sp>
      <p:pic>
        <p:nvPicPr>
          <p:cNvPr id="4" name="Image 3"/>
          <p:cNvPicPr>
            <a:picLocks noChangeAspect="1"/>
          </p:cNvPicPr>
          <p:nvPr/>
        </p:nvPicPr>
        <p:blipFill>
          <a:blip r:embed="rId3"/>
          <a:stretch>
            <a:fillRect/>
          </a:stretch>
        </p:blipFill>
        <p:spPr>
          <a:xfrm>
            <a:off x="2109787" y="1952625"/>
            <a:ext cx="7586663" cy="4500354"/>
          </a:xfrm>
          <a:prstGeom prst="rect">
            <a:avLst/>
          </a:prstGeom>
        </p:spPr>
      </p:pic>
      <p:sp>
        <p:nvSpPr>
          <p:cNvPr id="3" name="Espace réservé de la date 2"/>
          <p:cNvSpPr>
            <a:spLocks noGrp="1"/>
          </p:cNvSpPr>
          <p:nvPr>
            <p:ph type="dt" sz="half" idx="10"/>
          </p:nvPr>
        </p:nvSpPr>
        <p:spPr/>
        <p:txBody>
          <a:bodyPr/>
          <a:lstStyle/>
          <a:p>
            <a:fld id="{BC3FED12-329B-4D35-9064-4BBF4FE9C17B}" type="datetime1">
              <a:rPr lang="fr-FR" smtClean="0"/>
              <a:t>12/06/2014</a:t>
            </a:fld>
            <a:endParaRPr lang="en-US" dirty="0"/>
          </a:p>
        </p:txBody>
      </p:sp>
      <p:sp>
        <p:nvSpPr>
          <p:cNvPr id="5" name="Espace réservé du numéro de diapositive 4"/>
          <p:cNvSpPr>
            <a:spLocks noGrp="1"/>
          </p:cNvSpPr>
          <p:nvPr>
            <p:ph type="sldNum" sz="quarter" idx="12"/>
          </p:nvPr>
        </p:nvSpPr>
        <p:spPr/>
        <p:txBody>
          <a:bodyPr/>
          <a:lstStyle/>
          <a:p>
            <a:fld id="{EFA90138-DF1D-49FF-86BC-E918F5E2DC78}" type="slidenum">
              <a:rPr lang="en-US" smtClean="0"/>
              <a:pPr/>
              <a:t>16</a:t>
            </a:fld>
            <a:endParaRPr lang="en-US" dirty="0"/>
          </a:p>
        </p:txBody>
      </p:sp>
    </p:spTree>
    <p:extLst>
      <p:ext uri="{BB962C8B-B14F-4D97-AF65-F5344CB8AC3E}">
        <p14:creationId xmlns:p14="http://schemas.microsoft.com/office/powerpoint/2010/main" val="286582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562143" y="3405860"/>
            <a:ext cx="11029615" cy="1497507"/>
          </a:xfrm>
        </p:spPr>
        <p:txBody>
          <a:bodyPr>
            <a:noAutofit/>
          </a:bodyPr>
          <a:lstStyle/>
          <a:p>
            <a:r>
              <a:rPr lang="fr-FR" sz="4800" dirty="0"/>
              <a:t>Modélisation graphique du problème de Job Shop</a:t>
            </a:r>
          </a:p>
        </p:txBody>
      </p:sp>
      <p:sp>
        <p:nvSpPr>
          <p:cNvPr id="6" name="Rectangle 5"/>
          <p:cNvSpPr/>
          <p:nvPr/>
        </p:nvSpPr>
        <p:spPr>
          <a:xfrm>
            <a:off x="5971607" y="3244334"/>
            <a:ext cx="248786" cy="369332"/>
          </a:xfrm>
          <a:prstGeom prst="rect">
            <a:avLst/>
          </a:prstGeom>
        </p:spPr>
        <p:txBody>
          <a:bodyPr wrap="none">
            <a:spAutoFit/>
          </a:bodyPr>
          <a:lstStyle/>
          <a:p>
            <a:r>
              <a:rPr lang="fr-FR" dirty="0" smtClean="0"/>
              <a:t> </a:t>
            </a:r>
            <a:endParaRPr lang="fr-FR" dirty="0"/>
          </a:p>
        </p:txBody>
      </p:sp>
      <p:sp>
        <p:nvSpPr>
          <p:cNvPr id="2" name="Espace réservé de la date 1"/>
          <p:cNvSpPr>
            <a:spLocks noGrp="1"/>
          </p:cNvSpPr>
          <p:nvPr>
            <p:ph type="dt" sz="half" idx="10"/>
          </p:nvPr>
        </p:nvSpPr>
        <p:spPr/>
        <p:txBody>
          <a:bodyPr/>
          <a:lstStyle/>
          <a:p>
            <a:fld id="{4EE0B10C-2DA2-4AE4-B48A-225FCC8F3611}" type="datetime1">
              <a:rPr lang="fr-FR" smtClean="0"/>
              <a:t>12/06/2014</a:t>
            </a:fld>
            <a:endParaRPr lang="en-US" dirty="0"/>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112526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581191" y="1181101"/>
            <a:ext cx="11029600" cy="552450"/>
          </a:xfrm>
          <a:prstGeom prst="rect">
            <a:avLst/>
          </a:prstGeom>
        </p:spPr>
        <p:txBody>
          <a:bodyPr lIns="91431" tIns="91431" rIns="91431" bIns="91431" anchor="b" anchorCtr="0">
            <a:noAutofit/>
          </a:bodyPr>
          <a:lstStyle/>
          <a:p>
            <a:pPr>
              <a:spcAft>
                <a:spcPts val="667"/>
              </a:spcAft>
              <a:buClr>
                <a:schemeClr val="dk1"/>
              </a:buClr>
              <a:buSzPct val="36666"/>
            </a:pPr>
            <a:r>
              <a:rPr lang="fr" dirty="0">
                <a:sym typeface="Cabin"/>
              </a:rPr>
              <a:t>Modélisation des Problèmes d'ordonnancement</a:t>
            </a:r>
          </a:p>
        </p:txBody>
      </p:sp>
      <p:sp>
        <p:nvSpPr>
          <p:cNvPr id="177" name="Shape 177"/>
          <p:cNvSpPr txBox="1">
            <a:spLocks noGrp="1"/>
          </p:cNvSpPr>
          <p:nvPr>
            <p:ph type="body" idx="1"/>
          </p:nvPr>
        </p:nvSpPr>
        <p:spPr>
          <a:xfrm>
            <a:off x="524050" y="2165501"/>
            <a:ext cx="11029600" cy="4145999"/>
          </a:xfrm>
          <a:prstGeom prst="rect">
            <a:avLst/>
          </a:prstGeom>
        </p:spPr>
        <p:txBody>
          <a:bodyPr lIns="91431" tIns="91431" rIns="91431" bIns="91431" anchor="ctr" anchorCtr="0">
            <a:noAutofit/>
          </a:bodyPr>
          <a:lstStyle/>
          <a:p>
            <a:pPr algn="justLow">
              <a:spcBef>
                <a:spcPts val="0"/>
              </a:spcBef>
            </a:pPr>
            <a:r>
              <a:rPr lang="fr" sz="3200" dirty="0">
                <a:sym typeface="Cabin"/>
              </a:rPr>
              <a:t>Traiter un problème d’une telle complexité que celle du Job Shop nécessite une modélisation claire et précise. Il existe diverses manières de modéliser ce problème, et qui conduisent à choisir un mode de description adéquat.</a:t>
            </a:r>
          </a:p>
          <a:p>
            <a:pPr algn="justLow">
              <a:spcBef>
                <a:spcPts val="0"/>
              </a:spcBef>
            </a:pPr>
            <a:endParaRPr dirty="0">
              <a:sym typeface="Cabin"/>
            </a:endParaRPr>
          </a:p>
          <a:p>
            <a:pPr algn="justLow">
              <a:spcBef>
                <a:spcPts val="0"/>
              </a:spcBef>
            </a:pPr>
            <a:r>
              <a:rPr lang="fr" sz="3200" dirty="0">
                <a:sym typeface="Cabin"/>
              </a:rPr>
              <a:t>la modélisation par </a:t>
            </a:r>
            <a:r>
              <a:rPr lang="fr" sz="3200" b="1" dirty="0">
                <a:sym typeface="Cabin"/>
              </a:rPr>
              <a:t>graphe disjonctif </a:t>
            </a:r>
            <a:r>
              <a:rPr lang="fr" sz="3200" dirty="0">
                <a:sym typeface="Cabin"/>
              </a:rPr>
              <a:t>est la plus classique et la plus répandue.</a:t>
            </a:r>
          </a:p>
          <a:p>
            <a:pPr>
              <a:spcBef>
                <a:spcPts val="0"/>
              </a:spcBef>
              <a:buClr>
                <a:schemeClr val="dk1"/>
              </a:buClr>
              <a:buNone/>
            </a:pPr>
            <a:endParaRPr sz="2000" dirty="0">
              <a:solidFill>
                <a:schemeClr val="dk2"/>
              </a:solidFill>
              <a:latin typeface="Cabin"/>
              <a:ea typeface="Cabin"/>
              <a:cs typeface="Cabin"/>
              <a:sym typeface="Cabin"/>
            </a:endParaRPr>
          </a:p>
          <a:p>
            <a:pPr>
              <a:spcBef>
                <a:spcPts val="0"/>
              </a:spcBef>
              <a:buNone/>
            </a:pPr>
            <a:endParaRPr sz="2000" dirty="0">
              <a:solidFill>
                <a:schemeClr val="dk2"/>
              </a:solidFill>
              <a:latin typeface="Cabin"/>
              <a:ea typeface="Cabin"/>
              <a:cs typeface="Cabin"/>
              <a:sym typeface="Cabin"/>
            </a:endParaRPr>
          </a:p>
        </p:txBody>
      </p:sp>
      <p:sp>
        <p:nvSpPr>
          <p:cNvPr id="2" name="Espace réservé de la date 1"/>
          <p:cNvSpPr>
            <a:spLocks noGrp="1"/>
          </p:cNvSpPr>
          <p:nvPr>
            <p:ph type="dt" sz="half" idx="10"/>
          </p:nvPr>
        </p:nvSpPr>
        <p:spPr/>
        <p:txBody>
          <a:bodyPr/>
          <a:lstStyle/>
          <a:p>
            <a:fld id="{8DBC3C93-DAA2-46F0-89DD-353021FF8C5E}" type="datetime1">
              <a:rPr lang="fr-FR" smtClean="0"/>
              <a:t>12/06/2014</a:t>
            </a:fld>
            <a:endParaRPr lang="en-US" dirty="0"/>
          </a:p>
        </p:txBody>
      </p:sp>
      <p:sp>
        <p:nvSpPr>
          <p:cNvPr id="3" name="Espace réservé du numéro de diapositive 2"/>
          <p:cNvSpPr>
            <a:spLocks noGrp="1"/>
          </p:cNvSpPr>
          <p:nvPr>
            <p:ph type="sldNum" sz="quarter" idx="12"/>
          </p:nvPr>
        </p:nvSpPr>
        <p:spPr/>
        <p:txBody>
          <a:bodyPr/>
          <a:lstStyle/>
          <a:p>
            <a:fld id="{EFA90138-DF1D-49FF-86BC-E918F5E2DC78}" type="slidenum">
              <a:rPr lang="en-US" smtClean="0"/>
              <a:pPr/>
              <a:t>18</a:t>
            </a:fld>
            <a:endParaRPr lang="en-US" dirty="0"/>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 dirty="0">
                <a:solidFill>
                  <a:srgbClr val="FFFFFF"/>
                </a:solidFill>
                <a:latin typeface="Cabin"/>
                <a:ea typeface="Cabin"/>
                <a:cs typeface="Cabin"/>
                <a:sym typeface="Cabin"/>
              </a:rPr>
              <a:t>Modélisation des Problèmes d'ordonnancement</a:t>
            </a:r>
            <a:endParaRPr lang="fr-FR" dirty="0"/>
          </a:p>
        </p:txBody>
      </p:sp>
      <p:sp>
        <p:nvSpPr>
          <p:cNvPr id="3" name="Espace réservé du contenu 2"/>
          <p:cNvSpPr>
            <a:spLocks noGrp="1"/>
          </p:cNvSpPr>
          <p:nvPr>
            <p:ph idx="1"/>
          </p:nvPr>
        </p:nvSpPr>
        <p:spPr>
          <a:xfrm>
            <a:off x="581192" y="1860334"/>
            <a:ext cx="11029616" cy="4684844"/>
          </a:xfrm>
        </p:spPr>
        <p:txBody>
          <a:bodyPr>
            <a:normAutofit fontScale="92500" lnSpcReduction="10000"/>
          </a:bodyPr>
          <a:lstStyle/>
          <a:p>
            <a:pPr marL="0" indent="0">
              <a:buNone/>
            </a:pPr>
            <a:endParaRPr lang="fr-FR" sz="2400" b="1" dirty="0" smtClean="0"/>
          </a:p>
          <a:p>
            <a:pPr marL="0" indent="0">
              <a:buNone/>
            </a:pPr>
            <a:r>
              <a:rPr lang="fr-FR" sz="3900" b="1" dirty="0" smtClean="0"/>
              <a:t>Les données:</a:t>
            </a:r>
          </a:p>
          <a:p>
            <a:pPr marL="0" indent="0">
              <a:buNone/>
            </a:pPr>
            <a:endParaRPr lang="fr-FR" sz="100" b="1" dirty="0" smtClean="0"/>
          </a:p>
          <a:p>
            <a:r>
              <a:rPr lang="fr-FR" sz="3200" dirty="0" smtClean="0"/>
              <a:t>L’ensemble M de m machine: une machine est noté </a:t>
            </a:r>
            <a:r>
              <a:rPr lang="fr-FR" sz="3200" dirty="0" err="1" smtClean="0"/>
              <a:t>M</a:t>
            </a:r>
            <a:r>
              <a:rPr lang="fr-FR" sz="2400" dirty="0" err="1" smtClean="0"/>
              <a:t>k</a:t>
            </a:r>
            <a:endParaRPr lang="fr-FR" sz="2400" dirty="0" smtClean="0"/>
          </a:p>
          <a:p>
            <a:r>
              <a:rPr lang="fr-FR" sz="3200" dirty="0" smtClean="0"/>
              <a:t>L’ensemble J de n tâche une tache est noté J</a:t>
            </a:r>
            <a:r>
              <a:rPr lang="fr-FR" sz="2400" dirty="0" smtClean="0"/>
              <a:t>i</a:t>
            </a:r>
            <a:r>
              <a:rPr lang="fr-FR" sz="3200" dirty="0" smtClean="0"/>
              <a:t> est composé un ensemble d'Operations </a:t>
            </a:r>
            <a:r>
              <a:rPr lang="fr-FR" sz="3200" dirty="0" err="1" smtClean="0"/>
              <a:t>Oij</a:t>
            </a:r>
            <a:endParaRPr lang="fr-FR" sz="3200" dirty="0" smtClean="0"/>
          </a:p>
          <a:p>
            <a:r>
              <a:rPr lang="fr-FR" sz="3200" dirty="0" smtClean="0"/>
              <a:t>L’ensemble d'opérations d’une tâche </a:t>
            </a:r>
            <a:r>
              <a:rPr lang="fr-FR" sz="3200" dirty="0" err="1" smtClean="0"/>
              <a:t>Oi</a:t>
            </a:r>
            <a:r>
              <a:rPr lang="fr-FR" sz="3200" dirty="0" smtClean="0"/>
              <a:t>={O</a:t>
            </a:r>
            <a:r>
              <a:rPr lang="fr-FR" sz="2400" dirty="0" smtClean="0"/>
              <a:t>i1</a:t>
            </a:r>
            <a:r>
              <a:rPr lang="fr-FR" sz="3200" dirty="0" smtClean="0"/>
              <a:t>.O</a:t>
            </a:r>
            <a:r>
              <a:rPr lang="fr-FR" sz="2400" dirty="0" smtClean="0"/>
              <a:t>i2</a:t>
            </a:r>
            <a:r>
              <a:rPr lang="fr-FR" sz="3200" dirty="0" smtClean="0"/>
              <a:t>.,,,,,,.O</a:t>
            </a:r>
            <a:r>
              <a:rPr lang="fr-FR" sz="2400" dirty="0" smtClean="0"/>
              <a:t>ik</a:t>
            </a:r>
            <a:r>
              <a:rPr lang="fr-FR" sz="3200" dirty="0" smtClean="0"/>
              <a:t>}</a:t>
            </a:r>
          </a:p>
          <a:p>
            <a:r>
              <a:rPr lang="fr-FR" sz="3200" dirty="0" smtClean="0"/>
              <a:t>Le temps opératoires </a:t>
            </a:r>
            <a:r>
              <a:rPr lang="fr-FR" sz="3200" dirty="0" err="1" smtClean="0"/>
              <a:t>P</a:t>
            </a:r>
            <a:r>
              <a:rPr lang="fr-FR" sz="2400" dirty="0" err="1" smtClean="0"/>
              <a:t>ij</a:t>
            </a:r>
            <a:r>
              <a:rPr lang="fr-FR" sz="2400" dirty="0" smtClean="0"/>
              <a:t> </a:t>
            </a:r>
            <a:r>
              <a:rPr lang="fr-FR" sz="3200" dirty="0" smtClean="0"/>
              <a:t>: durée de </a:t>
            </a:r>
            <a:r>
              <a:rPr lang="fr-FR" sz="3200" dirty="0" err="1" smtClean="0"/>
              <a:t>Oij</a:t>
            </a:r>
            <a:r>
              <a:rPr lang="fr-FR" sz="3200" dirty="0" smtClean="0"/>
              <a:t> sur </a:t>
            </a:r>
            <a:r>
              <a:rPr lang="fr-FR" sz="3200" dirty="0" err="1" smtClean="0"/>
              <a:t>M</a:t>
            </a:r>
            <a:r>
              <a:rPr lang="fr-FR" sz="2400" dirty="0" err="1" smtClean="0"/>
              <a:t>k</a:t>
            </a:r>
            <a:endParaRPr lang="fr-FR" sz="3200" dirty="0" smtClean="0"/>
          </a:p>
          <a:p>
            <a:r>
              <a:rPr lang="fr-FR" sz="3200" dirty="0" err="1" smtClean="0"/>
              <a:t>Makespan</a:t>
            </a:r>
            <a:r>
              <a:rPr lang="fr-FR" sz="3200" dirty="0" smtClean="0"/>
              <a:t>: </a:t>
            </a:r>
            <a:r>
              <a:rPr lang="fr-FR" sz="3200" dirty="0" err="1" smtClean="0"/>
              <a:t>C</a:t>
            </a:r>
            <a:r>
              <a:rPr lang="fr-FR" sz="2400" dirty="0" err="1" smtClean="0"/>
              <a:t>max</a:t>
            </a:r>
            <a:endParaRPr lang="fr-FR" sz="2400" dirty="0" smtClean="0"/>
          </a:p>
          <a:p>
            <a:endParaRPr lang="fr-FR" sz="1600" dirty="0" smtClean="0"/>
          </a:p>
          <a:p>
            <a:endParaRPr lang="fr-FR" dirty="0"/>
          </a:p>
        </p:txBody>
      </p:sp>
      <p:sp>
        <p:nvSpPr>
          <p:cNvPr id="4" name="Espace réservé de la date 3"/>
          <p:cNvSpPr>
            <a:spLocks noGrp="1"/>
          </p:cNvSpPr>
          <p:nvPr>
            <p:ph type="dt" sz="half" idx="10"/>
          </p:nvPr>
        </p:nvSpPr>
        <p:spPr/>
        <p:txBody>
          <a:bodyPr/>
          <a:lstStyle/>
          <a:p>
            <a:fld id="{49C80BDC-7410-4E8A-AF67-761541E27CD0}" type="datetime1">
              <a:rPr lang="fr-FR" smtClean="0"/>
              <a:t>12/06/2014</a:t>
            </a:fld>
            <a:endParaRPr lang="en-US" dirty="0"/>
          </a:p>
        </p:txBody>
      </p:sp>
      <p:sp>
        <p:nvSpPr>
          <p:cNvPr id="5" name="Espace réservé du numéro de diapositive 4"/>
          <p:cNvSpPr>
            <a:spLocks noGrp="1"/>
          </p:cNvSpPr>
          <p:nvPr>
            <p:ph type="sldNum" sz="quarter" idx="12"/>
          </p:nvPr>
        </p:nvSpPr>
        <p:spPr/>
        <p:txBody>
          <a:bodyPr/>
          <a:lstStyle/>
          <a:p>
            <a:fld id="{EFA90138-DF1D-49FF-86BC-E918F5E2DC78}" type="slidenum">
              <a:rPr lang="en-US" smtClean="0"/>
              <a:pPr/>
              <a:t>19</a:t>
            </a:fld>
            <a:endParaRPr lang="en-US" dirty="0"/>
          </a:p>
        </p:txBody>
      </p:sp>
    </p:spTree>
    <p:extLst>
      <p:ext uri="{BB962C8B-B14F-4D97-AF65-F5344CB8AC3E}">
        <p14:creationId xmlns:p14="http://schemas.microsoft.com/office/powerpoint/2010/main" val="1230112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PLAN</a:t>
            </a:r>
            <a:endParaRPr lang="fr-FR" dirty="0"/>
          </a:p>
        </p:txBody>
      </p:sp>
      <p:sp>
        <p:nvSpPr>
          <p:cNvPr id="3" name="Content Placeholder 2"/>
          <p:cNvSpPr>
            <a:spLocks noGrp="1"/>
          </p:cNvSpPr>
          <p:nvPr>
            <p:ph idx="1"/>
          </p:nvPr>
        </p:nvSpPr>
        <p:spPr>
          <a:xfrm>
            <a:off x="581192" y="1900989"/>
            <a:ext cx="11029615" cy="4584031"/>
          </a:xfrm>
        </p:spPr>
        <p:txBody>
          <a:bodyPr>
            <a:normAutofit/>
          </a:bodyPr>
          <a:lstStyle/>
          <a:p>
            <a:pPr marL="342900" indent="-342900">
              <a:buFont typeface="+mj-lt"/>
              <a:buAutoNum type="arabicPeriod"/>
            </a:pPr>
            <a:r>
              <a:rPr lang="fr-FR" sz="2400" dirty="0" smtClean="0"/>
              <a:t>Introduction</a:t>
            </a:r>
            <a:endParaRPr lang="fr-FR" sz="2400" dirty="0"/>
          </a:p>
          <a:p>
            <a:pPr marL="342900" indent="-342900">
              <a:buFont typeface="+mj-lt"/>
              <a:buAutoNum type="arabicPeriod"/>
            </a:pPr>
            <a:r>
              <a:rPr lang="fr-FR" sz="2400" dirty="0" smtClean="0"/>
              <a:t>Les Problèmes d‘Ordonnancement</a:t>
            </a:r>
          </a:p>
          <a:p>
            <a:pPr marL="724050" lvl="1" indent="-400050">
              <a:buFont typeface="+mj-lt"/>
              <a:buAutoNum type="romanUcPeriod"/>
            </a:pPr>
            <a:r>
              <a:rPr lang="fr-FR" sz="2000" dirty="0" smtClean="0"/>
              <a:t>Définition</a:t>
            </a:r>
            <a:endParaRPr lang="fr-FR" sz="2000" dirty="0"/>
          </a:p>
          <a:p>
            <a:pPr marL="724050" lvl="1" indent="-400050">
              <a:buFont typeface="+mj-lt"/>
              <a:buAutoNum type="romanUcPeriod"/>
            </a:pPr>
            <a:r>
              <a:rPr lang="fr-FR" sz="2000" dirty="0" smtClean="0"/>
              <a:t>Propriétés (taches, ressources, contraintes, … )</a:t>
            </a:r>
          </a:p>
          <a:p>
            <a:pPr marL="724050" lvl="1" indent="-400050">
              <a:buFont typeface="+mj-lt"/>
              <a:buAutoNum type="romanUcPeriod"/>
            </a:pPr>
            <a:r>
              <a:rPr lang="fr-FR" sz="2000" dirty="0" smtClean="0"/>
              <a:t>Classification </a:t>
            </a:r>
            <a:r>
              <a:rPr lang="fr-FR" sz="2000" dirty="0"/>
              <a:t>des P</a:t>
            </a:r>
            <a:r>
              <a:rPr lang="fr-FR" sz="2000" dirty="0" smtClean="0"/>
              <a:t>roblèmes</a:t>
            </a:r>
            <a:endParaRPr lang="fr-FR" sz="2000" dirty="0"/>
          </a:p>
          <a:p>
            <a:pPr marL="666900" lvl="1" indent="-342900">
              <a:buFont typeface="+mj-lt"/>
              <a:buAutoNum type="romanUcPeriod"/>
            </a:pPr>
            <a:r>
              <a:rPr lang="fr-FR" sz="2000" dirty="0" smtClean="0"/>
              <a:t>Modélisation des Problèmes d‘Ordonnancement</a:t>
            </a:r>
            <a:endParaRPr lang="fr-FR" sz="2000" dirty="0"/>
          </a:p>
          <a:p>
            <a:pPr marL="342900" indent="-342900">
              <a:buFont typeface="+mj-lt"/>
              <a:buAutoNum type="arabicPeriod"/>
            </a:pPr>
            <a:r>
              <a:rPr lang="fr-FR" sz="2400" dirty="0"/>
              <a:t>Application des </a:t>
            </a:r>
            <a:r>
              <a:rPr lang="fr-FR" sz="2400" dirty="0" smtClean="0"/>
              <a:t>Metaheuristiques </a:t>
            </a:r>
            <a:r>
              <a:rPr lang="fr-FR" sz="2400" dirty="0"/>
              <a:t>sur le P</a:t>
            </a:r>
            <a:r>
              <a:rPr lang="fr-FR" sz="2400" dirty="0" smtClean="0"/>
              <a:t>roblème « </a:t>
            </a:r>
            <a:r>
              <a:rPr lang="fr-FR" sz="2400" b="1" i="1" dirty="0" smtClean="0"/>
              <a:t>Job Shop »</a:t>
            </a:r>
          </a:p>
          <a:p>
            <a:pPr marL="724050" lvl="1" indent="-400050">
              <a:buFont typeface="+mj-lt"/>
              <a:buAutoNum type="romanUcPeriod"/>
            </a:pPr>
            <a:r>
              <a:rPr lang="fr-FR" sz="2000" dirty="0" smtClean="0"/>
              <a:t>Algorithme Génétique</a:t>
            </a:r>
          </a:p>
          <a:p>
            <a:pPr marL="724050" lvl="1" indent="-400050">
              <a:buFont typeface="+mj-lt"/>
              <a:buAutoNum type="romanUcPeriod"/>
            </a:pPr>
            <a:r>
              <a:rPr lang="fr-FR" sz="2000" dirty="0" smtClean="0"/>
              <a:t>Recherche Tabou</a:t>
            </a:r>
          </a:p>
          <a:p>
            <a:pPr marL="724050" lvl="1" indent="-400050">
              <a:buFont typeface="+mj-lt"/>
              <a:buAutoNum type="romanUcPeriod"/>
            </a:pPr>
            <a:r>
              <a:rPr lang="fr-FR" sz="2000" dirty="0" smtClean="0"/>
              <a:t>Méthode Recuit Simulé</a:t>
            </a:r>
          </a:p>
        </p:txBody>
      </p:sp>
      <p:sp>
        <p:nvSpPr>
          <p:cNvPr id="4" name="Espace réservé de la date 3"/>
          <p:cNvSpPr>
            <a:spLocks noGrp="1"/>
          </p:cNvSpPr>
          <p:nvPr>
            <p:ph type="dt" sz="half" idx="10"/>
          </p:nvPr>
        </p:nvSpPr>
        <p:spPr/>
        <p:txBody>
          <a:bodyPr/>
          <a:lstStyle/>
          <a:p>
            <a:fld id="{DCBBFCA1-3AA5-442B-ACDA-61BA62C865F9}" type="datetime1">
              <a:rPr lang="fr-FR" smtClean="0"/>
              <a:t>12/06/2014</a:t>
            </a:fld>
            <a:endParaRPr lang="en-US" dirty="0"/>
          </a:p>
        </p:txBody>
      </p:sp>
      <p:sp>
        <p:nvSpPr>
          <p:cNvPr id="5" name="Espace réservé du numéro de diapositive 4"/>
          <p:cNvSpPr>
            <a:spLocks noGrp="1"/>
          </p:cNvSpPr>
          <p:nvPr>
            <p:ph type="sldNum" sz="quarter" idx="12"/>
          </p:nvPr>
        </p:nvSpPr>
        <p:spPr/>
        <p:txBody>
          <a:bodyPr/>
          <a:lstStyle/>
          <a:p>
            <a:fld id="{EFA90138-DF1D-49FF-86BC-E918F5E2DC78}" type="slidenum">
              <a:rPr lang="en-US" smtClean="0"/>
              <a:pPr/>
              <a:t>2</a:t>
            </a:fld>
            <a:endParaRPr lang="en-US" dirty="0"/>
          </a:p>
        </p:txBody>
      </p:sp>
    </p:spTree>
    <p:extLst>
      <p:ext uri="{BB962C8B-B14F-4D97-AF65-F5344CB8AC3E}">
        <p14:creationId xmlns:p14="http://schemas.microsoft.com/office/powerpoint/2010/main" val="978469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581191" y="702155"/>
            <a:ext cx="11029600" cy="1013599"/>
          </a:xfrm>
          <a:prstGeom prst="rect">
            <a:avLst/>
          </a:prstGeom>
        </p:spPr>
        <p:txBody>
          <a:bodyPr lIns="91431" tIns="91431" rIns="91431" bIns="91431" anchor="b" anchorCtr="0">
            <a:noAutofit/>
          </a:bodyPr>
          <a:lstStyle/>
          <a:p>
            <a:pPr>
              <a:spcBef>
                <a:spcPts val="0"/>
              </a:spcBef>
            </a:pPr>
            <a:r>
              <a:rPr lang="fr" sz="3200" dirty="0">
                <a:solidFill>
                  <a:srgbClr val="F3F3F3"/>
                </a:solidFill>
                <a:latin typeface="Cabin"/>
                <a:ea typeface="Cabin"/>
                <a:cs typeface="Cabin"/>
                <a:sym typeface="Cabin"/>
              </a:rPr>
              <a:t>Modélisation par graphe disjonctif</a:t>
            </a:r>
          </a:p>
        </p:txBody>
      </p:sp>
      <p:sp>
        <p:nvSpPr>
          <p:cNvPr id="183" name="Shape 183"/>
          <p:cNvSpPr txBox="1">
            <a:spLocks noGrp="1"/>
          </p:cNvSpPr>
          <p:nvPr>
            <p:ph type="body" idx="1"/>
          </p:nvPr>
        </p:nvSpPr>
        <p:spPr>
          <a:xfrm>
            <a:off x="581200" y="2083833"/>
            <a:ext cx="11029600" cy="4665200"/>
          </a:xfrm>
          <a:prstGeom prst="rect">
            <a:avLst/>
          </a:prstGeom>
        </p:spPr>
        <p:txBody>
          <a:bodyPr lIns="91431" tIns="91431" rIns="91431" bIns="91431" anchor="ctr" anchorCtr="0">
            <a:noAutofit/>
          </a:bodyPr>
          <a:lstStyle/>
          <a:p>
            <a:pPr algn="justLow">
              <a:spcBef>
                <a:spcPts val="0"/>
              </a:spcBef>
              <a:buNone/>
            </a:pPr>
            <a:r>
              <a:rPr lang="fr" sz="2800" dirty="0">
                <a:ea typeface="Cabin"/>
                <a:cs typeface="Cabin"/>
                <a:sym typeface="Cabin"/>
              </a:rPr>
              <a:t>Un problème de Job Shop peut alors se modéliser par un graphe disjonctif </a:t>
            </a:r>
          </a:p>
          <a:p>
            <a:pPr algn="justLow">
              <a:spcBef>
                <a:spcPts val="0"/>
              </a:spcBef>
              <a:buNone/>
            </a:pPr>
            <a:r>
              <a:rPr lang="fr" sz="2800" b="1" dirty="0">
                <a:ea typeface="Cabin"/>
                <a:cs typeface="Cabin"/>
                <a:sym typeface="Cabin"/>
              </a:rPr>
              <a:t>G (X , C∪D)</a:t>
            </a:r>
            <a:r>
              <a:rPr lang="fr" sz="2800" dirty="0">
                <a:ea typeface="Cabin"/>
                <a:cs typeface="Cabin"/>
                <a:sym typeface="Cabin"/>
              </a:rPr>
              <a:t> où :</a:t>
            </a:r>
          </a:p>
          <a:p>
            <a:pPr algn="justLow">
              <a:spcBef>
                <a:spcPts val="0"/>
              </a:spcBef>
              <a:buNone/>
            </a:pPr>
            <a:r>
              <a:rPr lang="fr" sz="2800" b="1" dirty="0" smtClean="0">
                <a:ea typeface="Cabin"/>
                <a:cs typeface="Cabin"/>
                <a:sym typeface="Cabin"/>
              </a:rPr>
              <a:t>X </a:t>
            </a:r>
            <a:r>
              <a:rPr lang="fr" sz="2800" b="1" dirty="0">
                <a:ea typeface="Cabin"/>
                <a:cs typeface="Cabin"/>
                <a:sym typeface="Cabin"/>
              </a:rPr>
              <a:t>: est l’ensemble des sommets :</a:t>
            </a:r>
            <a:r>
              <a:rPr lang="fr" sz="2800" dirty="0">
                <a:ea typeface="Cabin"/>
                <a:cs typeface="Cabin"/>
                <a:sym typeface="Cabin"/>
              </a:rPr>
              <a:t> chaque opération correspond à un sommet, avec deux opérations fictives S (source) et P (puits) désignant le début et la fin de l’ordonnancement.</a:t>
            </a:r>
          </a:p>
          <a:p>
            <a:pPr algn="justLow">
              <a:spcBef>
                <a:spcPts val="0"/>
              </a:spcBef>
              <a:buNone/>
            </a:pPr>
            <a:r>
              <a:rPr lang="fr" sz="2800" b="1" dirty="0">
                <a:ea typeface="Cabin"/>
                <a:cs typeface="Cabin"/>
                <a:sym typeface="Cabin"/>
              </a:rPr>
              <a:t>C : est l’ensemble des arcs conjonctifs </a:t>
            </a:r>
            <a:r>
              <a:rPr lang="fr" sz="2800" dirty="0">
                <a:ea typeface="Cabin"/>
                <a:cs typeface="Cabin"/>
                <a:sym typeface="Cabin"/>
              </a:rPr>
              <a:t>représentant les contraintes d’enchaînement des opérations d’une même tâche (gammes opératoires).</a:t>
            </a:r>
          </a:p>
          <a:p>
            <a:pPr algn="justLow">
              <a:spcBef>
                <a:spcPts val="0"/>
              </a:spcBef>
              <a:buNone/>
            </a:pPr>
            <a:r>
              <a:rPr lang="fr" sz="2800" b="1" dirty="0">
                <a:ea typeface="Cabin"/>
                <a:cs typeface="Cabin"/>
                <a:sym typeface="Cabin"/>
              </a:rPr>
              <a:t>D : l’ensemble des arcs disjonctifs </a:t>
            </a:r>
            <a:r>
              <a:rPr lang="fr" sz="2800" dirty="0">
                <a:ea typeface="Cabin"/>
                <a:cs typeface="Cabin"/>
                <a:sym typeface="Cabin"/>
              </a:rPr>
              <a:t>associés aux conflits d’utilisation d’une machine.</a:t>
            </a:r>
          </a:p>
          <a:p>
            <a:pPr>
              <a:spcBef>
                <a:spcPts val="0"/>
              </a:spcBef>
              <a:buNone/>
            </a:pPr>
            <a:endParaRPr dirty="0"/>
          </a:p>
        </p:txBody>
      </p:sp>
      <p:sp>
        <p:nvSpPr>
          <p:cNvPr id="2" name="Espace réservé de la date 1"/>
          <p:cNvSpPr>
            <a:spLocks noGrp="1"/>
          </p:cNvSpPr>
          <p:nvPr>
            <p:ph type="dt" sz="half" idx="10"/>
          </p:nvPr>
        </p:nvSpPr>
        <p:spPr/>
        <p:txBody>
          <a:bodyPr/>
          <a:lstStyle/>
          <a:p>
            <a:fld id="{BB1FE32D-A157-44B4-9557-4504FAD374C5}" type="datetime1">
              <a:rPr lang="fr-FR" smtClean="0"/>
              <a:t>12/06/2014</a:t>
            </a:fld>
            <a:endParaRPr lang="en-US" dirty="0"/>
          </a:p>
        </p:txBody>
      </p:sp>
      <p:sp>
        <p:nvSpPr>
          <p:cNvPr id="3" name="Espace réservé du numéro de diapositive 2"/>
          <p:cNvSpPr>
            <a:spLocks noGrp="1"/>
          </p:cNvSpPr>
          <p:nvPr>
            <p:ph type="sldNum" sz="quarter" idx="12"/>
          </p:nvPr>
        </p:nvSpPr>
        <p:spPr/>
        <p:txBody>
          <a:bodyPr/>
          <a:lstStyle/>
          <a:p>
            <a:fld id="{EFA90138-DF1D-49FF-86BC-E918F5E2DC78}" type="slidenum">
              <a:rPr lang="en-US" smtClean="0"/>
              <a:pPr/>
              <a:t>20</a:t>
            </a:fld>
            <a:endParaRPr lang="en-US" dirty="0"/>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581191" y="702155"/>
            <a:ext cx="11029600" cy="1013599"/>
          </a:xfrm>
          <a:prstGeom prst="rect">
            <a:avLst/>
          </a:prstGeom>
        </p:spPr>
        <p:txBody>
          <a:bodyPr lIns="91431" tIns="91431" rIns="91431" bIns="91431" anchor="b" anchorCtr="0">
            <a:noAutofit/>
          </a:bodyPr>
          <a:lstStyle/>
          <a:p>
            <a:pPr>
              <a:spcBef>
                <a:spcPts val="0"/>
              </a:spcBef>
            </a:pPr>
            <a:r>
              <a:rPr lang="fr" sz="3200" dirty="0">
                <a:solidFill>
                  <a:srgbClr val="F3F3F3"/>
                </a:solidFill>
                <a:latin typeface="Cabin"/>
                <a:ea typeface="Cabin"/>
                <a:cs typeface="Cabin"/>
                <a:sym typeface="Cabin"/>
              </a:rPr>
              <a:t>Modélisation par graphe disjonctif</a:t>
            </a:r>
          </a:p>
        </p:txBody>
      </p:sp>
      <p:pic>
        <p:nvPicPr>
          <p:cNvPr id="190" name="Shape 190"/>
          <p:cNvPicPr preferRelativeResize="0"/>
          <p:nvPr/>
        </p:nvPicPr>
        <p:blipFill>
          <a:blip r:embed="rId3"/>
          <a:stretch>
            <a:fillRect/>
          </a:stretch>
        </p:blipFill>
        <p:spPr>
          <a:xfrm>
            <a:off x="1166886" y="2652245"/>
            <a:ext cx="9858209" cy="3990495"/>
          </a:xfrm>
          <a:prstGeom prst="rect">
            <a:avLst/>
          </a:prstGeom>
          <a:noFill/>
          <a:ln>
            <a:noFill/>
          </a:ln>
        </p:spPr>
      </p:pic>
      <p:sp>
        <p:nvSpPr>
          <p:cNvPr id="189" name="Shape 189"/>
          <p:cNvSpPr txBox="1">
            <a:spLocks noGrp="1"/>
          </p:cNvSpPr>
          <p:nvPr>
            <p:ph type="body" idx="1"/>
          </p:nvPr>
        </p:nvSpPr>
        <p:spPr>
          <a:xfrm>
            <a:off x="419100" y="1638646"/>
            <a:ext cx="11353800" cy="1161704"/>
          </a:xfrm>
          <a:prstGeom prst="rect">
            <a:avLst/>
          </a:prstGeom>
        </p:spPr>
        <p:txBody>
          <a:bodyPr lIns="91431" tIns="91431" rIns="91431" bIns="91431" anchor="ctr" anchorCtr="0">
            <a:noAutofit/>
          </a:bodyPr>
          <a:lstStyle/>
          <a:p>
            <a:pPr algn="ctr">
              <a:spcBef>
                <a:spcPts val="0"/>
              </a:spcBef>
              <a:buClr>
                <a:schemeClr val="dk1"/>
              </a:buClr>
              <a:buSzPct val="78571"/>
              <a:buNone/>
            </a:pPr>
            <a:r>
              <a:rPr lang="fr" sz="2400" b="1" dirty="0">
                <a:solidFill>
                  <a:schemeClr val="dk1"/>
                </a:solidFill>
              </a:rPr>
              <a:t>J1[M1:4 ; M2:3 ; M3:3] ; J2[M1:1 ; M3:5 ; M2:3] ; J3[M2:2 ; M1:4 ; M3:1] </a:t>
            </a:r>
          </a:p>
        </p:txBody>
      </p:sp>
      <p:sp>
        <p:nvSpPr>
          <p:cNvPr id="2" name="Espace réservé de la date 1"/>
          <p:cNvSpPr>
            <a:spLocks noGrp="1"/>
          </p:cNvSpPr>
          <p:nvPr>
            <p:ph type="dt" sz="half" idx="10"/>
          </p:nvPr>
        </p:nvSpPr>
        <p:spPr/>
        <p:txBody>
          <a:bodyPr/>
          <a:lstStyle/>
          <a:p>
            <a:fld id="{76D5C43B-51D3-4567-A520-D6983363EB86}" type="datetime1">
              <a:rPr lang="fr-FR" smtClean="0"/>
              <a:t>12/06/2014</a:t>
            </a:fld>
            <a:endParaRPr lang="en-US" dirty="0"/>
          </a:p>
        </p:txBody>
      </p:sp>
      <p:sp>
        <p:nvSpPr>
          <p:cNvPr id="3" name="Espace réservé du numéro de diapositive 2"/>
          <p:cNvSpPr>
            <a:spLocks noGrp="1"/>
          </p:cNvSpPr>
          <p:nvPr>
            <p:ph type="sldNum" sz="quarter" idx="12"/>
          </p:nvPr>
        </p:nvSpPr>
        <p:spPr/>
        <p:txBody>
          <a:bodyPr/>
          <a:lstStyle/>
          <a:p>
            <a:fld id="{EFA90138-DF1D-49FF-86BC-E918F5E2DC78}" type="slidenum">
              <a:rPr lang="en-US" smtClean="0"/>
              <a:pPr/>
              <a:t>21</a:t>
            </a:fld>
            <a:endParaRPr lang="en-US" dirty="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581191" y="702155"/>
            <a:ext cx="11029600" cy="1013599"/>
          </a:xfrm>
          <a:prstGeom prst="rect">
            <a:avLst/>
          </a:prstGeom>
        </p:spPr>
        <p:txBody>
          <a:bodyPr lIns="91431" tIns="91431" rIns="91431" bIns="91431" anchor="b" anchorCtr="0">
            <a:noAutofit/>
          </a:bodyPr>
          <a:lstStyle/>
          <a:p>
            <a:pPr>
              <a:spcBef>
                <a:spcPts val="0"/>
              </a:spcBef>
            </a:pPr>
            <a:r>
              <a:rPr lang="fr" sz="3200" dirty="0">
                <a:solidFill>
                  <a:srgbClr val="F3F3F3"/>
                </a:solidFill>
                <a:latin typeface="Cabin"/>
                <a:ea typeface="Cabin"/>
                <a:cs typeface="Cabin"/>
                <a:sym typeface="Cabin"/>
              </a:rPr>
              <a:t>Modélisation par graphe disjonctif</a:t>
            </a:r>
          </a:p>
        </p:txBody>
      </p:sp>
      <p:sp>
        <p:nvSpPr>
          <p:cNvPr id="196" name="Shape 196"/>
          <p:cNvSpPr txBox="1">
            <a:spLocks noGrp="1"/>
          </p:cNvSpPr>
          <p:nvPr>
            <p:ph type="body" idx="1"/>
          </p:nvPr>
        </p:nvSpPr>
        <p:spPr>
          <a:xfrm>
            <a:off x="466891" y="2447196"/>
            <a:ext cx="11143900" cy="3678400"/>
          </a:xfrm>
          <a:prstGeom prst="rect">
            <a:avLst/>
          </a:prstGeom>
        </p:spPr>
        <p:txBody>
          <a:bodyPr lIns="91431" tIns="91431" rIns="91431" bIns="91431" anchor="ctr" anchorCtr="0">
            <a:noAutofit/>
          </a:bodyPr>
          <a:lstStyle/>
          <a:p>
            <a:pPr algn="justLow">
              <a:spcBef>
                <a:spcPts val="0"/>
              </a:spcBef>
            </a:pPr>
            <a:r>
              <a:rPr lang="fr" sz="3200" dirty="0">
                <a:ea typeface="Cabin"/>
                <a:cs typeface="Cabin"/>
                <a:sym typeface="Cabin"/>
              </a:rPr>
              <a:t>Le graphe disjonctif sous cette forme, modélise un problème d’ordonnancement. </a:t>
            </a:r>
          </a:p>
          <a:p>
            <a:pPr algn="justLow">
              <a:spcBef>
                <a:spcPts val="0"/>
              </a:spcBef>
            </a:pPr>
            <a:r>
              <a:rPr lang="fr" sz="3200" dirty="0">
                <a:ea typeface="Cabin"/>
                <a:cs typeface="Cabin"/>
                <a:sym typeface="Cabin"/>
              </a:rPr>
              <a:t>Pour construire un </a:t>
            </a:r>
            <a:r>
              <a:rPr lang="fr" sz="3200" b="1" dirty="0">
                <a:ea typeface="Cabin"/>
                <a:cs typeface="Cabin"/>
                <a:sym typeface="Cabin"/>
              </a:rPr>
              <a:t>ordonnancement admissible</a:t>
            </a:r>
            <a:r>
              <a:rPr lang="fr" sz="3200" dirty="0">
                <a:ea typeface="Cabin"/>
                <a:cs typeface="Cabin"/>
                <a:sym typeface="Cabin"/>
              </a:rPr>
              <a:t> sur ce graphe, il suffit de choisir pour chaque paire d’arcs, l’arc qui déterminera l’ordre de passage des deux opérations sur la machine ; c’est à dire arbitrer chacune des disjonctions. L’arbitrage doit être complet (toutes les disjonctions sont arbitrées), et compatible (le graphe est sans circuits)</a:t>
            </a:r>
          </a:p>
          <a:p>
            <a:pPr algn="justLow">
              <a:spcBef>
                <a:spcPts val="0"/>
              </a:spcBef>
            </a:pPr>
            <a:endParaRPr sz="2400" dirty="0"/>
          </a:p>
        </p:txBody>
      </p:sp>
      <p:sp>
        <p:nvSpPr>
          <p:cNvPr id="2" name="Espace réservé de la date 1"/>
          <p:cNvSpPr>
            <a:spLocks noGrp="1"/>
          </p:cNvSpPr>
          <p:nvPr>
            <p:ph type="dt" sz="half" idx="10"/>
          </p:nvPr>
        </p:nvSpPr>
        <p:spPr/>
        <p:txBody>
          <a:bodyPr/>
          <a:lstStyle/>
          <a:p>
            <a:fld id="{6B224CFA-E9DA-41FB-A2A7-B6421BDFD652}" type="datetime1">
              <a:rPr lang="fr-FR" smtClean="0"/>
              <a:t>12/06/2014</a:t>
            </a:fld>
            <a:endParaRPr lang="en-US" dirty="0"/>
          </a:p>
        </p:txBody>
      </p:sp>
      <p:sp>
        <p:nvSpPr>
          <p:cNvPr id="3" name="Espace réservé du numéro de diapositive 2"/>
          <p:cNvSpPr>
            <a:spLocks noGrp="1"/>
          </p:cNvSpPr>
          <p:nvPr>
            <p:ph type="sldNum" sz="quarter" idx="12"/>
          </p:nvPr>
        </p:nvSpPr>
        <p:spPr/>
        <p:txBody>
          <a:bodyPr/>
          <a:lstStyle/>
          <a:p>
            <a:fld id="{EFA90138-DF1D-49FF-86BC-E918F5E2DC78}" type="slidenum">
              <a:rPr lang="en-US" smtClean="0"/>
              <a:pPr/>
              <a:t>22</a:t>
            </a:fld>
            <a:endParaRPr lang="en-US" dirty="0"/>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581191" y="531088"/>
            <a:ext cx="11029600" cy="1013599"/>
          </a:xfrm>
          <a:prstGeom prst="rect">
            <a:avLst/>
          </a:prstGeom>
        </p:spPr>
        <p:txBody>
          <a:bodyPr lIns="91431" tIns="91431" rIns="91431" bIns="91431" anchor="b" anchorCtr="0">
            <a:noAutofit/>
          </a:bodyPr>
          <a:lstStyle/>
          <a:p>
            <a:pPr>
              <a:spcBef>
                <a:spcPts val="0"/>
              </a:spcBef>
            </a:pPr>
            <a:r>
              <a:rPr lang="fr" sz="3200" dirty="0">
                <a:solidFill>
                  <a:srgbClr val="F3F3F3"/>
                </a:solidFill>
                <a:latin typeface="Cabin"/>
                <a:ea typeface="Cabin"/>
                <a:cs typeface="Cabin"/>
                <a:sym typeface="Cabin"/>
              </a:rPr>
              <a:t>Modélisation par graphe disjonctif</a:t>
            </a:r>
          </a:p>
        </p:txBody>
      </p:sp>
      <p:pic>
        <p:nvPicPr>
          <p:cNvPr id="203" name="Shape 203"/>
          <p:cNvPicPr preferRelativeResize="0"/>
          <p:nvPr/>
        </p:nvPicPr>
        <p:blipFill>
          <a:blip r:embed="rId3"/>
          <a:stretch>
            <a:fillRect/>
          </a:stretch>
        </p:blipFill>
        <p:spPr>
          <a:xfrm>
            <a:off x="466567" y="3278565"/>
            <a:ext cx="5134133" cy="2023510"/>
          </a:xfrm>
          <a:prstGeom prst="rect">
            <a:avLst/>
          </a:prstGeom>
          <a:noFill/>
          <a:ln>
            <a:noFill/>
          </a:ln>
        </p:spPr>
      </p:pic>
      <p:pic>
        <p:nvPicPr>
          <p:cNvPr id="204" name="Shape 204"/>
          <p:cNvPicPr preferRelativeResize="0"/>
          <p:nvPr/>
        </p:nvPicPr>
        <p:blipFill>
          <a:blip r:embed="rId4"/>
          <a:stretch>
            <a:fillRect/>
          </a:stretch>
        </p:blipFill>
        <p:spPr>
          <a:xfrm>
            <a:off x="6095991" y="2948026"/>
            <a:ext cx="5523054" cy="2538374"/>
          </a:xfrm>
          <a:prstGeom prst="rect">
            <a:avLst/>
          </a:prstGeom>
          <a:noFill/>
          <a:ln>
            <a:noFill/>
          </a:ln>
        </p:spPr>
      </p:pic>
      <p:sp>
        <p:nvSpPr>
          <p:cNvPr id="205" name="Shape 205"/>
          <p:cNvSpPr txBox="1"/>
          <p:nvPr/>
        </p:nvSpPr>
        <p:spPr>
          <a:xfrm>
            <a:off x="6591300" y="5626065"/>
            <a:ext cx="5250283" cy="715200"/>
          </a:xfrm>
          <a:prstGeom prst="rect">
            <a:avLst/>
          </a:prstGeom>
        </p:spPr>
        <p:txBody>
          <a:bodyPr lIns="121897" tIns="121897" rIns="121897" bIns="121897" anchor="t" anchorCtr="0">
            <a:noAutofit/>
          </a:bodyPr>
          <a:lstStyle/>
          <a:p>
            <a:r>
              <a:rPr lang="fr" b="1" dirty="0">
                <a:latin typeface="Cabin"/>
                <a:ea typeface="Cabin"/>
                <a:cs typeface="Cabin"/>
                <a:sym typeface="Cabin"/>
              </a:rPr>
              <a:t>Le graphe disjonctif arbitré simplifié d’un ordonnancement</a:t>
            </a:r>
          </a:p>
        </p:txBody>
      </p:sp>
      <p:sp>
        <p:nvSpPr>
          <p:cNvPr id="8" name="Shape 189"/>
          <p:cNvSpPr txBox="1">
            <a:spLocks/>
          </p:cNvSpPr>
          <p:nvPr/>
        </p:nvSpPr>
        <p:spPr>
          <a:xfrm>
            <a:off x="419100" y="1638646"/>
            <a:ext cx="11353800" cy="1161704"/>
          </a:xfrm>
          <a:prstGeom prst="rect">
            <a:avLst/>
          </a:prstGeom>
        </p:spPr>
        <p:txBody>
          <a:bodyPr vert="horz" lIns="91431" tIns="91431" rIns="91431" bIns="91431" rtlCol="0" anchor="ctr"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ctr">
              <a:spcBef>
                <a:spcPts val="0"/>
              </a:spcBef>
              <a:buClr>
                <a:schemeClr val="dk1"/>
              </a:buClr>
              <a:buSzPct val="78571"/>
              <a:buFont typeface="Wingdings 2" panose="05020102010507070707" pitchFamily="18" charset="2"/>
              <a:buNone/>
            </a:pPr>
            <a:r>
              <a:rPr lang="fr" sz="2400" b="1" dirty="0" smtClean="0">
                <a:solidFill>
                  <a:schemeClr val="dk1"/>
                </a:solidFill>
              </a:rPr>
              <a:t>J1[M1:4 ; M2:3 ; M3:3] ; J2[M1:1 ; M3:5 ; M2:3] ; J3[M2:2 ; M1:4 ; M3:1] </a:t>
            </a:r>
            <a:endParaRPr lang="fr" sz="2400" b="1" dirty="0">
              <a:solidFill>
                <a:schemeClr val="dk1"/>
              </a:solidFill>
            </a:endParaRPr>
          </a:p>
        </p:txBody>
      </p:sp>
      <p:sp>
        <p:nvSpPr>
          <p:cNvPr id="2" name="Espace réservé de la date 1"/>
          <p:cNvSpPr>
            <a:spLocks noGrp="1"/>
          </p:cNvSpPr>
          <p:nvPr>
            <p:ph type="dt" sz="half" idx="10"/>
          </p:nvPr>
        </p:nvSpPr>
        <p:spPr/>
        <p:txBody>
          <a:bodyPr/>
          <a:lstStyle/>
          <a:p>
            <a:fld id="{EBF05898-0CE5-4C93-822C-8E20BA62FD7F}" type="datetime1">
              <a:rPr lang="fr-FR" smtClean="0"/>
              <a:t>12/06/2014</a:t>
            </a:fld>
            <a:endParaRPr lang="en-US" dirty="0"/>
          </a:p>
        </p:txBody>
      </p:sp>
      <p:sp>
        <p:nvSpPr>
          <p:cNvPr id="3" name="Espace réservé du numéro de diapositive 2"/>
          <p:cNvSpPr>
            <a:spLocks noGrp="1"/>
          </p:cNvSpPr>
          <p:nvPr>
            <p:ph type="sldNum" sz="quarter" idx="12"/>
          </p:nvPr>
        </p:nvSpPr>
        <p:spPr/>
        <p:txBody>
          <a:bodyPr/>
          <a:lstStyle/>
          <a:p>
            <a:fld id="{EFA90138-DF1D-49FF-86BC-E918F5E2DC78}" type="slidenum">
              <a:rPr lang="en-US" smtClean="0"/>
              <a:pPr/>
              <a:t>23</a:t>
            </a:fld>
            <a:endParaRPr lang="en-US" dirty="0"/>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581191" y="702155"/>
            <a:ext cx="11029600" cy="1013599"/>
          </a:xfrm>
          <a:prstGeom prst="rect">
            <a:avLst/>
          </a:prstGeom>
        </p:spPr>
        <p:txBody>
          <a:bodyPr lIns="91431" tIns="91431" rIns="91431" bIns="91431" anchor="b" anchorCtr="0">
            <a:noAutofit/>
          </a:bodyPr>
          <a:lstStyle/>
          <a:p>
            <a:pPr>
              <a:spcBef>
                <a:spcPts val="0"/>
              </a:spcBef>
            </a:pPr>
            <a:r>
              <a:rPr lang="fr" sz="3200" dirty="0">
                <a:solidFill>
                  <a:srgbClr val="F3F3F3"/>
                </a:solidFill>
                <a:latin typeface="Cabin"/>
                <a:ea typeface="Cabin"/>
                <a:cs typeface="Cabin"/>
                <a:sym typeface="Cabin"/>
              </a:rPr>
              <a:t>Modélisation par graphe disjonctif</a:t>
            </a:r>
          </a:p>
        </p:txBody>
      </p:sp>
      <p:sp>
        <p:nvSpPr>
          <p:cNvPr id="211" name="Shape 211"/>
          <p:cNvSpPr txBox="1">
            <a:spLocks noGrp="1"/>
          </p:cNvSpPr>
          <p:nvPr>
            <p:ph type="body" idx="1"/>
          </p:nvPr>
        </p:nvSpPr>
        <p:spPr>
          <a:xfrm>
            <a:off x="438141" y="2057251"/>
            <a:ext cx="11248850" cy="4743599"/>
          </a:xfrm>
          <a:prstGeom prst="rect">
            <a:avLst/>
          </a:prstGeom>
        </p:spPr>
        <p:txBody>
          <a:bodyPr lIns="91431" tIns="91431" rIns="91431" bIns="91431" anchor="ctr" anchorCtr="0">
            <a:noAutofit/>
          </a:bodyPr>
          <a:lstStyle/>
          <a:p>
            <a:pPr algn="justLow">
              <a:spcBef>
                <a:spcPts val="0"/>
              </a:spcBef>
              <a:buNone/>
            </a:pPr>
            <a:r>
              <a:rPr lang="fr" sz="2700" dirty="0">
                <a:ea typeface="Cabin"/>
                <a:cs typeface="Cabin"/>
                <a:sym typeface="Cabin"/>
              </a:rPr>
              <a:t>Pour un ordonnancement donné, certaines notions bien évidentes sur le graphe disjonctif sont intéressantes à évoquer :</a:t>
            </a:r>
          </a:p>
          <a:p>
            <a:pPr marL="609585" indent="-474121" algn="justLow">
              <a:spcBef>
                <a:spcPts val="0"/>
              </a:spcBef>
              <a:buSzPct val="100000"/>
              <a:buFont typeface="Cabin"/>
              <a:buChar char="❏"/>
            </a:pPr>
            <a:r>
              <a:rPr lang="fr" sz="2700" b="1" dirty="0">
                <a:ea typeface="Cabin"/>
                <a:cs typeface="Cabin"/>
                <a:sym typeface="Cabin"/>
              </a:rPr>
              <a:t>L’opération critique :</a:t>
            </a:r>
            <a:r>
              <a:rPr lang="fr" sz="2700" dirty="0">
                <a:ea typeface="Cabin"/>
                <a:cs typeface="Cabin"/>
                <a:sym typeface="Cabin"/>
              </a:rPr>
              <a:t> une opération est dite critique, si elle provoque nécessairement l’augmentation du makespan de l’ordonnancement, lorsqu’elle est retardée</a:t>
            </a:r>
          </a:p>
          <a:p>
            <a:pPr marL="609585" indent="-474121" algn="justLow">
              <a:spcBef>
                <a:spcPts val="0"/>
              </a:spcBef>
              <a:buSzPct val="100000"/>
              <a:buFont typeface="Cabin"/>
              <a:buChar char="❏"/>
            </a:pPr>
            <a:r>
              <a:rPr lang="fr" sz="2700" dirty="0">
                <a:ea typeface="Cabin"/>
                <a:cs typeface="Cabin"/>
                <a:sym typeface="Cabin"/>
              </a:rPr>
              <a:t> </a:t>
            </a:r>
            <a:r>
              <a:rPr lang="fr" sz="2700" b="1" dirty="0">
                <a:ea typeface="Cabin"/>
                <a:cs typeface="Cabin"/>
                <a:sym typeface="Cabin"/>
              </a:rPr>
              <a:t>Le chemin critique :</a:t>
            </a:r>
            <a:r>
              <a:rPr lang="fr" sz="2700" dirty="0">
                <a:ea typeface="Cabin"/>
                <a:cs typeface="Cabin"/>
                <a:sym typeface="Cabin"/>
              </a:rPr>
              <a:t> Le chemin critique est une suite d’opérations critiques liées par des relations de précédence. La longueur d’un chemin critique est égale à la somme des durées des opérations qui le composent.</a:t>
            </a:r>
          </a:p>
          <a:p>
            <a:pPr marL="609585" indent="-474121" algn="justLow">
              <a:spcBef>
                <a:spcPts val="0"/>
              </a:spcBef>
              <a:buSzPct val="100000"/>
              <a:buFont typeface="Cabin"/>
              <a:buChar char="❏"/>
            </a:pPr>
            <a:r>
              <a:rPr lang="fr" sz="2700" b="1" dirty="0">
                <a:ea typeface="Cabin"/>
                <a:cs typeface="Cabin"/>
                <a:sym typeface="Cabin"/>
              </a:rPr>
              <a:t>Le bloc critique :</a:t>
            </a:r>
            <a:r>
              <a:rPr lang="fr" sz="2700" dirty="0">
                <a:ea typeface="Cabin"/>
                <a:cs typeface="Cabin"/>
                <a:sym typeface="Cabin"/>
              </a:rPr>
              <a:t> Le bloc critique est une succession d’opérations critiques s’exécutant sur la même machine</a:t>
            </a:r>
          </a:p>
          <a:p>
            <a:pPr algn="justLow">
              <a:spcBef>
                <a:spcPts val="0"/>
              </a:spcBef>
              <a:buNone/>
            </a:pPr>
            <a:endParaRPr dirty="0"/>
          </a:p>
        </p:txBody>
      </p:sp>
      <p:sp>
        <p:nvSpPr>
          <p:cNvPr id="2" name="Espace réservé de la date 1"/>
          <p:cNvSpPr>
            <a:spLocks noGrp="1"/>
          </p:cNvSpPr>
          <p:nvPr>
            <p:ph type="dt" sz="half" idx="10"/>
          </p:nvPr>
        </p:nvSpPr>
        <p:spPr/>
        <p:txBody>
          <a:bodyPr/>
          <a:lstStyle/>
          <a:p>
            <a:fld id="{09C48ED5-C0B4-4CBB-984A-0D0275D62C71}" type="datetime1">
              <a:rPr lang="fr-FR" smtClean="0"/>
              <a:t>12/06/2014</a:t>
            </a:fld>
            <a:endParaRPr lang="en-US" dirty="0"/>
          </a:p>
        </p:txBody>
      </p:sp>
      <p:sp>
        <p:nvSpPr>
          <p:cNvPr id="3" name="Espace réservé du numéro de diapositive 2"/>
          <p:cNvSpPr>
            <a:spLocks noGrp="1"/>
          </p:cNvSpPr>
          <p:nvPr>
            <p:ph type="sldNum" sz="quarter" idx="12"/>
          </p:nvPr>
        </p:nvSpPr>
        <p:spPr/>
        <p:txBody>
          <a:bodyPr/>
          <a:lstStyle/>
          <a:p>
            <a:fld id="{EFA90138-DF1D-49FF-86BC-E918F5E2DC78}" type="slidenum">
              <a:rPr lang="en-US" smtClean="0"/>
              <a:pPr/>
              <a:t>24</a:t>
            </a:fld>
            <a:endParaRPr lang="en-US" dirty="0"/>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581191" y="531088"/>
            <a:ext cx="11029600" cy="1013599"/>
          </a:xfrm>
          <a:prstGeom prst="rect">
            <a:avLst/>
          </a:prstGeom>
        </p:spPr>
        <p:txBody>
          <a:bodyPr lIns="91431" tIns="91431" rIns="91431" bIns="91431" anchor="b" anchorCtr="0">
            <a:noAutofit/>
          </a:bodyPr>
          <a:lstStyle/>
          <a:p>
            <a:pPr>
              <a:spcBef>
                <a:spcPts val="0"/>
              </a:spcBef>
            </a:pPr>
            <a:r>
              <a:rPr lang="fr" sz="3200" dirty="0">
                <a:solidFill>
                  <a:srgbClr val="F3F3F3"/>
                </a:solidFill>
                <a:latin typeface="Cabin"/>
                <a:ea typeface="Cabin"/>
                <a:cs typeface="Cabin"/>
                <a:sym typeface="Cabin"/>
              </a:rPr>
              <a:t>Modélisation par graphe disjonctif</a:t>
            </a:r>
          </a:p>
        </p:txBody>
      </p:sp>
      <p:sp>
        <p:nvSpPr>
          <p:cNvPr id="220" name="Shape 220"/>
          <p:cNvSpPr txBox="1"/>
          <p:nvPr/>
        </p:nvSpPr>
        <p:spPr>
          <a:xfrm>
            <a:off x="7058503" y="5610747"/>
            <a:ext cx="4564483" cy="715200"/>
          </a:xfrm>
          <a:prstGeom prst="rect">
            <a:avLst/>
          </a:prstGeom>
        </p:spPr>
        <p:txBody>
          <a:bodyPr lIns="121897" tIns="121897" rIns="121897" bIns="121897" anchor="t" anchorCtr="0">
            <a:noAutofit/>
          </a:bodyPr>
          <a:lstStyle/>
          <a:p>
            <a:r>
              <a:rPr lang="fr" b="1" dirty="0">
                <a:latin typeface="Cabin"/>
                <a:ea typeface="Cabin"/>
                <a:cs typeface="Cabin"/>
                <a:sym typeface="Cabin"/>
              </a:rPr>
              <a:t>Le graphe disjonctif arbitré simplifié d’un ordonnancement</a:t>
            </a:r>
          </a:p>
        </p:txBody>
      </p:sp>
      <p:grpSp>
        <p:nvGrpSpPr>
          <p:cNvPr id="3" name="Group 2"/>
          <p:cNvGrpSpPr/>
          <p:nvPr/>
        </p:nvGrpSpPr>
        <p:grpSpPr>
          <a:xfrm>
            <a:off x="6271374" y="2971899"/>
            <a:ext cx="5540304" cy="2546302"/>
            <a:chOff x="7139667" y="2130283"/>
            <a:chExt cx="5052332" cy="2322032"/>
          </a:xfrm>
        </p:grpSpPr>
        <p:pic>
          <p:nvPicPr>
            <p:cNvPr id="219" name="Shape 219"/>
            <p:cNvPicPr preferRelativeResize="0"/>
            <p:nvPr/>
          </p:nvPicPr>
          <p:blipFill>
            <a:blip r:embed="rId3"/>
            <a:stretch>
              <a:fillRect/>
            </a:stretch>
          </p:blipFill>
          <p:spPr>
            <a:xfrm>
              <a:off x="7139667" y="2130283"/>
              <a:ext cx="5052332" cy="2322032"/>
            </a:xfrm>
            <a:prstGeom prst="rect">
              <a:avLst/>
            </a:prstGeom>
            <a:noFill/>
            <a:ln>
              <a:noFill/>
            </a:ln>
          </p:spPr>
        </p:pic>
        <p:sp>
          <p:nvSpPr>
            <p:cNvPr id="226" name="Shape 226"/>
            <p:cNvSpPr/>
            <p:nvPr/>
          </p:nvSpPr>
          <p:spPr>
            <a:xfrm>
              <a:off x="7600833" y="2982867"/>
              <a:ext cx="1815600" cy="78400"/>
            </a:xfrm>
            <a:prstGeom prst="rect">
              <a:avLst/>
            </a:prstGeom>
            <a:solidFill>
              <a:srgbClr val="FF0000"/>
            </a:solidFill>
            <a:ln w="19050" cap="flat">
              <a:solidFill>
                <a:srgbClr val="FF0000"/>
              </a:solidFill>
              <a:prstDash val="solid"/>
              <a:round/>
              <a:headEnd type="none" w="med" len="med"/>
              <a:tailEnd type="none" w="med" len="med"/>
            </a:ln>
          </p:spPr>
          <p:txBody>
            <a:bodyPr lIns="121897" tIns="121897" rIns="121897" bIns="121897" anchor="ctr" anchorCtr="0">
              <a:noAutofit/>
            </a:bodyPr>
            <a:lstStyle/>
            <a:p>
              <a:endParaRPr/>
            </a:p>
          </p:txBody>
        </p:sp>
        <p:sp>
          <p:nvSpPr>
            <p:cNvPr id="227" name="Shape 227"/>
            <p:cNvSpPr/>
            <p:nvPr/>
          </p:nvSpPr>
          <p:spPr>
            <a:xfrm>
              <a:off x="9416433" y="3501200"/>
              <a:ext cx="2194400" cy="78400"/>
            </a:xfrm>
            <a:prstGeom prst="rect">
              <a:avLst/>
            </a:prstGeom>
            <a:solidFill>
              <a:srgbClr val="FF0000"/>
            </a:solidFill>
            <a:ln w="19050" cap="flat">
              <a:solidFill>
                <a:srgbClr val="FF0000"/>
              </a:solidFill>
              <a:prstDash val="solid"/>
              <a:round/>
              <a:headEnd type="none" w="med" len="med"/>
              <a:tailEnd type="none" w="med" len="med"/>
            </a:ln>
          </p:spPr>
          <p:txBody>
            <a:bodyPr lIns="121897" tIns="121897" rIns="121897" bIns="121897" anchor="ctr" anchorCtr="0">
              <a:noAutofit/>
            </a:bodyPr>
            <a:lstStyle/>
            <a:p>
              <a:endParaRPr/>
            </a:p>
          </p:txBody>
        </p:sp>
        <p:sp>
          <p:nvSpPr>
            <p:cNvPr id="228" name="Shape 228"/>
            <p:cNvSpPr/>
            <p:nvPr/>
          </p:nvSpPr>
          <p:spPr>
            <a:xfrm>
              <a:off x="11610800" y="3931733"/>
              <a:ext cx="424400" cy="78400"/>
            </a:xfrm>
            <a:prstGeom prst="rect">
              <a:avLst/>
            </a:prstGeom>
            <a:solidFill>
              <a:srgbClr val="FF0000"/>
            </a:solidFill>
            <a:ln w="19050" cap="flat">
              <a:solidFill>
                <a:srgbClr val="FF0000"/>
              </a:solidFill>
              <a:prstDash val="solid"/>
              <a:round/>
              <a:headEnd type="none" w="med" len="med"/>
              <a:tailEnd type="none" w="med" len="med"/>
            </a:ln>
          </p:spPr>
          <p:txBody>
            <a:bodyPr lIns="121897" tIns="121897" rIns="121897" bIns="121897" anchor="ctr" anchorCtr="0">
              <a:noAutofit/>
            </a:bodyPr>
            <a:lstStyle/>
            <a:p>
              <a:endParaRPr/>
            </a:p>
          </p:txBody>
        </p:sp>
      </p:grpSp>
      <p:grpSp>
        <p:nvGrpSpPr>
          <p:cNvPr id="2" name="Group 1"/>
          <p:cNvGrpSpPr/>
          <p:nvPr/>
        </p:nvGrpSpPr>
        <p:grpSpPr>
          <a:xfrm>
            <a:off x="688607" y="3244307"/>
            <a:ext cx="5078253" cy="2001486"/>
            <a:chOff x="-93300" y="3339867"/>
            <a:chExt cx="8926347" cy="3518132"/>
          </a:xfrm>
        </p:grpSpPr>
        <p:pic>
          <p:nvPicPr>
            <p:cNvPr id="218" name="Shape 218"/>
            <p:cNvPicPr preferRelativeResize="0"/>
            <p:nvPr/>
          </p:nvPicPr>
          <p:blipFill>
            <a:blip r:embed="rId4"/>
            <a:stretch>
              <a:fillRect/>
            </a:stretch>
          </p:blipFill>
          <p:spPr>
            <a:xfrm>
              <a:off x="-93300" y="3339867"/>
              <a:ext cx="8926347" cy="3518132"/>
            </a:xfrm>
            <a:prstGeom prst="rect">
              <a:avLst/>
            </a:prstGeom>
            <a:noFill/>
            <a:ln>
              <a:noFill/>
            </a:ln>
          </p:spPr>
        </p:pic>
        <p:cxnSp>
          <p:nvCxnSpPr>
            <p:cNvPr id="221" name="Shape 221"/>
            <p:cNvCxnSpPr/>
            <p:nvPr/>
          </p:nvCxnSpPr>
          <p:spPr>
            <a:xfrm>
              <a:off x="555234" y="5222300"/>
              <a:ext cx="945599" cy="0"/>
            </a:xfrm>
            <a:prstGeom prst="straightConnector1">
              <a:avLst/>
            </a:prstGeom>
            <a:noFill/>
            <a:ln w="19050" cap="flat">
              <a:solidFill>
                <a:srgbClr val="FF0000"/>
              </a:solidFill>
              <a:prstDash val="solid"/>
              <a:round/>
              <a:headEnd type="none" w="lg" len="lg"/>
              <a:tailEnd type="triangle" w="lg" len="lg"/>
            </a:ln>
          </p:spPr>
        </p:cxnSp>
        <p:cxnSp>
          <p:nvCxnSpPr>
            <p:cNvPr id="222" name="Shape 222"/>
            <p:cNvCxnSpPr/>
            <p:nvPr/>
          </p:nvCxnSpPr>
          <p:spPr>
            <a:xfrm rot="10800000">
              <a:off x="1800800" y="4291767"/>
              <a:ext cx="29999" cy="660399"/>
            </a:xfrm>
            <a:prstGeom prst="straightConnector1">
              <a:avLst/>
            </a:prstGeom>
            <a:noFill/>
            <a:ln w="19050" cap="flat">
              <a:solidFill>
                <a:srgbClr val="FF0000"/>
              </a:solidFill>
              <a:prstDash val="solid"/>
              <a:round/>
              <a:headEnd type="none" w="lg" len="lg"/>
              <a:tailEnd type="triangle" w="lg" len="lg"/>
            </a:ln>
          </p:spPr>
        </p:cxnSp>
        <p:cxnSp>
          <p:nvCxnSpPr>
            <p:cNvPr id="223" name="Shape 223"/>
            <p:cNvCxnSpPr/>
            <p:nvPr/>
          </p:nvCxnSpPr>
          <p:spPr>
            <a:xfrm>
              <a:off x="2175967" y="3931733"/>
              <a:ext cx="1815600" cy="0"/>
            </a:xfrm>
            <a:prstGeom prst="straightConnector1">
              <a:avLst/>
            </a:prstGeom>
            <a:noFill/>
            <a:ln w="19050" cap="flat">
              <a:solidFill>
                <a:srgbClr val="FF0000"/>
              </a:solidFill>
              <a:prstDash val="solid"/>
              <a:round/>
              <a:headEnd type="none" w="lg" len="lg"/>
              <a:tailEnd type="triangle" w="lg" len="lg"/>
            </a:ln>
          </p:spPr>
        </p:cxnSp>
        <p:cxnSp>
          <p:nvCxnSpPr>
            <p:cNvPr id="224" name="Shape 224"/>
            <p:cNvCxnSpPr/>
            <p:nvPr/>
          </p:nvCxnSpPr>
          <p:spPr>
            <a:xfrm>
              <a:off x="4622033" y="4066767"/>
              <a:ext cx="2130800" cy="1050400"/>
            </a:xfrm>
            <a:prstGeom prst="straightConnector1">
              <a:avLst/>
            </a:prstGeom>
            <a:noFill/>
            <a:ln w="19050" cap="flat">
              <a:solidFill>
                <a:srgbClr val="FF0000"/>
              </a:solidFill>
              <a:prstDash val="solid"/>
              <a:round/>
              <a:headEnd type="none" w="lg" len="lg"/>
              <a:tailEnd type="triangle" w="lg" len="lg"/>
            </a:ln>
          </p:spPr>
        </p:cxnSp>
        <p:cxnSp>
          <p:nvCxnSpPr>
            <p:cNvPr id="225" name="Shape 225"/>
            <p:cNvCxnSpPr/>
            <p:nvPr/>
          </p:nvCxnSpPr>
          <p:spPr>
            <a:xfrm>
              <a:off x="6647900" y="5222300"/>
              <a:ext cx="14800" cy="975600"/>
            </a:xfrm>
            <a:prstGeom prst="straightConnector1">
              <a:avLst/>
            </a:prstGeom>
            <a:noFill/>
            <a:ln w="19050" cap="flat">
              <a:solidFill>
                <a:srgbClr val="FF0000"/>
              </a:solidFill>
              <a:prstDash val="solid"/>
              <a:round/>
              <a:headEnd type="none" w="lg" len="lg"/>
              <a:tailEnd type="triangle" w="lg" len="lg"/>
            </a:ln>
          </p:spPr>
        </p:cxnSp>
        <p:cxnSp>
          <p:nvCxnSpPr>
            <p:cNvPr id="229" name="Shape 229"/>
            <p:cNvCxnSpPr/>
            <p:nvPr/>
          </p:nvCxnSpPr>
          <p:spPr>
            <a:xfrm rot="10800000" flipH="1">
              <a:off x="7038067" y="5357165"/>
              <a:ext cx="1140400" cy="975600"/>
            </a:xfrm>
            <a:prstGeom prst="straightConnector1">
              <a:avLst/>
            </a:prstGeom>
            <a:noFill/>
            <a:ln w="19050" cap="flat">
              <a:solidFill>
                <a:srgbClr val="FF0000"/>
              </a:solidFill>
              <a:prstDash val="solid"/>
              <a:round/>
              <a:headEnd type="none" w="lg" len="lg"/>
              <a:tailEnd type="triangle" w="lg" len="lg"/>
            </a:ln>
          </p:spPr>
        </p:cxnSp>
      </p:grpSp>
      <p:sp>
        <p:nvSpPr>
          <p:cNvPr id="19" name="Shape 189"/>
          <p:cNvSpPr txBox="1">
            <a:spLocks/>
          </p:cNvSpPr>
          <p:nvPr/>
        </p:nvSpPr>
        <p:spPr>
          <a:xfrm>
            <a:off x="419100" y="1638646"/>
            <a:ext cx="11353800" cy="1161704"/>
          </a:xfrm>
          <a:prstGeom prst="rect">
            <a:avLst/>
          </a:prstGeom>
        </p:spPr>
        <p:txBody>
          <a:bodyPr vert="horz" lIns="91431" tIns="91431" rIns="91431" bIns="91431" rtlCol="0" anchor="ctr"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ctr">
              <a:spcBef>
                <a:spcPts val="0"/>
              </a:spcBef>
              <a:buClr>
                <a:schemeClr val="dk1"/>
              </a:buClr>
              <a:buSzPct val="78571"/>
              <a:buFont typeface="Wingdings 2" panose="05020102010507070707" pitchFamily="18" charset="2"/>
              <a:buNone/>
            </a:pPr>
            <a:r>
              <a:rPr lang="fr" sz="2400" b="1" dirty="0" smtClean="0">
                <a:solidFill>
                  <a:schemeClr val="dk1"/>
                </a:solidFill>
              </a:rPr>
              <a:t>J1[M1:4 ; M2:3 ; M3:3] ; J2[M1:1 ; M3:5 ; M2:3] ; J3[M2:2 ; M1:4 ; M3:1] </a:t>
            </a:r>
            <a:endParaRPr lang="fr" sz="2400" b="1" dirty="0">
              <a:solidFill>
                <a:schemeClr val="dk1"/>
              </a:solidFill>
            </a:endParaRPr>
          </a:p>
        </p:txBody>
      </p:sp>
      <p:sp>
        <p:nvSpPr>
          <p:cNvPr id="4" name="Espace réservé de la date 3"/>
          <p:cNvSpPr>
            <a:spLocks noGrp="1"/>
          </p:cNvSpPr>
          <p:nvPr>
            <p:ph type="dt" sz="half" idx="10"/>
          </p:nvPr>
        </p:nvSpPr>
        <p:spPr/>
        <p:txBody>
          <a:bodyPr/>
          <a:lstStyle/>
          <a:p>
            <a:fld id="{44DBBD23-9F8C-4EE3-BF27-05BF706CA434}" type="datetime1">
              <a:rPr lang="fr-FR" smtClean="0"/>
              <a:t>12/06/2014</a:t>
            </a:fld>
            <a:endParaRPr lang="en-US" dirty="0"/>
          </a:p>
        </p:txBody>
      </p:sp>
      <p:sp>
        <p:nvSpPr>
          <p:cNvPr id="5" name="Espace réservé du numéro de diapositive 4"/>
          <p:cNvSpPr>
            <a:spLocks noGrp="1"/>
          </p:cNvSpPr>
          <p:nvPr>
            <p:ph type="sldNum" sz="quarter" idx="12"/>
          </p:nvPr>
        </p:nvSpPr>
        <p:spPr/>
        <p:txBody>
          <a:bodyPr/>
          <a:lstStyle/>
          <a:p>
            <a:fld id="{EFA90138-DF1D-49FF-86BC-E918F5E2DC78}" type="slidenum">
              <a:rPr lang="en-US" smtClean="0"/>
              <a:pPr/>
              <a:t>25</a:t>
            </a:fld>
            <a:endParaRPr lang="en-US" dirty="0"/>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581191" y="702155"/>
            <a:ext cx="11029600" cy="1013599"/>
          </a:xfrm>
          <a:prstGeom prst="rect">
            <a:avLst/>
          </a:prstGeom>
        </p:spPr>
        <p:txBody>
          <a:bodyPr lIns="91431" tIns="91431" rIns="91431" bIns="91431" anchor="b" anchorCtr="0">
            <a:noAutofit/>
          </a:bodyPr>
          <a:lstStyle/>
          <a:p>
            <a:pPr>
              <a:spcBef>
                <a:spcPts val="0"/>
              </a:spcBef>
            </a:pPr>
            <a:r>
              <a:rPr lang="fr" sz="3200" dirty="0">
                <a:solidFill>
                  <a:srgbClr val="EFEFEF"/>
                </a:solidFill>
                <a:latin typeface="Cabin"/>
                <a:ea typeface="Cabin"/>
                <a:cs typeface="Cabin"/>
                <a:sym typeface="Cabin"/>
              </a:rPr>
              <a:t>Complexité du problème de Job Shop</a:t>
            </a:r>
          </a:p>
        </p:txBody>
      </p:sp>
      <p:sp>
        <p:nvSpPr>
          <p:cNvPr id="235" name="Shape 235"/>
          <p:cNvSpPr txBox="1">
            <a:spLocks noGrp="1"/>
          </p:cNvSpPr>
          <p:nvPr>
            <p:ph type="body" idx="1"/>
          </p:nvPr>
        </p:nvSpPr>
        <p:spPr>
          <a:xfrm>
            <a:off x="394716" y="1807195"/>
            <a:ext cx="11270939" cy="5075946"/>
          </a:xfrm>
          <a:prstGeom prst="rect">
            <a:avLst/>
          </a:prstGeom>
        </p:spPr>
        <p:txBody>
          <a:bodyPr lIns="91431" tIns="91431" rIns="91431" bIns="91431" anchor="ctr" anchorCtr="0">
            <a:noAutofit/>
          </a:bodyPr>
          <a:lstStyle/>
          <a:p>
            <a:pPr algn="justLow">
              <a:spcBef>
                <a:spcPts val="0"/>
              </a:spcBef>
            </a:pPr>
            <a:endParaRPr sz="2800" dirty="0">
              <a:latin typeface="+mj-lt"/>
              <a:ea typeface="Cabin"/>
              <a:cs typeface="Cabin"/>
              <a:sym typeface="Cabin"/>
            </a:endParaRPr>
          </a:p>
          <a:p>
            <a:pPr algn="justLow">
              <a:spcBef>
                <a:spcPts val="0"/>
              </a:spcBef>
            </a:pPr>
            <a:r>
              <a:rPr lang="fr" sz="2800" dirty="0">
                <a:latin typeface="+mj-lt"/>
                <a:ea typeface="Cabin"/>
                <a:cs typeface="Cabin"/>
                <a:sym typeface="Cabin"/>
              </a:rPr>
              <a:t>Le problème de Job Shop est classé par la théorie de complexité parmi les problèmes NP-difficiles au sens fort . Afin de donner une idée sur l’importance de l’espace de solutions pour une instance du problème, rappelons-nous qu’il existe </a:t>
            </a:r>
            <a:r>
              <a:rPr lang="fr" sz="2800" b="1" dirty="0">
                <a:latin typeface="+mj-lt"/>
                <a:ea typeface="Cabin"/>
                <a:cs typeface="Cabin"/>
                <a:sym typeface="Cabin"/>
              </a:rPr>
              <a:t>(n!)</a:t>
            </a:r>
            <a:r>
              <a:rPr lang="fr" sz="2800" b="1" baseline="30000" dirty="0">
                <a:latin typeface="+mj-lt"/>
                <a:ea typeface="Cabin"/>
                <a:cs typeface="Cabin"/>
                <a:sym typeface="Cabin"/>
              </a:rPr>
              <a:t>m</a:t>
            </a:r>
            <a:r>
              <a:rPr lang="fr" sz="2800" dirty="0">
                <a:latin typeface="+mj-lt"/>
                <a:ea typeface="Cabin"/>
                <a:cs typeface="Cabin"/>
                <a:sym typeface="Cabin"/>
              </a:rPr>
              <a:t> différentes solutions pour un problème de n tâches à réaliser sur m machines.</a:t>
            </a:r>
          </a:p>
          <a:p>
            <a:pPr marL="609585" indent="-474121" algn="justLow">
              <a:spcBef>
                <a:spcPts val="0"/>
              </a:spcBef>
              <a:buSzPct val="100000"/>
              <a:buFont typeface="Cabin"/>
              <a:buChar char="❏"/>
            </a:pPr>
            <a:r>
              <a:rPr lang="fr" sz="2800" dirty="0">
                <a:latin typeface="+mj-lt"/>
                <a:ea typeface="Cabin"/>
                <a:cs typeface="Cabin"/>
                <a:sym typeface="Cabin"/>
              </a:rPr>
              <a:t>Pour un problème de 4 tâches et 5 machines (4×5) : (n!)m = 7962624 </a:t>
            </a:r>
          </a:p>
          <a:p>
            <a:pPr marL="609585" indent="-474121" algn="justLow">
              <a:spcBef>
                <a:spcPts val="0"/>
              </a:spcBef>
              <a:buSzPct val="100000"/>
              <a:buFont typeface="Cabin"/>
              <a:buChar char="❏"/>
            </a:pPr>
            <a:r>
              <a:rPr lang="fr" sz="2800" dirty="0">
                <a:latin typeface="+mj-lt"/>
                <a:ea typeface="Cabin"/>
                <a:cs typeface="Cabin"/>
                <a:sym typeface="Cabin"/>
              </a:rPr>
              <a:t>Pour un problème de 5 tâches et 4 machines (5×4) : (n!)m = </a:t>
            </a:r>
            <a:r>
              <a:rPr lang="fr" sz="2800" dirty="0" smtClean="0">
                <a:latin typeface="+mj-lt"/>
                <a:ea typeface="Cabin"/>
                <a:cs typeface="Cabin"/>
                <a:sym typeface="Cabin"/>
              </a:rPr>
              <a:t>207360000</a:t>
            </a:r>
            <a:endParaRPr lang="fr" sz="2800" dirty="0">
              <a:latin typeface="+mj-lt"/>
              <a:ea typeface="Cabin"/>
              <a:cs typeface="Cabin"/>
              <a:sym typeface="Cabin"/>
            </a:endParaRPr>
          </a:p>
          <a:p>
            <a:pPr algn="justLow">
              <a:spcBef>
                <a:spcPts val="0"/>
              </a:spcBef>
            </a:pPr>
            <a:r>
              <a:rPr lang="fr" sz="2800" dirty="0">
                <a:latin typeface="+mj-lt"/>
                <a:ea typeface="Cabin"/>
                <a:cs typeface="Cabin"/>
                <a:sym typeface="Cabin"/>
              </a:rPr>
              <a:t>La difficulté du Job Shop est fonction du nombre de tâches, du nombre de machines, du nombre d’opérations par tâche, et de la durée des opérations.</a:t>
            </a:r>
          </a:p>
          <a:p>
            <a:pPr algn="justLow">
              <a:spcBef>
                <a:spcPts val="0"/>
              </a:spcBef>
            </a:pPr>
            <a:endParaRPr sz="2800" dirty="0">
              <a:latin typeface="+mj-lt"/>
              <a:ea typeface="Cabin"/>
              <a:cs typeface="Cabin"/>
              <a:sym typeface="Cabin"/>
            </a:endParaRPr>
          </a:p>
          <a:p>
            <a:pPr algn="justLow">
              <a:spcBef>
                <a:spcPts val="0"/>
              </a:spcBef>
            </a:pPr>
            <a:endParaRPr sz="2000" dirty="0">
              <a:latin typeface="+mj-lt"/>
            </a:endParaRPr>
          </a:p>
        </p:txBody>
      </p:sp>
      <p:sp>
        <p:nvSpPr>
          <p:cNvPr id="2" name="Espace réservé de la date 1"/>
          <p:cNvSpPr>
            <a:spLocks noGrp="1"/>
          </p:cNvSpPr>
          <p:nvPr>
            <p:ph type="dt" sz="half" idx="10"/>
          </p:nvPr>
        </p:nvSpPr>
        <p:spPr/>
        <p:txBody>
          <a:bodyPr/>
          <a:lstStyle/>
          <a:p>
            <a:fld id="{6920D058-7CB6-4CEE-A7C5-F99E1A8661B8}" type="datetime1">
              <a:rPr lang="fr-FR" smtClean="0"/>
              <a:t>12/06/2014</a:t>
            </a:fld>
            <a:endParaRPr lang="en-US" dirty="0"/>
          </a:p>
        </p:txBody>
      </p:sp>
      <p:sp>
        <p:nvSpPr>
          <p:cNvPr id="3" name="Espace réservé du numéro de diapositive 2"/>
          <p:cNvSpPr>
            <a:spLocks noGrp="1"/>
          </p:cNvSpPr>
          <p:nvPr>
            <p:ph type="sldNum" sz="quarter" idx="12"/>
          </p:nvPr>
        </p:nvSpPr>
        <p:spPr/>
        <p:txBody>
          <a:bodyPr/>
          <a:lstStyle/>
          <a:p>
            <a:fld id="{EFA90138-DF1D-49FF-86BC-E918F5E2DC78}" type="slidenum">
              <a:rPr lang="en-US" smtClean="0"/>
              <a:pPr/>
              <a:t>26</a:t>
            </a:fld>
            <a:endParaRPr lang="en-US" dirty="0"/>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581191" y="702155"/>
            <a:ext cx="11029600" cy="1013599"/>
          </a:xfrm>
          <a:prstGeom prst="rect">
            <a:avLst/>
          </a:prstGeom>
        </p:spPr>
        <p:txBody>
          <a:bodyPr lIns="91431" tIns="91431" rIns="91431" bIns="91431" anchor="b" anchorCtr="0">
            <a:noAutofit/>
          </a:bodyPr>
          <a:lstStyle/>
          <a:p>
            <a:pPr>
              <a:spcBef>
                <a:spcPts val="0"/>
              </a:spcBef>
            </a:pPr>
            <a:r>
              <a:rPr lang="fr" sz="3200" b="1" dirty="0">
                <a:solidFill>
                  <a:srgbClr val="F3F3F3"/>
                </a:solidFill>
                <a:latin typeface="Cabin"/>
                <a:ea typeface="Cabin"/>
                <a:cs typeface="Cabin"/>
                <a:sym typeface="Cabin"/>
              </a:rPr>
              <a:t>Méthodes de résolution du problème de Job Shop</a:t>
            </a:r>
          </a:p>
        </p:txBody>
      </p:sp>
      <p:sp>
        <p:nvSpPr>
          <p:cNvPr id="241" name="Shape 241"/>
          <p:cNvSpPr txBox="1">
            <a:spLocks noGrp="1"/>
          </p:cNvSpPr>
          <p:nvPr>
            <p:ph type="body" idx="1"/>
          </p:nvPr>
        </p:nvSpPr>
        <p:spPr>
          <a:xfrm>
            <a:off x="581191" y="2176272"/>
            <a:ext cx="11029600" cy="4395856"/>
          </a:xfrm>
          <a:prstGeom prst="rect">
            <a:avLst/>
          </a:prstGeom>
        </p:spPr>
        <p:txBody>
          <a:bodyPr lIns="91431" tIns="91431" rIns="91431" bIns="91431" anchor="ctr" anchorCtr="0">
            <a:noAutofit/>
          </a:bodyPr>
          <a:lstStyle/>
          <a:p>
            <a:pPr marL="0" indent="0">
              <a:spcBef>
                <a:spcPts val="0"/>
              </a:spcBef>
              <a:buNone/>
            </a:pPr>
            <a:endParaRPr sz="2400" dirty="0"/>
          </a:p>
          <a:p>
            <a:pPr marL="0" indent="0">
              <a:spcBef>
                <a:spcPts val="0"/>
              </a:spcBef>
              <a:buNone/>
            </a:pPr>
            <a:endParaRPr sz="2400" dirty="0"/>
          </a:p>
          <a:p>
            <a:pPr marL="609585" indent="-474121">
              <a:spcBef>
                <a:spcPts val="0"/>
              </a:spcBef>
              <a:buSzPct val="100000"/>
              <a:buFont typeface="Arial" panose="020B0604020202020204" pitchFamily="34" charset="0"/>
              <a:buChar char="•"/>
            </a:pPr>
            <a:r>
              <a:rPr lang="fr" sz="3200" dirty="0"/>
              <a:t>Exactes:</a:t>
            </a:r>
          </a:p>
          <a:p>
            <a:pPr marL="1219170" lvl="1" indent="-474121">
              <a:spcBef>
                <a:spcPts val="0"/>
              </a:spcBef>
              <a:buSzPct val="100000"/>
              <a:buFont typeface="Arial" panose="020B0604020202020204" pitchFamily="34" charset="0"/>
              <a:buChar char="•"/>
            </a:pPr>
            <a:r>
              <a:rPr lang="fr" sz="3200" dirty="0"/>
              <a:t>Méthodes pourles problèmes polynomiaux</a:t>
            </a:r>
          </a:p>
          <a:p>
            <a:pPr marL="1219170" lvl="1" indent="-474121">
              <a:spcBef>
                <a:spcPts val="0"/>
              </a:spcBef>
              <a:buSzPct val="100000"/>
              <a:buFont typeface="Arial" panose="020B0604020202020204" pitchFamily="34" charset="0"/>
              <a:buChar char="•"/>
            </a:pPr>
            <a:r>
              <a:rPr lang="fr" sz="3200" dirty="0"/>
              <a:t>Le "branch and bound</a:t>
            </a:r>
            <a:r>
              <a:rPr lang="fr" sz="3200" dirty="0" smtClean="0"/>
              <a:t>"</a:t>
            </a:r>
          </a:p>
          <a:p>
            <a:pPr>
              <a:spcBef>
                <a:spcPts val="0"/>
              </a:spcBef>
              <a:buFont typeface="Arial" panose="020B0604020202020204" pitchFamily="34" charset="0"/>
              <a:buChar char="•"/>
            </a:pPr>
            <a:endParaRPr sz="1100" dirty="0"/>
          </a:p>
          <a:p>
            <a:pPr marL="609585" indent="-474121">
              <a:spcBef>
                <a:spcPts val="0"/>
              </a:spcBef>
              <a:buSzPct val="100000"/>
              <a:buFont typeface="Arial" panose="020B0604020202020204" pitchFamily="34" charset="0"/>
              <a:buChar char="•"/>
            </a:pPr>
            <a:r>
              <a:rPr lang="fr" sz="3200" dirty="0" smtClean="0"/>
              <a:t>Approximatives</a:t>
            </a:r>
            <a:r>
              <a:rPr lang="fr" sz="3200" dirty="0"/>
              <a:t>:</a:t>
            </a:r>
          </a:p>
          <a:p>
            <a:pPr marL="1219170" lvl="1" indent="-474121">
              <a:spcBef>
                <a:spcPts val="0"/>
              </a:spcBef>
              <a:buSzPct val="100000"/>
              <a:buFont typeface="Arial" panose="020B0604020202020204" pitchFamily="34" charset="0"/>
              <a:buChar char="•"/>
            </a:pPr>
            <a:r>
              <a:rPr lang="fr" sz="3200" dirty="0"/>
              <a:t>Les heuristiques constructives</a:t>
            </a:r>
          </a:p>
          <a:p>
            <a:pPr marL="1219170" lvl="1" indent="-474121">
              <a:spcBef>
                <a:spcPts val="0"/>
              </a:spcBef>
              <a:buSzPct val="100000"/>
              <a:buFont typeface="Arial" panose="020B0604020202020204" pitchFamily="34" charset="0"/>
              <a:buChar char="•"/>
            </a:pPr>
            <a:r>
              <a:rPr lang="fr" sz="3200" dirty="0"/>
              <a:t>Les </a:t>
            </a:r>
            <a:r>
              <a:rPr lang="fr" sz="3200" dirty="0" smtClean="0"/>
              <a:t>Métaheuristiques (</a:t>
            </a:r>
            <a:r>
              <a:rPr lang="fr" sz="3200" dirty="0"/>
              <a:t>Algorithmes Génétiques,Recuit Simulé,Recherche Tabou)</a:t>
            </a:r>
          </a:p>
          <a:p>
            <a:pPr>
              <a:spcBef>
                <a:spcPts val="0"/>
              </a:spcBef>
              <a:buNone/>
            </a:pPr>
            <a:endParaRPr dirty="0"/>
          </a:p>
          <a:p>
            <a:pPr>
              <a:spcBef>
                <a:spcPts val="0"/>
              </a:spcBef>
              <a:buNone/>
            </a:pPr>
            <a:endParaRPr dirty="0"/>
          </a:p>
          <a:p>
            <a:pPr>
              <a:spcBef>
                <a:spcPts val="0"/>
              </a:spcBef>
              <a:buNone/>
            </a:pPr>
            <a:endParaRPr dirty="0"/>
          </a:p>
          <a:p>
            <a:pPr>
              <a:spcBef>
                <a:spcPts val="0"/>
              </a:spcBef>
              <a:buNone/>
            </a:pPr>
            <a:endParaRPr dirty="0"/>
          </a:p>
        </p:txBody>
      </p:sp>
      <p:sp>
        <p:nvSpPr>
          <p:cNvPr id="2" name="Espace réservé de la date 1"/>
          <p:cNvSpPr>
            <a:spLocks noGrp="1"/>
          </p:cNvSpPr>
          <p:nvPr>
            <p:ph type="dt" sz="half" idx="10"/>
          </p:nvPr>
        </p:nvSpPr>
        <p:spPr/>
        <p:txBody>
          <a:bodyPr/>
          <a:lstStyle/>
          <a:p>
            <a:fld id="{41104946-2842-4D5F-AFB7-B02ADD22D3F6}" type="datetime1">
              <a:rPr lang="fr-FR" smtClean="0"/>
              <a:t>12/06/2014</a:t>
            </a:fld>
            <a:endParaRPr lang="en-US" dirty="0"/>
          </a:p>
        </p:txBody>
      </p:sp>
      <p:sp>
        <p:nvSpPr>
          <p:cNvPr id="3" name="Espace réservé du numéro de diapositive 2"/>
          <p:cNvSpPr>
            <a:spLocks noGrp="1"/>
          </p:cNvSpPr>
          <p:nvPr>
            <p:ph type="sldNum" sz="quarter" idx="12"/>
          </p:nvPr>
        </p:nvSpPr>
        <p:spPr/>
        <p:txBody>
          <a:bodyPr/>
          <a:lstStyle/>
          <a:p>
            <a:fld id="{EFA90138-DF1D-49FF-86BC-E918F5E2DC78}" type="slidenum">
              <a:rPr lang="en-US" smtClean="0"/>
              <a:pPr/>
              <a:t>27</a:t>
            </a:fld>
            <a:endParaRPr lang="en-US" dirty="0"/>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581191" y="1864232"/>
            <a:ext cx="10993549" cy="1475013"/>
          </a:xfrm>
        </p:spPr>
        <p:txBody>
          <a:bodyPr>
            <a:normAutofit fontScale="90000"/>
          </a:bodyPr>
          <a:lstStyle/>
          <a:p>
            <a:r>
              <a:rPr lang="fr-FR" dirty="0"/>
              <a:t>Application des </a:t>
            </a:r>
            <a:r>
              <a:rPr lang="fr-FR" dirty="0" smtClean="0"/>
              <a:t>Meta heuristiques </a:t>
            </a:r>
            <a:r>
              <a:rPr lang="fr-FR" dirty="0"/>
              <a:t>sur le Problème « </a:t>
            </a:r>
            <a:r>
              <a:rPr lang="fr-FR" b="1" i="1" dirty="0"/>
              <a:t>Job Shop »</a:t>
            </a:r>
            <a:br>
              <a:rPr lang="fr-FR" b="1" i="1" dirty="0"/>
            </a:br>
            <a:endParaRPr lang="fr-FR" dirty="0"/>
          </a:p>
        </p:txBody>
      </p:sp>
    </p:spTree>
    <p:extLst>
      <p:ext uri="{BB962C8B-B14F-4D97-AF65-F5344CB8AC3E}">
        <p14:creationId xmlns:p14="http://schemas.microsoft.com/office/powerpoint/2010/main" val="4287127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81191" y="1459343"/>
            <a:ext cx="10993549" cy="1475013"/>
          </a:xfrm>
        </p:spPr>
        <p:txBody>
          <a:bodyPr>
            <a:normAutofit/>
          </a:bodyPr>
          <a:lstStyle/>
          <a:p>
            <a:r>
              <a:rPr lang="fr-FR" sz="4400" dirty="0"/>
              <a:t>Recuit Simulé</a:t>
            </a:r>
          </a:p>
        </p:txBody>
      </p:sp>
    </p:spTree>
    <p:extLst>
      <p:ext uri="{BB962C8B-B14F-4D97-AF65-F5344CB8AC3E}">
        <p14:creationId xmlns:p14="http://schemas.microsoft.com/office/powerpoint/2010/main" val="266577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581191" y="1344281"/>
            <a:ext cx="10993549" cy="1475013"/>
          </a:xfrm>
        </p:spPr>
        <p:txBody>
          <a:bodyPr>
            <a:normAutofit/>
          </a:bodyPr>
          <a:lstStyle/>
          <a:p>
            <a:r>
              <a:rPr lang="fr-FR" sz="4800" dirty="0" err="1"/>
              <a:t>Inroduction</a:t>
            </a:r>
            <a:endParaRPr lang="fr-FR" sz="4800" dirty="0"/>
          </a:p>
        </p:txBody>
      </p:sp>
    </p:spTree>
    <p:extLst>
      <p:ext uri="{BB962C8B-B14F-4D97-AF65-F5344CB8AC3E}">
        <p14:creationId xmlns:p14="http://schemas.microsoft.com/office/powerpoint/2010/main" val="866804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63" y="783279"/>
            <a:ext cx="9915760" cy="5687568"/>
          </a:xfrm>
          <a:prstGeom prst="rect">
            <a:avLst/>
          </a:prstGeom>
        </p:spPr>
      </p:pic>
      <p:sp>
        <p:nvSpPr>
          <p:cNvPr id="2" name="Espace réservé de la date 1"/>
          <p:cNvSpPr>
            <a:spLocks noGrp="1"/>
          </p:cNvSpPr>
          <p:nvPr>
            <p:ph type="dt" sz="half" idx="10"/>
          </p:nvPr>
        </p:nvSpPr>
        <p:spPr/>
        <p:txBody>
          <a:bodyPr/>
          <a:lstStyle/>
          <a:p>
            <a:fld id="{C5A49186-DE54-49CD-8BFD-3AA9923119F4}" type="datetime1">
              <a:rPr lang="fr-FR" smtClean="0"/>
              <a:t>12/06/2014</a:t>
            </a:fld>
            <a:endParaRPr lang="en-US"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670105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INSTANCES D’un Problème</a:t>
            </a:r>
            <a:endParaRPr lang="fr-FR" dirty="0"/>
          </a:p>
        </p:txBody>
      </p:sp>
      <p:sp>
        <p:nvSpPr>
          <p:cNvPr id="5" name="Content Placeholder 2"/>
          <p:cNvSpPr>
            <a:spLocks noGrp="1"/>
          </p:cNvSpPr>
          <p:nvPr>
            <p:ph idx="1"/>
          </p:nvPr>
        </p:nvSpPr>
        <p:spPr>
          <a:xfrm>
            <a:off x="562904" y="2253648"/>
            <a:ext cx="11029615" cy="3678303"/>
          </a:xfrm>
        </p:spPr>
        <p:txBody>
          <a:bodyPr>
            <a:normAutofit fontScale="92500" lnSpcReduction="20000"/>
          </a:bodyPr>
          <a:lstStyle/>
          <a:p>
            <a:r>
              <a:rPr lang="en-US" sz="3200" dirty="0" smtClean="0"/>
              <a:t>Instances </a:t>
            </a:r>
            <a:r>
              <a:rPr lang="en-US" sz="3200" dirty="0"/>
              <a:t>de J E </a:t>
            </a:r>
            <a:r>
              <a:rPr lang="en-US" sz="3200" dirty="0" smtClean="0"/>
              <a:t>Beasley (OR-Library </a:t>
            </a:r>
            <a:r>
              <a:rPr lang="en-US" sz="3200" dirty="0"/>
              <a:t>is a collection of test data sets for a variety of OR </a:t>
            </a:r>
            <a:r>
              <a:rPr lang="en-US" sz="3200" dirty="0" smtClean="0"/>
              <a:t>problems.)</a:t>
            </a:r>
          </a:p>
          <a:p>
            <a:pPr marL="1262063" indent="-487363">
              <a:buFont typeface="Courier New" panose="02070309020205020404" pitchFamily="49" charset="0"/>
              <a:buChar char="o"/>
            </a:pPr>
            <a:r>
              <a:rPr lang="fr-FR" sz="3200" b="1" dirty="0" err="1" smtClean="0"/>
              <a:t>Scheduling</a:t>
            </a:r>
            <a:endParaRPr lang="fr-FR" sz="3200" b="1" dirty="0" smtClean="0"/>
          </a:p>
          <a:p>
            <a:pPr marL="1262063" indent="-487363">
              <a:buFont typeface="Courier New" panose="02070309020205020404" pitchFamily="49" charset="0"/>
              <a:buChar char="o"/>
            </a:pPr>
            <a:r>
              <a:rPr lang="fr-FR" sz="3200" b="1" dirty="0" err="1" smtClean="0"/>
              <a:t>Knapsack</a:t>
            </a:r>
            <a:endParaRPr lang="fr-FR" sz="3200" b="1" dirty="0"/>
          </a:p>
          <a:p>
            <a:pPr marL="1262063" indent="-487363">
              <a:buFont typeface="Courier New" panose="02070309020205020404" pitchFamily="49" charset="0"/>
              <a:buChar char="o"/>
            </a:pPr>
            <a:r>
              <a:rPr lang="fr-FR" sz="3200" b="1" dirty="0"/>
              <a:t>Travelling </a:t>
            </a:r>
            <a:r>
              <a:rPr lang="fr-FR" sz="3200" b="1" dirty="0" err="1"/>
              <a:t>salesman</a:t>
            </a:r>
            <a:r>
              <a:rPr lang="fr-FR" sz="3200" b="1" dirty="0"/>
              <a:t> </a:t>
            </a:r>
            <a:r>
              <a:rPr lang="fr-FR" sz="3200" b="1" dirty="0" err="1"/>
              <a:t>problem</a:t>
            </a:r>
            <a:r>
              <a:rPr lang="fr-FR" sz="3200" b="1" dirty="0"/>
              <a:t>:</a:t>
            </a:r>
          </a:p>
          <a:p>
            <a:pPr marL="1262063" indent="-487363">
              <a:buFont typeface="Courier New" panose="02070309020205020404" pitchFamily="49" charset="0"/>
              <a:buChar char="o"/>
            </a:pPr>
            <a:r>
              <a:rPr lang="fr-FR" sz="2800" b="1" dirty="0" err="1"/>
              <a:t>Vehicle</a:t>
            </a:r>
            <a:r>
              <a:rPr lang="fr-FR" sz="2800" b="1" dirty="0"/>
              <a:t> </a:t>
            </a:r>
            <a:r>
              <a:rPr lang="fr-FR" sz="2800" b="1" dirty="0" err="1" smtClean="0"/>
              <a:t>routing</a:t>
            </a:r>
            <a:endParaRPr lang="en-US" sz="3200" dirty="0" smtClean="0"/>
          </a:p>
          <a:p>
            <a:pPr algn="justLow"/>
            <a:r>
              <a:rPr lang="fr-FR" sz="3200" dirty="0" smtClean="0"/>
              <a:t>Instances d’Éric </a:t>
            </a:r>
            <a:r>
              <a:rPr lang="fr-FR" sz="3200" dirty="0" err="1" smtClean="0"/>
              <a:t>Taillard</a:t>
            </a:r>
            <a:r>
              <a:rPr lang="fr-FR" sz="3200" dirty="0" smtClean="0"/>
              <a:t> </a:t>
            </a:r>
          </a:p>
          <a:p>
            <a:pPr algn="justLow"/>
            <a:endParaRPr lang="fr-FR" sz="3200" dirty="0"/>
          </a:p>
        </p:txBody>
      </p:sp>
      <p:sp>
        <p:nvSpPr>
          <p:cNvPr id="3" name="Espace réservé de la date 2"/>
          <p:cNvSpPr>
            <a:spLocks noGrp="1"/>
          </p:cNvSpPr>
          <p:nvPr>
            <p:ph type="dt" sz="half" idx="10"/>
          </p:nvPr>
        </p:nvSpPr>
        <p:spPr/>
        <p:txBody>
          <a:bodyPr/>
          <a:lstStyle/>
          <a:p>
            <a:fld id="{7743BF5F-6DAA-4F99-90C1-78E8426F827F}" type="datetime1">
              <a:rPr lang="fr-FR" smtClean="0"/>
              <a:t>12/06/2014</a:t>
            </a:fld>
            <a:endParaRPr lang="en-US" dirty="0"/>
          </a:p>
        </p:txBody>
      </p:sp>
      <p:sp>
        <p:nvSpPr>
          <p:cNvPr id="4" name="Espace réservé du numéro de diapositive 3"/>
          <p:cNvSpPr>
            <a:spLocks noGrp="1"/>
          </p:cNvSpPr>
          <p:nvPr>
            <p:ph type="sldNum" sz="quarter" idx="12"/>
          </p:nvPr>
        </p:nvSpPr>
        <p:spPr/>
        <p:txBody>
          <a:bodyPr/>
          <a:lstStyle/>
          <a:p>
            <a:fld id="{EFA90138-DF1D-49FF-86BC-E918F5E2DC78}" type="slidenum">
              <a:rPr lang="en-US" smtClean="0"/>
              <a:pPr/>
              <a:t>31</a:t>
            </a:fld>
            <a:endParaRPr lang="en-US" dirty="0"/>
          </a:p>
        </p:txBody>
      </p:sp>
    </p:spTree>
    <p:extLst>
      <p:ext uri="{BB962C8B-B14F-4D97-AF65-F5344CB8AC3E}">
        <p14:creationId xmlns:p14="http://schemas.microsoft.com/office/powerpoint/2010/main" val="3883026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LOWER BOUND &amp; UPPER </a:t>
            </a:r>
            <a:r>
              <a:rPr lang="fr-FR" dirty="0" err="1" smtClean="0"/>
              <a:t>BOUNd</a:t>
            </a:r>
            <a:endParaRPr lang="fr-FR" dirty="0"/>
          </a:p>
        </p:txBody>
      </p:sp>
      <p:sp>
        <p:nvSpPr>
          <p:cNvPr id="5" name="Content Placeholder 2"/>
          <p:cNvSpPr>
            <a:spLocks noGrp="1"/>
          </p:cNvSpPr>
          <p:nvPr>
            <p:ph idx="1"/>
          </p:nvPr>
        </p:nvSpPr>
        <p:spPr>
          <a:xfrm>
            <a:off x="489752" y="2180496"/>
            <a:ext cx="11029615" cy="3678303"/>
          </a:xfrm>
        </p:spPr>
        <p:txBody>
          <a:bodyPr>
            <a:normAutofit/>
          </a:bodyPr>
          <a:lstStyle/>
          <a:p>
            <a:pPr fontAlgn="base"/>
            <a:r>
              <a:rPr lang="en-US" sz="3200" dirty="0"/>
              <a:t>Proving an upper bound means you have proven that the algorithm will use </a:t>
            </a:r>
            <a:r>
              <a:rPr lang="en-US" sz="3200" i="1" dirty="0"/>
              <a:t>no more than</a:t>
            </a:r>
            <a:r>
              <a:rPr lang="en-US" sz="3200" dirty="0"/>
              <a:t> some limit on a resource.</a:t>
            </a:r>
          </a:p>
          <a:p>
            <a:pPr fontAlgn="base"/>
            <a:r>
              <a:rPr lang="en-US" sz="3200" dirty="0"/>
              <a:t>Proving a lower bound means you have proven that the algorithm will use </a:t>
            </a:r>
            <a:r>
              <a:rPr lang="en-US" sz="3200" i="1" dirty="0"/>
              <a:t>no less than</a:t>
            </a:r>
            <a:r>
              <a:rPr lang="en-US" sz="3200" dirty="0"/>
              <a:t> some limit on a resource.</a:t>
            </a:r>
          </a:p>
          <a:p>
            <a:pPr fontAlgn="base"/>
            <a:r>
              <a:rPr lang="en-US" sz="3200" dirty="0"/>
              <a:t>"Resource" in this context could be time, memory, bandwidth, or something else</a:t>
            </a:r>
            <a:r>
              <a:rPr lang="en-US" sz="3200" dirty="0" smtClean="0"/>
              <a:t>.</a:t>
            </a:r>
            <a:endParaRPr lang="en-US" sz="3200" dirty="0"/>
          </a:p>
        </p:txBody>
      </p:sp>
      <p:sp>
        <p:nvSpPr>
          <p:cNvPr id="3" name="Espace réservé de la date 2"/>
          <p:cNvSpPr>
            <a:spLocks noGrp="1"/>
          </p:cNvSpPr>
          <p:nvPr>
            <p:ph type="dt" sz="half" idx="10"/>
          </p:nvPr>
        </p:nvSpPr>
        <p:spPr/>
        <p:txBody>
          <a:bodyPr/>
          <a:lstStyle/>
          <a:p>
            <a:fld id="{7A246974-6C6D-4948-9FD8-90FFDF76A92F}" type="datetime1">
              <a:rPr lang="fr-FR" smtClean="0"/>
              <a:t>12/06/2014</a:t>
            </a:fld>
            <a:endParaRPr lang="en-US" dirty="0"/>
          </a:p>
        </p:txBody>
      </p:sp>
      <p:sp>
        <p:nvSpPr>
          <p:cNvPr id="4" name="Espace réservé du numéro de diapositive 3"/>
          <p:cNvSpPr>
            <a:spLocks noGrp="1"/>
          </p:cNvSpPr>
          <p:nvPr>
            <p:ph type="sldNum" sz="quarter" idx="12"/>
          </p:nvPr>
        </p:nvSpPr>
        <p:spPr/>
        <p:txBody>
          <a:bodyPr/>
          <a:lstStyle/>
          <a:p>
            <a:fld id="{EFA90138-DF1D-49FF-86BC-E918F5E2DC78}" type="slidenum">
              <a:rPr lang="en-US" smtClean="0"/>
              <a:pPr/>
              <a:t>32</a:t>
            </a:fld>
            <a:endParaRPr lang="en-US" dirty="0"/>
          </a:p>
        </p:txBody>
      </p:sp>
    </p:spTree>
    <p:extLst>
      <p:ext uri="{BB962C8B-B14F-4D97-AF65-F5344CB8AC3E}">
        <p14:creationId xmlns:p14="http://schemas.microsoft.com/office/powerpoint/2010/main" val="4255964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Comparaison</a:t>
            </a:r>
            <a:endParaRPr lang="fr-FR"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b="28709"/>
          <a:stretch/>
        </p:blipFill>
        <p:spPr>
          <a:xfrm>
            <a:off x="1743456" y="1950422"/>
            <a:ext cx="8705088" cy="4230923"/>
          </a:xfrm>
        </p:spPr>
      </p:pic>
      <p:sp>
        <p:nvSpPr>
          <p:cNvPr id="6" name="Rectangle 5"/>
          <p:cNvSpPr/>
          <p:nvPr/>
        </p:nvSpPr>
        <p:spPr>
          <a:xfrm>
            <a:off x="3221334" y="6360947"/>
            <a:ext cx="5749331" cy="369332"/>
          </a:xfrm>
          <a:prstGeom prst="rect">
            <a:avLst/>
          </a:prstGeom>
        </p:spPr>
        <p:txBody>
          <a:bodyPr wrap="none">
            <a:spAutoFit/>
          </a:bodyPr>
          <a:lstStyle/>
          <a:p>
            <a:r>
              <a:rPr lang="fr-FR" b="1" dirty="0" smtClean="0"/>
              <a:t>Résultat pour les instances de </a:t>
            </a:r>
            <a:r>
              <a:rPr lang="fr-FR" b="1" dirty="0"/>
              <a:t>Fisher and </a:t>
            </a:r>
            <a:r>
              <a:rPr lang="fr-FR" b="1" dirty="0" smtClean="0"/>
              <a:t>Thompson</a:t>
            </a:r>
            <a:endParaRPr lang="fr-FR" b="1" dirty="0"/>
          </a:p>
        </p:txBody>
      </p:sp>
      <p:sp>
        <p:nvSpPr>
          <p:cNvPr id="3" name="Espace réservé de la date 2"/>
          <p:cNvSpPr>
            <a:spLocks noGrp="1"/>
          </p:cNvSpPr>
          <p:nvPr>
            <p:ph type="dt" sz="half" idx="10"/>
          </p:nvPr>
        </p:nvSpPr>
        <p:spPr/>
        <p:txBody>
          <a:bodyPr/>
          <a:lstStyle/>
          <a:p>
            <a:fld id="{3227A2BB-CE48-4052-B675-18B822CAACA3}" type="datetime1">
              <a:rPr lang="fr-FR" smtClean="0"/>
              <a:t>12/06/2014</a:t>
            </a:fld>
            <a:endParaRPr lang="en-US" dirty="0"/>
          </a:p>
        </p:txBody>
      </p:sp>
      <p:sp>
        <p:nvSpPr>
          <p:cNvPr id="5" name="Espace réservé du numéro de diapositive 4"/>
          <p:cNvSpPr>
            <a:spLocks noGrp="1"/>
          </p:cNvSpPr>
          <p:nvPr>
            <p:ph type="sldNum" sz="quarter" idx="12"/>
          </p:nvPr>
        </p:nvSpPr>
        <p:spPr/>
        <p:txBody>
          <a:bodyPr/>
          <a:lstStyle/>
          <a:p>
            <a:fld id="{EFA90138-DF1D-49FF-86BC-E918F5E2DC78}" type="slidenum">
              <a:rPr lang="en-US" smtClean="0"/>
              <a:pPr/>
              <a:t>33</a:t>
            </a:fld>
            <a:endParaRPr lang="en-US" dirty="0"/>
          </a:p>
        </p:txBody>
      </p:sp>
    </p:spTree>
    <p:extLst>
      <p:ext uri="{BB962C8B-B14F-4D97-AF65-F5344CB8AC3E}">
        <p14:creationId xmlns:p14="http://schemas.microsoft.com/office/powerpoint/2010/main" val="1313933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81191" y="1459343"/>
            <a:ext cx="10993549" cy="1475013"/>
          </a:xfrm>
        </p:spPr>
        <p:txBody>
          <a:bodyPr>
            <a:normAutofit/>
          </a:bodyPr>
          <a:lstStyle/>
          <a:p>
            <a:r>
              <a:rPr lang="fr-FR" sz="4400" dirty="0"/>
              <a:t>Algorithme Génétique</a:t>
            </a:r>
          </a:p>
        </p:txBody>
      </p:sp>
    </p:spTree>
    <p:extLst>
      <p:ext uri="{BB962C8B-B14F-4D97-AF65-F5344CB8AC3E}">
        <p14:creationId xmlns:p14="http://schemas.microsoft.com/office/powerpoint/2010/main" val="3899812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Algorithme </a:t>
            </a:r>
            <a:r>
              <a:rPr lang="fr-FR" dirty="0" smtClean="0"/>
              <a:t>Génétique</a:t>
            </a:r>
            <a:endParaRPr lang="fr-FR" dirty="0"/>
          </a:p>
        </p:txBody>
      </p:sp>
      <p:sp>
        <p:nvSpPr>
          <p:cNvPr id="3" name="Espace réservé de la date 2"/>
          <p:cNvSpPr>
            <a:spLocks noGrp="1"/>
          </p:cNvSpPr>
          <p:nvPr>
            <p:ph type="dt" sz="half" idx="10"/>
          </p:nvPr>
        </p:nvSpPr>
        <p:spPr/>
        <p:txBody>
          <a:bodyPr/>
          <a:lstStyle/>
          <a:p>
            <a:fld id="{657870C6-B02A-40B2-AEB0-E500AD17C2A6}" type="datetime1">
              <a:rPr lang="fr-FR" smtClean="0"/>
              <a:t>12/06/2014</a:t>
            </a:fld>
            <a:endParaRPr lang="en-US" dirty="0"/>
          </a:p>
        </p:txBody>
      </p:sp>
      <p:sp>
        <p:nvSpPr>
          <p:cNvPr id="4" name="Espace réservé du numéro de diapositive 3"/>
          <p:cNvSpPr>
            <a:spLocks noGrp="1"/>
          </p:cNvSpPr>
          <p:nvPr>
            <p:ph type="sldNum" sz="quarter" idx="12"/>
          </p:nvPr>
        </p:nvSpPr>
        <p:spPr/>
        <p:txBody>
          <a:bodyPr/>
          <a:lstStyle/>
          <a:p>
            <a:fld id="{EFA90138-DF1D-49FF-86BC-E918F5E2DC78}" type="slidenum">
              <a:rPr lang="en-US" smtClean="0"/>
              <a:pPr/>
              <a:t>35</a:t>
            </a:fld>
            <a:endParaRPr lang="en-US" dirty="0"/>
          </a:p>
        </p:txBody>
      </p:sp>
    </p:spTree>
    <p:extLst>
      <p:ext uri="{BB962C8B-B14F-4D97-AF65-F5344CB8AC3E}">
        <p14:creationId xmlns:p14="http://schemas.microsoft.com/office/powerpoint/2010/main" val="1940512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81191" y="1459343"/>
            <a:ext cx="10993549" cy="1475013"/>
          </a:xfrm>
        </p:spPr>
        <p:txBody>
          <a:bodyPr>
            <a:normAutofit/>
          </a:bodyPr>
          <a:lstStyle/>
          <a:p>
            <a:r>
              <a:rPr lang="fr-FR" sz="4400" dirty="0"/>
              <a:t>Recherche </a:t>
            </a:r>
            <a:r>
              <a:rPr lang="fr-FR" sz="4400" dirty="0" smtClean="0"/>
              <a:t>Tabou</a:t>
            </a:r>
            <a:endParaRPr lang="fr-FR" sz="4400" dirty="0"/>
          </a:p>
        </p:txBody>
      </p:sp>
    </p:spTree>
    <p:extLst>
      <p:ext uri="{BB962C8B-B14F-4D97-AF65-F5344CB8AC3E}">
        <p14:creationId xmlns:p14="http://schemas.microsoft.com/office/powerpoint/2010/main" val="783056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Approche RECHERCHE TABOU</a:t>
            </a:r>
            <a:endParaRPr lang="fr-FR" noProof="0" dirty="0"/>
          </a:p>
        </p:txBody>
      </p:sp>
      <p:sp>
        <p:nvSpPr>
          <p:cNvPr id="3" name="Content Placeholder 2"/>
          <p:cNvSpPr>
            <a:spLocks noGrp="1"/>
          </p:cNvSpPr>
          <p:nvPr>
            <p:ph idx="1"/>
          </p:nvPr>
        </p:nvSpPr>
        <p:spPr>
          <a:xfrm>
            <a:off x="1183660" y="2162208"/>
            <a:ext cx="9824680" cy="4051861"/>
          </a:xfrm>
        </p:spPr>
        <p:txBody>
          <a:bodyPr>
            <a:normAutofit/>
          </a:bodyPr>
          <a:lstStyle/>
          <a:p>
            <a:pPr algn="justLow"/>
            <a:r>
              <a:rPr lang="fr-FR" sz="3600" noProof="0" dirty="0" smtClean="0"/>
              <a:t>La recherche tabou est une sorte de procédure de recherche déterministe, orientée en s’aidant d’une mémoire qui garde l’historique des solutions, et qui interdit le retour à des solutions récemment visitées. </a:t>
            </a:r>
            <a:endParaRPr lang="fr-FR" sz="3200" dirty="0"/>
          </a:p>
        </p:txBody>
      </p:sp>
      <p:sp>
        <p:nvSpPr>
          <p:cNvPr id="4" name="Espace réservé de la date 3"/>
          <p:cNvSpPr>
            <a:spLocks noGrp="1"/>
          </p:cNvSpPr>
          <p:nvPr>
            <p:ph type="dt" sz="half" idx="10"/>
          </p:nvPr>
        </p:nvSpPr>
        <p:spPr/>
        <p:txBody>
          <a:bodyPr/>
          <a:lstStyle/>
          <a:p>
            <a:fld id="{44B4E150-3BF0-40BB-9556-D3CF12E26643}" type="datetime1">
              <a:rPr lang="fr-FR" smtClean="0"/>
              <a:t>12/06/2014</a:t>
            </a:fld>
            <a:endParaRPr lang="en-US" dirty="0"/>
          </a:p>
        </p:txBody>
      </p:sp>
      <p:sp>
        <p:nvSpPr>
          <p:cNvPr id="5" name="Espace réservé du numéro de diapositive 4"/>
          <p:cNvSpPr>
            <a:spLocks noGrp="1"/>
          </p:cNvSpPr>
          <p:nvPr>
            <p:ph type="sldNum" sz="quarter" idx="12"/>
          </p:nvPr>
        </p:nvSpPr>
        <p:spPr/>
        <p:txBody>
          <a:bodyPr/>
          <a:lstStyle/>
          <a:p>
            <a:fld id="{EFA90138-DF1D-49FF-86BC-E918F5E2DC78}" type="slidenum">
              <a:rPr lang="en-US" smtClean="0"/>
              <a:pPr/>
              <a:t>37</a:t>
            </a:fld>
            <a:endParaRPr lang="en-US" dirty="0"/>
          </a:p>
        </p:txBody>
      </p:sp>
    </p:spTree>
    <p:extLst>
      <p:ext uri="{BB962C8B-B14F-4D97-AF65-F5344CB8AC3E}">
        <p14:creationId xmlns:p14="http://schemas.microsoft.com/office/powerpoint/2010/main" val="2519849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 </a:t>
            </a:r>
            <a:r>
              <a:rPr lang="en-US" b="1" dirty="0" err="1"/>
              <a:t>mécanismes</a:t>
            </a:r>
            <a:r>
              <a:rPr lang="en-US" b="1" dirty="0"/>
              <a:t> </a:t>
            </a:r>
            <a:r>
              <a:rPr lang="en-US" b="1" dirty="0" err="1" smtClean="0"/>
              <a:t>principaux</a:t>
            </a:r>
            <a:endParaRPr lang="fr-FR" dirty="0"/>
          </a:p>
        </p:txBody>
      </p:sp>
      <p:sp>
        <p:nvSpPr>
          <p:cNvPr id="3" name="Content Placeholder 2"/>
          <p:cNvSpPr>
            <a:spLocks noGrp="1"/>
          </p:cNvSpPr>
          <p:nvPr>
            <p:ph idx="1"/>
          </p:nvPr>
        </p:nvSpPr>
        <p:spPr>
          <a:xfrm>
            <a:off x="581192" y="2345088"/>
            <a:ext cx="11029615" cy="3678303"/>
          </a:xfrm>
        </p:spPr>
        <p:txBody>
          <a:bodyPr>
            <a:normAutofit lnSpcReduction="10000"/>
          </a:bodyPr>
          <a:lstStyle/>
          <a:p>
            <a:pPr marL="1609725" lvl="3" indent="-601663"/>
            <a:r>
              <a:rPr lang="fr-FR" sz="3000" dirty="0" smtClean="0"/>
              <a:t>Une solution initiale</a:t>
            </a:r>
          </a:p>
          <a:p>
            <a:pPr marL="1609725" lvl="3" indent="-601663"/>
            <a:r>
              <a:rPr lang="fr-FR" sz="3000" dirty="0" smtClean="0"/>
              <a:t>Voisinage</a:t>
            </a:r>
          </a:p>
          <a:p>
            <a:pPr marL="1609725" lvl="3" indent="-601663"/>
            <a:r>
              <a:rPr lang="fr-FR" sz="3000" dirty="0" smtClean="0"/>
              <a:t>Liste des tabous</a:t>
            </a:r>
          </a:p>
          <a:p>
            <a:pPr marL="1609725" lvl="3" indent="-601663"/>
            <a:r>
              <a:rPr lang="fr-FR" sz="3000" dirty="0" smtClean="0"/>
              <a:t>Le critère d’aspiration</a:t>
            </a:r>
          </a:p>
          <a:p>
            <a:pPr marL="1609725" lvl="3" indent="-601663"/>
            <a:r>
              <a:rPr lang="fr-FR" sz="3000" dirty="0" smtClean="0"/>
              <a:t>Détection de cycle</a:t>
            </a:r>
          </a:p>
          <a:p>
            <a:pPr marL="1609725" lvl="3" indent="-601663"/>
            <a:r>
              <a:rPr lang="fr-FR" sz="3000" dirty="0" smtClean="0"/>
              <a:t>Condition </a:t>
            </a:r>
            <a:r>
              <a:rPr lang="fr-FR" sz="3000" dirty="0" smtClean="0"/>
              <a:t>d’arrêt</a:t>
            </a:r>
            <a:endParaRPr lang="fr-FR" sz="3000" dirty="0" smtClean="0"/>
          </a:p>
          <a:p>
            <a:endParaRPr lang="fr-FR" dirty="0"/>
          </a:p>
        </p:txBody>
      </p:sp>
      <p:sp>
        <p:nvSpPr>
          <p:cNvPr id="4" name="Espace réservé de la date 3"/>
          <p:cNvSpPr>
            <a:spLocks noGrp="1"/>
          </p:cNvSpPr>
          <p:nvPr>
            <p:ph type="dt" sz="half" idx="10"/>
          </p:nvPr>
        </p:nvSpPr>
        <p:spPr/>
        <p:txBody>
          <a:bodyPr/>
          <a:lstStyle/>
          <a:p>
            <a:fld id="{87ACEDA4-807A-4AE9-95C1-D88577CA29D5}" type="datetime1">
              <a:rPr lang="fr-FR" smtClean="0"/>
              <a:t>12/06/2014</a:t>
            </a:fld>
            <a:endParaRPr lang="en-US" dirty="0"/>
          </a:p>
        </p:txBody>
      </p:sp>
      <p:sp>
        <p:nvSpPr>
          <p:cNvPr id="5" name="Espace réservé du numéro de diapositive 4"/>
          <p:cNvSpPr>
            <a:spLocks noGrp="1"/>
          </p:cNvSpPr>
          <p:nvPr>
            <p:ph type="sldNum" sz="quarter" idx="12"/>
          </p:nvPr>
        </p:nvSpPr>
        <p:spPr/>
        <p:txBody>
          <a:bodyPr/>
          <a:lstStyle/>
          <a:p>
            <a:fld id="{EFA90138-DF1D-49FF-86BC-E918F5E2DC78}" type="slidenum">
              <a:rPr lang="en-US" smtClean="0"/>
              <a:pPr/>
              <a:t>38</a:t>
            </a:fld>
            <a:endParaRPr lang="en-US" dirty="0"/>
          </a:p>
        </p:txBody>
      </p:sp>
    </p:spTree>
    <p:extLst>
      <p:ext uri="{BB962C8B-B14F-4D97-AF65-F5344CB8AC3E}">
        <p14:creationId xmlns:p14="http://schemas.microsoft.com/office/powerpoint/2010/main" val="1996251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cs typeface="Consolas" panose="020B0609020204030204" pitchFamily="49" charset="0"/>
              </a:rPr>
              <a:t>Algorithme : Recherche Tabou </a:t>
            </a:r>
            <a:endParaRPr lang="fr-FR" dirty="0"/>
          </a:p>
        </p:txBody>
      </p:sp>
      <mc:AlternateContent xmlns:mc="http://schemas.openxmlformats.org/markup-compatibility/2006" xmlns:a14="http://schemas.microsoft.com/office/drawing/2010/main">
        <mc:Choice Requires="a14">
          <p:sp>
            <p:nvSpPr>
              <p:cNvPr id="11" name="Content Placeholder 10"/>
              <p:cNvSpPr>
                <a:spLocks noGrp="1"/>
              </p:cNvSpPr>
              <p:nvPr>
                <p:ph idx="1"/>
              </p:nvPr>
            </p:nvSpPr>
            <p:spPr>
              <a:xfrm>
                <a:off x="581192" y="2180496"/>
                <a:ext cx="11029615" cy="4340620"/>
              </a:xfrm>
            </p:spPr>
            <p:txBody>
              <a:bodyPr>
                <a:noAutofit/>
              </a:bodyPr>
              <a:lstStyle/>
              <a:p>
                <a:r>
                  <a:rPr lang="fr-FR" sz="2000" b="1" dirty="0" smtClean="0">
                    <a:latin typeface="Consolas" panose="020B0609020204030204" pitchFamily="49" charset="0"/>
                    <a:cs typeface="Consolas" panose="020B0609020204030204" pitchFamily="49" charset="0"/>
                  </a:rPr>
                  <a:t>Début</a:t>
                </a:r>
              </a:p>
              <a:p>
                <a:pPr marL="666900" lvl="1" indent="-342900">
                  <a:buFont typeface="+mj-lt"/>
                  <a:buAutoNum type="arabicPeriod"/>
                </a:pPr>
                <a:r>
                  <a:rPr lang="fr-FR" sz="1800" dirty="0" smtClean="0">
                    <a:latin typeface="Consolas" panose="020B0609020204030204" pitchFamily="49" charset="0"/>
                    <a:cs typeface="Consolas" panose="020B0609020204030204" pitchFamily="49" charset="0"/>
                  </a:rPr>
                  <a:t>Trouver </a:t>
                </a:r>
                <a:r>
                  <a:rPr lang="fr-FR" sz="1800" dirty="0">
                    <a:latin typeface="Consolas" panose="020B0609020204030204" pitchFamily="49" charset="0"/>
                    <a:cs typeface="Consolas" panose="020B0609020204030204" pitchFamily="49" charset="0"/>
                  </a:rPr>
                  <a:t>une solution </a:t>
                </a:r>
                <a:r>
                  <a:rPr lang="fr-FR" sz="1800" dirty="0" smtClean="0">
                    <a:latin typeface="Consolas" panose="020B0609020204030204" pitchFamily="49" charset="0"/>
                    <a:cs typeface="Consolas" panose="020B0609020204030204" pitchFamily="49" charset="0"/>
                  </a:rPr>
                  <a:t>initiale </a:t>
                </a:r>
                <a14:m>
                  <m:oMath xmlns:m="http://schemas.openxmlformats.org/officeDocument/2006/math">
                    <m:sSub>
                      <m:sSubPr>
                        <m:ctrlPr>
                          <a:rPr lang="fr-FR" sz="1800" b="0" i="1" smtClean="0">
                            <a:latin typeface="Cambria Math" panose="02040503050406030204" pitchFamily="18" charset="0"/>
                            <a:cs typeface="Consolas" panose="020B0609020204030204" pitchFamily="49" charset="0"/>
                          </a:rPr>
                        </m:ctrlPr>
                      </m:sSubPr>
                      <m:e>
                        <m:r>
                          <a:rPr lang="fr-FR" sz="1800" b="0" i="1" smtClean="0">
                            <a:latin typeface="Cambria Math" panose="02040503050406030204" pitchFamily="18" charset="0"/>
                            <a:cs typeface="Consolas" panose="020B0609020204030204" pitchFamily="49" charset="0"/>
                          </a:rPr>
                          <m:t>𝑠</m:t>
                        </m:r>
                      </m:e>
                      <m:sub>
                        <m:r>
                          <a:rPr lang="fr-FR" sz="1800" b="0" i="1" smtClean="0">
                            <a:latin typeface="Cambria Math" panose="02040503050406030204" pitchFamily="18" charset="0"/>
                            <a:cs typeface="Consolas" panose="020B0609020204030204" pitchFamily="49" charset="0"/>
                          </a:rPr>
                          <m:t>0</m:t>
                        </m:r>
                      </m:sub>
                    </m:sSub>
                  </m:oMath>
                </a14:m>
                <a:r>
                  <a:rPr lang="fr-FR" sz="1800" dirty="0" smtClean="0">
                    <a:latin typeface="Consolas" panose="020B0609020204030204" pitchFamily="49" charset="0"/>
                    <a:cs typeface="Consolas" panose="020B0609020204030204" pitchFamily="49" charset="0"/>
                  </a:rPr>
                  <a:t>, </a:t>
                </a:r>
                <a:r>
                  <a:rPr lang="fr-FR" sz="1800" dirty="0">
                    <a:latin typeface="Consolas" panose="020B0609020204030204" pitchFamily="49" charset="0"/>
                    <a:cs typeface="Consolas" panose="020B0609020204030204" pitchFamily="49" charset="0"/>
                  </a:rPr>
                  <a:t>et poser </a:t>
                </a:r>
                <a:r>
                  <a:rPr lang="fr-FR" sz="1800" dirty="0" smtClean="0">
                    <a:latin typeface="Consolas" panose="020B0609020204030204" pitchFamily="49" charset="0"/>
                    <a:cs typeface="Consolas" panose="020B0609020204030204" pitchFamily="49" charset="0"/>
                  </a:rPr>
                  <a:t>s=</a:t>
                </a:r>
                <a14:m>
                  <m:oMath xmlns:m="http://schemas.openxmlformats.org/officeDocument/2006/math">
                    <m:sSub>
                      <m:sSubPr>
                        <m:ctrlPr>
                          <a:rPr lang="fr-FR" sz="1800" i="1">
                            <a:latin typeface="Cambria Math" panose="02040503050406030204" pitchFamily="18" charset="0"/>
                            <a:cs typeface="Consolas" panose="020B0609020204030204" pitchFamily="49" charset="0"/>
                          </a:rPr>
                        </m:ctrlPr>
                      </m:sSubPr>
                      <m:e>
                        <m:r>
                          <a:rPr lang="fr-FR" sz="1800" i="1">
                            <a:latin typeface="Cambria Math" panose="02040503050406030204" pitchFamily="18" charset="0"/>
                            <a:cs typeface="Consolas" panose="020B0609020204030204" pitchFamily="49" charset="0"/>
                          </a:rPr>
                          <m:t>𝑠</m:t>
                        </m:r>
                      </m:e>
                      <m:sub>
                        <m:r>
                          <a:rPr lang="fr-FR" sz="1800" i="1">
                            <a:latin typeface="Cambria Math" panose="02040503050406030204" pitchFamily="18" charset="0"/>
                            <a:cs typeface="Consolas" panose="020B0609020204030204" pitchFamily="49" charset="0"/>
                          </a:rPr>
                          <m:t>0</m:t>
                        </m:r>
                      </m:sub>
                    </m:sSub>
                  </m:oMath>
                </a14:m>
                <a:r>
                  <a:rPr lang="fr-FR" sz="1800" dirty="0" smtClean="0">
                    <a:latin typeface="Consolas" panose="020B0609020204030204" pitchFamily="49" charset="0"/>
                    <a:cs typeface="Consolas" panose="020B0609020204030204" pitchFamily="49" charset="0"/>
                  </a:rPr>
                  <a:t>, i=0 </a:t>
                </a:r>
                <a:r>
                  <a:rPr lang="fr-FR" sz="1800" dirty="0">
                    <a:latin typeface="Consolas" panose="020B0609020204030204" pitchFamily="49" charset="0"/>
                    <a:cs typeface="Consolas" panose="020B0609020204030204" pitchFamily="49" charset="0"/>
                  </a:rPr>
                  <a:t>et </a:t>
                </a:r>
                <a:r>
                  <a:rPr lang="fr-FR" sz="1800" dirty="0" smtClean="0">
                    <a:latin typeface="Consolas" panose="020B0609020204030204" pitchFamily="49" charset="0"/>
                    <a:cs typeface="Consolas" panose="020B0609020204030204" pitchFamily="49" charset="0"/>
                  </a:rPr>
                  <a:t>TL= ø;</a:t>
                </a:r>
                <a:endParaRPr lang="fr-FR" sz="1800" dirty="0">
                  <a:latin typeface="Consolas" panose="020B0609020204030204" pitchFamily="49" charset="0"/>
                  <a:cs typeface="Consolas" panose="020B0609020204030204" pitchFamily="49" charset="0"/>
                </a:endParaRPr>
              </a:p>
              <a:p>
                <a:pPr marL="666900" lvl="1" indent="-342900">
                  <a:buFont typeface="+mj-lt"/>
                  <a:buAutoNum type="arabicPeriod"/>
                </a:pPr>
                <a:r>
                  <a:rPr lang="fr-FR" sz="1800" dirty="0" smtClean="0">
                    <a:latin typeface="Consolas" panose="020B0609020204030204" pitchFamily="49" charset="0"/>
                    <a:cs typeface="Consolas" panose="020B0609020204030204" pitchFamily="49" charset="0"/>
                  </a:rPr>
                  <a:t>Poser </a:t>
                </a:r>
                <a:r>
                  <a:rPr lang="fr-FR" sz="1800" dirty="0">
                    <a:latin typeface="Consolas" panose="020B0609020204030204" pitchFamily="49" charset="0"/>
                    <a:cs typeface="Consolas" panose="020B0609020204030204" pitchFamily="49" charset="0"/>
                  </a:rPr>
                  <a:t>i = i + 1 ;	</a:t>
                </a:r>
              </a:p>
              <a:p>
                <a:pPr marL="666900" lvl="1" indent="-342900">
                  <a:buFont typeface="+mj-lt"/>
                  <a:buAutoNum type="arabicPeriod"/>
                </a:pPr>
                <a:r>
                  <a:rPr lang="fr-FR" sz="1800" dirty="0" smtClean="0">
                    <a:latin typeface="Consolas" panose="020B0609020204030204" pitchFamily="49" charset="0"/>
                    <a:cs typeface="Consolas" panose="020B0609020204030204" pitchFamily="49" charset="0"/>
                  </a:rPr>
                  <a:t>Déterminer le </a:t>
                </a:r>
                <a:r>
                  <a:rPr lang="fr-FR" sz="1800" dirty="0">
                    <a:latin typeface="Consolas" panose="020B0609020204030204" pitchFamily="49" charset="0"/>
                    <a:cs typeface="Consolas" panose="020B0609020204030204" pitchFamily="49" charset="0"/>
                  </a:rPr>
                  <a:t>sous-ensemble de </a:t>
                </a:r>
                <a:r>
                  <a:rPr lang="fr-FR" sz="1800" dirty="0" smtClean="0">
                    <a:latin typeface="Consolas" panose="020B0609020204030204" pitchFamily="49" charset="0"/>
                    <a:cs typeface="Consolas" panose="020B0609020204030204" pitchFamily="49" charset="0"/>
                  </a:rPr>
                  <a:t>voisinage </a:t>
                </a:r>
                <a14:m>
                  <m:oMath xmlns:m="http://schemas.openxmlformats.org/officeDocument/2006/math">
                    <m:sSub>
                      <m:sSubPr>
                        <m:ctrlPr>
                          <a:rPr lang="fr-FR" sz="1800" i="1" dirty="0">
                            <a:latin typeface="Cambria Math" panose="02040503050406030204" pitchFamily="18" charset="0"/>
                            <a:cs typeface="Consolas" panose="020B0609020204030204" pitchFamily="49" charset="0"/>
                          </a:rPr>
                        </m:ctrlPr>
                      </m:sSubPr>
                      <m:e>
                        <m:r>
                          <m:rPr>
                            <m:nor/>
                          </m:rPr>
                          <a:rPr lang="fr-FR" sz="1800" dirty="0">
                            <a:latin typeface="Consolas" panose="020B0609020204030204" pitchFamily="49" charset="0"/>
                            <a:cs typeface="Consolas" panose="020B0609020204030204" pitchFamily="49" charset="0"/>
                          </a:rPr>
                          <m:t>N</m:t>
                        </m:r>
                        <m:r>
                          <m:rPr>
                            <m:nor/>
                          </m:rPr>
                          <a:rPr lang="fr-FR" sz="1800" dirty="0">
                            <a:latin typeface="Consolas" panose="020B0609020204030204" pitchFamily="49" charset="0"/>
                            <a:cs typeface="Consolas" panose="020B0609020204030204" pitchFamily="49" charset="0"/>
                          </a:rPr>
                          <m:t>∗</m:t>
                        </m:r>
                        <m:r>
                          <m:rPr>
                            <m:nor/>
                          </m:rPr>
                          <a:rPr lang="fr-FR" sz="1800" dirty="0">
                            <a:latin typeface="Consolas" panose="020B0609020204030204" pitchFamily="49" charset="0"/>
                            <a:cs typeface="Consolas" panose="020B0609020204030204" pitchFamily="49" charset="0"/>
                          </a:rPr>
                          <m:t>(</m:t>
                        </m:r>
                        <m:r>
                          <a:rPr lang="fr-FR" sz="1800" i="1" dirty="0">
                            <a:latin typeface="Cambria Math" panose="02040503050406030204" pitchFamily="18" charset="0"/>
                            <a:cs typeface="Consolas" panose="020B0609020204030204" pitchFamily="49" charset="0"/>
                          </a:rPr>
                          <m:t>𝑠</m:t>
                        </m:r>
                      </m:e>
                      <m:sub>
                        <m:r>
                          <a:rPr lang="fr-FR" sz="1800" i="1" dirty="0">
                            <a:latin typeface="Cambria Math" panose="02040503050406030204" pitchFamily="18" charset="0"/>
                            <a:cs typeface="Consolas" panose="020B0609020204030204" pitchFamily="49" charset="0"/>
                          </a:rPr>
                          <m:t>𝑖</m:t>
                        </m:r>
                      </m:sub>
                    </m:sSub>
                    <m:r>
                      <m:rPr>
                        <m:nor/>
                      </m:rPr>
                      <a:rPr lang="fr-FR" sz="1800" dirty="0">
                        <a:latin typeface="Consolas" panose="020B0609020204030204" pitchFamily="49" charset="0"/>
                        <a:cs typeface="Consolas" panose="020B0609020204030204" pitchFamily="49" charset="0"/>
                      </a:rPr>
                      <m:t>)</m:t>
                    </m:r>
                    <m:r>
                      <a:rPr lang="fr-FR" sz="1800" i="1" dirty="0">
                        <a:latin typeface="Cambria Math" panose="02040503050406030204" pitchFamily="18" charset="0"/>
                        <a:ea typeface="Cambria Math" panose="02040503050406030204" pitchFamily="18" charset="0"/>
                        <a:cs typeface="Consolas" panose="020B0609020204030204" pitchFamily="49" charset="0"/>
                      </a:rPr>
                      <m:t>⊂</m:t>
                    </m:r>
                    <m:r>
                      <m:rPr>
                        <m:nor/>
                      </m:rPr>
                      <a:rPr lang="fr-FR" sz="1800" dirty="0">
                        <a:latin typeface="Consolas" panose="020B0609020204030204" pitchFamily="49" charset="0"/>
                        <a:cs typeface="Consolas" panose="020B0609020204030204" pitchFamily="49" charset="0"/>
                      </a:rPr>
                      <m:t>N</m:t>
                    </m:r>
                    <m:r>
                      <m:rPr>
                        <m:nor/>
                      </m:rPr>
                      <a:rPr lang="fr-FR" sz="1800" dirty="0">
                        <a:latin typeface="Consolas" panose="020B0609020204030204" pitchFamily="49" charset="0"/>
                        <a:cs typeface="Consolas" panose="020B0609020204030204" pitchFamily="49" charset="0"/>
                      </a:rPr>
                      <m:t>(</m:t>
                    </m:r>
                    <m:sSub>
                      <m:sSubPr>
                        <m:ctrlPr>
                          <a:rPr lang="fr-FR" sz="1800" i="1" dirty="0">
                            <a:latin typeface="Cambria Math" panose="02040503050406030204" pitchFamily="18" charset="0"/>
                            <a:cs typeface="Consolas" panose="020B0609020204030204" pitchFamily="49" charset="0"/>
                          </a:rPr>
                        </m:ctrlPr>
                      </m:sSubPr>
                      <m:e>
                        <m:r>
                          <a:rPr lang="fr-FR" sz="1800" i="1" dirty="0">
                            <a:latin typeface="Cambria Math" panose="02040503050406030204" pitchFamily="18" charset="0"/>
                            <a:cs typeface="Consolas" panose="020B0609020204030204" pitchFamily="49" charset="0"/>
                          </a:rPr>
                          <m:t>𝑠</m:t>
                        </m:r>
                      </m:e>
                      <m:sub>
                        <m:r>
                          <a:rPr lang="fr-FR" sz="1800" i="1" dirty="0">
                            <a:latin typeface="Cambria Math" panose="02040503050406030204" pitchFamily="18" charset="0"/>
                            <a:cs typeface="Consolas" panose="020B0609020204030204" pitchFamily="49" charset="0"/>
                          </a:rPr>
                          <m:t>𝑖</m:t>
                        </m:r>
                      </m:sub>
                    </m:sSub>
                    <m:r>
                      <m:rPr>
                        <m:nor/>
                      </m:rPr>
                      <a:rPr lang="fr-FR" sz="1800" dirty="0">
                        <a:latin typeface="Consolas" panose="020B0609020204030204" pitchFamily="49" charset="0"/>
                        <a:cs typeface="Consolas" panose="020B0609020204030204" pitchFamily="49" charset="0"/>
                      </a:rPr>
                      <m:t>)</m:t>
                    </m:r>
                  </m:oMath>
                </a14:m>
                <a:r>
                  <a:rPr lang="fr-FR" sz="1800" dirty="0" smtClean="0">
                    <a:latin typeface="Consolas" panose="020B0609020204030204" pitchFamily="49" charset="0"/>
                    <a:cs typeface="Consolas" panose="020B0609020204030204" pitchFamily="49" charset="0"/>
                  </a:rPr>
                  <a:t> tel </a:t>
                </a:r>
                <a:r>
                  <a:rPr lang="fr-FR" sz="1800" dirty="0">
                    <a:latin typeface="Consolas" panose="020B0609020204030204" pitchFamily="49" charset="0"/>
                    <a:cs typeface="Consolas" panose="020B0609020204030204" pitchFamily="49" charset="0"/>
                  </a:rPr>
                  <a:t>que </a:t>
                </a:r>
                <a:r>
                  <a:rPr lang="fr-FR" sz="1800" dirty="0" smtClean="0">
                    <a:latin typeface="Consolas" panose="020B0609020204030204" pitchFamily="49" charset="0"/>
                    <a:cs typeface="Consolas" panose="020B0609020204030204" pitchFamily="49" charset="0"/>
                  </a:rPr>
                  <a:t>:</a:t>
                </a:r>
              </a:p>
              <a:p>
                <a:pPr marL="1008000" lvl="3" indent="0">
                  <a:buNone/>
                </a:pPr>
                <a14:m>
                  <m:oMath xmlns:m="http://schemas.openxmlformats.org/officeDocument/2006/math">
                    <m:r>
                      <m:rPr>
                        <m:nor/>
                      </m:rPr>
                      <a:rPr lang="fr-FR" sz="1800" b="1"/>
                      <m:t>∀</m:t>
                    </m:r>
                    <m:r>
                      <m:rPr>
                        <m:nor/>
                      </m:rPr>
                      <a:rPr lang="fr-FR" sz="1800"/>
                      <m:t> </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𝑠</m:t>
                        </m:r>
                      </m:e>
                      <m:sub>
                        <m:r>
                          <a:rPr lang="fr-FR" sz="1800" b="0" i="1" smtClean="0">
                            <a:latin typeface="Cambria Math" panose="02040503050406030204" pitchFamily="18" charset="0"/>
                          </a:rPr>
                          <m:t>𝑖</m:t>
                        </m:r>
                        <m:r>
                          <a:rPr lang="fr-FR" sz="1800" b="0" i="1" smtClean="0">
                            <a:latin typeface="Cambria Math" panose="02040503050406030204" pitchFamily="18" charset="0"/>
                          </a:rPr>
                          <m:t>+</m:t>
                        </m:r>
                        <m:r>
                          <a:rPr lang="fr-FR" sz="1800" b="0" i="1" smtClean="0">
                            <a:latin typeface="Cambria Math" panose="02040503050406030204" pitchFamily="18" charset="0"/>
                          </a:rPr>
                          <m:t>1</m:t>
                        </m:r>
                      </m:sub>
                    </m:sSub>
                    <m:r>
                      <m:rPr>
                        <m:nor/>
                      </m:rPr>
                      <a:rPr lang="fr-FR" sz="1800" b="0" i="0" smtClean="0"/>
                      <m:t> </m:t>
                    </m:r>
                    <m:r>
                      <a:rPr lang="fr-FR" sz="1800" b="0" i="1" smtClean="0">
                        <a:latin typeface="Cambria Math" panose="02040503050406030204" pitchFamily="18" charset="0"/>
                      </a:rPr>
                      <m:t>∈</m:t>
                    </m:r>
                    <m:sSub>
                      <m:sSubPr>
                        <m:ctrlPr>
                          <a:rPr lang="fr-FR" sz="1800" b="0" i="1" smtClean="0">
                            <a:latin typeface="Cambria Math" panose="02040503050406030204" pitchFamily="18" charset="0"/>
                          </a:rPr>
                        </m:ctrlPr>
                      </m:sSubPr>
                      <m:e>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𝑁</m:t>
                            </m:r>
                          </m:e>
                          <m:sup>
                            <m:r>
                              <a:rPr lang="fr-FR" sz="1800" b="0" i="1" smtClean="0">
                                <a:latin typeface="Cambria Math" panose="02040503050406030204" pitchFamily="18" charset="0"/>
                              </a:rPr>
                              <m:t>∗</m:t>
                            </m:r>
                          </m:sup>
                        </m:sSup>
                        <m:r>
                          <a:rPr lang="fr-FR" sz="1800" b="0" i="1" smtClean="0">
                            <a:latin typeface="Cambria Math" panose="02040503050406030204" pitchFamily="18" charset="0"/>
                          </a:rPr>
                          <m:t>(</m:t>
                        </m:r>
                        <m:r>
                          <a:rPr lang="fr-FR" sz="1800" b="0" i="1" smtClean="0">
                            <a:latin typeface="Cambria Math" panose="02040503050406030204" pitchFamily="18" charset="0"/>
                          </a:rPr>
                          <m:t>𝑠</m:t>
                        </m:r>
                      </m:e>
                      <m:sub>
                        <m:r>
                          <a:rPr lang="fr-FR" sz="1800" b="0" i="1" smtClean="0">
                            <a:latin typeface="Cambria Math" panose="02040503050406030204" pitchFamily="18" charset="0"/>
                          </a:rPr>
                          <m:t>𝑖</m:t>
                        </m:r>
                      </m:sub>
                    </m:sSub>
                    <m:r>
                      <a:rPr lang="fr-FR" sz="1800" b="0" i="1" smtClean="0">
                        <a:latin typeface="Cambria Math" panose="02040503050406030204" pitchFamily="18" charset="0"/>
                      </a:rPr>
                      <m:t>)</m:t>
                    </m:r>
                  </m:oMath>
                </a14:m>
                <a:r>
                  <a:rPr lang="fr-FR" sz="1800" dirty="0" smtClean="0">
                    <a:latin typeface="Consolas" panose="020B0609020204030204" pitchFamily="49" charset="0"/>
                    <a:cs typeface="Consolas" panose="020B0609020204030204" pitchFamily="49" charset="0"/>
                  </a:rPr>
                  <a:t> </a:t>
                </a:r>
                <a:r>
                  <a:rPr lang="fr-FR" sz="1800" dirty="0">
                    <a:latin typeface="Consolas" panose="020B0609020204030204" pitchFamily="49" charset="0"/>
                    <a:cs typeface="Consolas" panose="020B0609020204030204" pitchFamily="49" charset="0"/>
                  </a:rPr>
                  <a:t>: </a:t>
                </a:r>
                <a:r>
                  <a:rPr lang="fr-FR" sz="1800" dirty="0" smtClean="0">
                    <a:latin typeface="Consolas" panose="020B0609020204030204" pitchFamily="49" charset="0"/>
                    <a:cs typeface="Consolas" panose="020B0609020204030204" pitchFamily="49" charset="0"/>
                  </a:rPr>
                  <a:t>(</a:t>
                </a:r>
                <a14:m>
                  <m:oMath xmlns:m="http://schemas.openxmlformats.org/officeDocument/2006/math">
                    <m:sSub>
                      <m:sSubPr>
                        <m:ctrlPr>
                          <a:rPr lang="fr-FR" sz="1800" i="1" smtClean="0">
                            <a:latin typeface="Cambria Math" panose="02040503050406030204" pitchFamily="18" charset="0"/>
                            <a:cs typeface="Consolas" panose="020B0609020204030204" pitchFamily="49" charset="0"/>
                          </a:rPr>
                        </m:ctrlPr>
                      </m:sSubPr>
                      <m:e>
                        <m:r>
                          <a:rPr lang="fr-FR" sz="1800" b="0" i="1" smtClean="0">
                            <a:latin typeface="Cambria Math" panose="02040503050406030204" pitchFamily="18" charset="0"/>
                            <a:cs typeface="Consolas" panose="020B0609020204030204" pitchFamily="49" charset="0"/>
                          </a:rPr>
                          <m:t>𝑠</m:t>
                        </m:r>
                      </m:e>
                      <m:sub>
                        <m:r>
                          <a:rPr lang="fr-FR" sz="1800" b="0" i="1" smtClean="0">
                            <a:latin typeface="Cambria Math" panose="02040503050406030204" pitchFamily="18" charset="0"/>
                            <a:cs typeface="Consolas" panose="020B0609020204030204" pitchFamily="49" charset="0"/>
                          </a:rPr>
                          <m:t>𝑖</m:t>
                        </m:r>
                      </m:sub>
                    </m:sSub>
                  </m:oMath>
                </a14:m>
                <a:r>
                  <a:rPr lang="fr-FR" sz="1800" dirty="0" smtClean="0">
                    <a:latin typeface="Consolas" panose="020B0609020204030204" pitchFamily="49" charset="0"/>
                    <a:cs typeface="Consolas" panose="020B0609020204030204" pitchFamily="49" charset="0"/>
                  </a:rPr>
                  <a:t>, </a:t>
                </a:r>
                <a14:m>
                  <m:oMath xmlns:m="http://schemas.openxmlformats.org/officeDocument/2006/math">
                    <m:sSub>
                      <m:sSubPr>
                        <m:ctrlPr>
                          <a:rPr lang="fr-FR" sz="1800" i="1">
                            <a:latin typeface="Cambria Math" panose="02040503050406030204" pitchFamily="18" charset="0"/>
                            <a:cs typeface="Consolas" panose="020B0609020204030204" pitchFamily="49" charset="0"/>
                          </a:rPr>
                        </m:ctrlPr>
                      </m:sSubPr>
                      <m:e>
                        <m:r>
                          <a:rPr lang="fr-FR" sz="1800" i="1">
                            <a:latin typeface="Cambria Math" panose="02040503050406030204" pitchFamily="18" charset="0"/>
                            <a:cs typeface="Consolas" panose="020B0609020204030204" pitchFamily="49" charset="0"/>
                          </a:rPr>
                          <m:t>𝑠</m:t>
                        </m:r>
                      </m:e>
                      <m:sub>
                        <m:r>
                          <a:rPr lang="fr-FR" sz="1800" i="1">
                            <a:latin typeface="Cambria Math" panose="02040503050406030204" pitchFamily="18" charset="0"/>
                            <a:cs typeface="Consolas" panose="020B0609020204030204" pitchFamily="49" charset="0"/>
                          </a:rPr>
                          <m:t>𝑖</m:t>
                        </m:r>
                        <m:r>
                          <a:rPr lang="fr-FR" sz="1800" b="0" i="1" smtClean="0">
                            <a:latin typeface="Cambria Math" panose="02040503050406030204" pitchFamily="18" charset="0"/>
                            <a:cs typeface="Consolas" panose="020B0609020204030204" pitchFamily="49" charset="0"/>
                          </a:rPr>
                          <m:t>+</m:t>
                        </m:r>
                        <m:r>
                          <a:rPr lang="fr-FR" sz="1800" b="0" i="1" smtClean="0">
                            <a:latin typeface="Cambria Math" panose="02040503050406030204" pitchFamily="18" charset="0"/>
                            <a:cs typeface="Consolas" panose="020B0609020204030204" pitchFamily="49" charset="0"/>
                          </a:rPr>
                          <m:t>1</m:t>
                        </m:r>
                      </m:sub>
                    </m:sSub>
                  </m:oMath>
                </a14:m>
                <a:r>
                  <a:rPr lang="fr-FR" sz="1800" dirty="0" smtClean="0">
                    <a:latin typeface="Consolas" panose="020B0609020204030204" pitchFamily="49" charset="0"/>
                    <a:cs typeface="Consolas" panose="020B0609020204030204" pitchFamily="49" charset="0"/>
                  </a:rPr>
                  <a:t>) </a:t>
                </a:r>
                <a14:m>
                  <m:oMath xmlns:m="http://schemas.openxmlformats.org/officeDocument/2006/math">
                    <m:r>
                      <a:rPr lang="fr-FR" sz="1800" i="1" smtClean="0">
                        <a:latin typeface="Cambria Math" panose="02040503050406030204" pitchFamily="18" charset="0"/>
                        <a:ea typeface="Cambria Math" panose="02040503050406030204" pitchFamily="18" charset="0"/>
                        <a:cs typeface="Consolas" panose="020B0609020204030204" pitchFamily="49" charset="0"/>
                      </a:rPr>
                      <m:t>∉</m:t>
                    </m:r>
                  </m:oMath>
                </a14:m>
                <a:r>
                  <a:rPr lang="fr-FR" sz="1800" dirty="0">
                    <a:latin typeface="Consolas" panose="020B0609020204030204" pitchFamily="49" charset="0"/>
                    <a:cs typeface="Consolas" panose="020B0609020204030204" pitchFamily="49" charset="0"/>
                  </a:rPr>
                  <a:t>	TL ;	</a:t>
                </a:r>
                <a:r>
                  <a:rPr lang="fr-FR" sz="1800" dirty="0" smtClean="0">
                    <a:latin typeface="Consolas" panose="020B0609020204030204" pitchFamily="49" charset="0"/>
                    <a:cs typeface="Consolas" panose="020B0609020204030204" pitchFamily="49" charset="0"/>
                  </a:rPr>
                  <a:t>( (</a:t>
                </a:r>
                <a14:m>
                  <m:oMath xmlns:m="http://schemas.openxmlformats.org/officeDocument/2006/math">
                    <m:sSub>
                      <m:sSubPr>
                        <m:ctrlPr>
                          <a:rPr lang="fr-FR" sz="1800" i="1">
                            <a:latin typeface="Cambria Math" panose="02040503050406030204" pitchFamily="18" charset="0"/>
                            <a:cs typeface="Consolas" panose="020B0609020204030204" pitchFamily="49" charset="0"/>
                          </a:rPr>
                        </m:ctrlPr>
                      </m:sSubPr>
                      <m:e>
                        <m:r>
                          <a:rPr lang="fr-FR" sz="1800" i="1">
                            <a:latin typeface="Cambria Math" panose="02040503050406030204" pitchFamily="18" charset="0"/>
                            <a:cs typeface="Consolas" panose="020B0609020204030204" pitchFamily="49" charset="0"/>
                          </a:rPr>
                          <m:t>𝑠</m:t>
                        </m:r>
                      </m:e>
                      <m:sub>
                        <m:r>
                          <a:rPr lang="fr-FR" sz="1800" i="1">
                            <a:latin typeface="Cambria Math" panose="02040503050406030204" pitchFamily="18" charset="0"/>
                            <a:cs typeface="Consolas" panose="020B0609020204030204" pitchFamily="49" charset="0"/>
                          </a:rPr>
                          <m:t>𝑖</m:t>
                        </m:r>
                      </m:sub>
                    </m:sSub>
                  </m:oMath>
                </a14:m>
                <a:r>
                  <a:rPr lang="fr-FR" sz="1800" dirty="0">
                    <a:latin typeface="Consolas" panose="020B0609020204030204" pitchFamily="49" charset="0"/>
                    <a:cs typeface="Consolas" panose="020B0609020204030204" pitchFamily="49" charset="0"/>
                  </a:rPr>
                  <a:t>, </a:t>
                </a:r>
                <a14:m>
                  <m:oMath xmlns:m="http://schemas.openxmlformats.org/officeDocument/2006/math">
                    <m:sSub>
                      <m:sSubPr>
                        <m:ctrlPr>
                          <a:rPr lang="fr-FR" sz="1800" i="1">
                            <a:latin typeface="Cambria Math" panose="02040503050406030204" pitchFamily="18" charset="0"/>
                            <a:cs typeface="Consolas" panose="020B0609020204030204" pitchFamily="49" charset="0"/>
                          </a:rPr>
                        </m:ctrlPr>
                      </m:sSubPr>
                      <m:e>
                        <m:r>
                          <a:rPr lang="fr-FR" sz="1800" i="1">
                            <a:latin typeface="Cambria Math" panose="02040503050406030204" pitchFamily="18" charset="0"/>
                            <a:cs typeface="Consolas" panose="020B0609020204030204" pitchFamily="49" charset="0"/>
                          </a:rPr>
                          <m:t>𝑠</m:t>
                        </m:r>
                      </m:e>
                      <m:sub>
                        <m:r>
                          <a:rPr lang="fr-FR" sz="1800" i="1">
                            <a:latin typeface="Cambria Math" panose="02040503050406030204" pitchFamily="18" charset="0"/>
                            <a:cs typeface="Consolas" panose="020B0609020204030204" pitchFamily="49" charset="0"/>
                          </a:rPr>
                          <m:t>𝑖</m:t>
                        </m:r>
                        <m:r>
                          <a:rPr lang="fr-FR" sz="1800" i="1">
                            <a:latin typeface="Cambria Math" panose="02040503050406030204" pitchFamily="18" charset="0"/>
                            <a:cs typeface="Consolas" panose="020B0609020204030204" pitchFamily="49" charset="0"/>
                          </a:rPr>
                          <m:t>+</m:t>
                        </m:r>
                        <m:r>
                          <a:rPr lang="fr-FR" sz="1800" i="1">
                            <a:latin typeface="Cambria Math" panose="02040503050406030204" pitchFamily="18" charset="0"/>
                            <a:cs typeface="Consolas" panose="020B0609020204030204" pitchFamily="49" charset="0"/>
                          </a:rPr>
                          <m:t>1</m:t>
                        </m:r>
                      </m:sub>
                    </m:sSub>
                  </m:oMath>
                </a14:m>
                <a:r>
                  <a:rPr lang="fr-FR" sz="1800" dirty="0" smtClean="0">
                    <a:latin typeface="Consolas" panose="020B0609020204030204" pitchFamily="49" charset="0"/>
                    <a:cs typeface="Consolas" panose="020B0609020204030204" pitchFamily="49" charset="0"/>
                  </a:rPr>
                  <a:t>) est </a:t>
                </a:r>
                <a:r>
                  <a:rPr lang="fr-FR" sz="1800" dirty="0">
                    <a:latin typeface="Consolas" panose="020B0609020204030204" pitchFamily="49" charset="0"/>
                    <a:cs typeface="Consolas" panose="020B0609020204030204" pitchFamily="49" charset="0"/>
                  </a:rPr>
                  <a:t>le mouvement de </a:t>
                </a:r>
                <a14:m>
                  <m:oMath xmlns:m="http://schemas.openxmlformats.org/officeDocument/2006/math">
                    <m:sSub>
                      <m:sSubPr>
                        <m:ctrlPr>
                          <a:rPr lang="fr-FR" sz="1800" i="1">
                            <a:latin typeface="Cambria Math" panose="02040503050406030204" pitchFamily="18" charset="0"/>
                            <a:cs typeface="Consolas" panose="020B0609020204030204" pitchFamily="49" charset="0"/>
                          </a:rPr>
                        </m:ctrlPr>
                      </m:sSubPr>
                      <m:e>
                        <m:r>
                          <a:rPr lang="fr-FR" sz="1800" i="1">
                            <a:latin typeface="Cambria Math" panose="02040503050406030204" pitchFamily="18" charset="0"/>
                            <a:cs typeface="Consolas" panose="020B0609020204030204" pitchFamily="49" charset="0"/>
                          </a:rPr>
                          <m:t>𝑠</m:t>
                        </m:r>
                      </m:e>
                      <m:sub>
                        <m:r>
                          <a:rPr lang="fr-FR" sz="1800" i="1">
                            <a:latin typeface="Cambria Math" panose="02040503050406030204" pitchFamily="18" charset="0"/>
                            <a:cs typeface="Consolas" panose="020B0609020204030204" pitchFamily="49" charset="0"/>
                          </a:rPr>
                          <m:t>𝑖</m:t>
                        </m:r>
                      </m:sub>
                    </m:sSub>
                    <m:r>
                      <a:rPr lang="fr-FR" sz="1800" b="0" i="0">
                        <a:latin typeface="Cambria Math" panose="02040503050406030204" pitchFamily="18" charset="0"/>
                        <a:cs typeface="Consolas" panose="020B0609020204030204" pitchFamily="49" charset="0"/>
                      </a:rPr>
                      <m:t>  </m:t>
                    </m:r>
                  </m:oMath>
                </a14:m>
                <a:r>
                  <a:rPr lang="fr-FR" sz="1800" dirty="0" smtClean="0">
                    <a:latin typeface="Consolas" panose="020B0609020204030204" pitchFamily="49" charset="0"/>
                    <a:cs typeface="Consolas" panose="020B0609020204030204" pitchFamily="49" charset="0"/>
                  </a:rPr>
                  <a:t>à </a:t>
                </a:r>
                <a14:m>
                  <m:oMath xmlns:m="http://schemas.openxmlformats.org/officeDocument/2006/math">
                    <m:sSub>
                      <m:sSubPr>
                        <m:ctrlPr>
                          <a:rPr lang="fr-FR" sz="1800" i="1">
                            <a:latin typeface="Cambria Math" panose="02040503050406030204" pitchFamily="18" charset="0"/>
                            <a:cs typeface="Consolas" panose="020B0609020204030204" pitchFamily="49" charset="0"/>
                          </a:rPr>
                        </m:ctrlPr>
                      </m:sSubPr>
                      <m:e>
                        <m:r>
                          <a:rPr lang="fr-FR" sz="1800" i="1">
                            <a:latin typeface="Cambria Math" panose="02040503050406030204" pitchFamily="18" charset="0"/>
                            <a:cs typeface="Consolas" panose="020B0609020204030204" pitchFamily="49" charset="0"/>
                          </a:rPr>
                          <m:t>𝑠</m:t>
                        </m:r>
                      </m:e>
                      <m:sub>
                        <m:r>
                          <a:rPr lang="fr-FR" sz="1800" i="1">
                            <a:latin typeface="Cambria Math" panose="02040503050406030204" pitchFamily="18" charset="0"/>
                            <a:cs typeface="Consolas" panose="020B0609020204030204" pitchFamily="49" charset="0"/>
                          </a:rPr>
                          <m:t>𝑖</m:t>
                        </m:r>
                        <m:r>
                          <a:rPr lang="fr-FR" sz="1800" i="1">
                            <a:latin typeface="Cambria Math" panose="02040503050406030204" pitchFamily="18" charset="0"/>
                            <a:cs typeface="Consolas" panose="020B0609020204030204" pitchFamily="49" charset="0"/>
                          </a:rPr>
                          <m:t>+</m:t>
                        </m:r>
                        <m:r>
                          <a:rPr lang="fr-FR" sz="1800" i="1">
                            <a:latin typeface="Cambria Math" panose="02040503050406030204" pitchFamily="18" charset="0"/>
                            <a:cs typeface="Consolas" panose="020B0609020204030204" pitchFamily="49" charset="0"/>
                          </a:rPr>
                          <m:t>1</m:t>
                        </m:r>
                      </m:sub>
                    </m:sSub>
                  </m:oMath>
                </a14:m>
                <a:r>
                  <a:rPr lang="fr-FR" sz="1800" dirty="0" smtClean="0">
                    <a:latin typeface="Consolas" panose="020B0609020204030204" pitchFamily="49" charset="0"/>
                    <a:cs typeface="Consolas" panose="020B0609020204030204" pitchFamily="49" charset="0"/>
                  </a:rPr>
                  <a:t> ) </a:t>
                </a:r>
                <a:endParaRPr lang="fr-FR" sz="1800" dirty="0">
                  <a:latin typeface="Consolas" panose="020B0609020204030204" pitchFamily="49" charset="0"/>
                  <a:cs typeface="Consolas" panose="020B0609020204030204" pitchFamily="49" charset="0"/>
                </a:endParaRPr>
              </a:p>
              <a:p>
                <a:pPr marL="666900" lvl="1" indent="-342900">
                  <a:buFont typeface="+mj-lt"/>
                  <a:buAutoNum type="arabicPeriod"/>
                </a:pPr>
                <a:r>
                  <a:rPr lang="fr-FR" sz="1800" dirty="0" smtClean="0">
                    <a:latin typeface="Consolas" panose="020B0609020204030204" pitchFamily="49" charset="0"/>
                    <a:cs typeface="Consolas" panose="020B0609020204030204" pitchFamily="49" charset="0"/>
                  </a:rPr>
                  <a:t>Remplacer </a:t>
                </a:r>
                <a14:m>
                  <m:oMath xmlns:m="http://schemas.openxmlformats.org/officeDocument/2006/math">
                    <m:sSub>
                      <m:sSubPr>
                        <m:ctrlPr>
                          <a:rPr lang="fr-FR" sz="1800" i="1">
                            <a:latin typeface="Cambria Math" panose="02040503050406030204" pitchFamily="18" charset="0"/>
                            <a:cs typeface="Consolas" panose="020B0609020204030204" pitchFamily="49" charset="0"/>
                          </a:rPr>
                        </m:ctrlPr>
                      </m:sSubPr>
                      <m:e>
                        <m:r>
                          <a:rPr lang="fr-FR" sz="1800" i="1">
                            <a:latin typeface="Cambria Math" panose="02040503050406030204" pitchFamily="18" charset="0"/>
                            <a:cs typeface="Consolas" panose="020B0609020204030204" pitchFamily="49" charset="0"/>
                          </a:rPr>
                          <m:t>𝑠</m:t>
                        </m:r>
                      </m:e>
                      <m:sub>
                        <m:r>
                          <a:rPr lang="fr-FR" sz="1800" i="1">
                            <a:latin typeface="Cambria Math" panose="02040503050406030204" pitchFamily="18" charset="0"/>
                            <a:cs typeface="Consolas" panose="020B0609020204030204" pitchFamily="49" charset="0"/>
                          </a:rPr>
                          <m:t>𝑖</m:t>
                        </m:r>
                      </m:sub>
                    </m:sSub>
                  </m:oMath>
                </a14:m>
                <a:r>
                  <a:rPr lang="fr-FR" sz="1800" dirty="0" smtClean="0">
                    <a:latin typeface="Consolas" panose="020B0609020204030204" pitchFamily="49" charset="0"/>
                    <a:cs typeface="Consolas" panose="020B0609020204030204" pitchFamily="49" charset="0"/>
                  </a:rPr>
                  <a:t> par </a:t>
                </a:r>
                <a14:m>
                  <m:oMath xmlns:m="http://schemas.openxmlformats.org/officeDocument/2006/math">
                    <m:sSub>
                      <m:sSubPr>
                        <m:ctrlPr>
                          <a:rPr lang="fr-FR" sz="1800" i="1">
                            <a:latin typeface="Cambria Math" panose="02040503050406030204" pitchFamily="18" charset="0"/>
                            <a:cs typeface="Consolas" panose="020B0609020204030204" pitchFamily="49" charset="0"/>
                          </a:rPr>
                        </m:ctrlPr>
                      </m:sSubPr>
                      <m:e>
                        <m:r>
                          <a:rPr lang="fr-FR" sz="1800" i="1">
                            <a:latin typeface="Cambria Math" panose="02040503050406030204" pitchFamily="18" charset="0"/>
                            <a:cs typeface="Consolas" panose="020B0609020204030204" pitchFamily="49" charset="0"/>
                          </a:rPr>
                          <m:t>𝑠</m:t>
                        </m:r>
                      </m:e>
                      <m:sub>
                        <m:r>
                          <a:rPr lang="fr-FR" sz="1800" i="1">
                            <a:latin typeface="Cambria Math" panose="02040503050406030204" pitchFamily="18" charset="0"/>
                            <a:cs typeface="Consolas" panose="020B0609020204030204" pitchFamily="49" charset="0"/>
                          </a:rPr>
                          <m:t>𝑖</m:t>
                        </m:r>
                        <m:r>
                          <a:rPr lang="fr-FR" sz="1800" b="0" i="1" smtClean="0">
                            <a:latin typeface="Cambria Math" panose="02040503050406030204" pitchFamily="18" charset="0"/>
                            <a:cs typeface="Consolas" panose="020B0609020204030204" pitchFamily="49" charset="0"/>
                          </a:rPr>
                          <m:t>+</m:t>
                        </m:r>
                        <m:r>
                          <a:rPr lang="fr-FR" sz="1800" b="0" i="1" smtClean="0">
                            <a:latin typeface="Cambria Math" panose="02040503050406030204" pitchFamily="18" charset="0"/>
                            <a:cs typeface="Consolas" panose="020B0609020204030204" pitchFamily="49" charset="0"/>
                          </a:rPr>
                          <m:t>1</m:t>
                        </m:r>
                      </m:sub>
                    </m:sSub>
                  </m:oMath>
                </a14:m>
                <a:r>
                  <a:rPr lang="fr-FR" sz="1800" dirty="0">
                    <a:latin typeface="Consolas" panose="020B0609020204030204" pitchFamily="49" charset="0"/>
                    <a:cs typeface="Consolas" panose="020B0609020204030204" pitchFamily="49" charset="0"/>
                  </a:rPr>
                  <a:t> tel que </a:t>
                </a:r>
                <a14:m>
                  <m:oMath xmlns:m="http://schemas.openxmlformats.org/officeDocument/2006/math">
                    <m:sSub>
                      <m:sSubPr>
                        <m:ctrlPr>
                          <a:rPr lang="fr-FR" sz="1800" i="1">
                            <a:latin typeface="Cambria Math" panose="02040503050406030204" pitchFamily="18" charset="0"/>
                            <a:cs typeface="Consolas" panose="020B0609020204030204" pitchFamily="49" charset="0"/>
                          </a:rPr>
                        </m:ctrlPr>
                      </m:sSubPr>
                      <m:e>
                        <m:r>
                          <a:rPr lang="fr-FR" sz="1800" i="1">
                            <a:latin typeface="Cambria Math" panose="02040503050406030204" pitchFamily="18" charset="0"/>
                            <a:cs typeface="Consolas" panose="020B0609020204030204" pitchFamily="49" charset="0"/>
                          </a:rPr>
                          <m:t>𝑠</m:t>
                        </m:r>
                      </m:e>
                      <m:sub>
                        <m:r>
                          <a:rPr lang="fr-FR" sz="1800" i="1">
                            <a:latin typeface="Cambria Math" panose="02040503050406030204" pitchFamily="18" charset="0"/>
                            <a:cs typeface="Consolas" panose="020B0609020204030204" pitchFamily="49" charset="0"/>
                          </a:rPr>
                          <m:t>𝑖</m:t>
                        </m:r>
                        <m:r>
                          <a:rPr lang="fr-FR" sz="1800" b="0" i="1" smtClean="0">
                            <a:latin typeface="Cambria Math" panose="02040503050406030204" pitchFamily="18" charset="0"/>
                            <a:cs typeface="Consolas" panose="020B0609020204030204" pitchFamily="49" charset="0"/>
                          </a:rPr>
                          <m:t>+</m:t>
                        </m:r>
                        <m:r>
                          <a:rPr lang="fr-FR" sz="1800" b="0" i="1" smtClean="0">
                            <a:latin typeface="Cambria Math" panose="02040503050406030204" pitchFamily="18" charset="0"/>
                            <a:cs typeface="Consolas" panose="020B0609020204030204" pitchFamily="49" charset="0"/>
                          </a:rPr>
                          <m:t>1</m:t>
                        </m:r>
                      </m:sub>
                    </m:sSub>
                  </m:oMath>
                </a14:m>
                <a:r>
                  <a:rPr lang="fr-FR" sz="1800" dirty="0">
                    <a:latin typeface="Consolas" panose="020B0609020204030204" pitchFamily="49" charset="0"/>
                    <a:cs typeface="Consolas" panose="020B0609020204030204" pitchFamily="49" charset="0"/>
                  </a:rPr>
                  <a:t> est la meilleure solution de </a:t>
                </a:r>
                <a14:m>
                  <m:oMath xmlns:m="http://schemas.openxmlformats.org/officeDocument/2006/math">
                    <m:sSub>
                      <m:sSubPr>
                        <m:ctrlPr>
                          <a:rPr lang="fr-FR" sz="1800" i="1">
                            <a:latin typeface="Cambria Math" panose="02040503050406030204" pitchFamily="18" charset="0"/>
                          </a:rPr>
                        </m:ctrlPr>
                      </m:sSubPr>
                      <m:e>
                        <m:sSup>
                          <m:sSupPr>
                            <m:ctrlPr>
                              <a:rPr lang="fr-FR" sz="1800" i="1">
                                <a:latin typeface="Cambria Math" panose="02040503050406030204" pitchFamily="18" charset="0"/>
                              </a:rPr>
                            </m:ctrlPr>
                          </m:sSupPr>
                          <m:e>
                            <m:r>
                              <a:rPr lang="fr-FR" sz="1800" i="1">
                                <a:latin typeface="Cambria Math" panose="02040503050406030204" pitchFamily="18" charset="0"/>
                              </a:rPr>
                              <m:t>𝑁</m:t>
                            </m:r>
                          </m:e>
                          <m:sup>
                            <m:r>
                              <a:rPr lang="fr-FR" sz="1800" i="1">
                                <a:latin typeface="Cambria Math" panose="02040503050406030204" pitchFamily="18" charset="0"/>
                              </a:rPr>
                              <m:t>∗</m:t>
                            </m:r>
                          </m:sup>
                        </m:sSup>
                        <m:r>
                          <a:rPr lang="fr-FR" sz="1800" i="1">
                            <a:latin typeface="Cambria Math" panose="02040503050406030204" pitchFamily="18" charset="0"/>
                          </a:rPr>
                          <m:t>(</m:t>
                        </m:r>
                        <m:r>
                          <a:rPr lang="fr-FR" sz="1800" i="1">
                            <a:latin typeface="Cambria Math" panose="02040503050406030204" pitchFamily="18" charset="0"/>
                          </a:rPr>
                          <m:t>𝑠</m:t>
                        </m:r>
                      </m:e>
                      <m:sub>
                        <m:r>
                          <a:rPr lang="fr-FR" sz="1800" i="1">
                            <a:latin typeface="Cambria Math" panose="02040503050406030204" pitchFamily="18" charset="0"/>
                          </a:rPr>
                          <m:t>𝑖</m:t>
                        </m:r>
                      </m:sub>
                    </m:sSub>
                    <m:r>
                      <a:rPr lang="fr-FR" sz="1800" i="1">
                        <a:latin typeface="Cambria Math" panose="02040503050406030204" pitchFamily="18" charset="0"/>
                      </a:rPr>
                      <m:t>)</m:t>
                    </m:r>
                  </m:oMath>
                </a14:m>
                <a:r>
                  <a:rPr lang="fr-FR" sz="1800" dirty="0">
                    <a:latin typeface="Consolas" panose="020B0609020204030204" pitchFamily="49" charset="0"/>
                    <a:cs typeface="Consolas" panose="020B0609020204030204" pitchFamily="49" charset="0"/>
                  </a:rPr>
                  <a:t> </a:t>
                </a:r>
                <a:r>
                  <a:rPr lang="fr-FR" sz="1800" dirty="0" smtClean="0">
                    <a:latin typeface="Consolas" panose="020B0609020204030204" pitchFamily="49" charset="0"/>
                    <a:cs typeface="Consolas" panose="020B0609020204030204" pitchFamily="49" charset="0"/>
                  </a:rPr>
                  <a:t>;</a:t>
                </a:r>
              </a:p>
              <a:p>
                <a:pPr marL="666900" lvl="1" indent="-342900">
                  <a:buFont typeface="+mj-lt"/>
                  <a:buAutoNum type="arabicPeriod"/>
                </a:pPr>
                <a:r>
                  <a:rPr lang="fr-FR" sz="1800" dirty="0" smtClean="0">
                    <a:latin typeface="Consolas" panose="020B0609020204030204" pitchFamily="49" charset="0"/>
                    <a:cs typeface="Consolas" panose="020B0609020204030204" pitchFamily="49" charset="0"/>
                  </a:rPr>
                  <a:t>Mettre </a:t>
                </a:r>
                <a:r>
                  <a:rPr lang="fr-FR" sz="1800" dirty="0">
                    <a:latin typeface="Consolas" panose="020B0609020204030204" pitchFamily="49" charset="0"/>
                    <a:cs typeface="Consolas" panose="020B0609020204030204" pitchFamily="49" charset="0"/>
                  </a:rPr>
                  <a:t>à jour TL </a:t>
                </a:r>
                <a:r>
                  <a:rPr lang="fr-FR" sz="1800" dirty="0" smtClean="0">
                    <a:latin typeface="Consolas" panose="020B0609020204030204" pitchFamily="49" charset="0"/>
                    <a:cs typeface="Consolas" panose="020B0609020204030204" pitchFamily="49" charset="0"/>
                  </a:rPr>
                  <a:t>;</a:t>
                </a:r>
              </a:p>
              <a:p>
                <a:pPr marL="666900" lvl="1" indent="-342900">
                  <a:buFont typeface="+mj-lt"/>
                  <a:buAutoNum type="arabicPeriod"/>
                </a:pPr>
                <a:r>
                  <a:rPr lang="fr-FR" sz="1800" dirty="0" smtClean="0">
                    <a:latin typeface="Consolas" panose="020B0609020204030204" pitchFamily="49" charset="0"/>
                    <a:cs typeface="Consolas" panose="020B0609020204030204" pitchFamily="49" charset="0"/>
                  </a:rPr>
                  <a:t>Si </a:t>
                </a:r>
                <a:r>
                  <a:rPr lang="fr-FR" sz="1800" dirty="0">
                    <a:latin typeface="Consolas" panose="020B0609020204030204" pitchFamily="49" charset="0"/>
                    <a:cs typeface="Consolas" panose="020B0609020204030204" pitchFamily="49" charset="0"/>
                  </a:rPr>
                  <a:t>la condition d’arrêt n’est pas vérifiée, alors aller à 3 ;</a:t>
                </a:r>
              </a:p>
              <a:p>
                <a:r>
                  <a:rPr lang="fr-FR" sz="2000" dirty="0">
                    <a:latin typeface="Consolas" panose="020B0609020204030204" pitchFamily="49" charset="0"/>
                    <a:cs typeface="Consolas" panose="020B0609020204030204" pitchFamily="49" charset="0"/>
                  </a:rPr>
                  <a:t> Fin. 	</a:t>
                </a:r>
              </a:p>
              <a:p>
                <a:endParaRPr lang="fr-FR" sz="2000" dirty="0">
                  <a:latin typeface="Consolas" panose="020B0609020204030204" pitchFamily="49" charset="0"/>
                  <a:cs typeface="Consolas" panose="020B0609020204030204" pitchFamily="49" charset="0"/>
                </a:endParaRPr>
              </a:p>
            </p:txBody>
          </p:sp>
        </mc:Choice>
        <mc:Fallback xmlns="">
          <p:sp>
            <p:nvSpPr>
              <p:cNvPr id="11" name="Content Placeholder 10"/>
              <p:cNvSpPr>
                <a:spLocks noGrp="1" noRot="1" noChangeAspect="1" noMove="1" noResize="1" noEditPoints="1" noAdjustHandles="1" noChangeArrowheads="1" noChangeShapeType="1" noTextEdit="1"/>
              </p:cNvSpPr>
              <p:nvPr>
                <p:ph idx="1"/>
              </p:nvPr>
            </p:nvSpPr>
            <p:spPr>
              <a:xfrm>
                <a:off x="581192" y="2180496"/>
                <a:ext cx="11029615" cy="4340620"/>
              </a:xfrm>
              <a:blipFill rotWithShape="0">
                <a:blip r:embed="rId2"/>
                <a:stretch>
                  <a:fillRect l="-276"/>
                </a:stretch>
              </a:blipFill>
            </p:spPr>
            <p:txBody>
              <a:bodyPr/>
              <a:lstStyle/>
              <a:p>
                <a:r>
                  <a:rPr lang="fr-FR">
                    <a:noFill/>
                  </a:rPr>
                  <a:t> </a:t>
                </a:r>
              </a:p>
            </p:txBody>
          </p:sp>
        </mc:Fallback>
      </mc:AlternateContent>
      <p:sp>
        <p:nvSpPr>
          <p:cNvPr id="3" name="Espace réservé de la date 2"/>
          <p:cNvSpPr>
            <a:spLocks noGrp="1"/>
          </p:cNvSpPr>
          <p:nvPr>
            <p:ph type="dt" sz="half" idx="10"/>
          </p:nvPr>
        </p:nvSpPr>
        <p:spPr/>
        <p:txBody>
          <a:bodyPr/>
          <a:lstStyle/>
          <a:p>
            <a:fld id="{39FF6A22-802F-49CF-8972-CF4FD2F0D99F}" type="datetime1">
              <a:rPr lang="fr-FR" smtClean="0"/>
              <a:t>12/06/2014</a:t>
            </a:fld>
            <a:endParaRPr lang="en-US" dirty="0"/>
          </a:p>
        </p:txBody>
      </p:sp>
      <p:sp>
        <p:nvSpPr>
          <p:cNvPr id="4" name="Espace réservé du numéro de diapositive 3"/>
          <p:cNvSpPr>
            <a:spLocks noGrp="1"/>
          </p:cNvSpPr>
          <p:nvPr>
            <p:ph type="sldNum" sz="quarter" idx="12"/>
          </p:nvPr>
        </p:nvSpPr>
        <p:spPr/>
        <p:txBody>
          <a:bodyPr/>
          <a:lstStyle/>
          <a:p>
            <a:fld id="{EFA90138-DF1D-49FF-86BC-E918F5E2DC78}" type="slidenum">
              <a:rPr lang="en-US" smtClean="0"/>
              <a:pPr/>
              <a:t>39</a:t>
            </a:fld>
            <a:endParaRPr lang="en-US" dirty="0"/>
          </a:p>
        </p:txBody>
      </p:sp>
    </p:spTree>
    <p:extLst>
      <p:ext uri="{BB962C8B-B14F-4D97-AF65-F5344CB8AC3E}">
        <p14:creationId xmlns:p14="http://schemas.microsoft.com/office/powerpoint/2010/main" val="2889152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81191" y="1591931"/>
            <a:ext cx="10993549" cy="1475013"/>
          </a:xfrm>
        </p:spPr>
        <p:txBody>
          <a:bodyPr>
            <a:noAutofit/>
          </a:bodyPr>
          <a:lstStyle/>
          <a:p>
            <a:r>
              <a:rPr lang="fr-FR" sz="4800" dirty="0"/>
              <a:t>Les Problèmes d‘Ordonnancement</a:t>
            </a:r>
          </a:p>
        </p:txBody>
      </p:sp>
    </p:spTree>
    <p:extLst>
      <p:ext uri="{BB962C8B-B14F-4D97-AF65-F5344CB8AC3E}">
        <p14:creationId xmlns:p14="http://schemas.microsoft.com/office/powerpoint/2010/main" val="12664386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192" y="685800"/>
            <a:ext cx="5435876" cy="5854700"/>
          </a:xfrm>
          <a:prstGeom prst="rect">
            <a:avLst/>
          </a:prstGeom>
        </p:spPr>
      </p:pic>
      <p:sp>
        <p:nvSpPr>
          <p:cNvPr id="12" name="Rectangle 11"/>
          <p:cNvSpPr/>
          <p:nvPr/>
        </p:nvSpPr>
        <p:spPr>
          <a:xfrm>
            <a:off x="6235700" y="1361708"/>
            <a:ext cx="5956300" cy="4413068"/>
          </a:xfrm>
          <a:prstGeom prst="rect">
            <a:avLst/>
          </a:prstGeom>
        </p:spPr>
        <p:txBody>
          <a:bodyPr wrap="square">
            <a:spAutoFit/>
          </a:bodyPr>
          <a:lstStyle/>
          <a:p>
            <a:pPr marL="342900" indent="-342900">
              <a:lnSpc>
                <a:spcPct val="200000"/>
              </a:lnSpc>
              <a:buFont typeface="Arial" panose="020B0604020202020204" pitchFamily="34" charset="0"/>
              <a:buChar char="•"/>
            </a:pPr>
            <a:r>
              <a:rPr lang="fr-FR" sz="2400" dirty="0"/>
              <a:t>La génération de la solution initiale,</a:t>
            </a:r>
          </a:p>
          <a:p>
            <a:pPr marL="342900" indent="-342900">
              <a:lnSpc>
                <a:spcPct val="200000"/>
              </a:lnSpc>
              <a:buFont typeface="Arial" panose="020B0604020202020204" pitchFamily="34" charset="0"/>
              <a:buChar char="•"/>
            </a:pPr>
            <a:r>
              <a:rPr lang="fr-FR" sz="2400" dirty="0"/>
              <a:t>La fonction de génération de voisinage,</a:t>
            </a:r>
          </a:p>
          <a:p>
            <a:pPr marL="342900" indent="-342900">
              <a:lnSpc>
                <a:spcPct val="200000"/>
              </a:lnSpc>
              <a:buFont typeface="Arial" panose="020B0604020202020204" pitchFamily="34" charset="0"/>
              <a:buChar char="•"/>
            </a:pPr>
            <a:r>
              <a:rPr lang="fr-FR" sz="2400" dirty="0"/>
              <a:t>L’évaluation de voisinage,</a:t>
            </a:r>
          </a:p>
          <a:p>
            <a:pPr marL="342900" indent="-342900">
              <a:lnSpc>
                <a:spcPct val="200000"/>
              </a:lnSpc>
              <a:buFont typeface="Arial" panose="020B0604020202020204" pitchFamily="34" charset="0"/>
              <a:buChar char="•"/>
            </a:pPr>
            <a:r>
              <a:rPr lang="fr-FR" sz="2400" dirty="0"/>
              <a:t>L’implantation de la liste des tabous, </a:t>
            </a:r>
          </a:p>
          <a:p>
            <a:pPr marL="342900" indent="-342900">
              <a:lnSpc>
                <a:spcPct val="200000"/>
              </a:lnSpc>
              <a:buFont typeface="Arial" panose="020B0604020202020204" pitchFamily="34" charset="0"/>
              <a:buChar char="•"/>
            </a:pPr>
            <a:r>
              <a:rPr lang="fr-FR" sz="2400" dirty="0" smtClean="0"/>
              <a:t>L’intégration de quelques mécanismes "standards" renforçant la méthode.</a:t>
            </a:r>
            <a:endParaRPr lang="fr-FR" sz="2400" dirty="0"/>
          </a:p>
        </p:txBody>
      </p:sp>
      <p:sp>
        <p:nvSpPr>
          <p:cNvPr id="2" name="Espace réservé de la date 1"/>
          <p:cNvSpPr>
            <a:spLocks noGrp="1"/>
          </p:cNvSpPr>
          <p:nvPr>
            <p:ph type="dt" sz="half" idx="10"/>
          </p:nvPr>
        </p:nvSpPr>
        <p:spPr/>
        <p:txBody>
          <a:bodyPr/>
          <a:lstStyle/>
          <a:p>
            <a:fld id="{133797FC-6FFD-4AC3-8A40-B55832192069}" type="datetime1">
              <a:rPr lang="fr-FR" smtClean="0"/>
              <a:t>12/06/2014</a:t>
            </a:fld>
            <a:endParaRPr lang="en-US" dirty="0"/>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159311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de la </a:t>
            </a:r>
            <a:r>
              <a:rPr lang="en-US" b="1" dirty="0" err="1" smtClean="0"/>
              <a:t>Recherche</a:t>
            </a:r>
            <a:r>
              <a:rPr lang="en-US" b="1" dirty="0" smtClean="0"/>
              <a:t> </a:t>
            </a:r>
            <a:r>
              <a:rPr lang="en-US" b="1" dirty="0" err="1" smtClean="0"/>
              <a:t>Tabou</a:t>
            </a:r>
            <a:endParaRPr lang="fr-FR" dirty="0"/>
          </a:p>
        </p:txBody>
      </p:sp>
      <p:sp>
        <p:nvSpPr>
          <p:cNvPr id="3" name="Content Placeholder 2"/>
          <p:cNvSpPr>
            <a:spLocks noGrp="1"/>
          </p:cNvSpPr>
          <p:nvPr>
            <p:ph idx="1"/>
          </p:nvPr>
        </p:nvSpPr>
        <p:spPr/>
        <p:txBody>
          <a:bodyPr>
            <a:normAutofit/>
          </a:bodyPr>
          <a:lstStyle/>
          <a:p>
            <a:pPr marL="712788" indent="-620713"/>
            <a:r>
              <a:rPr lang="en-US" sz="2800" dirty="0"/>
              <a:t>La </a:t>
            </a:r>
            <a:r>
              <a:rPr lang="en-US" sz="2800" dirty="0" err="1"/>
              <a:t>génération</a:t>
            </a:r>
            <a:r>
              <a:rPr lang="en-US" sz="2800" dirty="0"/>
              <a:t> de la solution </a:t>
            </a:r>
            <a:r>
              <a:rPr lang="en-US" sz="2800" dirty="0" err="1"/>
              <a:t>initiale</a:t>
            </a:r>
            <a:r>
              <a:rPr lang="en-US" sz="2800" dirty="0"/>
              <a:t>,</a:t>
            </a:r>
            <a:endParaRPr lang="fr-FR" sz="2800" dirty="0"/>
          </a:p>
          <a:p>
            <a:pPr marL="712788" indent="-620713"/>
            <a:r>
              <a:rPr lang="en-US" sz="2800" dirty="0" smtClean="0"/>
              <a:t>La </a:t>
            </a:r>
            <a:r>
              <a:rPr lang="en-US" sz="2800" dirty="0" err="1"/>
              <a:t>fonction</a:t>
            </a:r>
            <a:r>
              <a:rPr lang="en-US" sz="2800" dirty="0"/>
              <a:t> de </a:t>
            </a:r>
            <a:r>
              <a:rPr lang="en-US" sz="2800" dirty="0" err="1"/>
              <a:t>génération</a:t>
            </a:r>
            <a:r>
              <a:rPr lang="en-US" sz="2800" dirty="0"/>
              <a:t> de </a:t>
            </a:r>
            <a:r>
              <a:rPr lang="en-US" sz="2800" dirty="0" err="1"/>
              <a:t>voisinage</a:t>
            </a:r>
            <a:r>
              <a:rPr lang="en-US" sz="2800" dirty="0"/>
              <a:t>,</a:t>
            </a:r>
            <a:endParaRPr lang="fr-FR" sz="2800" dirty="0"/>
          </a:p>
          <a:p>
            <a:pPr marL="712788" indent="-620713"/>
            <a:r>
              <a:rPr lang="en-US" sz="2800" dirty="0" err="1" smtClean="0"/>
              <a:t>L’évaluation</a:t>
            </a:r>
            <a:r>
              <a:rPr lang="en-US" sz="2800" dirty="0" smtClean="0"/>
              <a:t> </a:t>
            </a:r>
            <a:r>
              <a:rPr lang="en-US" sz="2800" dirty="0"/>
              <a:t>de </a:t>
            </a:r>
            <a:r>
              <a:rPr lang="en-US" sz="2800" dirty="0" err="1"/>
              <a:t>voisinage</a:t>
            </a:r>
            <a:r>
              <a:rPr lang="en-US" sz="2800" dirty="0"/>
              <a:t>,</a:t>
            </a:r>
            <a:endParaRPr lang="fr-FR" sz="2800" dirty="0"/>
          </a:p>
          <a:p>
            <a:pPr marL="712788" indent="-620713"/>
            <a:r>
              <a:rPr lang="en-US" sz="2800" dirty="0" err="1" smtClean="0"/>
              <a:t>L’implantation</a:t>
            </a:r>
            <a:r>
              <a:rPr lang="en-US" sz="2800" dirty="0" smtClean="0"/>
              <a:t> </a:t>
            </a:r>
            <a:r>
              <a:rPr lang="en-US" sz="2800" dirty="0"/>
              <a:t>de la </a:t>
            </a:r>
            <a:r>
              <a:rPr lang="en-US" sz="2800" dirty="0" err="1"/>
              <a:t>liste</a:t>
            </a:r>
            <a:r>
              <a:rPr lang="en-US" sz="2800" dirty="0"/>
              <a:t> des </a:t>
            </a:r>
            <a:r>
              <a:rPr lang="en-US" sz="2800" dirty="0" err="1" smtClean="0"/>
              <a:t>tabous</a:t>
            </a:r>
            <a:r>
              <a:rPr lang="en-US" sz="2800" dirty="0" smtClean="0"/>
              <a:t>,</a:t>
            </a:r>
            <a:r>
              <a:rPr lang="en-US" sz="2800" dirty="0"/>
              <a:t> </a:t>
            </a:r>
            <a:endParaRPr lang="fr-FR" sz="2800" dirty="0"/>
          </a:p>
          <a:p>
            <a:pPr marL="712788" indent="-620713"/>
            <a:r>
              <a:rPr lang="en-US" sz="2800" dirty="0" err="1" smtClean="0"/>
              <a:t>L’intégration</a:t>
            </a:r>
            <a:r>
              <a:rPr lang="en-US" sz="2800" dirty="0" smtClean="0"/>
              <a:t> </a:t>
            </a:r>
            <a:r>
              <a:rPr lang="en-US" sz="2800" dirty="0"/>
              <a:t>de </a:t>
            </a:r>
            <a:r>
              <a:rPr lang="en-US" sz="2800" dirty="0" err="1"/>
              <a:t>quelques</a:t>
            </a:r>
            <a:r>
              <a:rPr lang="en-US" sz="2800" dirty="0"/>
              <a:t> </a:t>
            </a:r>
            <a:r>
              <a:rPr lang="en-US" sz="2800" dirty="0" err="1"/>
              <a:t>mécanismes</a:t>
            </a:r>
            <a:r>
              <a:rPr lang="en-US" sz="2800" dirty="0"/>
              <a:t> "standards" </a:t>
            </a:r>
            <a:r>
              <a:rPr lang="en-US" sz="2800" dirty="0" err="1"/>
              <a:t>renforçant</a:t>
            </a:r>
            <a:r>
              <a:rPr lang="en-US" sz="2800" dirty="0"/>
              <a:t> la </a:t>
            </a:r>
            <a:r>
              <a:rPr lang="en-US" sz="2800" dirty="0" err="1"/>
              <a:t>méthode</a:t>
            </a:r>
            <a:r>
              <a:rPr lang="en-US" sz="2800" dirty="0" smtClean="0"/>
              <a:t>.</a:t>
            </a:r>
            <a:endParaRPr lang="fr-FR" sz="2800" dirty="0"/>
          </a:p>
        </p:txBody>
      </p:sp>
      <p:sp>
        <p:nvSpPr>
          <p:cNvPr id="4" name="Espace réservé de la date 3"/>
          <p:cNvSpPr>
            <a:spLocks noGrp="1"/>
          </p:cNvSpPr>
          <p:nvPr>
            <p:ph type="dt" sz="half" idx="10"/>
          </p:nvPr>
        </p:nvSpPr>
        <p:spPr/>
        <p:txBody>
          <a:bodyPr/>
          <a:lstStyle/>
          <a:p>
            <a:fld id="{092E23C4-2233-4740-9B89-4CE3CCB7072D}" type="datetime1">
              <a:rPr lang="fr-FR" smtClean="0"/>
              <a:t>12/06/2014</a:t>
            </a:fld>
            <a:endParaRPr lang="en-US" dirty="0"/>
          </a:p>
        </p:txBody>
      </p:sp>
      <p:sp>
        <p:nvSpPr>
          <p:cNvPr id="5" name="Espace réservé du numéro de diapositive 4"/>
          <p:cNvSpPr>
            <a:spLocks noGrp="1"/>
          </p:cNvSpPr>
          <p:nvPr>
            <p:ph type="sldNum" sz="quarter" idx="12"/>
          </p:nvPr>
        </p:nvSpPr>
        <p:spPr/>
        <p:txBody>
          <a:bodyPr/>
          <a:lstStyle/>
          <a:p>
            <a:fld id="{EFA90138-DF1D-49FF-86BC-E918F5E2DC78}" type="slidenum">
              <a:rPr lang="en-US" smtClean="0"/>
              <a:pPr/>
              <a:t>41</a:t>
            </a:fld>
            <a:endParaRPr lang="en-US" dirty="0"/>
          </a:p>
        </p:txBody>
      </p:sp>
    </p:spTree>
    <p:extLst>
      <p:ext uri="{BB962C8B-B14F-4D97-AF65-F5344CB8AC3E}">
        <p14:creationId xmlns:p14="http://schemas.microsoft.com/office/powerpoint/2010/main" val="22447448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 </a:t>
            </a:r>
            <a:r>
              <a:rPr lang="en-US" b="1" dirty="0" err="1"/>
              <a:t>génération</a:t>
            </a:r>
            <a:r>
              <a:rPr lang="en-US" b="1" dirty="0"/>
              <a:t> de la solution </a:t>
            </a:r>
            <a:r>
              <a:rPr lang="en-US" b="1" dirty="0" err="1" smtClean="0"/>
              <a:t>initiale</a:t>
            </a:r>
            <a:endParaRPr lang="fr-FR" dirty="0"/>
          </a:p>
        </p:txBody>
      </p:sp>
      <p:sp>
        <p:nvSpPr>
          <p:cNvPr id="3" name="Content Placeholder 2"/>
          <p:cNvSpPr>
            <a:spLocks noGrp="1"/>
          </p:cNvSpPr>
          <p:nvPr>
            <p:ph idx="1"/>
          </p:nvPr>
        </p:nvSpPr>
        <p:spPr>
          <a:xfrm>
            <a:off x="581193" y="1961040"/>
            <a:ext cx="11029615" cy="3678303"/>
          </a:xfrm>
        </p:spPr>
        <p:txBody>
          <a:bodyPr>
            <a:normAutofit/>
          </a:bodyPr>
          <a:lstStyle/>
          <a:p>
            <a:pPr>
              <a:lnSpc>
                <a:spcPct val="150000"/>
              </a:lnSpc>
            </a:pPr>
            <a:r>
              <a:rPr lang="fr-FR" sz="3600" dirty="0"/>
              <a:t>Initialisation par Algorithme Génétique avec un nombre de générations de l’ordre d’une centaine afin d’obtenir une solution initiale de bonne </a:t>
            </a:r>
            <a:r>
              <a:rPr lang="fr-FR" sz="3600" dirty="0" smtClean="0"/>
              <a:t>qualité</a:t>
            </a:r>
            <a:endParaRPr lang="fr-FR" sz="3600" dirty="0"/>
          </a:p>
        </p:txBody>
      </p:sp>
      <p:sp>
        <p:nvSpPr>
          <p:cNvPr id="4" name="Espace réservé de la date 3"/>
          <p:cNvSpPr>
            <a:spLocks noGrp="1"/>
          </p:cNvSpPr>
          <p:nvPr>
            <p:ph type="dt" sz="half" idx="10"/>
          </p:nvPr>
        </p:nvSpPr>
        <p:spPr/>
        <p:txBody>
          <a:bodyPr/>
          <a:lstStyle/>
          <a:p>
            <a:fld id="{763B8A69-8190-4D93-A192-BB7B8FA3F42B}" type="datetime1">
              <a:rPr lang="fr-FR" smtClean="0"/>
              <a:t>12/06/2014</a:t>
            </a:fld>
            <a:endParaRPr lang="en-US" dirty="0"/>
          </a:p>
        </p:txBody>
      </p:sp>
      <p:sp>
        <p:nvSpPr>
          <p:cNvPr id="5" name="Espace réservé du numéro de diapositive 4"/>
          <p:cNvSpPr>
            <a:spLocks noGrp="1"/>
          </p:cNvSpPr>
          <p:nvPr>
            <p:ph type="sldNum" sz="quarter" idx="12"/>
          </p:nvPr>
        </p:nvSpPr>
        <p:spPr/>
        <p:txBody>
          <a:bodyPr/>
          <a:lstStyle/>
          <a:p>
            <a:fld id="{EFA90138-DF1D-49FF-86BC-E918F5E2DC78}" type="slidenum">
              <a:rPr lang="en-US" smtClean="0"/>
              <a:pPr/>
              <a:t>42</a:t>
            </a:fld>
            <a:endParaRPr lang="en-US" dirty="0"/>
          </a:p>
        </p:txBody>
      </p:sp>
    </p:spTree>
    <p:extLst>
      <p:ext uri="{BB962C8B-B14F-4D97-AF65-F5344CB8AC3E}">
        <p14:creationId xmlns:p14="http://schemas.microsoft.com/office/powerpoint/2010/main" val="480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Les </a:t>
            </a:r>
            <a:r>
              <a:rPr lang="en-US" b="1" dirty="0" err="1"/>
              <a:t>fonctions</a:t>
            </a:r>
            <a:r>
              <a:rPr lang="en-US" b="1" dirty="0"/>
              <a:t> de </a:t>
            </a:r>
            <a:r>
              <a:rPr lang="en-US" b="1" dirty="0" err="1"/>
              <a:t>voisinage</a:t>
            </a:r>
            <a:endParaRPr lang="fr-FR" dirty="0"/>
          </a:p>
        </p:txBody>
      </p:sp>
      <p:sp>
        <p:nvSpPr>
          <p:cNvPr id="3" name="Content Placeholder 2"/>
          <p:cNvSpPr>
            <a:spLocks noGrp="1"/>
          </p:cNvSpPr>
          <p:nvPr>
            <p:ph idx="1"/>
          </p:nvPr>
        </p:nvSpPr>
        <p:spPr/>
        <p:txBody>
          <a:bodyPr/>
          <a:lstStyle/>
          <a:p>
            <a:r>
              <a:rPr lang="en-US" sz="3200" dirty="0" err="1"/>
              <a:t>Dans</a:t>
            </a:r>
            <a:r>
              <a:rPr lang="en-US" sz="3200" dirty="0"/>
              <a:t> </a:t>
            </a:r>
            <a:r>
              <a:rPr lang="en-US" sz="3200" dirty="0" err="1"/>
              <a:t>notre</a:t>
            </a:r>
            <a:r>
              <a:rPr lang="en-US" sz="3200" dirty="0"/>
              <a:t> application, six </a:t>
            </a:r>
            <a:r>
              <a:rPr lang="en-US" sz="3200" dirty="0" err="1"/>
              <a:t>fonctions</a:t>
            </a:r>
            <a:r>
              <a:rPr lang="en-US" sz="3200" dirty="0"/>
              <a:t> de </a:t>
            </a:r>
            <a:r>
              <a:rPr lang="en-US" sz="3200" dirty="0" err="1"/>
              <a:t>voisinage</a:t>
            </a:r>
            <a:r>
              <a:rPr lang="en-US" sz="3200" dirty="0"/>
              <a:t> </a:t>
            </a:r>
            <a:r>
              <a:rPr lang="en-US" sz="3200" dirty="0" err="1"/>
              <a:t>sont</a:t>
            </a:r>
            <a:r>
              <a:rPr lang="en-US" sz="3200" dirty="0"/>
              <a:t> </a:t>
            </a:r>
            <a:r>
              <a:rPr lang="en-US" sz="3200" dirty="0" err="1"/>
              <a:t>implémentées</a:t>
            </a:r>
            <a:r>
              <a:rPr lang="en-US" sz="3200" dirty="0"/>
              <a:t>. </a:t>
            </a:r>
            <a:r>
              <a:rPr lang="en-US" sz="3200" dirty="0" err="1"/>
              <a:t>Tous</a:t>
            </a:r>
            <a:r>
              <a:rPr lang="en-US" sz="3200" dirty="0"/>
              <a:t> </a:t>
            </a:r>
            <a:r>
              <a:rPr lang="en-US" sz="3200" dirty="0" err="1"/>
              <a:t>ces</a:t>
            </a:r>
            <a:r>
              <a:rPr lang="en-US" sz="3200" dirty="0"/>
              <a:t> </a:t>
            </a:r>
            <a:r>
              <a:rPr lang="en-US" sz="3200" dirty="0" err="1"/>
              <a:t>voisinages</a:t>
            </a:r>
            <a:r>
              <a:rPr lang="en-US" sz="3200" dirty="0"/>
              <a:t> </a:t>
            </a:r>
            <a:r>
              <a:rPr lang="en-US" sz="3200" dirty="0" err="1"/>
              <a:t>sont</a:t>
            </a:r>
            <a:r>
              <a:rPr lang="en-US" sz="3200" dirty="0"/>
              <a:t> </a:t>
            </a:r>
            <a:r>
              <a:rPr lang="en-US" sz="3200" dirty="0" err="1"/>
              <a:t>basés</a:t>
            </a:r>
            <a:r>
              <a:rPr lang="en-US" sz="3200" dirty="0"/>
              <a:t> </a:t>
            </a:r>
            <a:r>
              <a:rPr lang="en-US" sz="3200" dirty="0" err="1"/>
              <a:t>sur</a:t>
            </a:r>
            <a:r>
              <a:rPr lang="en-US" sz="3200" dirty="0"/>
              <a:t> la notion de </a:t>
            </a:r>
            <a:r>
              <a:rPr lang="en-US" sz="3200" i="1" dirty="0"/>
              <a:t>bloc critique</a:t>
            </a:r>
            <a:r>
              <a:rPr lang="en-US" sz="3200" dirty="0"/>
              <a:t>. </a:t>
            </a:r>
            <a:r>
              <a:rPr lang="en-US" sz="3200" dirty="0" smtClean="0"/>
              <a:t>Le </a:t>
            </a:r>
            <a:r>
              <a:rPr lang="en-US" sz="3200" dirty="0"/>
              <a:t>bloc critique </a:t>
            </a:r>
            <a:r>
              <a:rPr lang="en-US" sz="3200" dirty="0" err="1"/>
              <a:t>est</a:t>
            </a:r>
            <a:r>
              <a:rPr lang="en-US" sz="3200" dirty="0"/>
              <a:t> </a:t>
            </a:r>
            <a:r>
              <a:rPr lang="en-US" sz="3200" dirty="0" err="1"/>
              <a:t>l’ensemble</a:t>
            </a:r>
            <a:r>
              <a:rPr lang="en-US" sz="3200" dirty="0"/>
              <a:t> </a:t>
            </a:r>
            <a:r>
              <a:rPr lang="en-US" sz="3200" dirty="0" err="1"/>
              <a:t>d’opérations</a:t>
            </a:r>
            <a:r>
              <a:rPr lang="en-US" sz="3200" dirty="0"/>
              <a:t> critiques </a:t>
            </a:r>
            <a:r>
              <a:rPr lang="en-US" sz="3200" dirty="0" err="1"/>
              <a:t>s’exécutant</a:t>
            </a:r>
            <a:r>
              <a:rPr lang="en-US" sz="3200" dirty="0"/>
              <a:t> </a:t>
            </a:r>
            <a:r>
              <a:rPr lang="en-US" sz="3200" dirty="0" err="1"/>
              <a:t>consécutivement</a:t>
            </a:r>
            <a:r>
              <a:rPr lang="en-US" sz="3200" dirty="0"/>
              <a:t> </a:t>
            </a:r>
            <a:r>
              <a:rPr lang="en-US" sz="3200" dirty="0" err="1"/>
              <a:t>sur</a:t>
            </a:r>
            <a:r>
              <a:rPr lang="en-US" sz="3200" dirty="0"/>
              <a:t> </a:t>
            </a:r>
            <a:r>
              <a:rPr lang="en-US" sz="3200" dirty="0" err="1"/>
              <a:t>une</a:t>
            </a:r>
            <a:r>
              <a:rPr lang="en-US" sz="3200" dirty="0"/>
              <a:t> </a:t>
            </a:r>
            <a:r>
              <a:rPr lang="en-US" sz="3200" dirty="0" err="1"/>
              <a:t>même</a:t>
            </a:r>
            <a:r>
              <a:rPr lang="en-US" sz="3200" dirty="0"/>
              <a:t> machine</a:t>
            </a:r>
            <a:r>
              <a:rPr lang="en-US" sz="3200" dirty="0" smtClean="0"/>
              <a:t>.</a:t>
            </a:r>
          </a:p>
          <a:p>
            <a:pPr marL="0" indent="0" algn="ctr">
              <a:buNone/>
            </a:pPr>
            <a:r>
              <a:rPr lang="fr-FR" sz="3600" dirty="0" smtClean="0"/>
              <a:t> </a:t>
            </a:r>
            <a:r>
              <a:rPr lang="fr-FR" sz="3600" i="1" dirty="0" smtClean="0"/>
              <a:t>« N</a:t>
            </a:r>
            <a:r>
              <a:rPr lang="fr-FR" sz="3600" dirty="0" smtClean="0"/>
              <a:t>1, </a:t>
            </a:r>
            <a:r>
              <a:rPr lang="fr-FR" sz="3600" i="1" dirty="0" smtClean="0"/>
              <a:t>N</a:t>
            </a:r>
            <a:r>
              <a:rPr lang="fr-FR" sz="3600" dirty="0" smtClean="0"/>
              <a:t>2, </a:t>
            </a:r>
            <a:r>
              <a:rPr lang="fr-FR" sz="3600" i="1" dirty="0" smtClean="0"/>
              <a:t>NA</a:t>
            </a:r>
            <a:r>
              <a:rPr lang="fr-FR" sz="3600" dirty="0" smtClean="0"/>
              <a:t>, </a:t>
            </a:r>
            <a:r>
              <a:rPr lang="fr-FR" sz="3600" i="1" dirty="0" smtClean="0"/>
              <a:t>RNA, NB </a:t>
            </a:r>
            <a:r>
              <a:rPr lang="fr-FR" sz="3600" dirty="0" smtClean="0"/>
              <a:t>et </a:t>
            </a:r>
            <a:r>
              <a:rPr lang="fr-FR" sz="3600" i="1" dirty="0" smtClean="0"/>
              <a:t>NS</a:t>
            </a:r>
            <a:r>
              <a:rPr lang="fr-FR" sz="3600" dirty="0" smtClean="0"/>
              <a:t>. »</a:t>
            </a:r>
            <a:endParaRPr lang="fr-FR" sz="3600" dirty="0"/>
          </a:p>
        </p:txBody>
      </p:sp>
      <p:sp>
        <p:nvSpPr>
          <p:cNvPr id="4" name="Espace réservé de la date 3"/>
          <p:cNvSpPr>
            <a:spLocks noGrp="1"/>
          </p:cNvSpPr>
          <p:nvPr>
            <p:ph type="dt" sz="half" idx="10"/>
          </p:nvPr>
        </p:nvSpPr>
        <p:spPr/>
        <p:txBody>
          <a:bodyPr/>
          <a:lstStyle/>
          <a:p>
            <a:fld id="{5D9A2299-970E-4911-9865-9707D8AD1246}" type="datetime1">
              <a:rPr lang="fr-FR" smtClean="0"/>
              <a:t>12/06/2014</a:t>
            </a:fld>
            <a:endParaRPr lang="en-US" dirty="0"/>
          </a:p>
        </p:txBody>
      </p:sp>
      <p:sp>
        <p:nvSpPr>
          <p:cNvPr id="5" name="Espace réservé du numéro de diapositive 4"/>
          <p:cNvSpPr>
            <a:spLocks noGrp="1"/>
          </p:cNvSpPr>
          <p:nvPr>
            <p:ph type="sldNum" sz="quarter" idx="12"/>
          </p:nvPr>
        </p:nvSpPr>
        <p:spPr/>
        <p:txBody>
          <a:bodyPr/>
          <a:lstStyle/>
          <a:p>
            <a:fld id="{EFA90138-DF1D-49FF-86BC-E918F5E2DC78}" type="slidenum">
              <a:rPr lang="en-US" smtClean="0"/>
              <a:pPr/>
              <a:t>43</a:t>
            </a:fld>
            <a:endParaRPr lang="en-US" dirty="0"/>
          </a:p>
        </p:txBody>
      </p:sp>
    </p:spTree>
    <p:extLst>
      <p:ext uri="{BB962C8B-B14F-4D97-AF65-F5344CB8AC3E}">
        <p14:creationId xmlns:p14="http://schemas.microsoft.com/office/powerpoint/2010/main" val="5509747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Les </a:t>
            </a:r>
            <a:r>
              <a:rPr lang="en-US" b="1" dirty="0" err="1"/>
              <a:t>voisinages</a:t>
            </a:r>
            <a:r>
              <a:rPr lang="en-US" b="1" dirty="0"/>
              <a:t> </a:t>
            </a:r>
            <a:r>
              <a:rPr lang="en-US" b="1" i="1" dirty="0"/>
              <a:t>N</a:t>
            </a:r>
            <a:r>
              <a:rPr lang="en-US" b="1" dirty="0"/>
              <a:t>1 et </a:t>
            </a:r>
            <a:r>
              <a:rPr lang="en-US" b="1" i="1" dirty="0" smtClean="0"/>
              <a:t>N</a:t>
            </a:r>
            <a:r>
              <a:rPr lang="en-US" b="1" dirty="0"/>
              <a:t>2 </a:t>
            </a:r>
            <a:r>
              <a:rPr lang="en-US" b="1" dirty="0" smtClean="0"/>
              <a:t>- </a:t>
            </a:r>
            <a:r>
              <a:rPr lang="en-US" b="1" dirty="0"/>
              <a:t>van </a:t>
            </a:r>
            <a:r>
              <a:rPr lang="en-US" b="1" dirty="0" err="1"/>
              <a:t>Laarhoven</a:t>
            </a:r>
            <a:r>
              <a:rPr lang="en-US" b="1" dirty="0"/>
              <a:t>, </a:t>
            </a:r>
            <a:r>
              <a:rPr lang="fr-FR" dirty="0"/>
              <a:t>1988</a:t>
            </a:r>
            <a:endParaRPr lang="fr-FR" dirty="0"/>
          </a:p>
        </p:txBody>
      </p:sp>
      <p:sp>
        <p:nvSpPr>
          <p:cNvPr id="3" name="Content Placeholder 2"/>
          <p:cNvSpPr>
            <a:spLocks noGrp="1"/>
          </p:cNvSpPr>
          <p:nvPr>
            <p:ph idx="1"/>
          </p:nvPr>
        </p:nvSpPr>
        <p:spPr>
          <a:xfrm>
            <a:off x="380024" y="2011680"/>
            <a:ext cx="7081480" cy="4519701"/>
          </a:xfrm>
        </p:spPr>
        <p:txBody>
          <a:bodyPr>
            <a:noAutofit/>
          </a:bodyPr>
          <a:lstStyle/>
          <a:p>
            <a:pPr marL="0" indent="0" algn="justLow">
              <a:buNone/>
            </a:pPr>
            <a:r>
              <a:rPr lang="en-US" sz="2400" dirty="0"/>
              <a:t>Le </a:t>
            </a:r>
            <a:r>
              <a:rPr lang="en-US" sz="2400" dirty="0" err="1"/>
              <a:t>voisinage</a:t>
            </a:r>
            <a:r>
              <a:rPr lang="en-US" sz="2400" dirty="0"/>
              <a:t> </a:t>
            </a:r>
            <a:r>
              <a:rPr lang="en-US" sz="2400" dirty="0" err="1"/>
              <a:t>dénoté</a:t>
            </a:r>
            <a:r>
              <a:rPr lang="en-US" sz="2400" dirty="0"/>
              <a:t> </a:t>
            </a:r>
            <a:r>
              <a:rPr lang="en-US" sz="2400" i="1" dirty="0"/>
              <a:t>N</a:t>
            </a:r>
            <a:r>
              <a:rPr lang="en-US" sz="2400" dirty="0"/>
              <a:t>1 </a:t>
            </a:r>
            <a:r>
              <a:rPr lang="en-US" sz="2400" dirty="0" err="1"/>
              <a:t>est</a:t>
            </a:r>
            <a:r>
              <a:rPr lang="en-US" sz="2400" dirty="0"/>
              <a:t> un simple </a:t>
            </a:r>
            <a:r>
              <a:rPr lang="en-US" sz="2400" dirty="0" err="1"/>
              <a:t>voisinage</a:t>
            </a:r>
            <a:r>
              <a:rPr lang="en-US" sz="2400" dirty="0"/>
              <a:t> </a:t>
            </a:r>
            <a:r>
              <a:rPr lang="en-US" sz="2400" dirty="0" err="1"/>
              <a:t>obtenu</a:t>
            </a:r>
            <a:r>
              <a:rPr lang="en-US" sz="2400" dirty="0"/>
              <a:t> par inversion de </a:t>
            </a:r>
            <a:r>
              <a:rPr lang="en-US" sz="2400" dirty="0" err="1"/>
              <a:t>deux</a:t>
            </a:r>
            <a:r>
              <a:rPr lang="en-US" sz="2400" dirty="0"/>
              <a:t> </a:t>
            </a:r>
            <a:r>
              <a:rPr lang="en-US" sz="2400" dirty="0" err="1"/>
              <a:t>opérations</a:t>
            </a:r>
            <a:r>
              <a:rPr lang="en-US" sz="2400" dirty="0"/>
              <a:t> </a:t>
            </a:r>
            <a:r>
              <a:rPr lang="en-US" sz="2400" dirty="0" err="1"/>
              <a:t>consécutives</a:t>
            </a:r>
            <a:r>
              <a:rPr lang="en-US" sz="2400" dirty="0"/>
              <a:t> </a:t>
            </a:r>
            <a:r>
              <a:rPr lang="en-US" sz="2400" dirty="0" err="1"/>
              <a:t>sur</a:t>
            </a:r>
            <a:r>
              <a:rPr lang="en-US" sz="2400" dirty="0"/>
              <a:t> le </a:t>
            </a:r>
            <a:r>
              <a:rPr lang="en-US" sz="2400" dirty="0" err="1"/>
              <a:t>chemin</a:t>
            </a:r>
            <a:r>
              <a:rPr lang="en-US" sz="2400" dirty="0"/>
              <a:t> critique. </a:t>
            </a:r>
            <a:r>
              <a:rPr lang="en-US" sz="2400" dirty="0" smtClean="0"/>
              <a:t>Plus </a:t>
            </a:r>
            <a:r>
              <a:rPr lang="en-US" sz="2400" dirty="0" err="1" smtClean="0"/>
              <a:t>précisément</a:t>
            </a:r>
            <a:r>
              <a:rPr lang="en-US" sz="2400" dirty="0"/>
              <a:t>, </a:t>
            </a:r>
            <a:r>
              <a:rPr lang="en-US" sz="2400" dirty="0" err="1"/>
              <a:t>considérons</a:t>
            </a:r>
            <a:r>
              <a:rPr lang="en-US" sz="2400" dirty="0"/>
              <a:t> </a:t>
            </a:r>
            <a:r>
              <a:rPr lang="en-US" sz="2400" dirty="0" err="1"/>
              <a:t>une</a:t>
            </a:r>
            <a:r>
              <a:rPr lang="en-US" sz="2400" dirty="0"/>
              <a:t> solution </a:t>
            </a:r>
            <a:r>
              <a:rPr lang="en-US" sz="2400" i="1" dirty="0"/>
              <a:t>s</a:t>
            </a:r>
            <a:r>
              <a:rPr lang="en-US" sz="2400" dirty="0"/>
              <a:t>, </a:t>
            </a:r>
            <a:r>
              <a:rPr lang="en-US" sz="2400" dirty="0" err="1"/>
              <a:t>sur</a:t>
            </a:r>
            <a:r>
              <a:rPr lang="en-US" sz="2400" dirty="0"/>
              <a:t> </a:t>
            </a:r>
            <a:r>
              <a:rPr lang="en-US" sz="2400" dirty="0" err="1"/>
              <a:t>laquelle</a:t>
            </a:r>
            <a:r>
              <a:rPr lang="en-US" sz="2400" dirty="0"/>
              <a:t> </a:t>
            </a:r>
            <a:r>
              <a:rPr lang="en-US" sz="2400" dirty="0" err="1"/>
              <a:t>sont</a:t>
            </a:r>
            <a:r>
              <a:rPr lang="en-US" sz="2400" dirty="0"/>
              <a:t>  </a:t>
            </a:r>
            <a:r>
              <a:rPr lang="en-US" sz="2400" dirty="0" err="1"/>
              <a:t>déterminées</a:t>
            </a:r>
            <a:r>
              <a:rPr lang="en-US" sz="2400" dirty="0"/>
              <a:t>  les  </a:t>
            </a:r>
            <a:r>
              <a:rPr lang="en-US" sz="2400" dirty="0" err="1"/>
              <a:t>opérations</a:t>
            </a:r>
            <a:r>
              <a:rPr lang="en-US" sz="2400" dirty="0"/>
              <a:t>  critiques  </a:t>
            </a:r>
            <a:r>
              <a:rPr lang="en-US" sz="2400" i="1" dirty="0" err="1"/>
              <a:t>Oi</a:t>
            </a:r>
            <a:r>
              <a:rPr lang="en-US" sz="2400" i="1" dirty="0"/>
              <a:t>   </a:t>
            </a:r>
            <a:r>
              <a:rPr lang="en-US" sz="2400" dirty="0"/>
              <a:t>et  </a:t>
            </a:r>
            <a:r>
              <a:rPr lang="en-US" sz="2400" i="1" dirty="0"/>
              <a:t>SM</a:t>
            </a:r>
            <a:r>
              <a:rPr lang="en-US" sz="2400" dirty="0"/>
              <a:t>[</a:t>
            </a:r>
            <a:r>
              <a:rPr lang="en-US" sz="2400" i="1" dirty="0" err="1"/>
              <a:t>Oi</a:t>
            </a:r>
            <a:r>
              <a:rPr lang="en-US" sz="2400" dirty="0"/>
              <a:t>].  </a:t>
            </a:r>
            <a:r>
              <a:rPr lang="en-US" sz="2400" dirty="0" err="1"/>
              <a:t>L’application</a:t>
            </a:r>
            <a:r>
              <a:rPr lang="en-US" sz="2400" dirty="0"/>
              <a:t>  de  </a:t>
            </a:r>
            <a:r>
              <a:rPr lang="en-US" sz="2400" i="1" dirty="0"/>
              <a:t>N</a:t>
            </a:r>
            <a:r>
              <a:rPr lang="en-US" sz="2400" dirty="0"/>
              <a:t>1  </a:t>
            </a:r>
            <a:r>
              <a:rPr lang="en-US" sz="2400" dirty="0" err="1" smtClean="0"/>
              <a:t>ici</a:t>
            </a:r>
            <a:r>
              <a:rPr lang="en-US" sz="2400" dirty="0"/>
              <a:t> </a:t>
            </a:r>
            <a:r>
              <a:rPr lang="en-US" sz="2400" dirty="0" smtClean="0"/>
              <a:t>se  </a:t>
            </a:r>
            <a:r>
              <a:rPr lang="en-US" sz="2400" dirty="0"/>
              <a:t>fait  </a:t>
            </a:r>
            <a:r>
              <a:rPr lang="en-US" sz="2400" dirty="0" smtClean="0"/>
              <a:t>par inversion </a:t>
            </a:r>
            <a:r>
              <a:rPr lang="en-US" sz="2400" dirty="0"/>
              <a:t>de </a:t>
            </a:r>
            <a:r>
              <a:rPr lang="en-US" sz="2400" dirty="0" err="1"/>
              <a:t>l’arc</a:t>
            </a:r>
            <a:r>
              <a:rPr lang="en-US" sz="2400" dirty="0"/>
              <a:t> (</a:t>
            </a:r>
            <a:r>
              <a:rPr lang="en-US" sz="2400" i="1" dirty="0" err="1"/>
              <a:t>Oi</a:t>
            </a:r>
            <a:r>
              <a:rPr lang="en-US" sz="2400" dirty="0"/>
              <a:t>, </a:t>
            </a:r>
            <a:r>
              <a:rPr lang="en-US" sz="2400" i="1" dirty="0"/>
              <a:t>SM</a:t>
            </a:r>
            <a:r>
              <a:rPr lang="en-US" sz="2400" dirty="0"/>
              <a:t>[</a:t>
            </a:r>
            <a:r>
              <a:rPr lang="en-US" sz="2400" i="1" dirty="0" err="1"/>
              <a:t>Oi</a:t>
            </a:r>
            <a:r>
              <a:rPr lang="en-US" sz="2400" dirty="0"/>
              <a:t>]) qui </a:t>
            </a:r>
            <a:r>
              <a:rPr lang="en-US" sz="2400" dirty="0" err="1"/>
              <a:t>consiste</a:t>
            </a:r>
            <a:r>
              <a:rPr lang="en-US" sz="2400" dirty="0"/>
              <a:t> en </a:t>
            </a:r>
            <a:r>
              <a:rPr lang="en-US" sz="2400" dirty="0" err="1"/>
              <a:t>réarrangement</a:t>
            </a:r>
            <a:r>
              <a:rPr lang="en-US" sz="2400" dirty="0"/>
              <a:t> local des </a:t>
            </a:r>
            <a:r>
              <a:rPr lang="en-US" sz="2400" dirty="0" err="1"/>
              <a:t>opérations</a:t>
            </a:r>
            <a:r>
              <a:rPr lang="en-US" sz="2400" dirty="0"/>
              <a:t> </a:t>
            </a:r>
            <a:r>
              <a:rPr lang="en-US" sz="2400" dirty="0" smtClean="0"/>
              <a:t>:  </a:t>
            </a:r>
          </a:p>
          <a:p>
            <a:pPr marL="0" indent="0" algn="justLow">
              <a:buNone/>
            </a:pPr>
            <a:r>
              <a:rPr lang="en-US" sz="2400" dirty="0"/>
              <a:t>( </a:t>
            </a:r>
            <a:r>
              <a:rPr lang="en-US" sz="2400" i="1" dirty="0"/>
              <a:t>PM</a:t>
            </a:r>
            <a:r>
              <a:rPr lang="en-US" sz="2400" dirty="0"/>
              <a:t>[</a:t>
            </a:r>
            <a:r>
              <a:rPr lang="en-US" sz="2400" i="1" dirty="0" err="1"/>
              <a:t>Oi</a:t>
            </a:r>
            <a:r>
              <a:rPr lang="en-US" sz="2400" dirty="0"/>
              <a:t>], </a:t>
            </a:r>
            <a:r>
              <a:rPr lang="en-US" sz="2400" i="1" dirty="0" err="1"/>
              <a:t>Oi</a:t>
            </a:r>
            <a:r>
              <a:rPr lang="en-US" sz="2400" dirty="0"/>
              <a:t>, </a:t>
            </a:r>
            <a:r>
              <a:rPr lang="en-US" sz="2400" i="1" dirty="0"/>
              <a:t>SM</a:t>
            </a:r>
            <a:r>
              <a:rPr lang="en-US" sz="2400" dirty="0"/>
              <a:t>[</a:t>
            </a:r>
            <a:r>
              <a:rPr lang="en-US" sz="2400" i="1" dirty="0" err="1"/>
              <a:t>Oi</a:t>
            </a:r>
            <a:r>
              <a:rPr lang="en-US" sz="2400" dirty="0"/>
              <a:t>], </a:t>
            </a:r>
            <a:r>
              <a:rPr lang="en-US" sz="2400" i="1" dirty="0"/>
              <a:t>SM</a:t>
            </a:r>
            <a:r>
              <a:rPr lang="en-US" sz="2400" dirty="0"/>
              <a:t>[</a:t>
            </a:r>
            <a:r>
              <a:rPr lang="en-US" sz="2400" i="1" dirty="0"/>
              <a:t>SM</a:t>
            </a:r>
            <a:r>
              <a:rPr lang="en-US" sz="2400" dirty="0"/>
              <a:t>[</a:t>
            </a:r>
            <a:r>
              <a:rPr lang="en-US" sz="2400" i="1" dirty="0" err="1"/>
              <a:t>Oi</a:t>
            </a:r>
            <a:r>
              <a:rPr lang="en-US" sz="2400" dirty="0"/>
              <a:t>]] </a:t>
            </a:r>
            <a:r>
              <a:rPr lang="en-US" sz="2400" dirty="0" smtClean="0"/>
              <a:t>)</a:t>
            </a:r>
          </a:p>
          <a:p>
            <a:pPr marL="0" indent="0" algn="justLow">
              <a:buNone/>
            </a:pPr>
            <a:r>
              <a:rPr lang="en-US" sz="2400" dirty="0"/>
              <a:t> </a:t>
            </a:r>
            <a:r>
              <a:rPr lang="en-US" sz="2400" dirty="0" smtClean="0"/>
              <a:t>en </a:t>
            </a:r>
            <a:r>
              <a:rPr lang="en-US" sz="2400" dirty="0"/>
              <a:t>nouvelle </a:t>
            </a:r>
            <a:r>
              <a:rPr lang="en-US" sz="2400" dirty="0" err="1"/>
              <a:t>séquence</a:t>
            </a:r>
            <a:r>
              <a:rPr lang="en-US" sz="2400" dirty="0"/>
              <a:t> </a:t>
            </a:r>
            <a:r>
              <a:rPr lang="en-US" sz="2400" dirty="0" smtClean="0"/>
              <a:t>:</a:t>
            </a:r>
            <a:r>
              <a:rPr lang="fr-FR" sz="2400" dirty="0" smtClean="0"/>
              <a:t> </a:t>
            </a:r>
          </a:p>
          <a:p>
            <a:pPr marL="0" indent="0" algn="justLow">
              <a:buNone/>
            </a:pPr>
            <a:r>
              <a:rPr lang="en-US" sz="2400" dirty="0" smtClean="0"/>
              <a:t>( </a:t>
            </a:r>
            <a:r>
              <a:rPr lang="en-US" sz="2400" i="1" dirty="0"/>
              <a:t>PM</a:t>
            </a:r>
            <a:r>
              <a:rPr lang="en-US" sz="2400" dirty="0"/>
              <a:t>[</a:t>
            </a:r>
            <a:r>
              <a:rPr lang="en-US" sz="2400" i="1" dirty="0" err="1"/>
              <a:t>Oi</a:t>
            </a:r>
            <a:r>
              <a:rPr lang="en-US" sz="2400" dirty="0"/>
              <a:t>], </a:t>
            </a:r>
            <a:r>
              <a:rPr lang="en-US" sz="2400" i="1" dirty="0"/>
              <a:t>SM</a:t>
            </a:r>
            <a:r>
              <a:rPr lang="en-US" sz="2400" dirty="0"/>
              <a:t>[</a:t>
            </a:r>
            <a:r>
              <a:rPr lang="en-US" sz="2400" i="1" dirty="0" err="1"/>
              <a:t>Oi</a:t>
            </a:r>
            <a:r>
              <a:rPr lang="en-US" sz="2400" dirty="0"/>
              <a:t>], </a:t>
            </a:r>
            <a:r>
              <a:rPr lang="en-US" sz="2400" i="1" dirty="0" err="1"/>
              <a:t>Oi</a:t>
            </a:r>
            <a:r>
              <a:rPr lang="en-US" sz="2400" dirty="0"/>
              <a:t>, </a:t>
            </a:r>
            <a:r>
              <a:rPr lang="en-US" sz="2400" i="1" dirty="0"/>
              <a:t>SM</a:t>
            </a:r>
            <a:r>
              <a:rPr lang="en-US" sz="2400" dirty="0"/>
              <a:t>[</a:t>
            </a:r>
            <a:r>
              <a:rPr lang="en-US" sz="2400" i="1" dirty="0"/>
              <a:t>SM</a:t>
            </a:r>
            <a:r>
              <a:rPr lang="en-US" sz="2400" dirty="0"/>
              <a:t>[</a:t>
            </a:r>
            <a:r>
              <a:rPr lang="en-US" sz="2400" i="1" dirty="0" err="1"/>
              <a:t>Oi</a:t>
            </a:r>
            <a:r>
              <a:rPr lang="en-US" sz="2400" dirty="0"/>
              <a:t>]] </a:t>
            </a:r>
            <a:r>
              <a:rPr lang="en-US" sz="2400" dirty="0" smtClean="0"/>
              <a:t>)</a:t>
            </a:r>
          </a:p>
        </p:txBody>
      </p:sp>
      <p:pic>
        <p:nvPicPr>
          <p:cNvPr id="27" name="Picture 26"/>
          <p:cNvPicPr>
            <a:picLocks noChangeAspect="1"/>
          </p:cNvPicPr>
          <p:nvPr/>
        </p:nvPicPr>
        <p:blipFill>
          <a:blip r:embed="rId3"/>
          <a:stretch>
            <a:fillRect/>
          </a:stretch>
        </p:blipFill>
        <p:spPr>
          <a:xfrm>
            <a:off x="7717536" y="3072384"/>
            <a:ext cx="4075212" cy="2623313"/>
          </a:xfrm>
          <a:prstGeom prst="rect">
            <a:avLst/>
          </a:prstGeom>
        </p:spPr>
      </p:pic>
      <p:sp>
        <p:nvSpPr>
          <p:cNvPr id="4" name="Espace réservé de la date 3"/>
          <p:cNvSpPr>
            <a:spLocks noGrp="1"/>
          </p:cNvSpPr>
          <p:nvPr>
            <p:ph type="dt" sz="half" idx="10"/>
          </p:nvPr>
        </p:nvSpPr>
        <p:spPr/>
        <p:txBody>
          <a:bodyPr/>
          <a:lstStyle/>
          <a:p>
            <a:fld id="{F136CCEC-4263-444A-9A3F-8F875E75348E}" type="datetime1">
              <a:rPr lang="fr-FR" smtClean="0"/>
              <a:t>12/06/2014</a:t>
            </a:fld>
            <a:endParaRPr lang="en-US" dirty="0"/>
          </a:p>
        </p:txBody>
      </p:sp>
      <p:sp>
        <p:nvSpPr>
          <p:cNvPr id="5" name="Espace réservé du numéro de diapositive 4"/>
          <p:cNvSpPr>
            <a:spLocks noGrp="1"/>
          </p:cNvSpPr>
          <p:nvPr>
            <p:ph type="sldNum" sz="quarter" idx="12"/>
          </p:nvPr>
        </p:nvSpPr>
        <p:spPr/>
        <p:txBody>
          <a:bodyPr/>
          <a:lstStyle/>
          <a:p>
            <a:fld id="{EFA90138-DF1D-49FF-86BC-E918F5E2DC78}" type="slidenum">
              <a:rPr lang="en-US" smtClean="0"/>
              <a:pPr/>
              <a:t>44</a:t>
            </a:fld>
            <a:endParaRPr lang="en-US" dirty="0"/>
          </a:p>
        </p:txBody>
      </p:sp>
    </p:spTree>
    <p:extLst>
      <p:ext uri="{BB962C8B-B14F-4D97-AF65-F5344CB8AC3E}">
        <p14:creationId xmlns:p14="http://schemas.microsoft.com/office/powerpoint/2010/main" val="41311419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Les </a:t>
            </a:r>
            <a:r>
              <a:rPr lang="en-US" b="1" dirty="0" smtClean="0"/>
              <a:t> </a:t>
            </a:r>
            <a:r>
              <a:rPr lang="en-US" b="1" dirty="0" err="1" smtClean="0"/>
              <a:t>voisinages</a:t>
            </a:r>
            <a:r>
              <a:rPr lang="en-US" b="1" dirty="0" smtClean="0"/>
              <a:t> </a:t>
            </a:r>
            <a:r>
              <a:rPr lang="en-US" b="1" i="1" dirty="0"/>
              <a:t>NA </a:t>
            </a:r>
            <a:r>
              <a:rPr lang="en-US" b="1" dirty="0"/>
              <a:t>et </a:t>
            </a:r>
            <a:r>
              <a:rPr lang="en-US" b="1" i="1" dirty="0" smtClean="0"/>
              <a:t>RNA - </a:t>
            </a:r>
            <a:r>
              <a:rPr lang="fr-FR" dirty="0" err="1"/>
              <a:t>Dell'Amico</a:t>
            </a:r>
            <a:r>
              <a:rPr lang="fr-FR" dirty="0"/>
              <a:t>, </a:t>
            </a:r>
            <a:r>
              <a:rPr lang="fr-FR" dirty="0" err="1"/>
              <a:t>Trubian</a:t>
            </a:r>
            <a:r>
              <a:rPr lang="fr-FR" dirty="0"/>
              <a:t> 1993.</a:t>
            </a:r>
            <a:endParaRPr lang="fr-FR" dirty="0"/>
          </a:p>
        </p:txBody>
      </p:sp>
      <p:sp>
        <p:nvSpPr>
          <p:cNvPr id="3" name="Content Placeholder 2"/>
          <p:cNvSpPr>
            <a:spLocks noGrp="1"/>
          </p:cNvSpPr>
          <p:nvPr>
            <p:ph idx="1"/>
          </p:nvPr>
        </p:nvSpPr>
        <p:spPr/>
        <p:txBody>
          <a:bodyPr>
            <a:normAutofit/>
          </a:bodyPr>
          <a:lstStyle/>
          <a:p>
            <a:pPr marL="0" indent="0" algn="justLow">
              <a:buNone/>
            </a:pPr>
            <a:r>
              <a:rPr lang="en-US" sz="2800" dirty="0"/>
              <a:t>Le </a:t>
            </a:r>
            <a:r>
              <a:rPr lang="en-US" sz="2800" dirty="0" err="1"/>
              <a:t>voisinage</a:t>
            </a:r>
            <a:r>
              <a:rPr lang="en-US" sz="2800" dirty="0"/>
              <a:t> </a:t>
            </a:r>
            <a:r>
              <a:rPr lang="en-US" sz="2800" i="1" dirty="0"/>
              <a:t>NA </a:t>
            </a:r>
            <a:r>
              <a:rPr lang="en-US" sz="2800" dirty="0" err="1"/>
              <a:t>peut</a:t>
            </a:r>
            <a:r>
              <a:rPr lang="en-US" sz="2800" dirty="0"/>
              <a:t> </a:t>
            </a:r>
            <a:r>
              <a:rPr lang="en-US" sz="2800" dirty="0" err="1"/>
              <a:t>être</a:t>
            </a:r>
            <a:r>
              <a:rPr lang="en-US" sz="2800" dirty="0"/>
              <a:t> vu </a:t>
            </a:r>
            <a:r>
              <a:rPr lang="en-US" sz="2800" dirty="0" err="1"/>
              <a:t>originalement</a:t>
            </a:r>
            <a:r>
              <a:rPr lang="en-US" sz="2800" dirty="0"/>
              <a:t> </a:t>
            </a:r>
            <a:r>
              <a:rPr lang="en-US" sz="2800" dirty="0" err="1"/>
              <a:t>comme</a:t>
            </a:r>
            <a:r>
              <a:rPr lang="en-US" sz="2800" dirty="0"/>
              <a:t> </a:t>
            </a:r>
            <a:r>
              <a:rPr lang="en-US" sz="2800" dirty="0" err="1"/>
              <a:t>une</a:t>
            </a:r>
            <a:r>
              <a:rPr lang="en-US" sz="2800" dirty="0"/>
              <a:t> suite de </a:t>
            </a:r>
            <a:r>
              <a:rPr lang="en-US" sz="2800" i="1" dirty="0"/>
              <a:t>N</a:t>
            </a:r>
            <a:r>
              <a:rPr lang="en-US" sz="2800" dirty="0"/>
              <a:t>1. </a:t>
            </a:r>
            <a:r>
              <a:rPr lang="en-US" sz="2800" dirty="0" err="1"/>
              <a:t>Mais</a:t>
            </a:r>
            <a:r>
              <a:rPr lang="en-US" sz="2800" dirty="0"/>
              <a:t>, au lieu </a:t>
            </a:r>
            <a:r>
              <a:rPr lang="en-US" sz="2800" dirty="0" err="1"/>
              <a:t>d’inverser</a:t>
            </a:r>
            <a:r>
              <a:rPr lang="en-US" sz="2800" dirty="0"/>
              <a:t> un </a:t>
            </a:r>
            <a:r>
              <a:rPr lang="en-US" sz="2800" dirty="0" err="1"/>
              <a:t>seul</a:t>
            </a:r>
            <a:r>
              <a:rPr lang="en-US" sz="2800" dirty="0"/>
              <a:t> arc </a:t>
            </a:r>
            <a:r>
              <a:rPr lang="en-US" sz="2800" dirty="0" err="1"/>
              <a:t>dans</a:t>
            </a:r>
            <a:r>
              <a:rPr lang="en-US" sz="2800" dirty="0"/>
              <a:t> un bloc, NA </a:t>
            </a:r>
            <a:r>
              <a:rPr lang="en-US" sz="2800" dirty="0" err="1"/>
              <a:t>considère</a:t>
            </a:r>
            <a:r>
              <a:rPr lang="en-US" sz="2800" dirty="0"/>
              <a:t> plus de </a:t>
            </a:r>
            <a:r>
              <a:rPr lang="en-US" sz="2800" dirty="0" err="1"/>
              <a:t>trois</a:t>
            </a:r>
            <a:r>
              <a:rPr lang="en-US" sz="2800" dirty="0"/>
              <a:t> </a:t>
            </a:r>
            <a:r>
              <a:rPr lang="en-US" sz="2800" dirty="0" err="1"/>
              <a:t>opérations</a:t>
            </a:r>
            <a:r>
              <a:rPr lang="en-US" sz="2800" dirty="0"/>
              <a:t> à la </a:t>
            </a:r>
            <a:r>
              <a:rPr lang="en-US" sz="2800" dirty="0" err="1"/>
              <a:t>fois</a:t>
            </a:r>
            <a:r>
              <a:rPr lang="en-US" sz="2800" dirty="0" smtClean="0"/>
              <a:t>.</a:t>
            </a:r>
          </a:p>
          <a:p>
            <a:pPr marL="0" indent="0">
              <a:buNone/>
            </a:pPr>
            <a:endParaRPr lang="en-US" sz="2800" dirty="0"/>
          </a:p>
          <a:p>
            <a:pPr marL="0" indent="0">
              <a:buNone/>
            </a:pPr>
            <a:endParaRPr lang="fr-FR" sz="2800" dirty="0"/>
          </a:p>
          <a:p>
            <a:pPr marL="0" indent="0">
              <a:buNone/>
            </a:pPr>
            <a:endParaRPr lang="fr-FR" sz="2800" dirty="0"/>
          </a:p>
        </p:txBody>
      </p:sp>
      <p:pic>
        <p:nvPicPr>
          <p:cNvPr id="5" name="Picture 4"/>
          <p:cNvPicPr>
            <a:picLocks noChangeAspect="1"/>
          </p:cNvPicPr>
          <p:nvPr/>
        </p:nvPicPr>
        <p:blipFill>
          <a:blip r:embed="rId3"/>
          <a:stretch>
            <a:fillRect/>
          </a:stretch>
        </p:blipFill>
        <p:spPr>
          <a:xfrm>
            <a:off x="3386136" y="4019647"/>
            <a:ext cx="5419725" cy="2324100"/>
          </a:xfrm>
          <a:prstGeom prst="rect">
            <a:avLst/>
          </a:prstGeom>
        </p:spPr>
      </p:pic>
      <p:sp>
        <p:nvSpPr>
          <p:cNvPr id="4" name="Espace réservé de la date 3"/>
          <p:cNvSpPr>
            <a:spLocks noGrp="1"/>
          </p:cNvSpPr>
          <p:nvPr>
            <p:ph type="dt" sz="half" idx="10"/>
          </p:nvPr>
        </p:nvSpPr>
        <p:spPr/>
        <p:txBody>
          <a:bodyPr/>
          <a:lstStyle/>
          <a:p>
            <a:fld id="{AFA48656-37EF-44D2-A090-9D84671439F2}" type="datetime1">
              <a:rPr lang="fr-FR" smtClean="0"/>
              <a:t>12/06/2014</a:t>
            </a:fld>
            <a:endParaRPr lang="en-US" dirty="0"/>
          </a:p>
        </p:txBody>
      </p:sp>
      <p:sp>
        <p:nvSpPr>
          <p:cNvPr id="6" name="Espace réservé du numéro de diapositive 5"/>
          <p:cNvSpPr>
            <a:spLocks noGrp="1"/>
          </p:cNvSpPr>
          <p:nvPr>
            <p:ph type="sldNum" sz="quarter" idx="12"/>
          </p:nvPr>
        </p:nvSpPr>
        <p:spPr/>
        <p:txBody>
          <a:bodyPr/>
          <a:lstStyle/>
          <a:p>
            <a:fld id="{EFA90138-DF1D-49FF-86BC-E918F5E2DC78}" type="slidenum">
              <a:rPr lang="en-US" smtClean="0"/>
              <a:pPr/>
              <a:t>45</a:t>
            </a:fld>
            <a:endParaRPr lang="en-US" dirty="0"/>
          </a:p>
        </p:txBody>
      </p:sp>
    </p:spTree>
    <p:extLst>
      <p:ext uri="{BB962C8B-B14F-4D97-AF65-F5344CB8AC3E}">
        <p14:creationId xmlns:p14="http://schemas.microsoft.com/office/powerpoint/2010/main" val="42653193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 </a:t>
            </a:r>
            <a:r>
              <a:rPr lang="en-US" b="1" dirty="0" err="1"/>
              <a:t>voisinage</a:t>
            </a:r>
            <a:r>
              <a:rPr lang="en-US" b="1" dirty="0"/>
              <a:t> </a:t>
            </a:r>
            <a:r>
              <a:rPr lang="en-US" b="1" i="1" dirty="0"/>
              <a:t>NB </a:t>
            </a:r>
            <a:r>
              <a:rPr lang="en-US" b="1" i="1" dirty="0" smtClean="0"/>
              <a:t>- </a:t>
            </a:r>
            <a:r>
              <a:rPr lang="en-US" b="1" i="1" dirty="0"/>
              <a:t>Grabowski </a:t>
            </a:r>
            <a:r>
              <a:rPr lang="en-US" b="1" i="1" dirty="0" smtClean="0"/>
              <a:t>1998</a:t>
            </a:r>
            <a:endParaRPr lang="fr-FR" dirty="0"/>
          </a:p>
        </p:txBody>
      </p:sp>
      <p:sp>
        <p:nvSpPr>
          <p:cNvPr id="3" name="Content Placeholder 2"/>
          <p:cNvSpPr>
            <a:spLocks noGrp="1"/>
          </p:cNvSpPr>
          <p:nvPr>
            <p:ph idx="1"/>
          </p:nvPr>
        </p:nvSpPr>
        <p:spPr>
          <a:xfrm>
            <a:off x="543092" y="1895708"/>
            <a:ext cx="11029615" cy="3963092"/>
          </a:xfrm>
        </p:spPr>
        <p:txBody>
          <a:bodyPr>
            <a:normAutofit/>
          </a:bodyPr>
          <a:lstStyle/>
          <a:p>
            <a:pPr marL="0" indent="0" algn="justLow">
              <a:buNone/>
            </a:pPr>
            <a:r>
              <a:rPr lang="en-US" sz="2800" dirty="0"/>
              <a:t>Le </a:t>
            </a:r>
            <a:r>
              <a:rPr lang="en-US" sz="2800" dirty="0" err="1"/>
              <a:t>principe</a:t>
            </a:r>
            <a:r>
              <a:rPr lang="en-US" sz="2800" dirty="0"/>
              <a:t> de </a:t>
            </a:r>
            <a:r>
              <a:rPr lang="en-US" sz="2800" i="1" dirty="0"/>
              <a:t>NB </a:t>
            </a:r>
            <a:r>
              <a:rPr lang="en-US" sz="2800" dirty="0" err="1"/>
              <a:t>consiste</a:t>
            </a:r>
            <a:r>
              <a:rPr lang="en-US" sz="2800" dirty="0"/>
              <a:t> à </a:t>
            </a:r>
            <a:r>
              <a:rPr lang="en-US" sz="2800" dirty="0" err="1"/>
              <a:t>déplacer</a:t>
            </a:r>
            <a:r>
              <a:rPr lang="en-US" sz="2800" dirty="0"/>
              <a:t> </a:t>
            </a:r>
            <a:r>
              <a:rPr lang="en-US" sz="2800" dirty="0" err="1"/>
              <a:t>une</a:t>
            </a:r>
            <a:r>
              <a:rPr lang="en-US" sz="2800" dirty="0"/>
              <a:t> </a:t>
            </a:r>
            <a:r>
              <a:rPr lang="en-US" sz="2800" dirty="0" err="1"/>
              <a:t>opération</a:t>
            </a:r>
            <a:r>
              <a:rPr lang="en-US" sz="2800" dirty="0"/>
              <a:t>, </a:t>
            </a:r>
            <a:r>
              <a:rPr lang="en-US" sz="2800" dirty="0" err="1"/>
              <a:t>soit</a:t>
            </a:r>
            <a:r>
              <a:rPr lang="en-US" sz="2800" dirty="0"/>
              <a:t> au début, </a:t>
            </a:r>
            <a:r>
              <a:rPr lang="en-US" sz="2800" dirty="0" err="1"/>
              <a:t>soit</a:t>
            </a:r>
            <a:r>
              <a:rPr lang="en-US" sz="2800" dirty="0"/>
              <a:t> à la fin de son bloc critique. </a:t>
            </a:r>
            <a:r>
              <a:rPr lang="en-US" sz="2800" dirty="0" err="1"/>
              <a:t>D’une</a:t>
            </a:r>
            <a:r>
              <a:rPr lang="en-US" sz="2800" dirty="0"/>
              <a:t> </a:t>
            </a:r>
            <a:r>
              <a:rPr lang="en-US" sz="2800" dirty="0" err="1"/>
              <a:t>autre</a:t>
            </a:r>
            <a:r>
              <a:rPr lang="en-US" sz="2800" dirty="0"/>
              <a:t> </a:t>
            </a:r>
            <a:r>
              <a:rPr lang="en-US" sz="2800" dirty="0" err="1"/>
              <a:t>façon</a:t>
            </a:r>
            <a:r>
              <a:rPr lang="en-US" sz="2800" dirty="0"/>
              <a:t>, </a:t>
            </a:r>
            <a:r>
              <a:rPr lang="en-US" sz="2800" dirty="0" err="1"/>
              <a:t>une</a:t>
            </a:r>
            <a:r>
              <a:rPr lang="en-US" sz="2800" dirty="0"/>
              <a:t> </a:t>
            </a:r>
            <a:r>
              <a:rPr lang="en-US" sz="2800" dirty="0" err="1"/>
              <a:t>opération</a:t>
            </a:r>
            <a:r>
              <a:rPr lang="en-US" sz="2800" dirty="0"/>
              <a:t> critique </a:t>
            </a:r>
            <a:r>
              <a:rPr lang="en-US" sz="2800" i="1" dirty="0" err="1"/>
              <a:t>Oi</a:t>
            </a:r>
            <a:r>
              <a:rPr lang="en-US" sz="2800" i="1" dirty="0"/>
              <a:t> </a:t>
            </a:r>
            <a:r>
              <a:rPr lang="en-US" sz="2800" dirty="0"/>
              <a:t>sera </a:t>
            </a:r>
            <a:r>
              <a:rPr lang="en-US" sz="2800" dirty="0" err="1"/>
              <a:t>déplacée</a:t>
            </a:r>
            <a:r>
              <a:rPr lang="en-US" sz="2800" dirty="0"/>
              <a:t> </a:t>
            </a:r>
            <a:r>
              <a:rPr lang="en-US" sz="2800" dirty="0" err="1"/>
              <a:t>vers</a:t>
            </a:r>
            <a:r>
              <a:rPr lang="en-US" sz="2800" dirty="0"/>
              <a:t> </a:t>
            </a:r>
            <a:r>
              <a:rPr lang="en-US" sz="2800" dirty="0" err="1"/>
              <a:t>l’arrière</a:t>
            </a:r>
            <a:r>
              <a:rPr lang="en-US" sz="2800" dirty="0"/>
              <a:t> (</a:t>
            </a:r>
            <a:r>
              <a:rPr lang="en-US" sz="2800" dirty="0" err="1"/>
              <a:t>respectivement</a:t>
            </a:r>
            <a:r>
              <a:rPr lang="en-US" sz="2800" dirty="0"/>
              <a:t> </a:t>
            </a:r>
            <a:r>
              <a:rPr lang="en-US" sz="2800" dirty="0" err="1"/>
              <a:t>vers</a:t>
            </a:r>
            <a:r>
              <a:rPr lang="en-US" sz="2800" dirty="0"/>
              <a:t> </a:t>
            </a:r>
            <a:r>
              <a:rPr lang="en-US" sz="2800" dirty="0" err="1"/>
              <a:t>l’avant</a:t>
            </a:r>
            <a:r>
              <a:rPr lang="en-US" sz="2800" dirty="0"/>
              <a:t>) </a:t>
            </a:r>
            <a:r>
              <a:rPr lang="en-US" sz="2800" dirty="0" err="1"/>
              <a:t>tant</a:t>
            </a:r>
            <a:r>
              <a:rPr lang="en-US" sz="2800" dirty="0"/>
              <a:t> </a:t>
            </a:r>
            <a:r>
              <a:rPr lang="en-US" sz="2800" dirty="0" err="1"/>
              <a:t>que</a:t>
            </a:r>
            <a:r>
              <a:rPr lang="en-US" sz="2800" dirty="0"/>
              <a:t> </a:t>
            </a:r>
            <a:r>
              <a:rPr lang="en-US" sz="2800" dirty="0" err="1"/>
              <a:t>ce</a:t>
            </a:r>
            <a:r>
              <a:rPr lang="en-US" sz="2800" dirty="0"/>
              <a:t> </a:t>
            </a:r>
            <a:r>
              <a:rPr lang="en-US" sz="2800" dirty="0" err="1"/>
              <a:t>déplacement</a:t>
            </a:r>
            <a:r>
              <a:rPr lang="en-US" sz="2800" dirty="0"/>
              <a:t> </a:t>
            </a:r>
            <a:r>
              <a:rPr lang="en-US" sz="2800" dirty="0" err="1"/>
              <a:t>génère</a:t>
            </a:r>
            <a:r>
              <a:rPr lang="en-US" sz="2800" dirty="0"/>
              <a:t> des </a:t>
            </a:r>
            <a:r>
              <a:rPr lang="en-US" sz="2800" dirty="0" err="1"/>
              <a:t>ordonnancements</a:t>
            </a:r>
            <a:r>
              <a:rPr lang="en-US" sz="2800" dirty="0"/>
              <a:t> </a:t>
            </a:r>
            <a:r>
              <a:rPr lang="en-US" sz="2800" dirty="0" err="1"/>
              <a:t>faisables</a:t>
            </a:r>
            <a:r>
              <a:rPr lang="en-US" sz="2800" dirty="0"/>
              <a:t>, </a:t>
            </a:r>
            <a:r>
              <a:rPr lang="en-US" sz="2800" dirty="0" err="1"/>
              <a:t>jusqu’à</a:t>
            </a:r>
            <a:r>
              <a:rPr lang="en-US" sz="2800" dirty="0"/>
              <a:t> </a:t>
            </a:r>
            <a:r>
              <a:rPr lang="en-US" sz="2800" dirty="0" err="1"/>
              <a:t>atteindre</a:t>
            </a:r>
            <a:r>
              <a:rPr lang="en-US" sz="2800" dirty="0"/>
              <a:t> la fin (</a:t>
            </a:r>
            <a:r>
              <a:rPr lang="en-US" sz="2800" dirty="0" err="1"/>
              <a:t>respectivement</a:t>
            </a:r>
            <a:r>
              <a:rPr lang="en-US" sz="2800" dirty="0"/>
              <a:t> le début) de son bloc</a:t>
            </a:r>
            <a:r>
              <a:rPr lang="en-US" sz="2800" dirty="0" smtClean="0"/>
              <a:t>.</a:t>
            </a:r>
          </a:p>
          <a:p>
            <a:pPr marL="0" indent="0">
              <a:buNone/>
            </a:pPr>
            <a:endParaRPr lang="fr-FR" sz="2800" dirty="0"/>
          </a:p>
          <a:p>
            <a:pPr marL="0" indent="0">
              <a:buNone/>
            </a:pPr>
            <a:endParaRPr lang="fr-FR" sz="2800" dirty="0"/>
          </a:p>
        </p:txBody>
      </p:sp>
      <p:pic>
        <p:nvPicPr>
          <p:cNvPr id="4" name="Picture 3"/>
          <p:cNvPicPr>
            <a:picLocks noChangeAspect="1"/>
          </p:cNvPicPr>
          <p:nvPr/>
        </p:nvPicPr>
        <p:blipFill>
          <a:blip r:embed="rId3"/>
          <a:stretch>
            <a:fillRect/>
          </a:stretch>
        </p:blipFill>
        <p:spPr>
          <a:xfrm>
            <a:off x="2776653" y="4605221"/>
            <a:ext cx="5791200" cy="1762125"/>
          </a:xfrm>
          <a:prstGeom prst="rect">
            <a:avLst/>
          </a:prstGeom>
        </p:spPr>
      </p:pic>
      <p:sp>
        <p:nvSpPr>
          <p:cNvPr id="5" name="Espace réservé de la date 4"/>
          <p:cNvSpPr>
            <a:spLocks noGrp="1"/>
          </p:cNvSpPr>
          <p:nvPr>
            <p:ph type="dt" sz="half" idx="10"/>
          </p:nvPr>
        </p:nvSpPr>
        <p:spPr/>
        <p:txBody>
          <a:bodyPr/>
          <a:lstStyle/>
          <a:p>
            <a:fld id="{D92F2A42-7BBC-4EF6-B4D6-95933E7D2ABB}" type="datetime1">
              <a:rPr lang="fr-FR" smtClean="0"/>
              <a:t>12/06/2014</a:t>
            </a:fld>
            <a:endParaRPr lang="en-US" dirty="0"/>
          </a:p>
        </p:txBody>
      </p:sp>
      <p:sp>
        <p:nvSpPr>
          <p:cNvPr id="6" name="Espace réservé du numéro de diapositive 5"/>
          <p:cNvSpPr>
            <a:spLocks noGrp="1"/>
          </p:cNvSpPr>
          <p:nvPr>
            <p:ph type="sldNum" sz="quarter" idx="12"/>
          </p:nvPr>
        </p:nvSpPr>
        <p:spPr/>
        <p:txBody>
          <a:bodyPr/>
          <a:lstStyle/>
          <a:p>
            <a:fld id="{EFA90138-DF1D-49FF-86BC-E918F5E2DC78}" type="slidenum">
              <a:rPr lang="en-US" smtClean="0"/>
              <a:pPr/>
              <a:t>46</a:t>
            </a:fld>
            <a:endParaRPr lang="en-US" dirty="0"/>
          </a:p>
        </p:txBody>
      </p:sp>
    </p:spTree>
    <p:extLst>
      <p:ext uri="{BB962C8B-B14F-4D97-AF65-F5344CB8AC3E}">
        <p14:creationId xmlns:p14="http://schemas.microsoft.com/office/powerpoint/2010/main" val="4194725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 </a:t>
            </a:r>
            <a:r>
              <a:rPr lang="en-US" b="1" dirty="0" smtClean="0"/>
              <a:t> </a:t>
            </a:r>
            <a:r>
              <a:rPr lang="en-US" b="1" dirty="0" err="1" smtClean="0"/>
              <a:t>voisinage</a:t>
            </a:r>
            <a:r>
              <a:rPr lang="en-US" b="1" dirty="0" smtClean="0"/>
              <a:t> </a:t>
            </a:r>
            <a:r>
              <a:rPr lang="en-US" b="1" i="1" dirty="0"/>
              <a:t>NS - </a:t>
            </a:r>
            <a:r>
              <a:rPr lang="en-US" b="1" i="1" dirty="0" err="1"/>
              <a:t>Nowicki</a:t>
            </a:r>
            <a:r>
              <a:rPr lang="en-US" b="1" i="1" dirty="0"/>
              <a:t> &amp; </a:t>
            </a:r>
            <a:r>
              <a:rPr lang="en-US" b="1" i="1" dirty="0" err="1"/>
              <a:t>Smutnicki</a:t>
            </a:r>
            <a:r>
              <a:rPr lang="en-US" b="1" i="1" dirty="0"/>
              <a:t> </a:t>
            </a:r>
            <a:endParaRPr lang="fr-FR" dirty="0"/>
          </a:p>
        </p:txBody>
      </p:sp>
      <p:sp>
        <p:nvSpPr>
          <p:cNvPr id="3" name="Content Placeholder 2"/>
          <p:cNvSpPr>
            <a:spLocks noGrp="1"/>
          </p:cNvSpPr>
          <p:nvPr>
            <p:ph idx="1"/>
          </p:nvPr>
        </p:nvSpPr>
        <p:spPr>
          <a:xfrm>
            <a:off x="581192" y="1735006"/>
            <a:ext cx="11029615" cy="4142843"/>
          </a:xfrm>
        </p:spPr>
        <p:txBody>
          <a:bodyPr/>
          <a:lstStyle/>
          <a:p>
            <a:pPr marL="0" indent="0" algn="justLow">
              <a:buNone/>
            </a:pPr>
            <a:r>
              <a:rPr lang="en-US" sz="2400" dirty="0" err="1"/>
              <a:t>L’approche</a:t>
            </a:r>
            <a:r>
              <a:rPr lang="en-US" sz="2400" dirty="0"/>
              <a:t> de </a:t>
            </a:r>
            <a:r>
              <a:rPr lang="en-US" sz="2400" i="1" dirty="0"/>
              <a:t>NS </a:t>
            </a:r>
            <a:r>
              <a:rPr lang="en-US" sz="2400" dirty="0" err="1"/>
              <a:t>génère</a:t>
            </a:r>
            <a:r>
              <a:rPr lang="en-US" sz="2400" dirty="0"/>
              <a:t> </a:t>
            </a:r>
            <a:r>
              <a:rPr lang="en-US" sz="2400" dirty="0" err="1"/>
              <a:t>d’abord</a:t>
            </a:r>
            <a:r>
              <a:rPr lang="en-US" sz="2400" dirty="0"/>
              <a:t> un </a:t>
            </a:r>
            <a:r>
              <a:rPr lang="en-US" sz="2400" dirty="0" err="1"/>
              <a:t>seul</a:t>
            </a:r>
            <a:r>
              <a:rPr lang="en-US" sz="2400" dirty="0"/>
              <a:t> </a:t>
            </a:r>
            <a:r>
              <a:rPr lang="en-US" sz="2400" dirty="0" err="1"/>
              <a:t>chemin</a:t>
            </a:r>
            <a:r>
              <a:rPr lang="en-US" sz="2400" dirty="0"/>
              <a:t> critique : </a:t>
            </a:r>
            <a:r>
              <a:rPr lang="en-US" sz="2400" dirty="0" err="1"/>
              <a:t>si</a:t>
            </a:r>
            <a:r>
              <a:rPr lang="en-US" sz="2400" dirty="0"/>
              <a:t> </a:t>
            </a:r>
            <a:r>
              <a:rPr lang="en-US" sz="2400" i="1" dirty="0"/>
              <a:t>PM</a:t>
            </a:r>
            <a:r>
              <a:rPr lang="en-US" sz="2400" dirty="0"/>
              <a:t>[</a:t>
            </a:r>
            <a:r>
              <a:rPr lang="en-US" sz="2400" i="1" dirty="0" err="1"/>
              <a:t>Oi</a:t>
            </a:r>
            <a:r>
              <a:rPr lang="en-US" sz="2400" dirty="0"/>
              <a:t>] et </a:t>
            </a:r>
            <a:r>
              <a:rPr lang="en-US" sz="2400" i="1" dirty="0"/>
              <a:t>PJ</a:t>
            </a:r>
            <a:r>
              <a:rPr lang="en-US" sz="2400" dirty="0"/>
              <a:t>[</a:t>
            </a:r>
            <a:r>
              <a:rPr lang="en-US" sz="2400" i="1" dirty="0" err="1"/>
              <a:t>Oi</a:t>
            </a:r>
            <a:r>
              <a:rPr lang="en-US" sz="2400" dirty="0"/>
              <a:t>] </a:t>
            </a:r>
            <a:r>
              <a:rPr lang="en-US" sz="2400" dirty="0" err="1"/>
              <a:t>dénotant</a:t>
            </a:r>
            <a:r>
              <a:rPr lang="en-US" sz="2400" dirty="0"/>
              <a:t> le </a:t>
            </a:r>
            <a:r>
              <a:rPr lang="en-US" sz="2400" dirty="0" err="1"/>
              <a:t>prédécesseur</a:t>
            </a:r>
            <a:r>
              <a:rPr lang="en-US" sz="2400" dirty="0"/>
              <a:t> de </a:t>
            </a:r>
            <a:r>
              <a:rPr lang="en-US" sz="2400" dirty="0" err="1"/>
              <a:t>l’opération</a:t>
            </a:r>
            <a:r>
              <a:rPr lang="en-US" sz="2400" dirty="0"/>
              <a:t> </a:t>
            </a:r>
            <a:r>
              <a:rPr lang="en-US" sz="2400" i="1" dirty="0" err="1"/>
              <a:t>Oi</a:t>
            </a:r>
            <a:r>
              <a:rPr lang="en-US" sz="2400" i="1" dirty="0"/>
              <a:t> </a:t>
            </a:r>
            <a:r>
              <a:rPr lang="en-US" sz="2400" dirty="0" err="1"/>
              <a:t>respectivement</a:t>
            </a:r>
            <a:r>
              <a:rPr lang="en-US" sz="2400" dirty="0"/>
              <a:t> </a:t>
            </a:r>
            <a:r>
              <a:rPr lang="en-US" sz="2400" dirty="0" err="1"/>
              <a:t>sur</a:t>
            </a:r>
            <a:r>
              <a:rPr lang="en-US" sz="2400" dirty="0"/>
              <a:t> la machine et </a:t>
            </a:r>
            <a:r>
              <a:rPr lang="en-US" sz="2400" dirty="0" err="1"/>
              <a:t>sur</a:t>
            </a:r>
            <a:r>
              <a:rPr lang="en-US" sz="2400" dirty="0"/>
              <a:t> la </a:t>
            </a:r>
            <a:r>
              <a:rPr lang="en-US" sz="2400" dirty="0" err="1"/>
              <a:t>tâche</a:t>
            </a:r>
            <a:r>
              <a:rPr lang="en-US" sz="2400" dirty="0"/>
              <a:t> (</a:t>
            </a:r>
            <a:r>
              <a:rPr lang="en-US" sz="2400" dirty="0" err="1"/>
              <a:t>gamme</a:t>
            </a:r>
            <a:r>
              <a:rPr lang="en-US" sz="2400" dirty="0"/>
              <a:t>), </a:t>
            </a:r>
            <a:r>
              <a:rPr lang="en-US" sz="2400" dirty="0" err="1"/>
              <a:t>sont</a:t>
            </a:r>
            <a:r>
              <a:rPr lang="en-US" sz="2400" dirty="0"/>
              <a:t> </a:t>
            </a:r>
            <a:r>
              <a:rPr lang="en-US" sz="2400" dirty="0" err="1"/>
              <a:t>tous</a:t>
            </a:r>
            <a:r>
              <a:rPr lang="en-US" sz="2400" dirty="0"/>
              <a:t> les </a:t>
            </a:r>
            <a:r>
              <a:rPr lang="en-US" sz="2400" dirty="0" err="1"/>
              <a:t>deux</a:t>
            </a:r>
            <a:r>
              <a:rPr lang="en-US" sz="2400" dirty="0"/>
              <a:t> critiques, </a:t>
            </a:r>
            <a:r>
              <a:rPr lang="en-US" sz="2400" dirty="0" err="1"/>
              <a:t>alors</a:t>
            </a:r>
            <a:r>
              <a:rPr lang="en-US" sz="2400" dirty="0"/>
              <a:t> le </a:t>
            </a:r>
            <a:r>
              <a:rPr lang="en-US" sz="2400" dirty="0" err="1"/>
              <a:t>prédécesseur</a:t>
            </a:r>
            <a:r>
              <a:rPr lang="en-US" sz="2400" dirty="0"/>
              <a:t> qui </a:t>
            </a:r>
            <a:r>
              <a:rPr lang="en-US" sz="2400" dirty="0" err="1"/>
              <a:t>apparaît</a:t>
            </a:r>
            <a:r>
              <a:rPr lang="en-US" sz="2400" dirty="0"/>
              <a:t> le premier </a:t>
            </a:r>
            <a:r>
              <a:rPr lang="en-US" sz="2400" dirty="0" err="1"/>
              <a:t>dans</a:t>
            </a:r>
            <a:r>
              <a:rPr lang="en-US" sz="2400" dirty="0"/>
              <a:t> la </a:t>
            </a:r>
            <a:r>
              <a:rPr lang="en-US" sz="2400" dirty="0" err="1"/>
              <a:t>séquence</a:t>
            </a:r>
            <a:r>
              <a:rPr lang="en-US" sz="2400" dirty="0"/>
              <a:t> des </a:t>
            </a:r>
            <a:r>
              <a:rPr lang="en-US" sz="2400" dirty="0" err="1"/>
              <a:t>opérations</a:t>
            </a:r>
            <a:r>
              <a:rPr lang="en-US" sz="2400" dirty="0"/>
              <a:t> sera </a:t>
            </a:r>
            <a:r>
              <a:rPr lang="en-US" sz="2400" dirty="0" err="1"/>
              <a:t>choisi</a:t>
            </a:r>
            <a:r>
              <a:rPr lang="en-US" sz="2400" dirty="0"/>
              <a:t>. Sur </a:t>
            </a:r>
            <a:r>
              <a:rPr lang="en-US" sz="2400" dirty="0" err="1"/>
              <a:t>ce</a:t>
            </a:r>
            <a:r>
              <a:rPr lang="en-US" sz="2400" dirty="0"/>
              <a:t> </a:t>
            </a:r>
            <a:r>
              <a:rPr lang="en-US" sz="2400" dirty="0" err="1"/>
              <a:t>chemin</a:t>
            </a:r>
            <a:r>
              <a:rPr lang="en-US" sz="2400" dirty="0"/>
              <a:t> critique qui </a:t>
            </a:r>
            <a:r>
              <a:rPr lang="en-US" sz="2400" dirty="0" err="1"/>
              <a:t>comprend</a:t>
            </a:r>
            <a:r>
              <a:rPr lang="en-US" sz="2400" dirty="0"/>
              <a:t> </a:t>
            </a:r>
            <a:r>
              <a:rPr lang="en-US" sz="2400" i="1" dirty="0"/>
              <a:t>b </a:t>
            </a:r>
            <a:r>
              <a:rPr lang="en-US" sz="2400" dirty="0"/>
              <a:t>blocs,  </a:t>
            </a:r>
            <a:r>
              <a:rPr lang="en-US" sz="2400" i="1" dirty="0"/>
              <a:t>NS </a:t>
            </a:r>
            <a:r>
              <a:rPr lang="en-US" sz="2400" dirty="0"/>
              <a:t>inverse le premier et le dernier arc de </a:t>
            </a:r>
            <a:r>
              <a:rPr lang="en-US" sz="2400" dirty="0" err="1"/>
              <a:t>chaque</a:t>
            </a:r>
            <a:r>
              <a:rPr lang="en-US" sz="2400" dirty="0"/>
              <a:t> bloc, </a:t>
            </a:r>
            <a:r>
              <a:rPr lang="en-US" sz="2400" dirty="0" err="1"/>
              <a:t>sauf</a:t>
            </a:r>
            <a:r>
              <a:rPr lang="en-US" sz="2400" dirty="0"/>
              <a:t> le premier et le dernier bloc </a:t>
            </a:r>
            <a:r>
              <a:rPr lang="en-US" sz="2400" dirty="0" err="1"/>
              <a:t>où</a:t>
            </a:r>
            <a:r>
              <a:rPr lang="en-US" sz="2400" dirty="0"/>
              <a:t> le </a:t>
            </a:r>
            <a:r>
              <a:rPr lang="en-US" sz="2400" dirty="0" err="1"/>
              <a:t>reversement</a:t>
            </a:r>
            <a:r>
              <a:rPr lang="en-US" sz="2400" dirty="0"/>
              <a:t> </a:t>
            </a:r>
            <a:r>
              <a:rPr lang="en-US" sz="2400" dirty="0" err="1"/>
              <a:t>concerne</a:t>
            </a:r>
            <a:r>
              <a:rPr lang="en-US" sz="2400" dirty="0"/>
              <a:t> </a:t>
            </a:r>
            <a:r>
              <a:rPr lang="en-US" sz="2400" dirty="0" err="1"/>
              <a:t>respectivement</a:t>
            </a:r>
            <a:r>
              <a:rPr lang="en-US" sz="2400" dirty="0"/>
              <a:t> le dernier et le premier arc </a:t>
            </a:r>
            <a:r>
              <a:rPr lang="en-US" sz="2400" dirty="0" err="1"/>
              <a:t>seulement</a:t>
            </a:r>
            <a:r>
              <a:rPr lang="en-US" sz="2400" dirty="0" smtClean="0"/>
              <a:t>.</a:t>
            </a:r>
            <a:endParaRPr lang="fr-FR" dirty="0" smtClean="0"/>
          </a:p>
          <a:p>
            <a:pPr marL="0" indent="0">
              <a:buNone/>
            </a:pPr>
            <a:endParaRPr lang="fr-FR" dirty="0"/>
          </a:p>
          <a:p>
            <a:pPr marL="0" indent="0">
              <a:buNone/>
            </a:pPr>
            <a:endParaRPr lang="fr-FR" dirty="0" smtClean="0"/>
          </a:p>
          <a:p>
            <a:pPr marL="0" indent="0">
              <a:buNone/>
            </a:pPr>
            <a:endParaRPr lang="fr-FR" dirty="0"/>
          </a:p>
        </p:txBody>
      </p:sp>
      <p:pic>
        <p:nvPicPr>
          <p:cNvPr id="4" name="Picture 3"/>
          <p:cNvPicPr>
            <a:picLocks noChangeAspect="1"/>
          </p:cNvPicPr>
          <p:nvPr/>
        </p:nvPicPr>
        <p:blipFill>
          <a:blip r:embed="rId3"/>
          <a:stretch>
            <a:fillRect/>
          </a:stretch>
        </p:blipFill>
        <p:spPr>
          <a:xfrm>
            <a:off x="2437239" y="4211123"/>
            <a:ext cx="6648450" cy="2438400"/>
          </a:xfrm>
          <a:prstGeom prst="rect">
            <a:avLst/>
          </a:prstGeom>
        </p:spPr>
      </p:pic>
      <p:sp>
        <p:nvSpPr>
          <p:cNvPr id="5" name="Espace réservé de la date 4"/>
          <p:cNvSpPr>
            <a:spLocks noGrp="1"/>
          </p:cNvSpPr>
          <p:nvPr>
            <p:ph type="dt" sz="half" idx="10"/>
          </p:nvPr>
        </p:nvSpPr>
        <p:spPr/>
        <p:txBody>
          <a:bodyPr/>
          <a:lstStyle/>
          <a:p>
            <a:fld id="{14509095-7DF8-4BF5-BD5B-73F066CC1373}" type="datetime1">
              <a:rPr lang="fr-FR" smtClean="0"/>
              <a:t>12/06/2014</a:t>
            </a:fld>
            <a:endParaRPr lang="en-US" dirty="0"/>
          </a:p>
        </p:txBody>
      </p:sp>
      <p:sp>
        <p:nvSpPr>
          <p:cNvPr id="6" name="Espace réservé du numéro de diapositive 5"/>
          <p:cNvSpPr>
            <a:spLocks noGrp="1"/>
          </p:cNvSpPr>
          <p:nvPr>
            <p:ph type="sldNum" sz="quarter" idx="12"/>
          </p:nvPr>
        </p:nvSpPr>
        <p:spPr/>
        <p:txBody>
          <a:bodyPr/>
          <a:lstStyle/>
          <a:p>
            <a:fld id="{EFA90138-DF1D-49FF-86BC-E918F5E2DC78}" type="slidenum">
              <a:rPr lang="en-US" smtClean="0"/>
              <a:pPr/>
              <a:t>47</a:t>
            </a:fld>
            <a:endParaRPr lang="en-US" dirty="0"/>
          </a:p>
        </p:txBody>
      </p:sp>
    </p:spTree>
    <p:extLst>
      <p:ext uri="{BB962C8B-B14F-4D97-AF65-F5344CB8AC3E}">
        <p14:creationId xmlns:p14="http://schemas.microsoft.com/office/powerpoint/2010/main" val="1886052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L’évaluation</a:t>
            </a:r>
            <a:r>
              <a:rPr lang="en-US" b="1" dirty="0"/>
              <a:t> de </a:t>
            </a:r>
            <a:r>
              <a:rPr lang="en-US" b="1" dirty="0" err="1"/>
              <a:t>voisinage</a:t>
            </a:r>
            <a:endParaRPr lang="fr-FR" dirty="0"/>
          </a:p>
        </p:txBody>
      </p:sp>
      <p:sp>
        <p:nvSpPr>
          <p:cNvPr id="3" name="Content Placeholder 2"/>
          <p:cNvSpPr>
            <a:spLocks noGrp="1"/>
          </p:cNvSpPr>
          <p:nvPr>
            <p:ph idx="1"/>
          </p:nvPr>
        </p:nvSpPr>
        <p:spPr>
          <a:xfrm>
            <a:off x="581192" y="1912867"/>
            <a:ext cx="10695078" cy="4510236"/>
          </a:xfrm>
        </p:spPr>
        <p:txBody>
          <a:bodyPr>
            <a:normAutofit/>
          </a:bodyPr>
          <a:lstStyle/>
          <a:p>
            <a:pPr marL="0" indent="0">
              <a:buNone/>
            </a:pPr>
            <a:r>
              <a:rPr lang="fr-FR" sz="2400" dirty="0" smtClean="0"/>
              <a:t>La </a:t>
            </a:r>
            <a:r>
              <a:rPr lang="fr-FR" sz="2400" dirty="0"/>
              <a:t>taille de voisinage influe sur le nombre de choix qui s’offrent à la méthode de recherche pour passer de la solution courante à la voisine, plus ce nombre est élevé, plus elle a de chances pour s’échapper de l’optimum local</a:t>
            </a:r>
            <a:r>
              <a:rPr lang="fr-FR" sz="2400" dirty="0" smtClean="0"/>
              <a:t>. L</a:t>
            </a:r>
            <a:r>
              <a:rPr lang="en-US" sz="2400" dirty="0" smtClean="0"/>
              <a:t>e </a:t>
            </a:r>
            <a:r>
              <a:rPr lang="en-US" sz="2400" dirty="0" err="1"/>
              <a:t>compromis</a:t>
            </a:r>
            <a:r>
              <a:rPr lang="en-US" sz="2400" dirty="0"/>
              <a:t> entre </a:t>
            </a:r>
            <a:r>
              <a:rPr lang="en-US" sz="2400" dirty="0" err="1"/>
              <a:t>ces</a:t>
            </a:r>
            <a:r>
              <a:rPr lang="en-US" sz="2400" dirty="0"/>
              <a:t> </a:t>
            </a:r>
            <a:r>
              <a:rPr lang="en-US" sz="2400" dirty="0" err="1"/>
              <a:t>deux</a:t>
            </a:r>
            <a:r>
              <a:rPr lang="en-US" sz="2400" dirty="0"/>
              <a:t> situations </a:t>
            </a:r>
            <a:r>
              <a:rPr lang="en-US" sz="2400" dirty="0" err="1"/>
              <a:t>est</a:t>
            </a:r>
            <a:r>
              <a:rPr lang="en-US" sz="2400" dirty="0"/>
              <a:t> </a:t>
            </a:r>
            <a:r>
              <a:rPr lang="en-US" sz="2400" dirty="0" err="1"/>
              <a:t>obtenu</a:t>
            </a:r>
            <a:r>
              <a:rPr lang="en-US" sz="2400" dirty="0"/>
              <a:t> par les </a:t>
            </a:r>
            <a:r>
              <a:rPr lang="en-US" sz="2400" dirty="0" err="1"/>
              <a:t>considérations</a:t>
            </a:r>
            <a:r>
              <a:rPr lang="en-US" sz="2400" dirty="0"/>
              <a:t> </a:t>
            </a:r>
            <a:r>
              <a:rPr lang="en-US" sz="2400" dirty="0" err="1"/>
              <a:t>suivantes</a:t>
            </a:r>
            <a:r>
              <a:rPr lang="en-US" sz="2400" dirty="0"/>
              <a:t> </a:t>
            </a:r>
            <a:r>
              <a:rPr lang="en-US" sz="2400" dirty="0" smtClean="0"/>
              <a:t>:</a:t>
            </a:r>
          </a:p>
          <a:p>
            <a:pPr marL="457200" indent="-457200">
              <a:buFont typeface="+mj-lt"/>
              <a:buAutoNum type="arabicPeriod"/>
            </a:pPr>
            <a:r>
              <a:rPr lang="en-US" sz="2400" dirty="0"/>
              <a:t>Les </a:t>
            </a:r>
            <a:r>
              <a:rPr lang="en-US" sz="2400" dirty="0" err="1"/>
              <a:t>voisinages</a:t>
            </a:r>
            <a:r>
              <a:rPr lang="en-US" sz="2400" dirty="0"/>
              <a:t> </a:t>
            </a:r>
            <a:r>
              <a:rPr lang="en-US" sz="2400" dirty="0" err="1"/>
              <a:t>choisis</a:t>
            </a:r>
            <a:r>
              <a:rPr lang="en-US" sz="2400" dirty="0"/>
              <a:t> </a:t>
            </a:r>
            <a:r>
              <a:rPr lang="en-US" sz="2400" dirty="0" err="1" smtClean="0"/>
              <a:t>sont</a:t>
            </a:r>
            <a:r>
              <a:rPr lang="en-US" sz="2400" dirty="0" smtClean="0"/>
              <a:t> </a:t>
            </a:r>
            <a:r>
              <a:rPr lang="en-US" sz="2400" dirty="0"/>
              <a:t>de </a:t>
            </a:r>
            <a:r>
              <a:rPr lang="en-US" sz="2400" dirty="0" err="1"/>
              <a:t>taille</a:t>
            </a:r>
            <a:r>
              <a:rPr lang="en-US" sz="2400" dirty="0"/>
              <a:t> </a:t>
            </a:r>
            <a:r>
              <a:rPr lang="en-US" sz="2400" dirty="0" err="1"/>
              <a:t>raisonnable</a:t>
            </a:r>
            <a:r>
              <a:rPr lang="en-US" sz="2400" dirty="0"/>
              <a:t>, </a:t>
            </a:r>
            <a:r>
              <a:rPr lang="en-US" sz="2400" dirty="0" err="1"/>
              <a:t>permettant</a:t>
            </a:r>
            <a:r>
              <a:rPr lang="en-US" sz="2400" dirty="0"/>
              <a:t> </a:t>
            </a:r>
            <a:r>
              <a:rPr lang="en-US" sz="2400" dirty="0" err="1"/>
              <a:t>ainsi</a:t>
            </a:r>
            <a:r>
              <a:rPr lang="en-US" sz="2400" dirty="0"/>
              <a:t> de </a:t>
            </a:r>
            <a:r>
              <a:rPr lang="en-US" sz="2400" dirty="0" err="1"/>
              <a:t>réduire</a:t>
            </a:r>
            <a:r>
              <a:rPr lang="en-US" sz="2400" dirty="0"/>
              <a:t> </a:t>
            </a:r>
            <a:r>
              <a:rPr lang="en-US" sz="2400" dirty="0" err="1" smtClean="0"/>
              <a:t>l’effort</a:t>
            </a:r>
            <a:r>
              <a:rPr lang="en-US" sz="2400" dirty="0" smtClean="0"/>
              <a:t> </a:t>
            </a:r>
            <a:r>
              <a:rPr lang="en-US" sz="2400" dirty="0"/>
              <a:t>de </a:t>
            </a:r>
            <a:r>
              <a:rPr lang="en-US" sz="2400" dirty="0" err="1"/>
              <a:t>leur</a:t>
            </a:r>
            <a:r>
              <a:rPr lang="en-US" sz="2400" dirty="0"/>
              <a:t> </a:t>
            </a:r>
            <a:r>
              <a:rPr lang="en-US" sz="2400" dirty="0" err="1"/>
              <a:t>évaluation</a:t>
            </a:r>
            <a:r>
              <a:rPr lang="en-US" sz="2400" dirty="0"/>
              <a:t>, et </a:t>
            </a:r>
            <a:r>
              <a:rPr lang="en-US" sz="2400" dirty="0" err="1"/>
              <a:t>aussi</a:t>
            </a:r>
            <a:r>
              <a:rPr lang="en-US" sz="2400" dirty="0"/>
              <a:t> </a:t>
            </a:r>
            <a:r>
              <a:rPr lang="en-US" sz="2400" dirty="0" err="1"/>
              <a:t>d’exploiter</a:t>
            </a:r>
            <a:r>
              <a:rPr lang="en-US" sz="2400" dirty="0"/>
              <a:t> </a:t>
            </a:r>
            <a:r>
              <a:rPr lang="en-US" sz="2400" dirty="0" err="1"/>
              <a:t>suffisamment</a:t>
            </a:r>
            <a:r>
              <a:rPr lang="en-US" sz="2400" dirty="0"/>
              <a:t> le </a:t>
            </a:r>
            <a:r>
              <a:rPr lang="en-US" sz="2400" dirty="0" err="1" smtClean="0"/>
              <a:t>voisinage</a:t>
            </a:r>
            <a:endParaRPr lang="fr-FR" sz="2400" dirty="0"/>
          </a:p>
          <a:p>
            <a:pPr marL="457200" indent="-457200">
              <a:buFont typeface="+mj-lt"/>
              <a:buAutoNum type="arabicPeriod"/>
            </a:pPr>
            <a:r>
              <a:rPr lang="en-US" sz="2400" dirty="0" smtClean="0"/>
              <a:t>Pour </a:t>
            </a:r>
            <a:r>
              <a:rPr lang="en-US" sz="2400" dirty="0" err="1"/>
              <a:t>évaluer</a:t>
            </a:r>
            <a:r>
              <a:rPr lang="en-US" sz="2400" dirty="0"/>
              <a:t> le </a:t>
            </a:r>
            <a:r>
              <a:rPr lang="en-US" sz="2400" dirty="0" err="1"/>
              <a:t>voisinage</a:t>
            </a:r>
            <a:r>
              <a:rPr lang="en-US" sz="2400" dirty="0"/>
              <a:t> </a:t>
            </a:r>
            <a:r>
              <a:rPr lang="en-US" sz="2400" dirty="0" smtClean="0"/>
              <a:t>on </a:t>
            </a:r>
            <a:r>
              <a:rPr lang="en-US" sz="2400" dirty="0" err="1" smtClean="0"/>
              <a:t>utilise</a:t>
            </a:r>
            <a:r>
              <a:rPr lang="en-US" sz="2400" dirty="0" smtClean="0"/>
              <a:t> un </a:t>
            </a:r>
            <a:r>
              <a:rPr lang="en-US" sz="2400" dirty="0" err="1" smtClean="0"/>
              <a:t>algorithme</a:t>
            </a:r>
            <a:r>
              <a:rPr lang="en-US" sz="2400" dirty="0" smtClean="0"/>
              <a:t> , </a:t>
            </a:r>
            <a:r>
              <a:rPr lang="en-US" sz="2400" dirty="0"/>
              <a:t>qui vise à </a:t>
            </a:r>
            <a:r>
              <a:rPr lang="en-US" sz="2400" dirty="0" err="1"/>
              <a:t>calculer</a:t>
            </a:r>
            <a:r>
              <a:rPr lang="en-US" sz="2400" dirty="0"/>
              <a:t> </a:t>
            </a:r>
            <a:r>
              <a:rPr lang="en-US" sz="2400" dirty="0" err="1"/>
              <a:t>seulement</a:t>
            </a:r>
            <a:r>
              <a:rPr lang="en-US" sz="2400" dirty="0"/>
              <a:t> les dates de début d’un sous-ensemble </a:t>
            </a:r>
            <a:r>
              <a:rPr lang="en-US" sz="2400" dirty="0" err="1"/>
              <a:t>d’opérations</a:t>
            </a:r>
            <a:r>
              <a:rPr lang="en-US" sz="2400" dirty="0"/>
              <a:t> qui </a:t>
            </a:r>
            <a:r>
              <a:rPr lang="en-US" sz="2400" dirty="0" err="1"/>
              <a:t>est</a:t>
            </a:r>
            <a:r>
              <a:rPr lang="en-US" sz="2400" dirty="0"/>
              <a:t> </a:t>
            </a:r>
            <a:r>
              <a:rPr lang="en-US" sz="2400" dirty="0" err="1"/>
              <a:t>effectivement</a:t>
            </a:r>
            <a:r>
              <a:rPr lang="en-US" sz="2400" dirty="0"/>
              <a:t> </a:t>
            </a:r>
            <a:r>
              <a:rPr lang="en-US" sz="2400" dirty="0" err="1"/>
              <a:t>concerné</a:t>
            </a:r>
            <a:r>
              <a:rPr lang="en-US" sz="2400" dirty="0"/>
              <a:t> par le </a:t>
            </a:r>
            <a:r>
              <a:rPr lang="en-US" sz="2400" dirty="0" err="1"/>
              <a:t>mouvement</a:t>
            </a:r>
            <a:r>
              <a:rPr lang="en-US" sz="2400" dirty="0"/>
              <a:t> et non pas </a:t>
            </a:r>
            <a:r>
              <a:rPr lang="en-US" sz="2400" dirty="0" err="1"/>
              <a:t>toutes</a:t>
            </a:r>
            <a:r>
              <a:rPr lang="en-US" sz="2400" dirty="0"/>
              <a:t> les </a:t>
            </a:r>
            <a:r>
              <a:rPr lang="en-US" sz="2400" dirty="0" err="1"/>
              <a:t>opérations</a:t>
            </a:r>
            <a:r>
              <a:rPr lang="en-US" sz="2400" dirty="0" smtClean="0"/>
              <a:t>.</a:t>
            </a:r>
            <a:endParaRPr lang="fr-FR" sz="2400" dirty="0"/>
          </a:p>
        </p:txBody>
      </p:sp>
      <p:sp>
        <p:nvSpPr>
          <p:cNvPr id="4" name="Espace réservé de la date 3"/>
          <p:cNvSpPr>
            <a:spLocks noGrp="1"/>
          </p:cNvSpPr>
          <p:nvPr>
            <p:ph type="dt" sz="half" idx="10"/>
          </p:nvPr>
        </p:nvSpPr>
        <p:spPr/>
        <p:txBody>
          <a:bodyPr/>
          <a:lstStyle/>
          <a:p>
            <a:fld id="{3A23D149-8AD5-4197-BCC8-77D13494D41A}" type="datetime1">
              <a:rPr lang="fr-FR" smtClean="0"/>
              <a:t>12/06/2014</a:t>
            </a:fld>
            <a:endParaRPr lang="en-US" dirty="0"/>
          </a:p>
        </p:txBody>
      </p:sp>
      <p:sp>
        <p:nvSpPr>
          <p:cNvPr id="5" name="Espace réservé du numéro de diapositive 4"/>
          <p:cNvSpPr>
            <a:spLocks noGrp="1"/>
          </p:cNvSpPr>
          <p:nvPr>
            <p:ph type="sldNum" sz="quarter" idx="12"/>
          </p:nvPr>
        </p:nvSpPr>
        <p:spPr/>
        <p:txBody>
          <a:bodyPr/>
          <a:lstStyle/>
          <a:p>
            <a:fld id="{EFA90138-DF1D-49FF-86BC-E918F5E2DC78}" type="slidenum">
              <a:rPr lang="en-US" smtClean="0"/>
              <a:pPr/>
              <a:t>48</a:t>
            </a:fld>
            <a:endParaRPr lang="en-US" dirty="0"/>
          </a:p>
        </p:txBody>
      </p:sp>
    </p:spTree>
    <p:extLst>
      <p:ext uri="{BB962C8B-B14F-4D97-AF65-F5344CB8AC3E}">
        <p14:creationId xmlns:p14="http://schemas.microsoft.com/office/powerpoint/2010/main" val="27752835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 </a:t>
            </a:r>
            <a:r>
              <a:rPr lang="en-US" b="1" dirty="0" err="1"/>
              <a:t>mémoire</a:t>
            </a:r>
            <a:r>
              <a:rPr lang="en-US" b="1" dirty="0"/>
              <a:t> </a:t>
            </a:r>
            <a:r>
              <a:rPr lang="en-US" b="1" dirty="0" err="1"/>
              <a:t>Tabou</a:t>
            </a:r>
            <a:endParaRPr lang="fr-FR" dirty="0"/>
          </a:p>
        </p:txBody>
      </p:sp>
      <p:sp>
        <p:nvSpPr>
          <p:cNvPr id="3" name="Content Placeholder 2"/>
          <p:cNvSpPr>
            <a:spLocks noGrp="1"/>
          </p:cNvSpPr>
          <p:nvPr>
            <p:ph idx="1"/>
          </p:nvPr>
        </p:nvSpPr>
        <p:spPr>
          <a:xfrm>
            <a:off x="390692" y="2238876"/>
            <a:ext cx="11370176" cy="4539916"/>
          </a:xfrm>
        </p:spPr>
        <p:txBody>
          <a:bodyPr>
            <a:noAutofit/>
          </a:bodyPr>
          <a:lstStyle/>
          <a:p>
            <a:pPr algn="justLow">
              <a:buFont typeface="Wingdings" panose="05000000000000000000" pitchFamily="2" charset="2"/>
              <a:buChar char="ü"/>
            </a:pPr>
            <a:r>
              <a:rPr lang="en-US" sz="2200" dirty="0"/>
              <a:t>La structure de la </a:t>
            </a:r>
            <a:r>
              <a:rPr lang="en-US" sz="2200" dirty="0" err="1"/>
              <a:t>mémoire</a:t>
            </a:r>
            <a:r>
              <a:rPr lang="en-US" sz="2200" dirty="0"/>
              <a:t> </a:t>
            </a:r>
            <a:r>
              <a:rPr lang="en-US" sz="2200" dirty="0" smtClean="0"/>
              <a:t>se </a:t>
            </a:r>
            <a:r>
              <a:rPr lang="en-US" sz="2200" dirty="0" err="1"/>
              <a:t>réalise</a:t>
            </a:r>
            <a:r>
              <a:rPr lang="en-US" sz="2200" dirty="0"/>
              <a:t> à </a:t>
            </a:r>
            <a:r>
              <a:rPr lang="en-US" sz="2200" dirty="0" err="1"/>
              <a:t>l’aide</a:t>
            </a:r>
            <a:r>
              <a:rPr lang="en-US" sz="2200" dirty="0"/>
              <a:t> </a:t>
            </a:r>
            <a:r>
              <a:rPr lang="en-US" sz="2200" dirty="0" err="1"/>
              <a:t>d’une</a:t>
            </a:r>
            <a:r>
              <a:rPr lang="en-US" sz="2200" dirty="0"/>
              <a:t> </a:t>
            </a:r>
            <a:r>
              <a:rPr lang="en-US" sz="2200" dirty="0" err="1"/>
              <a:t>liste</a:t>
            </a:r>
            <a:r>
              <a:rPr lang="en-US" sz="2200" dirty="0"/>
              <a:t> </a:t>
            </a:r>
            <a:r>
              <a:rPr lang="en-US" sz="2200" dirty="0" err="1"/>
              <a:t>circulaire</a:t>
            </a:r>
            <a:r>
              <a:rPr lang="en-US" sz="2200" dirty="0"/>
              <a:t> de </a:t>
            </a:r>
            <a:r>
              <a:rPr lang="en-US" sz="2200" dirty="0" err="1"/>
              <a:t>taille</a:t>
            </a:r>
            <a:r>
              <a:rPr lang="en-US" sz="2200" dirty="0"/>
              <a:t> </a:t>
            </a:r>
            <a:r>
              <a:rPr lang="en-US" sz="2200" i="1" dirty="0"/>
              <a:t>k </a:t>
            </a:r>
            <a:r>
              <a:rPr lang="en-US" sz="2200" dirty="0"/>
              <a:t>qui </a:t>
            </a:r>
            <a:r>
              <a:rPr lang="en-US" sz="2200" dirty="0" err="1"/>
              <a:t>peut</a:t>
            </a:r>
            <a:r>
              <a:rPr lang="en-US" sz="2200" dirty="0"/>
              <a:t> </a:t>
            </a:r>
            <a:r>
              <a:rPr lang="en-US" sz="2200" dirty="0" err="1"/>
              <a:t>être</a:t>
            </a:r>
            <a:r>
              <a:rPr lang="en-US" sz="2200" dirty="0"/>
              <a:t> </a:t>
            </a:r>
            <a:r>
              <a:rPr lang="en-US" sz="2200" dirty="0" err="1"/>
              <a:t>constante</a:t>
            </a:r>
            <a:r>
              <a:rPr lang="en-US" sz="2200" dirty="0"/>
              <a:t> </a:t>
            </a:r>
            <a:r>
              <a:rPr lang="en-US" sz="2200" dirty="0" err="1"/>
              <a:t>ou</a:t>
            </a:r>
            <a:r>
              <a:rPr lang="en-US" sz="2200" dirty="0"/>
              <a:t> variable. La </a:t>
            </a:r>
            <a:r>
              <a:rPr lang="en-US" sz="2200" dirty="0" err="1"/>
              <a:t>gestion</a:t>
            </a:r>
            <a:r>
              <a:rPr lang="en-US" sz="2200" dirty="0"/>
              <a:t> de la </a:t>
            </a:r>
            <a:r>
              <a:rPr lang="en-US" sz="2200" dirty="0" err="1"/>
              <a:t>liste</a:t>
            </a:r>
            <a:r>
              <a:rPr lang="en-US" sz="2200" dirty="0"/>
              <a:t> suit la </a:t>
            </a:r>
            <a:r>
              <a:rPr lang="en-US" sz="2200" dirty="0" err="1"/>
              <a:t>stratégie</a:t>
            </a:r>
            <a:r>
              <a:rPr lang="en-US" sz="2200" dirty="0"/>
              <a:t> FIFO, </a:t>
            </a:r>
            <a:r>
              <a:rPr lang="en-US" sz="2200" dirty="0" err="1"/>
              <a:t>l’ordre</a:t>
            </a:r>
            <a:r>
              <a:rPr lang="en-US" sz="2200" dirty="0"/>
              <a:t> de </a:t>
            </a:r>
            <a:r>
              <a:rPr lang="en-US" sz="2200" dirty="0" err="1"/>
              <a:t>dégagement</a:t>
            </a:r>
            <a:r>
              <a:rPr lang="en-US" sz="2200" dirty="0"/>
              <a:t> des </a:t>
            </a:r>
            <a:r>
              <a:rPr lang="en-US" sz="2200" dirty="0" err="1"/>
              <a:t>éléments</a:t>
            </a:r>
            <a:r>
              <a:rPr lang="en-US" sz="2200" dirty="0"/>
              <a:t> de la </a:t>
            </a:r>
            <a:r>
              <a:rPr lang="en-US" sz="2200" dirty="0" err="1"/>
              <a:t>liste</a:t>
            </a:r>
            <a:r>
              <a:rPr lang="en-US" sz="2200" dirty="0"/>
              <a:t> </a:t>
            </a:r>
            <a:r>
              <a:rPr lang="en-US" sz="2200" dirty="0" err="1"/>
              <a:t>est</a:t>
            </a:r>
            <a:r>
              <a:rPr lang="en-US" sz="2200" dirty="0"/>
              <a:t> </a:t>
            </a:r>
            <a:r>
              <a:rPr lang="en-US" sz="2200" dirty="0" err="1"/>
              <a:t>celui</a:t>
            </a:r>
            <a:r>
              <a:rPr lang="en-US" sz="2200" dirty="0"/>
              <a:t> de </a:t>
            </a:r>
            <a:r>
              <a:rPr lang="en-US" sz="2200" dirty="0" err="1"/>
              <a:t>leur</a:t>
            </a:r>
            <a:r>
              <a:rPr lang="en-US" sz="2200" dirty="0"/>
              <a:t> insertion. La </a:t>
            </a:r>
            <a:r>
              <a:rPr lang="en-US" sz="2200" dirty="0" err="1"/>
              <a:t>mise</a:t>
            </a:r>
            <a:r>
              <a:rPr lang="en-US" sz="2200" dirty="0"/>
              <a:t> à jour de la </a:t>
            </a:r>
            <a:r>
              <a:rPr lang="en-US" sz="2200" dirty="0" err="1"/>
              <a:t>liste</a:t>
            </a:r>
            <a:r>
              <a:rPr lang="en-US" sz="2200" dirty="0"/>
              <a:t> des </a:t>
            </a:r>
            <a:r>
              <a:rPr lang="en-US" sz="2200" dirty="0" err="1"/>
              <a:t>tabous</a:t>
            </a:r>
            <a:r>
              <a:rPr lang="en-US" sz="2200" dirty="0"/>
              <a:t> se fait à </a:t>
            </a:r>
            <a:r>
              <a:rPr lang="en-US" sz="2200" dirty="0" err="1"/>
              <a:t>chaque</a:t>
            </a:r>
            <a:r>
              <a:rPr lang="en-US" sz="2200" dirty="0"/>
              <a:t> </a:t>
            </a:r>
            <a:r>
              <a:rPr lang="en-US" sz="2200" dirty="0" err="1"/>
              <a:t>itération</a:t>
            </a:r>
            <a:r>
              <a:rPr lang="en-US" sz="2200" dirty="0"/>
              <a:t> de la </a:t>
            </a:r>
            <a:r>
              <a:rPr lang="en-US" sz="2200" dirty="0" err="1"/>
              <a:t>recherche</a:t>
            </a:r>
            <a:r>
              <a:rPr lang="en-US" sz="2200" dirty="0"/>
              <a:t>. A </a:t>
            </a:r>
            <a:r>
              <a:rPr lang="en-US" sz="2200" dirty="0" err="1"/>
              <a:t>chaque</a:t>
            </a:r>
            <a:r>
              <a:rPr lang="en-US" sz="2200" dirty="0"/>
              <a:t> </a:t>
            </a:r>
            <a:r>
              <a:rPr lang="en-US" sz="2200" dirty="0" err="1"/>
              <a:t>itération</a:t>
            </a:r>
            <a:r>
              <a:rPr lang="en-US" sz="2200" dirty="0"/>
              <a:t> un </a:t>
            </a:r>
            <a:r>
              <a:rPr lang="en-US" sz="2200" dirty="0" err="1"/>
              <a:t>élément</a:t>
            </a:r>
            <a:r>
              <a:rPr lang="en-US" sz="2200" dirty="0"/>
              <a:t> nouveau </a:t>
            </a:r>
            <a:r>
              <a:rPr lang="en-US" sz="2200" dirty="0" err="1"/>
              <a:t>est</a:t>
            </a:r>
            <a:r>
              <a:rPr lang="en-US" sz="2200" dirty="0"/>
              <a:t> </a:t>
            </a:r>
            <a:r>
              <a:rPr lang="en-US" sz="2200" dirty="0" err="1"/>
              <a:t>introduit</a:t>
            </a:r>
            <a:r>
              <a:rPr lang="en-US" sz="2200" dirty="0"/>
              <a:t> et un </a:t>
            </a:r>
            <a:r>
              <a:rPr lang="en-US" sz="2200" dirty="0" err="1"/>
              <a:t>autre</a:t>
            </a:r>
            <a:r>
              <a:rPr lang="en-US" sz="2200" dirty="0"/>
              <a:t> le plus </a:t>
            </a:r>
            <a:r>
              <a:rPr lang="en-US" sz="2200" dirty="0" err="1"/>
              <a:t>ancien</a:t>
            </a:r>
            <a:r>
              <a:rPr lang="en-US" sz="2200" dirty="0"/>
              <a:t> </a:t>
            </a:r>
            <a:r>
              <a:rPr lang="en-US" sz="2200" dirty="0" err="1"/>
              <a:t>est</a:t>
            </a:r>
            <a:r>
              <a:rPr lang="en-US" sz="2200" dirty="0"/>
              <a:t> </a:t>
            </a:r>
            <a:r>
              <a:rPr lang="en-US" sz="2200" dirty="0" err="1"/>
              <a:t>dégagé</a:t>
            </a:r>
            <a:r>
              <a:rPr lang="en-US" sz="2200" dirty="0"/>
              <a:t> de la </a:t>
            </a:r>
            <a:r>
              <a:rPr lang="en-US" sz="2200" dirty="0" err="1"/>
              <a:t>liste</a:t>
            </a:r>
            <a:r>
              <a:rPr lang="en-US" sz="2200" dirty="0"/>
              <a:t>.</a:t>
            </a:r>
            <a:endParaRPr lang="fr-FR" sz="2200" dirty="0"/>
          </a:p>
          <a:p>
            <a:pPr algn="justLow">
              <a:buFont typeface="Wingdings" panose="05000000000000000000" pitchFamily="2" charset="2"/>
              <a:buChar char="ü"/>
            </a:pPr>
            <a:r>
              <a:rPr lang="en-US" sz="2200" dirty="0" smtClean="0"/>
              <a:t>Les </a:t>
            </a:r>
            <a:r>
              <a:rPr lang="en-US" sz="2200" dirty="0" err="1"/>
              <a:t>éléments</a:t>
            </a:r>
            <a:r>
              <a:rPr lang="en-US" sz="2200" dirty="0"/>
              <a:t> de la </a:t>
            </a:r>
            <a:r>
              <a:rPr lang="en-US" sz="2200" dirty="0" err="1"/>
              <a:t>liste</a:t>
            </a:r>
            <a:r>
              <a:rPr lang="en-US" sz="2200" dirty="0"/>
              <a:t> </a:t>
            </a:r>
            <a:r>
              <a:rPr lang="en-US" sz="2200" dirty="0" err="1"/>
              <a:t>Tabou</a:t>
            </a:r>
            <a:r>
              <a:rPr lang="en-US" sz="2200" dirty="0"/>
              <a:t> </a:t>
            </a:r>
            <a:r>
              <a:rPr lang="en-US" sz="2200" dirty="0" err="1"/>
              <a:t>sont</a:t>
            </a:r>
            <a:r>
              <a:rPr lang="en-US" sz="2200" dirty="0"/>
              <a:t> des </a:t>
            </a:r>
            <a:r>
              <a:rPr lang="en-US" sz="2200" dirty="0" err="1"/>
              <a:t>mouvements</a:t>
            </a:r>
            <a:r>
              <a:rPr lang="en-US" sz="2200" dirty="0"/>
              <a:t> : un </a:t>
            </a:r>
            <a:r>
              <a:rPr lang="en-US" sz="2200" dirty="0" err="1"/>
              <a:t>mouvement</a:t>
            </a:r>
            <a:r>
              <a:rPr lang="en-US" sz="2200" dirty="0"/>
              <a:t> marque la transition </a:t>
            </a:r>
            <a:r>
              <a:rPr lang="en-US" sz="2200" dirty="0" err="1"/>
              <a:t>faite</a:t>
            </a:r>
            <a:r>
              <a:rPr lang="en-US" sz="2200" dirty="0"/>
              <a:t> </a:t>
            </a:r>
            <a:r>
              <a:rPr lang="en-US" sz="2200" dirty="0" err="1"/>
              <a:t>sur</a:t>
            </a:r>
            <a:r>
              <a:rPr lang="en-US" sz="2200" dirty="0"/>
              <a:t> </a:t>
            </a:r>
            <a:r>
              <a:rPr lang="en-US" sz="2200" dirty="0" err="1"/>
              <a:t>une</a:t>
            </a:r>
            <a:r>
              <a:rPr lang="en-US" sz="2200" dirty="0"/>
              <a:t> solution pour passer à son </a:t>
            </a:r>
            <a:r>
              <a:rPr lang="en-US" sz="2200" dirty="0" err="1"/>
              <a:t>voisin</a:t>
            </a:r>
            <a:r>
              <a:rPr lang="en-US" sz="2200" dirty="0" smtClean="0"/>
              <a:t>.</a:t>
            </a:r>
            <a:endParaRPr lang="fr-FR" sz="2200" dirty="0"/>
          </a:p>
          <a:p>
            <a:pPr marL="800100" indent="-304800" algn="justLow"/>
            <a:r>
              <a:rPr lang="en-US" sz="2200" dirty="0" err="1" smtClean="0"/>
              <a:t>Dans</a:t>
            </a:r>
            <a:r>
              <a:rPr lang="en-US" sz="2200" dirty="0" smtClean="0"/>
              <a:t> </a:t>
            </a:r>
            <a:r>
              <a:rPr lang="en-US" sz="2200" dirty="0"/>
              <a:t>le </a:t>
            </a:r>
            <a:r>
              <a:rPr lang="en-US" sz="2200" dirty="0" err="1"/>
              <a:t>cas</a:t>
            </a:r>
            <a:r>
              <a:rPr lang="en-US" sz="2200" dirty="0"/>
              <a:t> de : </a:t>
            </a:r>
            <a:r>
              <a:rPr lang="en-US" sz="2200" i="1" dirty="0"/>
              <a:t>N</a:t>
            </a:r>
            <a:r>
              <a:rPr lang="en-US" sz="2200" dirty="0"/>
              <a:t>1, </a:t>
            </a:r>
            <a:r>
              <a:rPr lang="en-US" sz="2200" i="1" dirty="0"/>
              <a:t>N</a:t>
            </a:r>
            <a:r>
              <a:rPr lang="en-US" sz="2200" dirty="0"/>
              <a:t>2 et </a:t>
            </a:r>
            <a:r>
              <a:rPr lang="en-US" sz="2200" i="1" dirty="0"/>
              <a:t>NS </a:t>
            </a:r>
            <a:r>
              <a:rPr lang="en-US" sz="2200" dirty="0"/>
              <a:t>: le </a:t>
            </a:r>
            <a:r>
              <a:rPr lang="en-US" sz="2200" dirty="0" err="1"/>
              <a:t>mouvement</a:t>
            </a:r>
            <a:r>
              <a:rPr lang="en-US" sz="2200" dirty="0"/>
              <a:t> </a:t>
            </a:r>
            <a:r>
              <a:rPr lang="en-US" sz="2200" dirty="0" err="1"/>
              <a:t>est</a:t>
            </a:r>
            <a:r>
              <a:rPr lang="en-US" sz="2200" dirty="0"/>
              <a:t> </a:t>
            </a:r>
            <a:r>
              <a:rPr lang="en-US" sz="2200" dirty="0" err="1"/>
              <a:t>constitué</a:t>
            </a:r>
            <a:r>
              <a:rPr lang="en-US" sz="2200" dirty="0"/>
              <a:t> des </a:t>
            </a:r>
            <a:r>
              <a:rPr lang="en-US" sz="2200" dirty="0" err="1"/>
              <a:t>deux</a:t>
            </a:r>
            <a:r>
              <a:rPr lang="en-US" sz="2200" dirty="0"/>
              <a:t> </a:t>
            </a:r>
            <a:r>
              <a:rPr lang="en-US" sz="2200" dirty="0" err="1"/>
              <a:t>opérations</a:t>
            </a:r>
            <a:r>
              <a:rPr lang="en-US" sz="2200" dirty="0"/>
              <a:t> </a:t>
            </a:r>
            <a:r>
              <a:rPr lang="en-US" sz="2200" dirty="0" err="1"/>
              <a:t>échangées</a:t>
            </a:r>
            <a:r>
              <a:rPr lang="en-US" sz="2200" dirty="0"/>
              <a:t> </a:t>
            </a:r>
            <a:endParaRPr lang="fr-FR" sz="2200" dirty="0"/>
          </a:p>
          <a:p>
            <a:pPr marL="800100" indent="-304800" algn="justLow"/>
            <a:r>
              <a:rPr lang="en-US" sz="2200" dirty="0" err="1" smtClean="0"/>
              <a:t>Dans</a:t>
            </a:r>
            <a:r>
              <a:rPr lang="en-US" sz="2200" dirty="0" smtClean="0"/>
              <a:t> </a:t>
            </a:r>
            <a:r>
              <a:rPr lang="en-US" sz="2200" dirty="0"/>
              <a:t>le </a:t>
            </a:r>
            <a:r>
              <a:rPr lang="en-US" sz="2200" dirty="0" err="1"/>
              <a:t>cas</a:t>
            </a:r>
            <a:r>
              <a:rPr lang="en-US" sz="2200" dirty="0"/>
              <a:t> de : </a:t>
            </a:r>
            <a:r>
              <a:rPr lang="en-US" sz="2200" i="1" dirty="0"/>
              <a:t>NA</a:t>
            </a:r>
            <a:r>
              <a:rPr lang="en-US" sz="2200" dirty="0"/>
              <a:t>, </a:t>
            </a:r>
            <a:r>
              <a:rPr lang="en-US" sz="2200" i="1" dirty="0"/>
              <a:t>RNA </a:t>
            </a:r>
            <a:r>
              <a:rPr lang="en-US" sz="2200" dirty="0"/>
              <a:t>et </a:t>
            </a:r>
            <a:r>
              <a:rPr lang="en-US" sz="2200" i="1" dirty="0"/>
              <a:t>NB </a:t>
            </a:r>
            <a:r>
              <a:rPr lang="en-US" sz="2200" dirty="0"/>
              <a:t>: le </a:t>
            </a:r>
            <a:r>
              <a:rPr lang="en-US" sz="2200" dirty="0" err="1"/>
              <a:t>mouvement</a:t>
            </a:r>
            <a:r>
              <a:rPr lang="en-US" sz="2200" dirty="0"/>
              <a:t> </a:t>
            </a:r>
            <a:r>
              <a:rPr lang="en-US" sz="2200" dirty="0" err="1"/>
              <a:t>est</a:t>
            </a:r>
            <a:r>
              <a:rPr lang="en-US" sz="2200" dirty="0"/>
              <a:t> </a:t>
            </a:r>
            <a:r>
              <a:rPr lang="en-US" sz="2200" dirty="0" err="1"/>
              <a:t>constitué</a:t>
            </a:r>
            <a:r>
              <a:rPr lang="en-US" sz="2200" dirty="0"/>
              <a:t> de </a:t>
            </a:r>
            <a:r>
              <a:rPr lang="en-US" sz="2200" dirty="0" err="1"/>
              <a:t>l’opération</a:t>
            </a:r>
            <a:r>
              <a:rPr lang="en-US" sz="2200" dirty="0"/>
              <a:t> </a:t>
            </a:r>
            <a:r>
              <a:rPr lang="en-US" sz="2200" dirty="0" err="1"/>
              <a:t>déplacée</a:t>
            </a:r>
            <a:r>
              <a:rPr lang="en-US" sz="2200" dirty="0"/>
              <a:t> et </a:t>
            </a:r>
            <a:r>
              <a:rPr lang="en-US" sz="2200" dirty="0" err="1"/>
              <a:t>sa</a:t>
            </a:r>
            <a:r>
              <a:rPr lang="en-US" sz="2200" dirty="0"/>
              <a:t> nouvelle position</a:t>
            </a:r>
            <a:r>
              <a:rPr lang="en-US" sz="2200" dirty="0" smtClean="0"/>
              <a:t>.</a:t>
            </a:r>
            <a:r>
              <a:rPr lang="en-US" sz="2200" dirty="0"/>
              <a:t> </a:t>
            </a:r>
            <a:endParaRPr lang="fr-FR" sz="2200" dirty="0"/>
          </a:p>
          <a:p>
            <a:pPr algn="justLow">
              <a:buFont typeface="Wingdings" panose="05000000000000000000" pitchFamily="2" charset="2"/>
              <a:buChar char="ü"/>
            </a:pPr>
            <a:r>
              <a:rPr lang="en-US" sz="2200" dirty="0" smtClean="0"/>
              <a:t>Un </a:t>
            </a:r>
            <a:r>
              <a:rPr lang="en-US" sz="2200" dirty="0" err="1"/>
              <a:t>mouvement</a:t>
            </a:r>
            <a:r>
              <a:rPr lang="en-US" sz="2200" dirty="0"/>
              <a:t> </a:t>
            </a:r>
            <a:r>
              <a:rPr lang="en-US" sz="2200" dirty="0" err="1"/>
              <a:t>tabou</a:t>
            </a:r>
            <a:r>
              <a:rPr lang="en-US" sz="2200" dirty="0"/>
              <a:t> </a:t>
            </a:r>
            <a:r>
              <a:rPr lang="en-US" sz="2200" dirty="0" err="1"/>
              <a:t>est</a:t>
            </a:r>
            <a:r>
              <a:rPr lang="en-US" sz="2200" dirty="0"/>
              <a:t> le </a:t>
            </a:r>
            <a:r>
              <a:rPr lang="en-US" sz="2200" dirty="0" err="1"/>
              <a:t>mouvement</a:t>
            </a:r>
            <a:r>
              <a:rPr lang="en-US" sz="2200" dirty="0"/>
              <a:t> inverse d’un </a:t>
            </a:r>
            <a:r>
              <a:rPr lang="en-US" sz="2200" dirty="0" err="1"/>
              <a:t>mouvement</a:t>
            </a:r>
            <a:r>
              <a:rPr lang="en-US" sz="2200" dirty="0"/>
              <a:t> déjà </a:t>
            </a:r>
            <a:r>
              <a:rPr lang="en-US" sz="2200" dirty="0" err="1"/>
              <a:t>mémorisé</a:t>
            </a:r>
            <a:r>
              <a:rPr lang="en-US" sz="2200" dirty="0"/>
              <a:t> </a:t>
            </a:r>
            <a:r>
              <a:rPr lang="en-US" sz="2200" dirty="0" err="1"/>
              <a:t>dans</a:t>
            </a:r>
            <a:r>
              <a:rPr lang="en-US" sz="2200" dirty="0"/>
              <a:t> la </a:t>
            </a:r>
            <a:r>
              <a:rPr lang="en-US" sz="2200" dirty="0" err="1"/>
              <a:t>liste</a:t>
            </a:r>
            <a:r>
              <a:rPr lang="en-US" sz="2200" dirty="0"/>
              <a:t> des </a:t>
            </a:r>
            <a:r>
              <a:rPr lang="en-US" sz="2200" dirty="0" err="1"/>
              <a:t>tabous</a:t>
            </a:r>
            <a:r>
              <a:rPr lang="en-US" sz="2200" dirty="0" smtClean="0"/>
              <a:t>.</a:t>
            </a:r>
            <a:endParaRPr lang="fr-FR" sz="2200" dirty="0"/>
          </a:p>
          <a:p>
            <a:pPr marL="0" indent="0">
              <a:buNone/>
            </a:pPr>
            <a:endParaRPr lang="fr-FR" sz="2200" dirty="0"/>
          </a:p>
        </p:txBody>
      </p:sp>
      <p:sp>
        <p:nvSpPr>
          <p:cNvPr id="4" name="Espace réservé de la date 3"/>
          <p:cNvSpPr>
            <a:spLocks noGrp="1"/>
          </p:cNvSpPr>
          <p:nvPr>
            <p:ph type="dt" sz="half" idx="10"/>
          </p:nvPr>
        </p:nvSpPr>
        <p:spPr/>
        <p:txBody>
          <a:bodyPr/>
          <a:lstStyle/>
          <a:p>
            <a:fld id="{0B2BABE8-9712-491F-825C-519D32DD7BEF}" type="datetime1">
              <a:rPr lang="fr-FR" smtClean="0"/>
              <a:t>12/06/2014</a:t>
            </a:fld>
            <a:endParaRPr lang="en-US" dirty="0"/>
          </a:p>
        </p:txBody>
      </p:sp>
      <p:sp>
        <p:nvSpPr>
          <p:cNvPr id="5" name="Espace réservé du numéro de diapositive 4"/>
          <p:cNvSpPr>
            <a:spLocks noGrp="1"/>
          </p:cNvSpPr>
          <p:nvPr>
            <p:ph type="sldNum" sz="quarter" idx="12"/>
          </p:nvPr>
        </p:nvSpPr>
        <p:spPr/>
        <p:txBody>
          <a:bodyPr/>
          <a:lstStyle/>
          <a:p>
            <a:fld id="{EFA90138-DF1D-49FF-86BC-E918F5E2DC78}" type="slidenum">
              <a:rPr lang="en-US" smtClean="0"/>
              <a:pPr/>
              <a:t>49</a:t>
            </a:fld>
            <a:endParaRPr lang="en-US" dirty="0"/>
          </a:p>
        </p:txBody>
      </p:sp>
    </p:spTree>
    <p:extLst>
      <p:ext uri="{BB962C8B-B14F-4D97-AF65-F5344CB8AC3E}">
        <p14:creationId xmlns:p14="http://schemas.microsoft.com/office/powerpoint/2010/main" val="94371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Définition du problème d’ordonnancement</a:t>
            </a:r>
          </a:p>
        </p:txBody>
      </p:sp>
      <p:sp>
        <p:nvSpPr>
          <p:cNvPr id="5" name="Espace réservé du contenu 4"/>
          <p:cNvSpPr>
            <a:spLocks noGrp="1"/>
          </p:cNvSpPr>
          <p:nvPr>
            <p:ph idx="1"/>
          </p:nvPr>
        </p:nvSpPr>
        <p:spPr/>
        <p:txBody>
          <a:bodyPr>
            <a:normAutofit/>
          </a:bodyPr>
          <a:lstStyle/>
          <a:p>
            <a:pPr marL="0" indent="0" algn="justLow">
              <a:buNone/>
            </a:pPr>
            <a:r>
              <a:rPr lang="fr-FR" sz="3000" dirty="0"/>
              <a:t>D’une façon générale, il y a problème d’ordonnancement quand il existe </a:t>
            </a:r>
            <a:r>
              <a:rPr lang="fr-FR" sz="3000" dirty="0" smtClean="0"/>
              <a:t>:</a:t>
            </a:r>
          </a:p>
          <a:p>
            <a:pPr algn="justLow"/>
            <a:r>
              <a:rPr lang="fr-FR" sz="3000" dirty="0" smtClean="0"/>
              <a:t> </a:t>
            </a:r>
            <a:r>
              <a:rPr lang="fr-FR" sz="3000" dirty="0"/>
              <a:t>Un ensemble de travaux (tâches ou encore jobs ou lots) à  réaliser, </a:t>
            </a:r>
            <a:endParaRPr lang="fr-FR" sz="3000" dirty="0" smtClean="0"/>
          </a:p>
          <a:p>
            <a:pPr algn="justLow"/>
            <a:r>
              <a:rPr lang="fr-FR" sz="3000" dirty="0" smtClean="0"/>
              <a:t> </a:t>
            </a:r>
            <a:r>
              <a:rPr lang="fr-FR" sz="3000" dirty="0"/>
              <a:t>Un ensemble de ressources à utiliser par ces </a:t>
            </a:r>
            <a:r>
              <a:rPr lang="fr-FR" sz="3000" dirty="0" smtClean="0"/>
              <a:t>travaux,</a:t>
            </a:r>
          </a:p>
          <a:p>
            <a:pPr algn="justLow"/>
            <a:r>
              <a:rPr lang="fr-FR" sz="3000" dirty="0" smtClean="0"/>
              <a:t> </a:t>
            </a:r>
            <a:r>
              <a:rPr lang="fr-FR" sz="3000" dirty="0"/>
              <a:t>Un programme (calendrier) à déterminer, pour allouer convenablement les ressources aux tâches.</a:t>
            </a:r>
          </a:p>
        </p:txBody>
      </p:sp>
      <p:sp>
        <p:nvSpPr>
          <p:cNvPr id="2" name="Espace réservé de la date 1"/>
          <p:cNvSpPr>
            <a:spLocks noGrp="1"/>
          </p:cNvSpPr>
          <p:nvPr>
            <p:ph type="dt" sz="half" idx="10"/>
          </p:nvPr>
        </p:nvSpPr>
        <p:spPr/>
        <p:txBody>
          <a:bodyPr/>
          <a:lstStyle/>
          <a:p>
            <a:fld id="{F5E83C10-0087-48CA-8F5D-27111A0D4057}" type="datetime1">
              <a:rPr lang="fr-FR" smtClean="0"/>
              <a:t>12/06/2014</a:t>
            </a:fld>
            <a:endParaRPr lang="en-US" dirty="0"/>
          </a:p>
        </p:txBody>
      </p:sp>
      <p:sp>
        <p:nvSpPr>
          <p:cNvPr id="3" name="Espace réservé du numéro de diapositive 2"/>
          <p:cNvSpPr>
            <a:spLocks noGrp="1"/>
          </p:cNvSpPr>
          <p:nvPr>
            <p:ph type="sldNum" sz="quarter" idx="12"/>
          </p:nvPr>
        </p:nvSpPr>
        <p:spPr/>
        <p:txBody>
          <a:bodyPr/>
          <a:lstStyle/>
          <a:p>
            <a:fld id="{EFA90138-DF1D-49FF-86BC-E918F5E2DC78}" type="slidenum">
              <a:rPr lang="en-US" smtClean="0"/>
              <a:pPr/>
              <a:t>5</a:t>
            </a:fld>
            <a:endParaRPr lang="en-US" dirty="0"/>
          </a:p>
        </p:txBody>
      </p:sp>
    </p:spTree>
    <p:extLst>
      <p:ext uri="{BB962C8B-B14F-4D97-AF65-F5344CB8AC3E}">
        <p14:creationId xmlns:p14="http://schemas.microsoft.com/office/powerpoint/2010/main" val="23030377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 </a:t>
            </a:r>
            <a:r>
              <a:rPr lang="en-US" b="1" dirty="0" err="1"/>
              <a:t>mémoire</a:t>
            </a:r>
            <a:r>
              <a:rPr lang="en-US" b="1" dirty="0"/>
              <a:t> </a:t>
            </a:r>
            <a:r>
              <a:rPr lang="en-US" b="1" dirty="0" err="1" smtClean="0"/>
              <a:t>Tabou</a:t>
            </a:r>
            <a:r>
              <a:rPr lang="en-US" b="1" dirty="0" smtClean="0"/>
              <a:t> </a:t>
            </a:r>
            <a:r>
              <a:rPr lang="en-US" b="1" dirty="0" err="1" smtClean="0"/>
              <a:t>dynamique</a:t>
            </a:r>
            <a:endParaRPr lang="fr-FR" dirty="0"/>
          </a:p>
        </p:txBody>
      </p:sp>
      <p:sp>
        <p:nvSpPr>
          <p:cNvPr id="3" name="Content Placeholder 2"/>
          <p:cNvSpPr>
            <a:spLocks noGrp="1"/>
          </p:cNvSpPr>
          <p:nvPr>
            <p:ph idx="1"/>
          </p:nvPr>
        </p:nvSpPr>
        <p:spPr>
          <a:xfrm>
            <a:off x="581192" y="1918010"/>
            <a:ext cx="11029615" cy="4549697"/>
          </a:xfrm>
        </p:spPr>
        <p:txBody>
          <a:bodyPr>
            <a:normAutofit fontScale="77500" lnSpcReduction="20000"/>
          </a:bodyPr>
          <a:lstStyle/>
          <a:p>
            <a:pPr>
              <a:lnSpc>
                <a:spcPct val="110000"/>
              </a:lnSpc>
              <a:buFont typeface="Wingdings" panose="05000000000000000000" pitchFamily="2" charset="2"/>
              <a:buChar char="ü"/>
            </a:pPr>
            <a:r>
              <a:rPr lang="en-US" sz="3200" dirty="0" err="1"/>
              <a:t>Dans</a:t>
            </a:r>
            <a:r>
              <a:rPr lang="en-US" sz="3200" dirty="0"/>
              <a:t> le </a:t>
            </a:r>
            <a:r>
              <a:rPr lang="en-US" sz="3200" dirty="0" err="1"/>
              <a:t>cas</a:t>
            </a:r>
            <a:r>
              <a:rPr lang="en-US" sz="3200" dirty="0"/>
              <a:t> de la </a:t>
            </a:r>
            <a:r>
              <a:rPr lang="en-US" sz="3200" dirty="0" err="1"/>
              <a:t>taille</a:t>
            </a:r>
            <a:r>
              <a:rPr lang="en-US" sz="3200" dirty="0"/>
              <a:t> </a:t>
            </a:r>
            <a:r>
              <a:rPr lang="en-US" sz="3200" dirty="0" err="1"/>
              <a:t>dynamique</a:t>
            </a:r>
            <a:r>
              <a:rPr lang="en-US" sz="3200" dirty="0"/>
              <a:t>, le </a:t>
            </a:r>
            <a:r>
              <a:rPr lang="en-US" sz="3200" dirty="0" err="1"/>
              <a:t>redimensionnement</a:t>
            </a:r>
            <a:r>
              <a:rPr lang="en-US" sz="3200" dirty="0"/>
              <a:t> de la </a:t>
            </a:r>
            <a:r>
              <a:rPr lang="en-US" sz="3200" dirty="0" err="1"/>
              <a:t>liste</a:t>
            </a:r>
            <a:r>
              <a:rPr lang="en-US" sz="3200" dirty="0"/>
              <a:t> se fait </a:t>
            </a:r>
            <a:r>
              <a:rPr lang="en-US" sz="3200" dirty="0" err="1"/>
              <a:t>suivant</a:t>
            </a:r>
            <a:r>
              <a:rPr lang="en-US" sz="3200" dirty="0"/>
              <a:t> la </a:t>
            </a:r>
            <a:r>
              <a:rPr lang="en-US" sz="3200" dirty="0" err="1"/>
              <a:t>qualité</a:t>
            </a:r>
            <a:r>
              <a:rPr lang="en-US" sz="3200" dirty="0"/>
              <a:t> des solutions </a:t>
            </a:r>
            <a:r>
              <a:rPr lang="en-US" sz="3200" dirty="0" err="1"/>
              <a:t>découvertes</a:t>
            </a:r>
            <a:r>
              <a:rPr lang="en-US" sz="3200" dirty="0"/>
              <a:t>. </a:t>
            </a:r>
            <a:r>
              <a:rPr lang="en-US" sz="3200" dirty="0" err="1"/>
              <a:t>Ainsi</a:t>
            </a:r>
            <a:r>
              <a:rPr lang="en-US" sz="3200" dirty="0"/>
              <a:t>, la </a:t>
            </a:r>
            <a:r>
              <a:rPr lang="en-US" sz="3200" dirty="0" err="1"/>
              <a:t>liste</a:t>
            </a:r>
            <a:r>
              <a:rPr lang="en-US" sz="3200" dirty="0"/>
              <a:t> </a:t>
            </a:r>
            <a:r>
              <a:rPr lang="en-US" sz="3200" dirty="0" err="1"/>
              <a:t>Tabou</a:t>
            </a:r>
            <a:r>
              <a:rPr lang="en-US" sz="3200" dirty="0"/>
              <a:t> </a:t>
            </a:r>
            <a:r>
              <a:rPr lang="en-US" sz="3200" dirty="0" err="1"/>
              <a:t>raccourcit</a:t>
            </a:r>
            <a:r>
              <a:rPr lang="en-US" sz="3200" dirty="0"/>
              <a:t> </a:t>
            </a:r>
            <a:r>
              <a:rPr lang="en-US" sz="3200" dirty="0" err="1"/>
              <a:t>quand</a:t>
            </a:r>
            <a:r>
              <a:rPr lang="en-US" sz="3200" dirty="0"/>
              <a:t> </a:t>
            </a:r>
            <a:r>
              <a:rPr lang="en-US" sz="3200" dirty="0" err="1"/>
              <a:t>l’itération</a:t>
            </a:r>
            <a:r>
              <a:rPr lang="en-US" sz="3200" dirty="0"/>
              <a:t> </a:t>
            </a:r>
            <a:r>
              <a:rPr lang="en-US" sz="3200" dirty="0" err="1"/>
              <a:t>est</a:t>
            </a:r>
            <a:r>
              <a:rPr lang="en-US" sz="3200" dirty="0"/>
              <a:t> </a:t>
            </a:r>
            <a:r>
              <a:rPr lang="en-US" sz="3200" dirty="0" err="1"/>
              <a:t>amélioratrice</a:t>
            </a:r>
            <a:r>
              <a:rPr lang="en-US" sz="3200" dirty="0"/>
              <a:t>,  et  </a:t>
            </a:r>
            <a:r>
              <a:rPr lang="en-US" sz="3200" dirty="0" err="1"/>
              <a:t>s’allonge</a:t>
            </a:r>
            <a:r>
              <a:rPr lang="en-US" sz="3200" dirty="0"/>
              <a:t> </a:t>
            </a:r>
            <a:r>
              <a:rPr lang="en-US" sz="3200" dirty="0" err="1" smtClean="0"/>
              <a:t>si</a:t>
            </a:r>
            <a:r>
              <a:rPr lang="en-US" sz="3200" dirty="0"/>
              <a:t> </a:t>
            </a:r>
            <a:r>
              <a:rPr lang="en-US" sz="3200" dirty="0" smtClean="0"/>
              <a:t>le contraire.</a:t>
            </a:r>
          </a:p>
          <a:p>
            <a:pPr>
              <a:lnSpc>
                <a:spcPct val="110000"/>
              </a:lnSpc>
              <a:buFont typeface="Wingdings" panose="05000000000000000000" pitchFamily="2" charset="2"/>
              <a:buChar char="ü"/>
            </a:pPr>
            <a:r>
              <a:rPr lang="en-US" sz="3200" dirty="0"/>
              <a:t>Le </a:t>
            </a:r>
            <a:r>
              <a:rPr lang="en-US" sz="3200" dirty="0" err="1"/>
              <a:t>redimensionnement</a:t>
            </a:r>
            <a:r>
              <a:rPr lang="en-US" sz="3200" dirty="0"/>
              <a:t> </a:t>
            </a:r>
            <a:r>
              <a:rPr lang="en-US" sz="3200" dirty="0" smtClean="0"/>
              <a:t> se </a:t>
            </a:r>
            <a:r>
              <a:rPr lang="en-US" sz="3200" dirty="0"/>
              <a:t>fait d’un </a:t>
            </a:r>
            <a:r>
              <a:rPr lang="en-US" sz="3200" dirty="0" err="1"/>
              <a:t>élément</a:t>
            </a:r>
            <a:r>
              <a:rPr lang="en-US" sz="3200" dirty="0"/>
              <a:t> à </a:t>
            </a:r>
            <a:r>
              <a:rPr lang="en-US" sz="3200" dirty="0" err="1"/>
              <a:t>chaque</a:t>
            </a:r>
            <a:r>
              <a:rPr lang="en-US" sz="3200" dirty="0"/>
              <a:t> </a:t>
            </a:r>
            <a:r>
              <a:rPr lang="en-US" sz="3200" dirty="0" err="1"/>
              <a:t>fois</a:t>
            </a:r>
            <a:r>
              <a:rPr lang="en-US" sz="3200" dirty="0"/>
              <a:t> en ne </a:t>
            </a:r>
            <a:r>
              <a:rPr lang="en-US" sz="3200" dirty="0" err="1"/>
              <a:t>dépassant</a:t>
            </a:r>
            <a:r>
              <a:rPr lang="en-US" sz="3200" dirty="0"/>
              <a:t> pas les </a:t>
            </a:r>
            <a:r>
              <a:rPr lang="en-US" sz="3200" dirty="0" err="1"/>
              <a:t>limites</a:t>
            </a:r>
            <a:r>
              <a:rPr lang="en-US" sz="3200" dirty="0"/>
              <a:t> </a:t>
            </a:r>
            <a:r>
              <a:rPr lang="en-US" sz="3200" dirty="0" err="1"/>
              <a:t>supérieure</a:t>
            </a:r>
            <a:r>
              <a:rPr lang="en-US" sz="3200" dirty="0"/>
              <a:t> et </a:t>
            </a:r>
            <a:r>
              <a:rPr lang="en-US" sz="3200" dirty="0" err="1"/>
              <a:t>inférieure</a:t>
            </a:r>
            <a:r>
              <a:rPr lang="en-US" sz="3200" dirty="0"/>
              <a:t> de la </a:t>
            </a:r>
            <a:r>
              <a:rPr lang="en-US" sz="3200" dirty="0" err="1"/>
              <a:t>liste</a:t>
            </a:r>
            <a:r>
              <a:rPr lang="en-US" sz="3200" dirty="0"/>
              <a:t>. </a:t>
            </a:r>
            <a:r>
              <a:rPr lang="en-US" sz="3200" dirty="0" err="1"/>
              <a:t>Ces</a:t>
            </a:r>
            <a:r>
              <a:rPr lang="en-US" sz="3200" dirty="0"/>
              <a:t> </a:t>
            </a:r>
            <a:r>
              <a:rPr lang="en-US" sz="3200" dirty="0" err="1"/>
              <a:t>limites</a:t>
            </a:r>
            <a:r>
              <a:rPr lang="en-US" sz="3200" dirty="0"/>
              <a:t> </a:t>
            </a:r>
            <a:r>
              <a:rPr lang="en-US" sz="3200" dirty="0" err="1"/>
              <a:t>sont</a:t>
            </a:r>
            <a:r>
              <a:rPr lang="en-US" sz="3200" dirty="0"/>
              <a:t> </a:t>
            </a:r>
            <a:r>
              <a:rPr lang="en-US" sz="3200" dirty="0" err="1"/>
              <a:t>fixées</a:t>
            </a:r>
            <a:r>
              <a:rPr lang="en-US" sz="3200" dirty="0"/>
              <a:t> </a:t>
            </a:r>
            <a:r>
              <a:rPr lang="en-US" sz="3200" dirty="0" err="1" smtClean="0"/>
              <a:t>préalablement</a:t>
            </a:r>
            <a:r>
              <a:rPr lang="en-US" sz="3200" dirty="0" smtClean="0"/>
              <a:t>, par </a:t>
            </a:r>
            <a:r>
              <a:rPr lang="en-US" sz="3200" dirty="0" err="1" smtClean="0"/>
              <a:t>exemple</a:t>
            </a:r>
            <a:r>
              <a:rPr lang="en-US" sz="3200" dirty="0" smtClean="0"/>
              <a:t>:</a:t>
            </a:r>
          </a:p>
          <a:p>
            <a:pPr marL="1087438" lvl="1" indent="-304800">
              <a:lnSpc>
                <a:spcPct val="110000"/>
              </a:lnSpc>
            </a:pPr>
            <a:r>
              <a:rPr lang="en-US" sz="3000" dirty="0"/>
              <a:t>La </a:t>
            </a:r>
            <a:r>
              <a:rPr lang="en-US" sz="3000" dirty="0" err="1"/>
              <a:t>limite</a:t>
            </a:r>
            <a:r>
              <a:rPr lang="en-US" sz="3000" dirty="0"/>
              <a:t> </a:t>
            </a:r>
            <a:r>
              <a:rPr lang="en-US" sz="3000" dirty="0" err="1"/>
              <a:t>inférieure</a:t>
            </a:r>
            <a:r>
              <a:rPr lang="en-US" sz="3000" dirty="0"/>
              <a:t> </a:t>
            </a:r>
            <a:r>
              <a:rPr lang="en-US" sz="3000" i="1" dirty="0"/>
              <a:t>min </a:t>
            </a:r>
            <a:r>
              <a:rPr lang="en-US" sz="3000" dirty="0" err="1"/>
              <a:t>est</a:t>
            </a:r>
            <a:r>
              <a:rPr lang="en-US" sz="3000" dirty="0"/>
              <a:t> </a:t>
            </a:r>
            <a:r>
              <a:rPr lang="en-US" sz="3000" dirty="0" err="1"/>
              <a:t>choisie</a:t>
            </a:r>
            <a:r>
              <a:rPr lang="en-US" sz="3000" dirty="0"/>
              <a:t> </a:t>
            </a:r>
            <a:r>
              <a:rPr lang="en-US" sz="3000" dirty="0" err="1"/>
              <a:t>dans</a:t>
            </a:r>
            <a:r>
              <a:rPr lang="en-US" sz="3000" dirty="0"/>
              <a:t> </a:t>
            </a:r>
            <a:r>
              <a:rPr lang="en-US" sz="3000" dirty="0" err="1"/>
              <a:t>l’intervalle</a:t>
            </a:r>
            <a:r>
              <a:rPr lang="en-US" sz="3000" dirty="0"/>
              <a:t> [2, 2 + (</a:t>
            </a:r>
            <a:r>
              <a:rPr lang="en-US" sz="3000" i="1" dirty="0" err="1"/>
              <a:t>n</a:t>
            </a:r>
            <a:r>
              <a:rPr lang="en-US" sz="3000" dirty="0" err="1"/>
              <a:t>+</a:t>
            </a:r>
            <a:r>
              <a:rPr lang="en-US" sz="3000" i="1" dirty="0" err="1"/>
              <a:t>m</a:t>
            </a:r>
            <a:r>
              <a:rPr lang="en-US" sz="3000" dirty="0"/>
              <a:t>) / 3</a:t>
            </a:r>
            <a:r>
              <a:rPr lang="en-US" sz="3000" dirty="0" smtClean="0"/>
              <a:t>]</a:t>
            </a:r>
            <a:endParaRPr lang="fr-FR" sz="3000" dirty="0"/>
          </a:p>
          <a:p>
            <a:pPr marL="1087438" lvl="1" indent="-304800">
              <a:lnSpc>
                <a:spcPct val="110000"/>
              </a:lnSpc>
            </a:pPr>
            <a:r>
              <a:rPr lang="en-US" sz="3000" dirty="0" smtClean="0"/>
              <a:t>La </a:t>
            </a:r>
            <a:r>
              <a:rPr lang="en-US" sz="3000" dirty="0" err="1"/>
              <a:t>limite</a:t>
            </a:r>
            <a:r>
              <a:rPr lang="en-US" sz="3000" dirty="0"/>
              <a:t> </a:t>
            </a:r>
            <a:r>
              <a:rPr lang="en-US" sz="3000" dirty="0" err="1"/>
              <a:t>supérieure</a:t>
            </a:r>
            <a:r>
              <a:rPr lang="en-US" sz="3000" dirty="0"/>
              <a:t> </a:t>
            </a:r>
            <a:r>
              <a:rPr lang="en-US" sz="3000" i="1" dirty="0"/>
              <a:t>max </a:t>
            </a:r>
            <a:r>
              <a:rPr lang="en-US" sz="3000" dirty="0" err="1"/>
              <a:t>est</a:t>
            </a:r>
            <a:r>
              <a:rPr lang="en-US" sz="3000" dirty="0"/>
              <a:t> </a:t>
            </a:r>
            <a:r>
              <a:rPr lang="en-US" sz="3000" dirty="0" err="1"/>
              <a:t>choisie</a:t>
            </a:r>
            <a:r>
              <a:rPr lang="en-US" sz="3000" dirty="0"/>
              <a:t> </a:t>
            </a:r>
            <a:r>
              <a:rPr lang="en-US" sz="3000" dirty="0" err="1"/>
              <a:t>dans</a:t>
            </a:r>
            <a:r>
              <a:rPr lang="en-US" sz="3000" dirty="0"/>
              <a:t> </a:t>
            </a:r>
            <a:r>
              <a:rPr lang="en-US" sz="3000" dirty="0" err="1"/>
              <a:t>l’intervalle</a:t>
            </a:r>
            <a:r>
              <a:rPr lang="en-US" sz="3000" dirty="0"/>
              <a:t> [</a:t>
            </a:r>
            <a:r>
              <a:rPr lang="en-US" sz="3000" i="1" dirty="0"/>
              <a:t>min</a:t>
            </a:r>
            <a:r>
              <a:rPr lang="en-US" sz="3000" dirty="0"/>
              <a:t>+6, </a:t>
            </a:r>
            <a:r>
              <a:rPr lang="en-US" sz="3000" i="1" dirty="0"/>
              <a:t>min</a:t>
            </a:r>
            <a:r>
              <a:rPr lang="en-US" sz="3000" dirty="0"/>
              <a:t>+6 + (</a:t>
            </a:r>
            <a:r>
              <a:rPr lang="en-US" sz="3000" i="1" dirty="0" err="1"/>
              <a:t>n</a:t>
            </a:r>
            <a:r>
              <a:rPr lang="en-US" sz="3000" dirty="0" err="1"/>
              <a:t>+</a:t>
            </a:r>
            <a:r>
              <a:rPr lang="en-US" sz="3000" i="1" dirty="0" err="1"/>
              <a:t>m</a:t>
            </a:r>
            <a:r>
              <a:rPr lang="en-US" sz="3000" dirty="0"/>
              <a:t>) / 3] </a:t>
            </a:r>
            <a:endParaRPr lang="en-US" sz="3000" dirty="0" smtClean="0"/>
          </a:p>
          <a:p>
            <a:pPr marL="533400" indent="0">
              <a:lnSpc>
                <a:spcPct val="110000"/>
              </a:lnSpc>
              <a:buNone/>
            </a:pPr>
            <a:r>
              <a:rPr lang="en-US" sz="3200" dirty="0" err="1" smtClean="0"/>
              <a:t>Où</a:t>
            </a:r>
            <a:r>
              <a:rPr lang="en-US" sz="3200" dirty="0" smtClean="0"/>
              <a:t> </a:t>
            </a:r>
            <a:r>
              <a:rPr lang="en-US" sz="3200" i="1" dirty="0"/>
              <a:t>n </a:t>
            </a:r>
            <a:r>
              <a:rPr lang="en-US" sz="3200" dirty="0"/>
              <a:t>et </a:t>
            </a:r>
            <a:r>
              <a:rPr lang="en-US" sz="3200" i="1" dirty="0"/>
              <a:t>m </a:t>
            </a:r>
            <a:r>
              <a:rPr lang="en-US" sz="3200" dirty="0"/>
              <a:t>désignent </a:t>
            </a:r>
            <a:r>
              <a:rPr lang="en-US" sz="3200" dirty="0" err="1"/>
              <a:t>respectivement</a:t>
            </a:r>
            <a:r>
              <a:rPr lang="en-US" sz="3200" dirty="0"/>
              <a:t> le </a:t>
            </a:r>
            <a:r>
              <a:rPr lang="en-US" sz="3200" dirty="0" err="1"/>
              <a:t>nombre</a:t>
            </a:r>
            <a:r>
              <a:rPr lang="en-US" sz="3200" dirty="0"/>
              <a:t> de </a:t>
            </a:r>
            <a:r>
              <a:rPr lang="en-US" sz="3200" dirty="0" err="1"/>
              <a:t>tâches</a:t>
            </a:r>
            <a:r>
              <a:rPr lang="en-US" sz="3200" dirty="0"/>
              <a:t> et le </a:t>
            </a:r>
            <a:r>
              <a:rPr lang="en-US" sz="3200" dirty="0" err="1"/>
              <a:t>nombre</a:t>
            </a:r>
            <a:r>
              <a:rPr lang="en-US" sz="3200" dirty="0"/>
              <a:t> de machines.</a:t>
            </a:r>
            <a:endParaRPr lang="fr-FR" sz="3200" dirty="0"/>
          </a:p>
        </p:txBody>
      </p:sp>
      <p:sp>
        <p:nvSpPr>
          <p:cNvPr id="4" name="Espace réservé de la date 3"/>
          <p:cNvSpPr>
            <a:spLocks noGrp="1"/>
          </p:cNvSpPr>
          <p:nvPr>
            <p:ph type="dt" sz="half" idx="10"/>
          </p:nvPr>
        </p:nvSpPr>
        <p:spPr/>
        <p:txBody>
          <a:bodyPr/>
          <a:lstStyle/>
          <a:p>
            <a:fld id="{B38DC340-A5CA-407A-8CA6-D5D5F731F9E8}" type="datetime1">
              <a:rPr lang="fr-FR" smtClean="0"/>
              <a:t>12/06/2014</a:t>
            </a:fld>
            <a:endParaRPr lang="en-US" dirty="0"/>
          </a:p>
        </p:txBody>
      </p:sp>
      <p:sp>
        <p:nvSpPr>
          <p:cNvPr id="5" name="Espace réservé du numéro de diapositive 4"/>
          <p:cNvSpPr>
            <a:spLocks noGrp="1"/>
          </p:cNvSpPr>
          <p:nvPr>
            <p:ph type="sldNum" sz="quarter" idx="12"/>
          </p:nvPr>
        </p:nvSpPr>
        <p:spPr/>
        <p:txBody>
          <a:bodyPr/>
          <a:lstStyle/>
          <a:p>
            <a:fld id="{EFA90138-DF1D-49FF-86BC-E918F5E2DC78}" type="slidenum">
              <a:rPr lang="en-US" smtClean="0"/>
              <a:pPr/>
              <a:t>50</a:t>
            </a:fld>
            <a:endParaRPr lang="en-US" dirty="0"/>
          </a:p>
        </p:txBody>
      </p:sp>
    </p:spTree>
    <p:extLst>
      <p:ext uri="{BB962C8B-B14F-4D97-AF65-F5344CB8AC3E}">
        <p14:creationId xmlns:p14="http://schemas.microsoft.com/office/powerpoint/2010/main" val="423662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Détection des </a:t>
            </a:r>
            <a:r>
              <a:rPr lang="fr-FR" dirty="0" smtClean="0"/>
              <a:t>CYCLES – </a:t>
            </a:r>
            <a:r>
              <a:rPr lang="en-US" dirty="0" err="1" smtClean="0"/>
              <a:t>Wat</a:t>
            </a:r>
            <a:r>
              <a:rPr lang="en-US" dirty="0" smtClean="0"/>
              <a:t>, 1996</a:t>
            </a:r>
            <a:endParaRPr lang="fr-FR" dirty="0"/>
          </a:p>
        </p:txBody>
      </p:sp>
      <p:sp>
        <p:nvSpPr>
          <p:cNvPr id="3" name="Content Placeholder 2"/>
          <p:cNvSpPr>
            <a:spLocks noGrp="1"/>
          </p:cNvSpPr>
          <p:nvPr>
            <p:ph idx="1"/>
          </p:nvPr>
        </p:nvSpPr>
        <p:spPr>
          <a:xfrm>
            <a:off x="581192" y="1852692"/>
            <a:ext cx="11029615" cy="3678303"/>
          </a:xfrm>
        </p:spPr>
        <p:txBody>
          <a:bodyPr>
            <a:normAutofit/>
          </a:bodyPr>
          <a:lstStyle/>
          <a:p>
            <a:r>
              <a:rPr lang="fr-FR" sz="3200" dirty="0" smtClean="0"/>
              <a:t>Une liste de tabou dynamique</a:t>
            </a:r>
          </a:p>
          <a:p>
            <a:r>
              <a:rPr lang="fr-FR" sz="3200" dirty="0" smtClean="0"/>
              <a:t>Mémorisation </a:t>
            </a:r>
            <a:r>
              <a:rPr lang="fr-FR" sz="3200" dirty="0" smtClean="0"/>
              <a:t>de </a:t>
            </a:r>
            <a:r>
              <a:rPr lang="fr-FR" sz="3200" dirty="0" smtClean="0"/>
              <a:t>l’</a:t>
            </a:r>
            <a:r>
              <a:rPr lang="fr-FR" sz="3200" dirty="0"/>
              <a:t>é</a:t>
            </a:r>
            <a:r>
              <a:rPr lang="fr-FR" sz="3200" dirty="0" smtClean="0"/>
              <a:t>tat </a:t>
            </a:r>
            <a:r>
              <a:rPr lang="fr-FR" sz="3200" dirty="0" smtClean="0"/>
              <a:t>et une intervalle d’une solution étudie.</a:t>
            </a:r>
            <a:endParaRPr lang="fr-FR" sz="3200" dirty="0"/>
          </a:p>
        </p:txBody>
      </p:sp>
    </p:spTree>
    <p:extLst>
      <p:ext uri="{BB962C8B-B14F-4D97-AF65-F5344CB8AC3E}">
        <p14:creationId xmlns:p14="http://schemas.microsoft.com/office/powerpoint/2010/main" val="3116971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 </a:t>
            </a:r>
            <a:r>
              <a:rPr lang="en-US" b="1" dirty="0" err="1"/>
              <a:t>critère</a:t>
            </a:r>
            <a:r>
              <a:rPr lang="en-US" b="1" dirty="0"/>
              <a:t> </a:t>
            </a:r>
            <a:r>
              <a:rPr lang="en-US" b="1" dirty="0" err="1"/>
              <a:t>d’aspiration</a:t>
            </a:r>
            <a:endParaRPr lang="fr-FR" dirty="0"/>
          </a:p>
        </p:txBody>
      </p:sp>
      <p:sp>
        <p:nvSpPr>
          <p:cNvPr id="3" name="Content Placeholder 2"/>
          <p:cNvSpPr>
            <a:spLocks noGrp="1"/>
          </p:cNvSpPr>
          <p:nvPr>
            <p:ph idx="1"/>
          </p:nvPr>
        </p:nvSpPr>
        <p:spPr>
          <a:xfrm>
            <a:off x="489752" y="2180496"/>
            <a:ext cx="11029615" cy="3678303"/>
          </a:xfrm>
        </p:spPr>
        <p:txBody>
          <a:bodyPr>
            <a:normAutofit/>
          </a:bodyPr>
          <a:lstStyle/>
          <a:p>
            <a:pPr algn="justLow"/>
            <a:r>
              <a:rPr lang="en-US" sz="3200" dirty="0"/>
              <a:t>Le </a:t>
            </a:r>
            <a:r>
              <a:rPr lang="en-US" sz="3200" dirty="0" err="1"/>
              <a:t>critère</a:t>
            </a:r>
            <a:r>
              <a:rPr lang="en-US" sz="3200" dirty="0"/>
              <a:t> </a:t>
            </a:r>
            <a:r>
              <a:rPr lang="en-US" sz="3200" dirty="0" err="1"/>
              <a:t>d’aspiration</a:t>
            </a:r>
            <a:r>
              <a:rPr lang="en-US" sz="3200" dirty="0"/>
              <a:t> </a:t>
            </a:r>
            <a:r>
              <a:rPr lang="en-US" sz="3200" dirty="0" err="1"/>
              <a:t>est</a:t>
            </a:r>
            <a:r>
              <a:rPr lang="en-US" sz="3200" dirty="0"/>
              <a:t> </a:t>
            </a:r>
            <a:r>
              <a:rPr lang="en-US" sz="3200" dirty="0" err="1" smtClean="0"/>
              <a:t>une</a:t>
            </a:r>
            <a:r>
              <a:rPr lang="en-US" sz="3200" dirty="0" smtClean="0"/>
              <a:t> </a:t>
            </a:r>
            <a:r>
              <a:rPr lang="en-US" sz="3200" dirty="0"/>
              <a:t>condition </a:t>
            </a:r>
            <a:r>
              <a:rPr lang="en-US" sz="3200" dirty="0" err="1"/>
              <a:t>nécessaire</a:t>
            </a:r>
            <a:r>
              <a:rPr lang="en-US" sz="3200" dirty="0"/>
              <a:t> et </a:t>
            </a:r>
            <a:r>
              <a:rPr lang="en-US" sz="3200" dirty="0" err="1"/>
              <a:t>satisfaisante</a:t>
            </a:r>
            <a:r>
              <a:rPr lang="en-US" sz="3200" dirty="0"/>
              <a:t> pour </a:t>
            </a:r>
            <a:r>
              <a:rPr lang="en-US" sz="3200" dirty="0" err="1"/>
              <a:t>qu’un</a:t>
            </a:r>
            <a:r>
              <a:rPr lang="en-US" sz="3200" dirty="0"/>
              <a:t> </a:t>
            </a:r>
            <a:r>
              <a:rPr lang="en-US" sz="3200" dirty="0" err="1"/>
              <a:t>mouvement</a:t>
            </a:r>
            <a:r>
              <a:rPr lang="en-US" sz="3200" dirty="0"/>
              <a:t> </a:t>
            </a:r>
            <a:r>
              <a:rPr lang="en-US" sz="3200" dirty="0" err="1"/>
              <a:t>tabou</a:t>
            </a:r>
            <a:r>
              <a:rPr lang="en-US" sz="3200" dirty="0"/>
              <a:t> </a:t>
            </a:r>
            <a:r>
              <a:rPr lang="en-US" sz="3200" dirty="0" err="1"/>
              <a:t>soit</a:t>
            </a:r>
            <a:r>
              <a:rPr lang="en-US" sz="3200" dirty="0"/>
              <a:t> </a:t>
            </a:r>
            <a:r>
              <a:rPr lang="en-US" sz="3200" dirty="0" err="1"/>
              <a:t>accepté</a:t>
            </a:r>
            <a:r>
              <a:rPr lang="en-US" sz="3200" dirty="0"/>
              <a:t> </a:t>
            </a:r>
            <a:r>
              <a:rPr lang="en-US" sz="3200" dirty="0" err="1"/>
              <a:t>malgré</a:t>
            </a:r>
            <a:r>
              <a:rPr lang="en-US" sz="3200" dirty="0"/>
              <a:t> son </a:t>
            </a:r>
            <a:r>
              <a:rPr lang="en-US" sz="3200" dirty="0" err="1"/>
              <a:t>statut</a:t>
            </a:r>
            <a:r>
              <a:rPr lang="en-US" sz="3200" dirty="0"/>
              <a:t> </a:t>
            </a:r>
            <a:r>
              <a:rPr lang="en-US" sz="3200" dirty="0" err="1" smtClean="0"/>
              <a:t>tabou</a:t>
            </a:r>
            <a:r>
              <a:rPr lang="en-US" sz="3200" dirty="0" smtClean="0"/>
              <a:t>. </a:t>
            </a:r>
            <a:r>
              <a:rPr lang="en-US" sz="3200" dirty="0"/>
              <a:t>Ce </a:t>
            </a:r>
            <a:r>
              <a:rPr lang="en-US" sz="3200" dirty="0" err="1"/>
              <a:t>critère</a:t>
            </a:r>
            <a:r>
              <a:rPr lang="en-US" sz="3200" dirty="0"/>
              <a:t> </a:t>
            </a:r>
            <a:r>
              <a:rPr lang="en-US" sz="3200" dirty="0" err="1"/>
              <a:t>consiste</a:t>
            </a:r>
            <a:r>
              <a:rPr lang="en-US" sz="3200" dirty="0"/>
              <a:t> à </a:t>
            </a:r>
            <a:r>
              <a:rPr lang="en-US" sz="3200" dirty="0" err="1"/>
              <a:t>révoquer</a:t>
            </a:r>
            <a:r>
              <a:rPr lang="en-US" sz="3200" dirty="0"/>
              <a:t> le </a:t>
            </a:r>
            <a:r>
              <a:rPr lang="en-US" sz="3200" dirty="0" err="1"/>
              <a:t>statut</a:t>
            </a:r>
            <a:r>
              <a:rPr lang="en-US" sz="3200" dirty="0"/>
              <a:t> </a:t>
            </a:r>
            <a:r>
              <a:rPr lang="en-US" sz="3200" dirty="0" err="1"/>
              <a:t>tabou</a:t>
            </a:r>
            <a:r>
              <a:rPr lang="en-US" sz="3200" dirty="0"/>
              <a:t> d’un </a:t>
            </a:r>
            <a:r>
              <a:rPr lang="en-US" sz="3200" dirty="0" err="1"/>
              <a:t>mouvement</a:t>
            </a:r>
            <a:r>
              <a:rPr lang="en-US" sz="3200" dirty="0"/>
              <a:t> </a:t>
            </a:r>
            <a:r>
              <a:rPr lang="en-US" sz="3200" dirty="0" err="1"/>
              <a:t>si</a:t>
            </a:r>
            <a:r>
              <a:rPr lang="en-US" sz="3200" dirty="0"/>
              <a:t> </a:t>
            </a:r>
            <a:r>
              <a:rPr lang="en-US" sz="3200" dirty="0" err="1"/>
              <a:t>ce</a:t>
            </a:r>
            <a:r>
              <a:rPr lang="en-US" sz="3200" dirty="0"/>
              <a:t> dernier </a:t>
            </a:r>
            <a:r>
              <a:rPr lang="en-US" sz="3200" dirty="0" err="1"/>
              <a:t>conduira</a:t>
            </a:r>
            <a:r>
              <a:rPr lang="en-US" sz="3200" dirty="0"/>
              <a:t> à </a:t>
            </a:r>
            <a:r>
              <a:rPr lang="en-US" sz="3200" dirty="0" err="1"/>
              <a:t>une</a:t>
            </a:r>
            <a:r>
              <a:rPr lang="en-US" sz="3200" dirty="0"/>
              <a:t> </a:t>
            </a:r>
            <a:r>
              <a:rPr lang="en-US" sz="3200" dirty="0" err="1"/>
              <a:t>meilleure</a:t>
            </a:r>
            <a:r>
              <a:rPr lang="en-US" sz="3200" dirty="0"/>
              <a:t> solution </a:t>
            </a:r>
            <a:r>
              <a:rPr lang="en-US" sz="3200" dirty="0" err="1"/>
              <a:t>obtenue</a:t>
            </a:r>
            <a:r>
              <a:rPr lang="en-US" sz="3200" dirty="0"/>
              <a:t> </a:t>
            </a:r>
            <a:r>
              <a:rPr lang="en-US" sz="3200" dirty="0" err="1"/>
              <a:t>jusqu’à</a:t>
            </a:r>
            <a:r>
              <a:rPr lang="en-US" sz="3200" dirty="0"/>
              <a:t> </a:t>
            </a:r>
            <a:r>
              <a:rPr lang="en-US" sz="3200" dirty="0" err="1"/>
              <a:t>lors</a:t>
            </a:r>
            <a:r>
              <a:rPr lang="en-US" sz="3200" dirty="0" smtClean="0"/>
              <a:t>.</a:t>
            </a:r>
            <a:endParaRPr lang="fr-FR" sz="3200" dirty="0"/>
          </a:p>
        </p:txBody>
      </p:sp>
      <p:sp>
        <p:nvSpPr>
          <p:cNvPr id="4" name="Espace réservé de la date 3"/>
          <p:cNvSpPr>
            <a:spLocks noGrp="1"/>
          </p:cNvSpPr>
          <p:nvPr>
            <p:ph type="dt" sz="half" idx="10"/>
          </p:nvPr>
        </p:nvSpPr>
        <p:spPr/>
        <p:txBody>
          <a:bodyPr/>
          <a:lstStyle/>
          <a:p>
            <a:fld id="{20D11A94-B09F-4A42-8AAF-6070BE95DABC}" type="datetime1">
              <a:rPr lang="fr-FR" smtClean="0"/>
              <a:t>12/06/2014</a:t>
            </a:fld>
            <a:endParaRPr lang="en-US" dirty="0"/>
          </a:p>
        </p:txBody>
      </p:sp>
      <p:sp>
        <p:nvSpPr>
          <p:cNvPr id="5" name="Espace réservé du numéro de diapositive 4"/>
          <p:cNvSpPr>
            <a:spLocks noGrp="1"/>
          </p:cNvSpPr>
          <p:nvPr>
            <p:ph type="sldNum" sz="quarter" idx="12"/>
          </p:nvPr>
        </p:nvSpPr>
        <p:spPr/>
        <p:txBody>
          <a:bodyPr/>
          <a:lstStyle/>
          <a:p>
            <a:fld id="{EFA90138-DF1D-49FF-86BC-E918F5E2DC78}" type="slidenum">
              <a:rPr lang="en-US" smtClean="0"/>
              <a:pPr/>
              <a:t>52</a:t>
            </a:fld>
            <a:endParaRPr lang="en-US" dirty="0"/>
          </a:p>
        </p:txBody>
      </p:sp>
    </p:spTree>
    <p:extLst>
      <p:ext uri="{BB962C8B-B14F-4D97-AF65-F5344CB8AC3E}">
        <p14:creationId xmlns:p14="http://schemas.microsoft.com/office/powerpoint/2010/main" val="2287329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Algorithme </a:t>
            </a:r>
            <a:r>
              <a:rPr lang="fr-FR" dirty="0" smtClean="0"/>
              <a:t>Génétique</a:t>
            </a:r>
            <a:endParaRPr lang="fr-FR" dirty="0"/>
          </a:p>
        </p:txBody>
      </p:sp>
      <p:pic>
        <p:nvPicPr>
          <p:cNvPr id="1027" name="Picture 3"/>
          <p:cNvPicPr>
            <a:picLocks noChangeAspect="1" noChangeArrowheads="1"/>
          </p:cNvPicPr>
          <p:nvPr/>
        </p:nvPicPr>
        <p:blipFill>
          <a:blip r:embed="rId2"/>
          <a:srcRect/>
          <a:stretch>
            <a:fillRect/>
          </a:stretch>
        </p:blipFill>
        <p:spPr bwMode="auto">
          <a:xfrm>
            <a:off x="514350" y="2981606"/>
            <a:ext cx="10953750" cy="2333343"/>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7937964D-5BAD-43F5-803F-C6B1E757E2C3}" type="datetime1">
              <a:rPr lang="fr-FR" smtClean="0"/>
              <a:t>12/06/2014</a:t>
            </a:fld>
            <a:endParaRPr lang="en-US" dirty="0"/>
          </a:p>
        </p:txBody>
      </p:sp>
      <p:sp>
        <p:nvSpPr>
          <p:cNvPr id="4" name="Espace réservé du numéro de diapositive 3"/>
          <p:cNvSpPr>
            <a:spLocks noGrp="1"/>
          </p:cNvSpPr>
          <p:nvPr>
            <p:ph type="sldNum" sz="quarter" idx="12"/>
          </p:nvPr>
        </p:nvSpPr>
        <p:spPr/>
        <p:txBody>
          <a:bodyPr/>
          <a:lstStyle/>
          <a:p>
            <a:fld id="{EFA90138-DF1D-49FF-86BC-E918F5E2DC78}" type="slidenum">
              <a:rPr lang="en-US" smtClean="0"/>
              <a:pPr/>
              <a:t>53</a:t>
            </a:fld>
            <a:endParaRPr lang="en-US" dirty="0"/>
          </a:p>
        </p:txBody>
      </p:sp>
    </p:spTree>
    <p:extLst>
      <p:ext uri="{BB962C8B-B14F-4D97-AF65-F5344CB8AC3E}">
        <p14:creationId xmlns:p14="http://schemas.microsoft.com/office/powerpoint/2010/main" val="2045803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Algorithme génétique</a:t>
            </a:r>
            <a:endParaRPr lang="fr-FR" dirty="0"/>
          </a:p>
        </p:txBody>
      </p:sp>
      <p:pic>
        <p:nvPicPr>
          <p:cNvPr id="2050" name="Picture 2"/>
          <p:cNvPicPr>
            <a:picLocks noChangeAspect="1" noChangeArrowheads="1"/>
          </p:cNvPicPr>
          <p:nvPr/>
        </p:nvPicPr>
        <p:blipFill>
          <a:blip r:embed="rId2"/>
          <a:srcRect/>
          <a:stretch>
            <a:fillRect/>
          </a:stretch>
        </p:blipFill>
        <p:spPr bwMode="auto">
          <a:xfrm>
            <a:off x="661988" y="2119313"/>
            <a:ext cx="3833812" cy="42951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314450" y="2667000"/>
            <a:ext cx="9182100" cy="3535636"/>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D3C94A66-75BC-4E34-93FA-05263CD2C25C}" type="datetime1">
              <a:rPr lang="fr-FR" smtClean="0"/>
              <a:t>12/06/2014</a:t>
            </a:fld>
            <a:endParaRPr lang="en-US" dirty="0"/>
          </a:p>
        </p:txBody>
      </p:sp>
      <p:sp>
        <p:nvSpPr>
          <p:cNvPr id="4" name="Espace réservé du numéro de diapositive 3"/>
          <p:cNvSpPr>
            <a:spLocks noGrp="1"/>
          </p:cNvSpPr>
          <p:nvPr>
            <p:ph type="sldNum" sz="quarter" idx="12"/>
          </p:nvPr>
        </p:nvSpPr>
        <p:spPr/>
        <p:txBody>
          <a:bodyPr/>
          <a:lstStyle/>
          <a:p>
            <a:fld id="{EFA90138-DF1D-49FF-86BC-E918F5E2DC78}" type="slidenum">
              <a:rPr lang="en-US" smtClean="0"/>
              <a:pPr/>
              <a:t>54</a:t>
            </a:fld>
            <a:endParaRPr lang="en-US" dirty="0"/>
          </a:p>
        </p:txBody>
      </p:sp>
    </p:spTree>
    <p:extLst>
      <p:ext uri="{BB962C8B-B14F-4D97-AF65-F5344CB8AC3E}">
        <p14:creationId xmlns:p14="http://schemas.microsoft.com/office/powerpoint/2010/main" val="2594974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Algorithme </a:t>
            </a:r>
            <a:r>
              <a:rPr lang="fr-FR" dirty="0" smtClean="0"/>
              <a:t>Génétique</a:t>
            </a:r>
            <a:endParaRPr lang="fr-FR" dirty="0"/>
          </a:p>
        </p:txBody>
      </p:sp>
      <p:pic>
        <p:nvPicPr>
          <p:cNvPr id="3074" name="Picture 2"/>
          <p:cNvPicPr>
            <a:picLocks noChangeAspect="1" noChangeArrowheads="1"/>
          </p:cNvPicPr>
          <p:nvPr/>
        </p:nvPicPr>
        <p:blipFill>
          <a:blip r:embed="rId2"/>
          <a:srcRect/>
          <a:stretch>
            <a:fillRect/>
          </a:stretch>
        </p:blipFill>
        <p:spPr bwMode="auto">
          <a:xfrm>
            <a:off x="0" y="2419350"/>
            <a:ext cx="5604867" cy="6667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0" y="3062288"/>
            <a:ext cx="8304952" cy="2747962"/>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7848600" y="2971800"/>
            <a:ext cx="4343400" cy="2686050"/>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6140824" y="2514600"/>
            <a:ext cx="6051176" cy="428625"/>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2859C940-33FF-42B8-BEA9-4CACC2204CC9}" type="datetime1">
              <a:rPr lang="fr-FR" smtClean="0"/>
              <a:t>12/06/2014</a:t>
            </a:fld>
            <a:endParaRPr lang="en-US" dirty="0"/>
          </a:p>
        </p:txBody>
      </p:sp>
      <p:sp>
        <p:nvSpPr>
          <p:cNvPr id="4" name="Espace réservé du numéro de diapositive 3"/>
          <p:cNvSpPr>
            <a:spLocks noGrp="1"/>
          </p:cNvSpPr>
          <p:nvPr>
            <p:ph type="sldNum" sz="quarter" idx="12"/>
          </p:nvPr>
        </p:nvSpPr>
        <p:spPr/>
        <p:txBody>
          <a:bodyPr/>
          <a:lstStyle/>
          <a:p>
            <a:fld id="{EFA90138-DF1D-49FF-86BC-E918F5E2DC78}" type="slidenum">
              <a:rPr lang="en-US" smtClean="0"/>
              <a:pPr/>
              <a:t>55</a:t>
            </a:fld>
            <a:endParaRPr lang="en-US" dirty="0"/>
          </a:p>
        </p:txBody>
      </p:sp>
    </p:spTree>
    <p:extLst>
      <p:ext uri="{BB962C8B-B14F-4D97-AF65-F5344CB8AC3E}">
        <p14:creationId xmlns:p14="http://schemas.microsoft.com/office/powerpoint/2010/main" val="280910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Algorithme </a:t>
            </a:r>
            <a:r>
              <a:rPr lang="fr-FR" dirty="0" smtClean="0"/>
              <a:t>Génétique</a:t>
            </a:r>
            <a:endParaRPr lang="fr-FR" dirty="0"/>
          </a:p>
        </p:txBody>
      </p:sp>
      <p:pic>
        <p:nvPicPr>
          <p:cNvPr id="4100" name="Picture 4"/>
          <p:cNvPicPr>
            <a:picLocks noChangeAspect="1" noChangeArrowheads="1"/>
          </p:cNvPicPr>
          <p:nvPr/>
        </p:nvPicPr>
        <p:blipFill>
          <a:blip r:embed="rId2"/>
          <a:srcRect/>
          <a:stretch>
            <a:fillRect/>
          </a:stretch>
        </p:blipFill>
        <p:spPr bwMode="auto">
          <a:xfrm>
            <a:off x="521155" y="1924050"/>
            <a:ext cx="5493884" cy="476250"/>
          </a:xfrm>
          <a:prstGeom prst="rect">
            <a:avLst/>
          </a:prstGeom>
          <a:noFill/>
          <a:ln w="9525">
            <a:noFill/>
            <a:miter lim="800000"/>
            <a:headEnd/>
            <a:tailEnd/>
          </a:ln>
          <a:effectLst/>
        </p:spPr>
      </p:pic>
      <p:pic>
        <p:nvPicPr>
          <p:cNvPr id="4102" name="Picture 6"/>
          <p:cNvPicPr>
            <a:picLocks noChangeAspect="1" noChangeArrowheads="1"/>
          </p:cNvPicPr>
          <p:nvPr/>
        </p:nvPicPr>
        <p:blipFill>
          <a:blip r:embed="rId3"/>
          <a:srcRect/>
          <a:stretch>
            <a:fillRect/>
          </a:stretch>
        </p:blipFill>
        <p:spPr bwMode="auto">
          <a:xfrm>
            <a:off x="0" y="2686050"/>
            <a:ext cx="8208925" cy="4171950"/>
          </a:xfrm>
          <a:prstGeom prst="rect">
            <a:avLst/>
          </a:prstGeom>
          <a:noFill/>
          <a:ln w="9525">
            <a:noFill/>
            <a:miter lim="800000"/>
            <a:headEnd/>
            <a:tailEnd/>
          </a:ln>
          <a:effectLst/>
        </p:spPr>
      </p:pic>
      <p:pic>
        <p:nvPicPr>
          <p:cNvPr id="12" name="Picture 5"/>
          <p:cNvPicPr>
            <a:picLocks noChangeAspect="1" noChangeArrowheads="1"/>
          </p:cNvPicPr>
          <p:nvPr/>
        </p:nvPicPr>
        <p:blipFill>
          <a:blip r:embed="rId4"/>
          <a:srcRect/>
          <a:stretch>
            <a:fillRect/>
          </a:stretch>
        </p:blipFill>
        <p:spPr bwMode="auto">
          <a:xfrm>
            <a:off x="5797924" y="1924050"/>
            <a:ext cx="6051176" cy="428625"/>
          </a:xfrm>
          <a:prstGeom prst="rect">
            <a:avLst/>
          </a:prstGeom>
          <a:noFill/>
          <a:ln w="9525">
            <a:noFill/>
            <a:miter lim="800000"/>
            <a:headEnd/>
            <a:tailEnd/>
          </a:ln>
          <a:effectLst/>
        </p:spPr>
      </p:pic>
      <p:pic>
        <p:nvPicPr>
          <p:cNvPr id="4103" name="Picture 7"/>
          <p:cNvPicPr>
            <a:picLocks noChangeAspect="1" noChangeArrowheads="1"/>
          </p:cNvPicPr>
          <p:nvPr/>
        </p:nvPicPr>
        <p:blipFill>
          <a:blip r:embed="rId5"/>
          <a:srcRect l="4082"/>
          <a:stretch>
            <a:fillRect/>
          </a:stretch>
        </p:blipFill>
        <p:spPr bwMode="auto">
          <a:xfrm>
            <a:off x="7658100" y="4781550"/>
            <a:ext cx="4248150" cy="1771569"/>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DA69E198-7FEC-43E8-8298-4EF05855033F}" type="datetime1">
              <a:rPr lang="fr-FR" smtClean="0"/>
              <a:t>12/06/2014</a:t>
            </a:fld>
            <a:endParaRPr lang="en-US" dirty="0"/>
          </a:p>
        </p:txBody>
      </p:sp>
      <p:sp>
        <p:nvSpPr>
          <p:cNvPr id="4" name="Espace réservé du numéro de diapositive 3"/>
          <p:cNvSpPr>
            <a:spLocks noGrp="1"/>
          </p:cNvSpPr>
          <p:nvPr>
            <p:ph type="sldNum" sz="quarter" idx="12"/>
          </p:nvPr>
        </p:nvSpPr>
        <p:spPr/>
        <p:txBody>
          <a:bodyPr/>
          <a:lstStyle/>
          <a:p>
            <a:fld id="{EFA90138-DF1D-49FF-86BC-E918F5E2DC78}" type="slidenum">
              <a:rPr lang="en-US" smtClean="0"/>
              <a:pPr/>
              <a:t>56</a:t>
            </a:fld>
            <a:endParaRPr lang="en-US" dirty="0"/>
          </a:p>
        </p:txBody>
      </p:sp>
    </p:spTree>
    <p:extLst>
      <p:ext uri="{BB962C8B-B14F-4D97-AF65-F5344CB8AC3E}">
        <p14:creationId xmlns:p14="http://schemas.microsoft.com/office/powerpoint/2010/main" val="2163979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Algorithme </a:t>
            </a:r>
            <a:r>
              <a:rPr lang="fr-FR" dirty="0" smtClean="0"/>
              <a:t>Génétique</a:t>
            </a:r>
            <a:endParaRPr lang="fr-FR" dirty="0"/>
          </a:p>
        </p:txBody>
      </p:sp>
      <p:pic>
        <p:nvPicPr>
          <p:cNvPr id="5122" name="Picture 2"/>
          <p:cNvPicPr>
            <a:picLocks noChangeAspect="1" noChangeArrowheads="1"/>
          </p:cNvPicPr>
          <p:nvPr/>
        </p:nvPicPr>
        <p:blipFill>
          <a:blip r:embed="rId2"/>
          <a:srcRect/>
          <a:stretch>
            <a:fillRect/>
          </a:stretch>
        </p:blipFill>
        <p:spPr bwMode="auto">
          <a:xfrm>
            <a:off x="1671638" y="1985963"/>
            <a:ext cx="9396412" cy="4563972"/>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14D46D69-E258-4081-8095-CDBB06B27366}" type="datetime1">
              <a:rPr lang="fr-FR" smtClean="0"/>
              <a:t>12/06/2014</a:t>
            </a:fld>
            <a:endParaRPr lang="en-US" dirty="0"/>
          </a:p>
        </p:txBody>
      </p:sp>
      <p:sp>
        <p:nvSpPr>
          <p:cNvPr id="4" name="Espace réservé du numéro de diapositive 3"/>
          <p:cNvSpPr>
            <a:spLocks noGrp="1"/>
          </p:cNvSpPr>
          <p:nvPr>
            <p:ph type="sldNum" sz="quarter" idx="12"/>
          </p:nvPr>
        </p:nvSpPr>
        <p:spPr/>
        <p:txBody>
          <a:bodyPr/>
          <a:lstStyle/>
          <a:p>
            <a:fld id="{EFA90138-DF1D-49FF-86BC-E918F5E2DC78}" type="slidenum">
              <a:rPr lang="en-US" smtClean="0"/>
              <a:pPr/>
              <a:t>57</a:t>
            </a:fld>
            <a:endParaRPr lang="en-US" dirty="0"/>
          </a:p>
        </p:txBody>
      </p:sp>
    </p:spTree>
    <p:extLst>
      <p:ext uri="{BB962C8B-B14F-4D97-AF65-F5344CB8AC3E}">
        <p14:creationId xmlns:p14="http://schemas.microsoft.com/office/powerpoint/2010/main" val="495814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Algorithme </a:t>
            </a:r>
            <a:r>
              <a:rPr lang="fr-FR" dirty="0" smtClean="0"/>
              <a:t>Génétique</a:t>
            </a:r>
            <a:endParaRPr lang="fr-FR" dirty="0"/>
          </a:p>
        </p:txBody>
      </p:sp>
      <p:pic>
        <p:nvPicPr>
          <p:cNvPr id="6146" name="Picture 2"/>
          <p:cNvPicPr>
            <a:picLocks noChangeAspect="1" noChangeArrowheads="1"/>
          </p:cNvPicPr>
          <p:nvPr/>
        </p:nvPicPr>
        <p:blipFill>
          <a:blip r:embed="rId2"/>
          <a:srcRect/>
          <a:stretch>
            <a:fillRect/>
          </a:stretch>
        </p:blipFill>
        <p:spPr bwMode="auto">
          <a:xfrm>
            <a:off x="447674" y="1924050"/>
            <a:ext cx="5906001" cy="60007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971550" y="2852738"/>
            <a:ext cx="9677400" cy="3220760"/>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0DB406E9-C080-4F05-9037-F94AEB6FBF1F}" type="datetime1">
              <a:rPr lang="fr-FR" smtClean="0"/>
              <a:t>12/06/2014</a:t>
            </a:fld>
            <a:endParaRPr lang="en-US" dirty="0"/>
          </a:p>
        </p:txBody>
      </p:sp>
      <p:sp>
        <p:nvSpPr>
          <p:cNvPr id="4" name="Espace réservé du numéro de diapositive 3"/>
          <p:cNvSpPr>
            <a:spLocks noGrp="1"/>
          </p:cNvSpPr>
          <p:nvPr>
            <p:ph type="sldNum" sz="quarter" idx="12"/>
          </p:nvPr>
        </p:nvSpPr>
        <p:spPr/>
        <p:txBody>
          <a:bodyPr/>
          <a:lstStyle/>
          <a:p>
            <a:fld id="{EFA90138-DF1D-49FF-86BC-E918F5E2DC78}" type="slidenum">
              <a:rPr lang="en-US" smtClean="0"/>
              <a:pPr/>
              <a:t>58</a:t>
            </a:fld>
            <a:endParaRPr lang="en-US" dirty="0"/>
          </a:p>
        </p:txBody>
      </p:sp>
    </p:spTree>
    <p:extLst>
      <p:ext uri="{BB962C8B-B14F-4D97-AF65-F5344CB8AC3E}">
        <p14:creationId xmlns:p14="http://schemas.microsoft.com/office/powerpoint/2010/main" val="64845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Algorithme </a:t>
            </a:r>
            <a:r>
              <a:rPr lang="fr-FR" dirty="0" smtClean="0"/>
              <a:t>Génétique</a:t>
            </a:r>
            <a:endParaRPr lang="fr-FR" dirty="0"/>
          </a:p>
        </p:txBody>
      </p:sp>
      <p:pic>
        <p:nvPicPr>
          <p:cNvPr id="7170" name="Picture 2"/>
          <p:cNvPicPr>
            <a:picLocks noChangeAspect="1" noChangeArrowheads="1"/>
          </p:cNvPicPr>
          <p:nvPr/>
        </p:nvPicPr>
        <p:blipFill>
          <a:blip r:embed="rId2"/>
          <a:srcRect/>
          <a:stretch>
            <a:fillRect/>
          </a:stretch>
        </p:blipFill>
        <p:spPr bwMode="auto">
          <a:xfrm>
            <a:off x="659518" y="1943100"/>
            <a:ext cx="6210299" cy="5524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1128713" y="2762250"/>
            <a:ext cx="9688024" cy="3276600"/>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5891A6DD-1FBA-437B-9A90-0E14C32F4A75}" type="datetime1">
              <a:rPr lang="fr-FR" smtClean="0"/>
              <a:t>12/06/2014</a:t>
            </a:fld>
            <a:endParaRPr lang="en-US" dirty="0"/>
          </a:p>
        </p:txBody>
      </p:sp>
      <p:sp>
        <p:nvSpPr>
          <p:cNvPr id="4" name="Espace réservé du numéro de diapositive 3"/>
          <p:cNvSpPr>
            <a:spLocks noGrp="1"/>
          </p:cNvSpPr>
          <p:nvPr>
            <p:ph type="sldNum" sz="quarter" idx="12"/>
          </p:nvPr>
        </p:nvSpPr>
        <p:spPr/>
        <p:txBody>
          <a:bodyPr/>
          <a:lstStyle/>
          <a:p>
            <a:fld id="{EFA90138-DF1D-49FF-86BC-E918F5E2DC78}" type="slidenum">
              <a:rPr lang="en-US" smtClean="0"/>
              <a:pPr/>
              <a:t>59</a:t>
            </a:fld>
            <a:endParaRPr lang="en-US" dirty="0"/>
          </a:p>
        </p:txBody>
      </p:sp>
    </p:spTree>
    <p:extLst>
      <p:ext uri="{BB962C8B-B14F-4D97-AF65-F5344CB8AC3E}">
        <p14:creationId xmlns:p14="http://schemas.microsoft.com/office/powerpoint/2010/main" val="1576995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81193" y="3310610"/>
            <a:ext cx="11029615" cy="1497507"/>
          </a:xfrm>
        </p:spPr>
        <p:txBody>
          <a:bodyPr>
            <a:noAutofit/>
          </a:bodyPr>
          <a:lstStyle/>
          <a:p>
            <a:r>
              <a:rPr lang="fr-FR" sz="4800" dirty="0" smtClean="0"/>
              <a:t>Propriétés du problème d’ordonnancement</a:t>
            </a:r>
            <a:endParaRPr lang="fr-FR" sz="4800" dirty="0"/>
          </a:p>
        </p:txBody>
      </p:sp>
      <p:sp>
        <p:nvSpPr>
          <p:cNvPr id="3" name="Espace réservé de la date 2"/>
          <p:cNvSpPr>
            <a:spLocks noGrp="1"/>
          </p:cNvSpPr>
          <p:nvPr>
            <p:ph type="dt" sz="half" idx="10"/>
          </p:nvPr>
        </p:nvSpPr>
        <p:spPr/>
        <p:txBody>
          <a:bodyPr/>
          <a:lstStyle/>
          <a:p>
            <a:fld id="{276C7B45-9078-45B6-9094-9B43FFFE7329}" type="datetime1">
              <a:rPr lang="fr-FR" smtClean="0"/>
              <a:t>12/06/2014</a:t>
            </a:fld>
            <a:endParaRPr lang="en-US"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6876943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Algorithme </a:t>
            </a:r>
            <a:r>
              <a:rPr lang="fr-FR" dirty="0" smtClean="0"/>
              <a:t>Génétique</a:t>
            </a:r>
            <a:endParaRPr lang="fr-FR" dirty="0"/>
          </a:p>
        </p:txBody>
      </p:sp>
      <p:pic>
        <p:nvPicPr>
          <p:cNvPr id="8194" name="Picture 2"/>
          <p:cNvPicPr>
            <a:picLocks noChangeAspect="1" noChangeArrowheads="1"/>
          </p:cNvPicPr>
          <p:nvPr/>
        </p:nvPicPr>
        <p:blipFill>
          <a:blip r:embed="rId2"/>
          <a:srcRect/>
          <a:stretch>
            <a:fillRect/>
          </a:stretch>
        </p:blipFill>
        <p:spPr bwMode="auto">
          <a:xfrm>
            <a:off x="0" y="2915578"/>
            <a:ext cx="11887200" cy="2246971"/>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AFBD3878-3203-432C-9FE9-D46C88647853}" type="datetime1">
              <a:rPr lang="fr-FR" smtClean="0"/>
              <a:t>12/06/2014</a:t>
            </a:fld>
            <a:endParaRPr lang="en-US" dirty="0"/>
          </a:p>
        </p:txBody>
      </p:sp>
      <p:sp>
        <p:nvSpPr>
          <p:cNvPr id="4" name="Espace réservé du numéro de diapositive 3"/>
          <p:cNvSpPr>
            <a:spLocks noGrp="1"/>
          </p:cNvSpPr>
          <p:nvPr>
            <p:ph type="sldNum" sz="quarter" idx="12"/>
          </p:nvPr>
        </p:nvSpPr>
        <p:spPr/>
        <p:txBody>
          <a:bodyPr/>
          <a:lstStyle/>
          <a:p>
            <a:fld id="{EFA90138-DF1D-49FF-86BC-E918F5E2DC78}" type="slidenum">
              <a:rPr lang="en-US" smtClean="0"/>
              <a:pPr/>
              <a:t>60</a:t>
            </a:fld>
            <a:endParaRPr lang="en-US" dirty="0"/>
          </a:p>
        </p:txBody>
      </p:sp>
    </p:spTree>
    <p:extLst>
      <p:ext uri="{BB962C8B-B14F-4D97-AF65-F5344CB8AC3E}">
        <p14:creationId xmlns:p14="http://schemas.microsoft.com/office/powerpoint/2010/main" val="1183713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Algorithme </a:t>
            </a:r>
            <a:r>
              <a:rPr lang="fr-FR" dirty="0" smtClean="0"/>
              <a:t>Génétique</a:t>
            </a:r>
            <a:endParaRPr lang="fr-FR" dirty="0"/>
          </a:p>
        </p:txBody>
      </p:sp>
      <p:pic>
        <p:nvPicPr>
          <p:cNvPr id="9221" name="Picture 5"/>
          <p:cNvPicPr>
            <a:picLocks noChangeAspect="1" noChangeArrowheads="1"/>
          </p:cNvPicPr>
          <p:nvPr/>
        </p:nvPicPr>
        <p:blipFill>
          <a:blip r:embed="rId2"/>
          <a:srcRect/>
          <a:stretch>
            <a:fillRect/>
          </a:stretch>
        </p:blipFill>
        <p:spPr bwMode="auto">
          <a:xfrm>
            <a:off x="647700" y="1805491"/>
            <a:ext cx="11106150" cy="5052509"/>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B7303083-188A-454B-8D80-9CA22EA4B290}" type="datetime1">
              <a:rPr lang="fr-FR" smtClean="0"/>
              <a:t>12/06/2014</a:t>
            </a:fld>
            <a:endParaRPr lang="en-US" dirty="0"/>
          </a:p>
        </p:txBody>
      </p:sp>
      <p:sp>
        <p:nvSpPr>
          <p:cNvPr id="4" name="Espace réservé du numéro de diapositive 3"/>
          <p:cNvSpPr>
            <a:spLocks noGrp="1"/>
          </p:cNvSpPr>
          <p:nvPr>
            <p:ph type="sldNum" sz="quarter" idx="12"/>
          </p:nvPr>
        </p:nvSpPr>
        <p:spPr/>
        <p:txBody>
          <a:bodyPr/>
          <a:lstStyle/>
          <a:p>
            <a:fld id="{EFA90138-DF1D-49FF-86BC-E918F5E2DC78}" type="slidenum">
              <a:rPr lang="en-US" smtClean="0"/>
              <a:pPr/>
              <a:t>61</a:t>
            </a:fld>
            <a:endParaRPr lang="en-US" dirty="0"/>
          </a:p>
        </p:txBody>
      </p:sp>
    </p:spTree>
    <p:extLst>
      <p:ext uri="{BB962C8B-B14F-4D97-AF65-F5344CB8AC3E}">
        <p14:creationId xmlns:p14="http://schemas.microsoft.com/office/powerpoint/2010/main" val="3739967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Algorithme </a:t>
            </a:r>
            <a:r>
              <a:rPr lang="fr-FR" dirty="0" smtClean="0"/>
              <a:t>Génétique</a:t>
            </a:r>
            <a:endParaRPr lang="fr-FR" dirty="0"/>
          </a:p>
        </p:txBody>
      </p:sp>
      <p:pic>
        <p:nvPicPr>
          <p:cNvPr id="9221" name="Picture 5"/>
          <p:cNvPicPr>
            <a:picLocks noChangeAspect="1" noChangeArrowheads="1"/>
          </p:cNvPicPr>
          <p:nvPr/>
        </p:nvPicPr>
        <p:blipFill>
          <a:blip r:embed="rId2"/>
          <a:srcRect/>
          <a:stretch>
            <a:fillRect/>
          </a:stretch>
        </p:blipFill>
        <p:spPr bwMode="auto">
          <a:xfrm>
            <a:off x="647700" y="1805491"/>
            <a:ext cx="11106150" cy="5052509"/>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BA40786D-20CF-4D5D-8A63-9ACAE3411753}" type="datetime1">
              <a:rPr lang="fr-FR" smtClean="0"/>
              <a:t>12/06/2014</a:t>
            </a:fld>
            <a:endParaRPr lang="en-US" dirty="0"/>
          </a:p>
        </p:txBody>
      </p:sp>
      <p:sp>
        <p:nvSpPr>
          <p:cNvPr id="4" name="Espace réservé du numéro de diapositive 3"/>
          <p:cNvSpPr>
            <a:spLocks noGrp="1"/>
          </p:cNvSpPr>
          <p:nvPr>
            <p:ph type="sldNum" sz="quarter" idx="12"/>
          </p:nvPr>
        </p:nvSpPr>
        <p:spPr/>
        <p:txBody>
          <a:bodyPr/>
          <a:lstStyle/>
          <a:p>
            <a:fld id="{EFA90138-DF1D-49FF-86BC-E918F5E2DC78}" type="slidenum">
              <a:rPr lang="en-US" smtClean="0"/>
              <a:pPr/>
              <a:t>62</a:t>
            </a:fld>
            <a:endParaRPr lang="en-US" dirty="0"/>
          </a:p>
        </p:txBody>
      </p:sp>
    </p:spTree>
    <p:extLst>
      <p:ext uri="{BB962C8B-B14F-4D97-AF65-F5344CB8AC3E}">
        <p14:creationId xmlns:p14="http://schemas.microsoft.com/office/powerpoint/2010/main" val="2206679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Algorithme </a:t>
            </a:r>
            <a:r>
              <a:rPr lang="fr-FR" dirty="0" smtClean="0"/>
              <a:t>Génétique</a:t>
            </a:r>
            <a:endParaRPr lang="fr-FR" dirty="0"/>
          </a:p>
        </p:txBody>
      </p:sp>
      <p:pic>
        <p:nvPicPr>
          <p:cNvPr id="10242" name="Picture 2"/>
          <p:cNvPicPr>
            <a:picLocks noChangeAspect="1" noChangeArrowheads="1"/>
          </p:cNvPicPr>
          <p:nvPr/>
        </p:nvPicPr>
        <p:blipFill>
          <a:blip r:embed="rId2"/>
          <a:srcRect/>
          <a:stretch>
            <a:fillRect/>
          </a:stretch>
        </p:blipFill>
        <p:spPr bwMode="auto">
          <a:xfrm>
            <a:off x="628650" y="2105024"/>
            <a:ext cx="1680210" cy="466725"/>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533400" y="2527091"/>
            <a:ext cx="11010900" cy="4330909"/>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CB5F377B-04A3-4526-9473-B1F4DB4858AC}" type="datetime1">
              <a:rPr lang="fr-FR" smtClean="0"/>
              <a:t>12/06/2014</a:t>
            </a:fld>
            <a:endParaRPr lang="en-US" dirty="0"/>
          </a:p>
        </p:txBody>
      </p:sp>
      <p:sp>
        <p:nvSpPr>
          <p:cNvPr id="4" name="Espace réservé du numéro de diapositive 3"/>
          <p:cNvSpPr>
            <a:spLocks noGrp="1"/>
          </p:cNvSpPr>
          <p:nvPr>
            <p:ph type="sldNum" sz="quarter" idx="12"/>
          </p:nvPr>
        </p:nvSpPr>
        <p:spPr/>
        <p:txBody>
          <a:bodyPr/>
          <a:lstStyle/>
          <a:p>
            <a:fld id="{EFA90138-DF1D-49FF-86BC-E918F5E2DC78}" type="slidenum">
              <a:rPr lang="en-US" smtClean="0"/>
              <a:pPr/>
              <a:t>63</a:t>
            </a:fld>
            <a:endParaRPr lang="en-US" dirty="0"/>
          </a:p>
        </p:txBody>
      </p:sp>
    </p:spTree>
    <p:extLst>
      <p:ext uri="{BB962C8B-B14F-4D97-AF65-F5344CB8AC3E}">
        <p14:creationId xmlns:p14="http://schemas.microsoft.com/office/powerpoint/2010/main" val="539663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Algorithme </a:t>
            </a:r>
            <a:r>
              <a:rPr lang="fr-FR" dirty="0" smtClean="0"/>
              <a:t>Génétique</a:t>
            </a:r>
            <a:endParaRPr lang="fr-FR" dirty="0"/>
          </a:p>
        </p:txBody>
      </p:sp>
      <p:pic>
        <p:nvPicPr>
          <p:cNvPr id="11266" name="Picture 2"/>
          <p:cNvPicPr>
            <a:picLocks noChangeAspect="1" noChangeArrowheads="1"/>
          </p:cNvPicPr>
          <p:nvPr/>
        </p:nvPicPr>
        <p:blipFill>
          <a:blip r:embed="rId2"/>
          <a:srcRect/>
          <a:stretch>
            <a:fillRect/>
          </a:stretch>
        </p:blipFill>
        <p:spPr bwMode="auto">
          <a:xfrm>
            <a:off x="471488" y="1976438"/>
            <a:ext cx="10787062" cy="4881562"/>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D8A443D5-79CD-4BD8-8181-43B4858CC2AE}" type="datetime1">
              <a:rPr lang="fr-FR" smtClean="0"/>
              <a:t>12/06/2014</a:t>
            </a:fld>
            <a:endParaRPr lang="en-US" dirty="0"/>
          </a:p>
        </p:txBody>
      </p:sp>
      <p:sp>
        <p:nvSpPr>
          <p:cNvPr id="4" name="Espace réservé du numéro de diapositive 3"/>
          <p:cNvSpPr>
            <a:spLocks noGrp="1"/>
          </p:cNvSpPr>
          <p:nvPr>
            <p:ph type="sldNum" sz="quarter" idx="12"/>
          </p:nvPr>
        </p:nvSpPr>
        <p:spPr/>
        <p:txBody>
          <a:bodyPr/>
          <a:lstStyle/>
          <a:p>
            <a:fld id="{EFA90138-DF1D-49FF-86BC-E918F5E2DC78}" type="slidenum">
              <a:rPr lang="en-US" smtClean="0"/>
              <a:pPr/>
              <a:t>64</a:t>
            </a:fld>
            <a:endParaRPr lang="en-US" dirty="0"/>
          </a:p>
        </p:txBody>
      </p:sp>
    </p:spTree>
    <p:extLst>
      <p:ext uri="{BB962C8B-B14F-4D97-AF65-F5344CB8AC3E}">
        <p14:creationId xmlns:p14="http://schemas.microsoft.com/office/powerpoint/2010/main" val="1247066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Algorithme </a:t>
            </a:r>
            <a:r>
              <a:rPr lang="fr-FR" dirty="0" smtClean="0"/>
              <a:t>Génétique</a:t>
            </a:r>
            <a:endParaRPr lang="fr-FR" dirty="0"/>
          </a:p>
        </p:txBody>
      </p:sp>
      <p:pic>
        <p:nvPicPr>
          <p:cNvPr id="11266" name="Picture 2"/>
          <p:cNvPicPr>
            <a:picLocks noChangeAspect="1" noChangeArrowheads="1"/>
          </p:cNvPicPr>
          <p:nvPr/>
        </p:nvPicPr>
        <p:blipFill>
          <a:blip r:embed="rId2"/>
          <a:srcRect/>
          <a:stretch>
            <a:fillRect/>
          </a:stretch>
        </p:blipFill>
        <p:spPr bwMode="auto">
          <a:xfrm>
            <a:off x="471488" y="1976438"/>
            <a:ext cx="10787062" cy="4881562"/>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A7ED6C82-B24C-477A-9C8F-333D46DA28A1}" type="datetime1">
              <a:rPr lang="fr-FR" smtClean="0"/>
              <a:t>12/06/2014</a:t>
            </a:fld>
            <a:endParaRPr lang="en-US" dirty="0"/>
          </a:p>
        </p:txBody>
      </p:sp>
      <p:sp>
        <p:nvSpPr>
          <p:cNvPr id="4" name="Espace réservé du numéro de diapositive 3"/>
          <p:cNvSpPr>
            <a:spLocks noGrp="1"/>
          </p:cNvSpPr>
          <p:nvPr>
            <p:ph type="sldNum" sz="quarter" idx="12"/>
          </p:nvPr>
        </p:nvSpPr>
        <p:spPr/>
        <p:txBody>
          <a:bodyPr/>
          <a:lstStyle/>
          <a:p>
            <a:fld id="{EFA90138-DF1D-49FF-86BC-E918F5E2DC78}" type="slidenum">
              <a:rPr lang="en-US" smtClean="0"/>
              <a:pPr/>
              <a:t>65</a:t>
            </a:fld>
            <a:endParaRPr lang="en-US" dirty="0"/>
          </a:p>
        </p:txBody>
      </p:sp>
    </p:spTree>
    <p:extLst>
      <p:ext uri="{BB962C8B-B14F-4D97-AF65-F5344CB8AC3E}">
        <p14:creationId xmlns:p14="http://schemas.microsoft.com/office/powerpoint/2010/main" val="419987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Algorithme </a:t>
            </a:r>
            <a:r>
              <a:rPr lang="fr-FR" dirty="0" smtClean="0"/>
              <a:t>Génétique</a:t>
            </a:r>
            <a:endParaRPr lang="fr-FR" dirty="0"/>
          </a:p>
        </p:txBody>
      </p:sp>
      <p:pic>
        <p:nvPicPr>
          <p:cNvPr id="12290" name="Picture 2"/>
          <p:cNvPicPr>
            <a:picLocks noChangeAspect="1" noChangeArrowheads="1"/>
          </p:cNvPicPr>
          <p:nvPr/>
        </p:nvPicPr>
        <p:blipFill>
          <a:blip r:embed="rId2"/>
          <a:srcRect/>
          <a:stretch>
            <a:fillRect/>
          </a:stretch>
        </p:blipFill>
        <p:spPr bwMode="auto">
          <a:xfrm>
            <a:off x="447674" y="1933574"/>
            <a:ext cx="3400425" cy="485775"/>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733544" y="2438400"/>
            <a:ext cx="10048755" cy="1071563"/>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a:srcRect/>
          <a:stretch>
            <a:fillRect/>
          </a:stretch>
        </p:blipFill>
        <p:spPr bwMode="auto">
          <a:xfrm>
            <a:off x="552450" y="3362324"/>
            <a:ext cx="10829444" cy="3209925"/>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9E6B2A05-3BF4-40E4-9A16-31613CF90974}" type="datetime1">
              <a:rPr lang="fr-FR" smtClean="0"/>
              <a:t>12/06/2014</a:t>
            </a:fld>
            <a:endParaRPr lang="en-US" dirty="0"/>
          </a:p>
        </p:txBody>
      </p:sp>
      <p:sp>
        <p:nvSpPr>
          <p:cNvPr id="4" name="Espace réservé du numéro de diapositive 3"/>
          <p:cNvSpPr>
            <a:spLocks noGrp="1"/>
          </p:cNvSpPr>
          <p:nvPr>
            <p:ph type="sldNum" sz="quarter" idx="12"/>
          </p:nvPr>
        </p:nvSpPr>
        <p:spPr/>
        <p:txBody>
          <a:bodyPr/>
          <a:lstStyle/>
          <a:p>
            <a:fld id="{EFA90138-DF1D-49FF-86BC-E918F5E2DC78}" type="slidenum">
              <a:rPr lang="en-US" smtClean="0"/>
              <a:pPr/>
              <a:t>66</a:t>
            </a:fld>
            <a:endParaRPr lang="en-US" dirty="0"/>
          </a:p>
        </p:txBody>
      </p:sp>
    </p:spTree>
    <p:extLst>
      <p:ext uri="{BB962C8B-B14F-4D97-AF65-F5344CB8AC3E}">
        <p14:creationId xmlns:p14="http://schemas.microsoft.com/office/powerpoint/2010/main" val="4069468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17767" y="4572875"/>
            <a:ext cx="10993549" cy="1475013"/>
          </a:xfrm>
        </p:spPr>
        <p:txBody>
          <a:bodyPr>
            <a:noAutofit/>
          </a:bodyPr>
          <a:lstStyle/>
          <a:p>
            <a:r>
              <a:rPr lang="fr-FR" sz="4800" dirty="0" smtClean="0">
                <a:solidFill>
                  <a:schemeClr val="bg1"/>
                </a:solidFill>
              </a:rPr>
              <a:t>MERCI DE VOTRE ATTENTION</a:t>
            </a:r>
            <a:endParaRPr lang="fr-FR" sz="4800" dirty="0">
              <a:solidFill>
                <a:schemeClr val="bg1"/>
              </a:solidFill>
            </a:endParaRPr>
          </a:p>
        </p:txBody>
      </p:sp>
    </p:spTree>
    <p:extLst>
      <p:ext uri="{BB962C8B-B14F-4D97-AF65-F5344CB8AC3E}">
        <p14:creationId xmlns:p14="http://schemas.microsoft.com/office/powerpoint/2010/main" val="4097784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tâche</a:t>
            </a:r>
          </a:p>
        </p:txBody>
      </p:sp>
      <p:sp>
        <p:nvSpPr>
          <p:cNvPr id="5" name="Espace réservé du contenu 4"/>
          <p:cNvSpPr>
            <a:spLocks noGrp="1"/>
          </p:cNvSpPr>
          <p:nvPr>
            <p:ph idx="1"/>
          </p:nvPr>
        </p:nvSpPr>
        <p:spPr>
          <a:xfrm>
            <a:off x="581192" y="2495550"/>
            <a:ext cx="11248858" cy="3229899"/>
          </a:xfrm>
        </p:spPr>
        <p:txBody>
          <a:bodyPr>
            <a:noAutofit/>
          </a:bodyPr>
          <a:lstStyle/>
          <a:p>
            <a:pPr marL="0" indent="0">
              <a:buNone/>
            </a:pPr>
            <a:r>
              <a:rPr lang="fr-FR" sz="3200" dirty="0" smtClean="0"/>
              <a:t>Généralement </a:t>
            </a:r>
            <a:r>
              <a:rPr lang="fr-FR" sz="3200" dirty="0"/>
              <a:t>trois paramètres caractérisent une tâche </a:t>
            </a:r>
            <a:r>
              <a:rPr lang="fr-FR" sz="3200" dirty="0" smtClean="0"/>
              <a:t>:</a:t>
            </a:r>
          </a:p>
          <a:p>
            <a:r>
              <a:rPr lang="fr-FR" sz="3200" dirty="0" smtClean="0"/>
              <a:t> La </a:t>
            </a:r>
            <a:r>
              <a:rPr lang="fr-FR" sz="3200" dirty="0"/>
              <a:t>durée opératoire p</a:t>
            </a:r>
            <a:r>
              <a:rPr lang="fr-FR" sz="3200" baseline="-25000" dirty="0"/>
              <a:t>i</a:t>
            </a:r>
            <a:r>
              <a:rPr lang="fr-FR" sz="3200" dirty="0"/>
              <a:t> (processing time) : c’est la durée d’exécution de la tâche</a:t>
            </a:r>
            <a:r>
              <a:rPr lang="fr-FR" sz="3200" dirty="0" smtClean="0"/>
              <a:t>.</a:t>
            </a:r>
          </a:p>
          <a:p>
            <a:r>
              <a:rPr lang="fr-FR" sz="3200" dirty="0" smtClean="0"/>
              <a:t>La </a:t>
            </a:r>
            <a:r>
              <a:rPr lang="fr-FR" sz="3200" dirty="0"/>
              <a:t>date de disponibilité r</a:t>
            </a:r>
            <a:r>
              <a:rPr lang="fr-FR" sz="3200" baseline="-25000" dirty="0"/>
              <a:t>i</a:t>
            </a:r>
            <a:r>
              <a:rPr lang="fr-FR" sz="3200" dirty="0"/>
              <a:t> (release time) : c’est la date de début au plus tôt. </a:t>
            </a:r>
            <a:endParaRPr lang="fr-FR" sz="3200" dirty="0" smtClean="0"/>
          </a:p>
          <a:p>
            <a:r>
              <a:rPr lang="fr-FR" sz="3200" dirty="0" smtClean="0"/>
              <a:t>La </a:t>
            </a:r>
            <a:r>
              <a:rPr lang="fr-FR" sz="3200" dirty="0"/>
              <a:t>date d’échéance d</a:t>
            </a:r>
            <a:r>
              <a:rPr lang="fr-FR" sz="3200" baseline="-25000" dirty="0"/>
              <a:t>i </a:t>
            </a:r>
            <a:r>
              <a:rPr lang="fr-FR" sz="3200" dirty="0"/>
              <a:t>(due date) : c’est la date de fin au plus tard.</a:t>
            </a:r>
          </a:p>
        </p:txBody>
      </p:sp>
      <p:sp>
        <p:nvSpPr>
          <p:cNvPr id="2" name="Espace réservé de la date 1"/>
          <p:cNvSpPr>
            <a:spLocks noGrp="1"/>
          </p:cNvSpPr>
          <p:nvPr>
            <p:ph type="dt" sz="half" idx="10"/>
          </p:nvPr>
        </p:nvSpPr>
        <p:spPr/>
        <p:txBody>
          <a:bodyPr/>
          <a:lstStyle/>
          <a:p>
            <a:fld id="{4BACC731-C407-4994-B561-F911D5BE7CEB}" type="datetime1">
              <a:rPr lang="fr-FR" smtClean="0"/>
              <a:t>12/06/2014</a:t>
            </a:fld>
            <a:endParaRPr lang="en-US" dirty="0"/>
          </a:p>
        </p:txBody>
      </p:sp>
      <p:sp>
        <p:nvSpPr>
          <p:cNvPr id="3" name="Espace réservé du numéro de diapositive 2"/>
          <p:cNvSpPr>
            <a:spLocks noGrp="1"/>
          </p:cNvSpPr>
          <p:nvPr>
            <p:ph type="sldNum" sz="quarter" idx="12"/>
          </p:nvPr>
        </p:nvSpPr>
        <p:spPr/>
        <p:txBody>
          <a:bodyPr/>
          <a:lstStyle/>
          <a:p>
            <a:fld id="{EFA90138-DF1D-49FF-86BC-E918F5E2DC78}" type="slidenum">
              <a:rPr lang="en-US" smtClean="0"/>
              <a:pPr/>
              <a:t>7</a:t>
            </a:fld>
            <a:endParaRPr lang="en-US" dirty="0"/>
          </a:p>
        </p:txBody>
      </p:sp>
    </p:spTree>
    <p:extLst>
      <p:ext uri="{BB962C8B-B14F-4D97-AF65-F5344CB8AC3E}">
        <p14:creationId xmlns:p14="http://schemas.microsoft.com/office/powerpoint/2010/main" val="1516665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en-US" dirty="0" err="1"/>
              <a:t>ressources</a:t>
            </a:r>
            <a:r>
              <a:rPr lang="en-US" dirty="0"/>
              <a:t> </a:t>
            </a:r>
            <a:endParaRPr lang="fr-FR" dirty="0"/>
          </a:p>
        </p:txBody>
      </p:sp>
      <p:sp>
        <p:nvSpPr>
          <p:cNvPr id="5" name="Espace réservé du contenu 4"/>
          <p:cNvSpPr>
            <a:spLocks noGrp="1"/>
          </p:cNvSpPr>
          <p:nvPr>
            <p:ph idx="1"/>
          </p:nvPr>
        </p:nvSpPr>
        <p:spPr/>
        <p:txBody>
          <a:bodyPr>
            <a:normAutofit/>
          </a:bodyPr>
          <a:lstStyle/>
          <a:p>
            <a:pPr marL="0" indent="0">
              <a:buNone/>
            </a:pPr>
            <a:endParaRPr lang="fr-FR" sz="4700" dirty="0" smtClean="0"/>
          </a:p>
          <a:p>
            <a:pPr marL="0" indent="0">
              <a:buNone/>
            </a:pPr>
            <a:r>
              <a:rPr lang="fr-FR" sz="3500" dirty="0" smtClean="0"/>
              <a:t>Plusieurs </a:t>
            </a:r>
            <a:r>
              <a:rPr lang="fr-FR" sz="3500" dirty="0"/>
              <a:t>classifications des ressources peuvent être distinguées : </a:t>
            </a:r>
          </a:p>
          <a:p>
            <a:r>
              <a:rPr lang="fr-FR" sz="3500" dirty="0"/>
              <a:t> </a:t>
            </a:r>
            <a:r>
              <a:rPr lang="fr-FR" sz="3500" dirty="0" smtClean="0"/>
              <a:t>Ressources </a:t>
            </a:r>
            <a:r>
              <a:rPr lang="fr-FR" sz="3500" dirty="0"/>
              <a:t>renouvelables </a:t>
            </a:r>
            <a:r>
              <a:rPr lang="fr-FR" sz="3500" i="1" dirty="0"/>
              <a:t>vs</a:t>
            </a:r>
            <a:r>
              <a:rPr lang="fr-FR" sz="3500" dirty="0"/>
              <a:t>. ressources consommables </a:t>
            </a:r>
            <a:endParaRPr lang="fr-FR" sz="3500" dirty="0" smtClean="0"/>
          </a:p>
          <a:p>
            <a:r>
              <a:rPr lang="fr-FR" sz="3500" dirty="0"/>
              <a:t> Ressources disjonctives </a:t>
            </a:r>
            <a:r>
              <a:rPr lang="fr-FR" sz="3500" i="1" dirty="0"/>
              <a:t>vs</a:t>
            </a:r>
            <a:r>
              <a:rPr lang="fr-FR" sz="3500" dirty="0"/>
              <a:t>. ressources cumulatives </a:t>
            </a:r>
          </a:p>
          <a:p>
            <a:endParaRPr lang="fr-FR" sz="2800" dirty="0" smtClean="0"/>
          </a:p>
          <a:p>
            <a:pPr marL="0" indent="0">
              <a:buNone/>
            </a:pPr>
            <a:endParaRPr lang="fr-FR" sz="2800" dirty="0"/>
          </a:p>
        </p:txBody>
      </p:sp>
      <p:sp>
        <p:nvSpPr>
          <p:cNvPr id="2" name="Espace réservé de la date 1"/>
          <p:cNvSpPr>
            <a:spLocks noGrp="1"/>
          </p:cNvSpPr>
          <p:nvPr>
            <p:ph type="dt" sz="half" idx="10"/>
          </p:nvPr>
        </p:nvSpPr>
        <p:spPr/>
        <p:txBody>
          <a:bodyPr/>
          <a:lstStyle/>
          <a:p>
            <a:fld id="{3582B487-E246-43C1-9BEF-7DE52FD6FD6B}" type="datetime1">
              <a:rPr lang="fr-FR" smtClean="0"/>
              <a:t>12/06/2014</a:t>
            </a:fld>
            <a:endParaRPr lang="en-US" dirty="0"/>
          </a:p>
        </p:txBody>
      </p:sp>
      <p:sp>
        <p:nvSpPr>
          <p:cNvPr id="3" name="Espace réservé du numéro de diapositive 2"/>
          <p:cNvSpPr>
            <a:spLocks noGrp="1"/>
          </p:cNvSpPr>
          <p:nvPr>
            <p:ph type="sldNum" sz="quarter" idx="12"/>
          </p:nvPr>
        </p:nvSpPr>
        <p:spPr/>
        <p:txBody>
          <a:bodyPr/>
          <a:lstStyle/>
          <a:p>
            <a:fld id="{EFA90138-DF1D-49FF-86BC-E918F5E2DC78}" type="slidenum">
              <a:rPr lang="en-US" smtClean="0"/>
              <a:pPr/>
              <a:t>8</a:t>
            </a:fld>
            <a:endParaRPr lang="en-US" dirty="0"/>
          </a:p>
        </p:txBody>
      </p:sp>
    </p:spTree>
    <p:extLst>
      <p:ext uri="{BB962C8B-B14F-4D97-AF65-F5344CB8AC3E}">
        <p14:creationId xmlns:p14="http://schemas.microsoft.com/office/powerpoint/2010/main" val="2227120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en-US" dirty="0" err="1"/>
              <a:t>contraintes</a:t>
            </a:r>
            <a:r>
              <a:rPr lang="en-US" dirty="0"/>
              <a:t> </a:t>
            </a:r>
            <a:endParaRPr lang="fr-FR" dirty="0"/>
          </a:p>
        </p:txBody>
      </p:sp>
      <p:sp>
        <p:nvSpPr>
          <p:cNvPr id="5" name="Espace réservé du contenu 4"/>
          <p:cNvSpPr>
            <a:spLocks noGrp="1"/>
          </p:cNvSpPr>
          <p:nvPr>
            <p:ph idx="1"/>
          </p:nvPr>
        </p:nvSpPr>
        <p:spPr/>
        <p:txBody>
          <a:bodyPr>
            <a:normAutofit/>
          </a:bodyPr>
          <a:lstStyle/>
          <a:p>
            <a:r>
              <a:rPr lang="fr-FR" sz="4000" dirty="0"/>
              <a:t>Les contraintes de localisation temporelle </a:t>
            </a:r>
            <a:endParaRPr lang="fr-FR" sz="4000" dirty="0" smtClean="0"/>
          </a:p>
          <a:p>
            <a:r>
              <a:rPr lang="fr-FR" sz="4000" dirty="0" smtClean="0"/>
              <a:t>Les </a:t>
            </a:r>
            <a:r>
              <a:rPr lang="fr-FR" sz="4000" dirty="0"/>
              <a:t>contraintes d’enchaînement </a:t>
            </a:r>
            <a:endParaRPr lang="fr-FR" sz="4000" dirty="0" smtClean="0"/>
          </a:p>
          <a:p>
            <a:r>
              <a:rPr lang="fr-FR" sz="4000" dirty="0"/>
              <a:t>Les contraintes de </a:t>
            </a:r>
            <a:r>
              <a:rPr lang="fr-FR" sz="4000" dirty="0" smtClean="0"/>
              <a:t>ressources </a:t>
            </a:r>
            <a:endParaRPr lang="fr-FR" sz="4000" dirty="0"/>
          </a:p>
          <a:p>
            <a:pPr marL="0" indent="0">
              <a:buNone/>
            </a:pPr>
            <a:endParaRPr lang="fr-FR" sz="2800" dirty="0"/>
          </a:p>
        </p:txBody>
      </p:sp>
      <p:sp>
        <p:nvSpPr>
          <p:cNvPr id="2" name="Espace réservé de la date 1"/>
          <p:cNvSpPr>
            <a:spLocks noGrp="1"/>
          </p:cNvSpPr>
          <p:nvPr>
            <p:ph type="dt" sz="half" idx="10"/>
          </p:nvPr>
        </p:nvSpPr>
        <p:spPr/>
        <p:txBody>
          <a:bodyPr/>
          <a:lstStyle/>
          <a:p>
            <a:fld id="{F62EFDC0-2A8A-4541-BCAE-66753955551B}" type="datetime1">
              <a:rPr lang="fr-FR" smtClean="0"/>
              <a:t>12/06/2014</a:t>
            </a:fld>
            <a:endParaRPr lang="en-US" dirty="0"/>
          </a:p>
        </p:txBody>
      </p:sp>
      <p:sp>
        <p:nvSpPr>
          <p:cNvPr id="3" name="Espace réservé du numéro de diapositive 2"/>
          <p:cNvSpPr>
            <a:spLocks noGrp="1"/>
          </p:cNvSpPr>
          <p:nvPr>
            <p:ph type="sldNum" sz="quarter" idx="12"/>
          </p:nvPr>
        </p:nvSpPr>
        <p:spPr/>
        <p:txBody>
          <a:bodyPr/>
          <a:lstStyle/>
          <a:p>
            <a:fld id="{EFA90138-DF1D-49FF-86BC-E918F5E2DC78}" type="slidenum">
              <a:rPr lang="en-US" smtClean="0"/>
              <a:pPr/>
              <a:t>9</a:t>
            </a:fld>
            <a:endParaRPr lang="en-US" dirty="0"/>
          </a:p>
        </p:txBody>
      </p:sp>
    </p:spTree>
    <p:extLst>
      <p:ext uri="{BB962C8B-B14F-4D97-AF65-F5344CB8AC3E}">
        <p14:creationId xmlns:p14="http://schemas.microsoft.com/office/powerpoint/2010/main" val="73669339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1057</TotalTime>
  <Words>4204</Words>
  <Application>Microsoft Office PowerPoint</Application>
  <PresentationFormat>Grand écran</PresentationFormat>
  <Paragraphs>443</Paragraphs>
  <Slides>67</Slides>
  <Notes>36</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67</vt:i4>
      </vt:variant>
    </vt:vector>
  </HeadingPairs>
  <TitlesOfParts>
    <vt:vector size="77" baseType="lpstr">
      <vt:lpstr>Arial</vt:lpstr>
      <vt:lpstr>Cabin</vt:lpstr>
      <vt:lpstr>Calibri</vt:lpstr>
      <vt:lpstr>Cambria Math</vt:lpstr>
      <vt:lpstr>Consolas</vt:lpstr>
      <vt:lpstr>Courier New</vt:lpstr>
      <vt:lpstr>Gill Sans MT</vt:lpstr>
      <vt:lpstr>Wingdings</vt:lpstr>
      <vt:lpstr>Wingdings 2</vt:lpstr>
      <vt:lpstr>Dividend</vt:lpstr>
      <vt:lpstr>LES Problèmes d’Ordonnancement</vt:lpstr>
      <vt:lpstr>PLAN</vt:lpstr>
      <vt:lpstr>Inroduction</vt:lpstr>
      <vt:lpstr>Les Problèmes d‘Ordonnancement</vt:lpstr>
      <vt:lpstr>Définition du problème d’ordonnancement</vt:lpstr>
      <vt:lpstr>Propriétés du problème d’ordonnancement</vt:lpstr>
      <vt:lpstr>tâche</vt:lpstr>
      <vt:lpstr>ressources </vt:lpstr>
      <vt:lpstr>contraintes </vt:lpstr>
      <vt:lpstr>Les objectifs </vt:lpstr>
      <vt:lpstr>Classification des critères d’optimisation</vt:lpstr>
      <vt:lpstr>Classification des problèmes d’ordonnancement</vt:lpstr>
      <vt:lpstr>Atelier à cheminement multiple : Job Shop</vt:lpstr>
      <vt:lpstr>Atelier à cheminement unique : Flow </vt:lpstr>
      <vt:lpstr>Atelier à cheminement libre : Open Shop</vt:lpstr>
      <vt:lpstr> Relations entre organisations</vt:lpstr>
      <vt:lpstr>Modélisation graphique du problème de Job Shop</vt:lpstr>
      <vt:lpstr>Modélisation des Problèmes d'ordonnancement</vt:lpstr>
      <vt:lpstr>Modélisation des Problèmes d'ordonnancement</vt:lpstr>
      <vt:lpstr>Modélisation par graphe disjonctif</vt:lpstr>
      <vt:lpstr>Modélisation par graphe disjonctif</vt:lpstr>
      <vt:lpstr>Modélisation par graphe disjonctif</vt:lpstr>
      <vt:lpstr>Modélisation par graphe disjonctif</vt:lpstr>
      <vt:lpstr>Modélisation par graphe disjonctif</vt:lpstr>
      <vt:lpstr>Modélisation par graphe disjonctif</vt:lpstr>
      <vt:lpstr>Complexité du problème de Job Shop</vt:lpstr>
      <vt:lpstr>Méthodes de résolution du problème de Job Shop</vt:lpstr>
      <vt:lpstr>Application des Meta heuristiques sur le Problème « Job Shop » </vt:lpstr>
      <vt:lpstr>Recuit Simulé</vt:lpstr>
      <vt:lpstr>Présentation PowerPoint</vt:lpstr>
      <vt:lpstr>INSTANCES D’un Problème</vt:lpstr>
      <vt:lpstr>LOWER BOUND &amp; UPPER BOUNd</vt:lpstr>
      <vt:lpstr>Comparaison</vt:lpstr>
      <vt:lpstr>Algorithme Génétique</vt:lpstr>
      <vt:lpstr>Algorithme Génétique</vt:lpstr>
      <vt:lpstr>Recherche Tabou</vt:lpstr>
      <vt:lpstr>Approche RECHERCHE TABOU</vt:lpstr>
      <vt:lpstr>Les mécanismes principaux</vt:lpstr>
      <vt:lpstr>Algorithme : Recherche Tabou </vt:lpstr>
      <vt:lpstr>Présentation PowerPoint</vt:lpstr>
      <vt:lpstr>Application de la Recherche Tabou</vt:lpstr>
      <vt:lpstr>La génération de la solution initiale</vt:lpstr>
      <vt:lpstr>Les fonctions de voisinage</vt:lpstr>
      <vt:lpstr>Les voisinages N1 et N2 - van Laarhoven, 1988</vt:lpstr>
      <vt:lpstr>Les  voisinages NA et RNA - Dell'Amico, Trubian 1993.</vt:lpstr>
      <vt:lpstr>Le voisinage NB - Grabowski 1998</vt:lpstr>
      <vt:lpstr>Le  voisinage NS - Nowicki &amp; Smutnicki </vt:lpstr>
      <vt:lpstr>L’évaluation de voisinage</vt:lpstr>
      <vt:lpstr>La mémoire Tabou</vt:lpstr>
      <vt:lpstr>La mémoire Tabou dynamique</vt:lpstr>
      <vt:lpstr>Détection des CYCLES – Wat, 1996</vt:lpstr>
      <vt:lpstr>Le critère d’aspiration</vt:lpstr>
      <vt:lpstr>Algorithme Génétique</vt:lpstr>
      <vt:lpstr>Algorithme génétique</vt:lpstr>
      <vt:lpstr>Algorithme Génétique</vt:lpstr>
      <vt:lpstr>Algorithme Génétique</vt:lpstr>
      <vt:lpstr>Algorithme Génétique</vt:lpstr>
      <vt:lpstr>Algorithme Génétique</vt:lpstr>
      <vt:lpstr>Algorithme Génétique</vt:lpstr>
      <vt:lpstr>Algorithme Génétique</vt:lpstr>
      <vt:lpstr>Algorithme Génétique</vt:lpstr>
      <vt:lpstr>Algorithme Génétique</vt:lpstr>
      <vt:lpstr>Algorithme Génétique</vt:lpstr>
      <vt:lpstr>Algorithme Génétique</vt:lpstr>
      <vt:lpstr>Algorithme Génétique</vt:lpstr>
      <vt:lpstr>Algorithme Génétique</vt:lpstr>
      <vt:lpstr>MERCI DE VOTRE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Problème d’Ordonnancement</dc:title>
  <dc:creator>Olayinka</dc:creator>
  <cp:lastModifiedBy>Iob</cp:lastModifiedBy>
  <cp:revision>43</cp:revision>
  <dcterms:created xsi:type="dcterms:W3CDTF">2014-06-08T09:42:30Z</dcterms:created>
  <dcterms:modified xsi:type="dcterms:W3CDTF">2014-06-12T09:32:53Z</dcterms:modified>
</cp:coreProperties>
</file>