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08" r:id="rId5"/>
  </p:sldMasterIdLst>
  <p:notesMasterIdLst>
    <p:notesMasterId r:id="rId30"/>
  </p:notesMasterIdLst>
  <p:handoutMasterIdLst>
    <p:handoutMasterId r:id="rId31"/>
  </p:handoutMasterIdLst>
  <p:sldIdLst>
    <p:sldId id="256" r:id="rId6"/>
    <p:sldId id="263" r:id="rId7"/>
    <p:sldId id="264" r:id="rId8"/>
    <p:sldId id="258" r:id="rId9"/>
    <p:sldId id="260" r:id="rId10"/>
    <p:sldId id="261" r:id="rId11"/>
    <p:sldId id="262" r:id="rId12"/>
    <p:sldId id="259" r:id="rId13"/>
    <p:sldId id="276" r:id="rId14"/>
    <p:sldId id="277" r:id="rId15"/>
    <p:sldId id="278" r:id="rId16"/>
    <p:sldId id="279" r:id="rId17"/>
    <p:sldId id="280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10058400" cy="77724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36" autoAdjust="0"/>
  </p:normalViewPr>
  <p:slideViewPr>
    <p:cSldViewPr snapToGrid="0">
      <p:cViewPr varScale="1">
        <p:scale>
          <a:sx n="76" d="100"/>
          <a:sy n="76" d="100"/>
        </p:scale>
        <p:origin x="140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CEDA3A-F12A-4644-835C-7AB2BDBCE4A4}" type="datetime1">
              <a:rPr lang="fr-FR" noProof="1" dirty="0" smtClean="0"/>
              <a:t>28/07/2023</a:t>
            </a:fld>
            <a:endParaRPr lang="fr-FR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A287F45-53A2-4574-9704-DB9BD7802604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830478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8E35E0-5FE0-400C-AFB1-DD6A869851F5}" type="datetime1">
              <a:rPr lang="fr-FR" noProof="1" dirty="0" smtClean="0"/>
              <a:t>28/07/2023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2E02D3-8EE7-4A45-AD60-87A01101C290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387870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2E02D3-8EE7-4A45-AD60-87A01101C290}" type="slidenum">
              <a:rPr lang="fr-FR" noProof="1" smtClean="0"/>
              <a:t>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8361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2E02D3-8EE7-4A45-AD60-87A01101C290}" type="slidenum">
              <a:rPr lang="fr-FR" noProof="1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85181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2E02D3-8EE7-4A45-AD60-87A01101C290}" type="slidenum">
              <a:rPr lang="fr-FR" noProof="1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1141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2E02D3-8EE7-4A45-AD60-87A01101C290}" type="slidenum">
              <a:rPr lang="fr-FR" noProof="1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7589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2E02D3-8EE7-4A45-AD60-87A01101C290}" type="slidenum">
              <a:rPr lang="fr-FR" noProof="1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59232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2E02D3-8EE7-4A45-AD60-87A01101C290}" type="slidenum">
              <a:rPr lang="fr-FR" noProof="1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56266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2E02D3-8EE7-4A45-AD60-87A01101C290}" type="slidenum">
              <a:rPr lang="fr-FR" noProof="1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4421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2E02D3-8EE7-4A45-AD60-87A01101C290}" type="slidenum">
              <a:rPr lang="fr-FR" noProof="1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02663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rtlCol="0" anchor="b"/>
          <a:lstStyle>
            <a:lvl1pPr algn="ctr">
              <a:defRPr sz="6600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 rtlCol="0"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pPr rtl="0"/>
            <a:r>
              <a:rPr lang="fr-FR" noProof="1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B9E0BF-3995-466C-AD21-E94679E845BC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43F327-9319-4958-A027-5EF6D6CA9495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91515" y="413808"/>
            <a:ext cx="6380798" cy="6586750"/>
          </a:xfrm>
        </p:spPr>
        <p:txBody>
          <a:bodyPr vert="eaVert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53B04B-17F2-4FA0-A21A-55241FCAC653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609655"/>
            <a:ext cx="4274820" cy="11106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2936240"/>
            <a:ext cx="3520440" cy="13241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6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22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3329658"/>
            <a:ext cx="4274820" cy="1029123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2196183"/>
            <a:ext cx="4274820" cy="113347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146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2pPr>
            <a:lvl3pPr marL="50292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3pPr>
            <a:lvl4pPr marL="754380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4pPr>
            <a:lvl5pPr marL="1005840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5pPr>
            <a:lvl6pPr marL="1257300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6pPr>
            <a:lvl7pPr marL="1508760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7pPr>
            <a:lvl8pPr marL="1760220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8pPr>
            <a:lvl9pPr marL="2011680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209041"/>
            <a:ext cx="2221230" cy="3419616"/>
          </a:xfrm>
        </p:spPr>
        <p:txBody>
          <a:bodyPr/>
          <a:lstStyle>
            <a:lvl1pPr>
              <a:defRPr sz="1540"/>
            </a:lvl1pPr>
            <a:lvl2pPr>
              <a:defRPr sz="1320"/>
            </a:lvl2pPr>
            <a:lvl3pPr>
              <a:defRPr sz="1100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0" y="1209041"/>
            <a:ext cx="2221230" cy="3419616"/>
          </a:xfrm>
        </p:spPr>
        <p:txBody>
          <a:bodyPr/>
          <a:lstStyle>
            <a:lvl1pPr>
              <a:defRPr sz="1540"/>
            </a:lvl1pPr>
            <a:lvl2pPr>
              <a:defRPr sz="1320"/>
            </a:lvl2pPr>
            <a:lvl3pPr>
              <a:defRPr sz="1100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6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159863"/>
            <a:ext cx="2222103" cy="483376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" y="1643239"/>
            <a:ext cx="2222103" cy="2985418"/>
          </a:xfrm>
        </p:spPr>
        <p:txBody>
          <a:bodyPr/>
          <a:lstStyle>
            <a:lvl1pPr>
              <a:defRPr sz="1320"/>
            </a:lvl1pPr>
            <a:lvl2pPr>
              <a:defRPr sz="1100"/>
            </a:lvl2pPr>
            <a:lvl3pPr>
              <a:defRPr sz="99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4" y="1159863"/>
            <a:ext cx="2222976" cy="483376"/>
          </a:xfrm>
        </p:spPr>
        <p:txBody>
          <a:bodyPr anchor="b"/>
          <a:lstStyle>
            <a:lvl1pPr marL="0" indent="0">
              <a:buNone/>
              <a:defRPr sz="1320" b="1"/>
            </a:lvl1pPr>
            <a:lvl2pPr marL="251460" indent="0">
              <a:buNone/>
              <a:defRPr sz="1100" b="1"/>
            </a:lvl2pPr>
            <a:lvl3pPr marL="502920" indent="0">
              <a:buNone/>
              <a:defRPr sz="990" b="1"/>
            </a:lvl3pPr>
            <a:lvl4pPr marL="754380" indent="0">
              <a:buNone/>
              <a:defRPr sz="880" b="1"/>
            </a:lvl4pPr>
            <a:lvl5pPr marL="1005840" indent="0">
              <a:buNone/>
              <a:defRPr sz="880" b="1"/>
            </a:lvl5pPr>
            <a:lvl6pPr marL="1257300" indent="0">
              <a:buNone/>
              <a:defRPr sz="880" b="1"/>
            </a:lvl6pPr>
            <a:lvl7pPr marL="1508760" indent="0">
              <a:buNone/>
              <a:defRPr sz="880" b="1"/>
            </a:lvl7pPr>
            <a:lvl8pPr marL="1760220" indent="0">
              <a:buNone/>
              <a:defRPr sz="880" b="1"/>
            </a:lvl8pPr>
            <a:lvl9pPr marL="2011680" indent="0">
              <a:buNone/>
              <a:defRPr sz="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4" y="1643239"/>
            <a:ext cx="2222976" cy="2985418"/>
          </a:xfrm>
        </p:spPr>
        <p:txBody>
          <a:bodyPr/>
          <a:lstStyle>
            <a:lvl1pPr>
              <a:defRPr sz="1320"/>
            </a:lvl1pPr>
            <a:lvl2pPr>
              <a:defRPr sz="1100"/>
            </a:lvl2pPr>
            <a:lvl3pPr>
              <a:defRPr sz="990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25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3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1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206305"/>
            <a:ext cx="1654572" cy="87799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7" y="206305"/>
            <a:ext cx="2811463" cy="4422352"/>
          </a:xfrm>
        </p:spPr>
        <p:txBody>
          <a:bodyPr/>
          <a:lstStyle>
            <a:lvl1pPr>
              <a:defRPr sz="1760"/>
            </a:lvl1pPr>
            <a:lvl2pPr>
              <a:defRPr sz="1540"/>
            </a:lvl2pPr>
            <a:lvl3pPr>
              <a:defRPr sz="132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" y="1084298"/>
            <a:ext cx="1654572" cy="3544359"/>
          </a:xfrm>
        </p:spPr>
        <p:txBody>
          <a:bodyPr/>
          <a:lstStyle>
            <a:lvl1pPr marL="0" indent="0">
              <a:buNone/>
              <a:defRPr sz="770"/>
            </a:lvl1pPr>
            <a:lvl2pPr marL="251460" indent="0">
              <a:buNone/>
              <a:defRPr sz="660"/>
            </a:lvl2pPr>
            <a:lvl3pPr marL="502920" indent="0">
              <a:buNone/>
              <a:defRPr sz="550"/>
            </a:lvl3pPr>
            <a:lvl4pPr marL="754380" indent="0">
              <a:buNone/>
              <a:defRPr sz="495"/>
            </a:lvl4pPr>
            <a:lvl5pPr marL="1005840" indent="0">
              <a:buNone/>
              <a:defRPr sz="495"/>
            </a:lvl5pPr>
            <a:lvl6pPr marL="1257300" indent="0">
              <a:buNone/>
              <a:defRPr sz="495"/>
            </a:lvl6pPr>
            <a:lvl7pPr marL="1508760" indent="0">
              <a:buNone/>
              <a:defRPr sz="495"/>
            </a:lvl7pPr>
            <a:lvl8pPr marL="1760220" indent="0">
              <a:buNone/>
              <a:defRPr sz="495"/>
            </a:lvl8pPr>
            <a:lvl9pPr marL="2011680" indent="0">
              <a:buNone/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27CA47-370D-4BB2-90DD-43165D1F74C4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8" y="3627120"/>
            <a:ext cx="3017520" cy="428202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8" y="462986"/>
            <a:ext cx="3017520" cy="3108960"/>
          </a:xfrm>
        </p:spPr>
        <p:txBody>
          <a:bodyPr/>
          <a:lstStyle>
            <a:lvl1pPr marL="0" indent="0">
              <a:buNone/>
              <a:defRPr sz="1760"/>
            </a:lvl1pPr>
            <a:lvl2pPr marL="251460" indent="0">
              <a:buNone/>
              <a:defRPr sz="1540"/>
            </a:lvl2pPr>
            <a:lvl3pPr marL="502920" indent="0">
              <a:buNone/>
              <a:defRPr sz="1320"/>
            </a:lvl3pPr>
            <a:lvl4pPr marL="754380" indent="0">
              <a:buNone/>
              <a:defRPr sz="1100"/>
            </a:lvl4pPr>
            <a:lvl5pPr marL="1005840" indent="0">
              <a:buNone/>
              <a:defRPr sz="1100"/>
            </a:lvl5pPr>
            <a:lvl6pPr marL="1257300" indent="0">
              <a:buNone/>
              <a:defRPr sz="1100"/>
            </a:lvl6pPr>
            <a:lvl7pPr marL="1508760" indent="0">
              <a:buNone/>
              <a:defRPr sz="1100"/>
            </a:lvl7pPr>
            <a:lvl8pPr marL="1760220" indent="0">
              <a:buNone/>
              <a:defRPr sz="1100"/>
            </a:lvl8pPr>
            <a:lvl9pPr marL="2011680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8" y="4055322"/>
            <a:ext cx="3017520" cy="608118"/>
          </a:xfrm>
        </p:spPr>
        <p:txBody>
          <a:bodyPr/>
          <a:lstStyle>
            <a:lvl1pPr marL="0" indent="0">
              <a:buNone/>
              <a:defRPr sz="770"/>
            </a:lvl1pPr>
            <a:lvl2pPr marL="251460" indent="0">
              <a:buNone/>
              <a:defRPr sz="660"/>
            </a:lvl2pPr>
            <a:lvl3pPr marL="502920" indent="0">
              <a:buNone/>
              <a:defRPr sz="550"/>
            </a:lvl3pPr>
            <a:lvl4pPr marL="754380" indent="0">
              <a:buNone/>
              <a:defRPr sz="495"/>
            </a:lvl4pPr>
            <a:lvl5pPr marL="1005840" indent="0">
              <a:buNone/>
              <a:defRPr sz="495"/>
            </a:lvl5pPr>
            <a:lvl6pPr marL="1257300" indent="0">
              <a:buNone/>
              <a:defRPr sz="495"/>
            </a:lvl6pPr>
            <a:lvl7pPr marL="1508760" indent="0">
              <a:buNone/>
              <a:defRPr sz="495"/>
            </a:lvl7pPr>
            <a:lvl8pPr marL="1760220" indent="0">
              <a:buNone/>
              <a:defRPr sz="495"/>
            </a:lvl8pPr>
            <a:lvl9pPr marL="2011680" indent="0">
              <a:buNone/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12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0" y="207505"/>
            <a:ext cx="1131570" cy="44211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07505"/>
            <a:ext cx="3310890" cy="4421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rtlCol="0" anchor="b"/>
          <a:lstStyle>
            <a:lvl1pPr>
              <a:defRPr sz="6600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6277" y="5201393"/>
            <a:ext cx="8675370" cy="1700212"/>
          </a:xfrm>
        </p:spPr>
        <p:txBody>
          <a:bodyPr rtlCol="0"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4BFCF-6DEA-487E-9A32-937C541E7023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91515" y="2069042"/>
            <a:ext cx="4274820" cy="4931516"/>
          </a:xfrm>
        </p:spPr>
        <p:txBody>
          <a:bodyPr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092065" y="2069042"/>
            <a:ext cx="4274820" cy="4931516"/>
          </a:xfrm>
        </p:spPr>
        <p:txBody>
          <a:bodyPr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B783C2-8BB7-4369-B027-4C37501B6E49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92826" y="1905318"/>
            <a:ext cx="4255174" cy="933767"/>
          </a:xfrm>
        </p:spPr>
        <p:txBody>
          <a:bodyPr rtlCol="0"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92826" y="2839085"/>
            <a:ext cx="4255174" cy="4175866"/>
          </a:xfrm>
        </p:spPr>
        <p:txBody>
          <a:bodyPr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092066" y="1905318"/>
            <a:ext cx="4276130" cy="933767"/>
          </a:xfrm>
        </p:spPr>
        <p:txBody>
          <a:bodyPr rtlCol="0"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 rtl="0"/>
            <a:r>
              <a:rPr lang="fr-FR" noProof="1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92066" y="2839085"/>
            <a:ext cx="4276130" cy="4175866"/>
          </a:xfrm>
        </p:spPr>
        <p:txBody>
          <a:bodyPr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D3154-5D3D-4EA5-9A85-169473E32D23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0F966D-2B27-406A-A8E0-8E6BAF64203D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61797-FE19-4D04-84CA-0309D40916D1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rtlCol="0" anchor="b"/>
          <a:lstStyle>
            <a:lvl1pPr>
              <a:defRPr sz="3520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276130" y="1119083"/>
            <a:ext cx="5092065" cy="5523442"/>
          </a:xfrm>
        </p:spPr>
        <p:txBody>
          <a:bodyPr rtlCol="0"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2331720"/>
            <a:ext cx="3244096" cy="4319800"/>
          </a:xfrm>
        </p:spPr>
        <p:txBody>
          <a:bodyPr rtlCol="0"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3E4C3-0B3F-4142-804B-E2E4B84010C5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rtlCol="0" anchor="b"/>
          <a:lstStyle>
            <a:lvl1pPr>
              <a:defRPr sz="3520"/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276130" y="1119083"/>
            <a:ext cx="5092065" cy="5523442"/>
          </a:xfrm>
        </p:spPr>
        <p:txBody>
          <a:bodyPr rtlCol="0"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rtl="0"/>
            <a:r>
              <a:rPr lang="fr-FR" noProof="1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2331720"/>
            <a:ext cx="3244096" cy="4319800"/>
          </a:xfrm>
        </p:spPr>
        <p:txBody>
          <a:bodyPr rtlCol="0"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 rtl="0"/>
            <a:r>
              <a:rPr lang="fr-FR" noProof="1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35AC30-1C61-4C66-92D1-F1359DE0A976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C5E31B1-31F3-4B4F-91A0-E655CE4CF309}" type="datetime1">
              <a:rPr lang="fr-FR" noProof="1" smtClean="0"/>
              <a:t>28/07/2023</a:t>
            </a:fld>
            <a:endParaRPr lang="fr-FR" noProof="1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1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07A91BD-2D30-4D1B-B388-0538F34CA7E2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07504"/>
            <a:ext cx="4526280" cy="8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09041"/>
            <a:ext cx="4526280" cy="341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4802576"/>
            <a:ext cx="1173480" cy="275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4802576"/>
            <a:ext cx="1592580" cy="275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4802576"/>
            <a:ext cx="1173480" cy="275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502920" rtl="0" eaLnBrk="1" latinLnBrk="0" hangingPunct="1">
        <a:spcBef>
          <a:spcPct val="0"/>
        </a:spcBef>
        <a:buNone/>
        <a:defRPr sz="24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502920" rtl="0" eaLnBrk="1" latinLnBrk="0" hangingPunct="1">
        <a:spcBef>
          <a:spcPct val="20000"/>
        </a:spcBef>
        <a:buFont typeface="Arial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08623" indent="-157163" algn="l" defTabSz="502920" rtl="0" eaLnBrk="1" latinLnBrk="0" hangingPunct="1">
        <a:spcBef>
          <a:spcPct val="20000"/>
        </a:spcBef>
        <a:buFont typeface="Arial" pitchFamily="34" charset="0"/>
        <a:buChar char="–"/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25730" algn="l" defTabSz="502920" rtl="0" eaLnBrk="1" latinLnBrk="0" hangingPunct="1">
        <a:spcBef>
          <a:spcPct val="20000"/>
        </a:spcBef>
        <a:buFont typeface="Arial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" indent="-125730" algn="l" defTabSz="50292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" indent="-125730" algn="l" defTabSz="50292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" indent="-125730" algn="l" defTabSz="50292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" indent="-125730" algn="l" defTabSz="50292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25730" algn="l" defTabSz="50292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" indent="-125730" algn="l" defTabSz="50292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" algn="l" defTabSz="50292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40191"/>
            <a:ext cx="10058400" cy="34531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sp>
        <p:nvSpPr>
          <p:cNvPr id="44" name="Zone de texte 3">
            <a:extLst>
              <a:ext uri="{FF2B5EF4-FFF2-40B4-BE49-F238E27FC236}">
                <a16:creationId xmlns:a16="http://schemas.microsoft.com/office/drawing/2014/main" id="{3887613D-DAF5-4362-A1F9-C1557151D8B6}"/>
              </a:ext>
            </a:extLst>
          </p:cNvPr>
          <p:cNvSpPr txBox="1"/>
          <p:nvPr/>
        </p:nvSpPr>
        <p:spPr>
          <a:xfrm>
            <a:off x="6351703" y="1440792"/>
            <a:ext cx="4030080" cy="258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5000"/>
              </a:lnSpc>
            </a:pPr>
            <a:r>
              <a:rPr lang="fr-FR" sz="3200" kern="1500" spc="-83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Core concept and multiple pattern for security</a:t>
            </a:r>
          </a:p>
          <a:p>
            <a:pPr rtl="0">
              <a:lnSpc>
                <a:spcPts val="5000"/>
              </a:lnSpc>
            </a:pPr>
            <a:endParaRPr lang="fr-FR" altLang="zh-CN" sz="3200" kern="1500" spc="-83" noProof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4" name="Zone de texte 15">
            <a:extLst>
              <a:ext uri="{FF2B5EF4-FFF2-40B4-BE49-F238E27FC236}">
                <a16:creationId xmlns:a16="http://schemas.microsoft.com/office/drawing/2014/main" id="{AB38EF5A-1266-4C7E-8264-0032ACA017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2879" y="3617407"/>
            <a:ext cx="9062281" cy="57753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i="0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2400" b="1" i="0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difference between a POST request and a GET request.</a:t>
            </a:r>
            <a:endParaRPr kumimoji="0" lang="fr-FR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A9C8C5-0F7D-791E-4552-3901F3E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" y="476973"/>
            <a:ext cx="5561876" cy="217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 de texte 15">
            <a:extLst>
              <a:ext uri="{FF2B5EF4-FFF2-40B4-BE49-F238E27FC236}">
                <a16:creationId xmlns:a16="http://schemas.microsoft.com/office/drawing/2014/main" id="{2BDF6C54-3859-B338-1FF6-385BF233895C}"/>
              </a:ext>
            </a:extLst>
          </p:cNvPr>
          <p:cNvSpPr txBox="1">
            <a:spLocks/>
          </p:cNvSpPr>
          <p:nvPr/>
        </p:nvSpPr>
        <p:spPr>
          <a:xfrm>
            <a:off x="322877" y="4358562"/>
            <a:ext cx="9029853" cy="57753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b="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2)  Sanitization: neutralizing any harmful encoding (&lt;script&gt;)</a:t>
            </a:r>
          </a:p>
        </p:txBody>
      </p:sp>
      <p:sp>
        <p:nvSpPr>
          <p:cNvPr id="22" name="Zone de texte 15">
            <a:extLst>
              <a:ext uri="{FF2B5EF4-FFF2-40B4-BE49-F238E27FC236}">
                <a16:creationId xmlns:a16="http://schemas.microsoft.com/office/drawing/2014/main" id="{BC2E2C60-592A-52F2-4A3D-AB51644E3F97}"/>
              </a:ext>
            </a:extLst>
          </p:cNvPr>
          <p:cNvSpPr txBox="1">
            <a:spLocks/>
          </p:cNvSpPr>
          <p:nvPr/>
        </p:nvSpPr>
        <p:spPr>
          <a:xfrm>
            <a:off x="322878" y="5033250"/>
            <a:ext cx="9029853" cy="57753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b="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3)  Protect yourself against XSS vulnerabilities.</a:t>
            </a:r>
          </a:p>
        </p:txBody>
      </p:sp>
      <p:sp>
        <p:nvSpPr>
          <p:cNvPr id="23" name="Zone de texte 15">
            <a:extLst>
              <a:ext uri="{FF2B5EF4-FFF2-40B4-BE49-F238E27FC236}">
                <a16:creationId xmlns:a16="http://schemas.microsoft.com/office/drawing/2014/main" id="{6B2BCAC5-B5E8-191B-9D17-5E0A4E91D930}"/>
              </a:ext>
            </a:extLst>
          </p:cNvPr>
          <p:cNvSpPr txBox="1">
            <a:spLocks/>
          </p:cNvSpPr>
          <p:nvPr/>
        </p:nvSpPr>
        <p:spPr>
          <a:xfrm>
            <a:off x="322877" y="5033250"/>
            <a:ext cx="9029853" cy="57753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b="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3)  Protect yourself against XSS vulnerabilities.</a:t>
            </a:r>
          </a:p>
        </p:txBody>
      </p:sp>
      <p:sp>
        <p:nvSpPr>
          <p:cNvPr id="24" name="Zone de texte 15">
            <a:extLst>
              <a:ext uri="{FF2B5EF4-FFF2-40B4-BE49-F238E27FC236}">
                <a16:creationId xmlns:a16="http://schemas.microsoft.com/office/drawing/2014/main" id="{6CBC5FFC-ED4D-3F4A-4D05-3322EC4A8B86}"/>
              </a:ext>
            </a:extLst>
          </p:cNvPr>
          <p:cNvSpPr txBox="1">
            <a:spLocks/>
          </p:cNvSpPr>
          <p:nvPr/>
        </p:nvSpPr>
        <p:spPr>
          <a:xfrm>
            <a:off x="322877" y="5707938"/>
            <a:ext cx="9029853" cy="57753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400" b="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4)  Protect yourself against SSTI attacks.</a:t>
            </a:r>
          </a:p>
        </p:txBody>
      </p:sp>
    </p:spTree>
    <p:extLst>
      <p:ext uri="{BB962C8B-B14F-4D97-AF65-F5344CB8AC3E}">
        <p14:creationId xmlns:p14="http://schemas.microsoft.com/office/powerpoint/2010/main" val="2328055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0708F56F-01D8-B045-3846-381991E55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8460"/>
            <a:ext cx="10163175" cy="2239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6CFED19-742E-01DA-A6EA-8B52C376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CCB4C3-7A6C-E422-E992-8E71FC63DCB3}"/>
              </a:ext>
            </a:extLst>
          </p:cNvPr>
          <p:cNvSpPr/>
          <p:nvPr/>
        </p:nvSpPr>
        <p:spPr>
          <a:xfrm>
            <a:off x="6777579" y="1076268"/>
            <a:ext cx="3199715" cy="103554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/>
                <a:cs typeface="Calibri"/>
              </a:rPr>
              <a:t>XSS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8321C-0B49-B7E1-C0E0-CCE3F57DF800}"/>
              </a:ext>
            </a:extLst>
          </p:cNvPr>
          <p:cNvSpPr txBox="1"/>
          <p:nvPr/>
        </p:nvSpPr>
        <p:spPr>
          <a:xfrm>
            <a:off x="1276446" y="3169842"/>
            <a:ext cx="668007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>
                <a:latin typeface="Calibri"/>
              </a:rPr>
              <a:t>2 types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6634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0708F56F-01D8-B045-3846-381991E55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8460"/>
            <a:ext cx="10163175" cy="2239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6CFED19-742E-01DA-A6EA-8B52C376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CCB4C3-7A6C-E422-E992-8E71FC63DCB3}"/>
              </a:ext>
            </a:extLst>
          </p:cNvPr>
          <p:cNvSpPr/>
          <p:nvPr/>
        </p:nvSpPr>
        <p:spPr>
          <a:xfrm>
            <a:off x="6777579" y="1076268"/>
            <a:ext cx="3199715" cy="103554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/>
                <a:cs typeface="Calibri"/>
              </a:rPr>
              <a:t>XSS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A4B20-6CE0-76E1-8359-43F138C9908E}"/>
              </a:ext>
            </a:extLst>
          </p:cNvPr>
          <p:cNvSpPr txBox="1"/>
          <p:nvPr/>
        </p:nvSpPr>
        <p:spPr>
          <a:xfrm>
            <a:off x="145441" y="2501595"/>
            <a:ext cx="994820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Segoe UI"/>
              <a:cs typeface="Calibri"/>
            </a:endParaRPr>
          </a:p>
          <a:p>
            <a:endParaRPr lang="en-US" sz="2400" dirty="0">
              <a:latin typeface="Segoe U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atin typeface="Segoe UI"/>
                <a:cs typeface="Calibri"/>
              </a:rPr>
              <a:t>Stored XSS</a:t>
            </a:r>
            <a:r>
              <a:rPr lang="en-US" sz="2400" dirty="0">
                <a:latin typeface="Segoe UI"/>
                <a:cs typeface="Calibri"/>
              </a:rPr>
              <a:t>: </a:t>
            </a: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The malicious script is permanently stored on the server, and every time a user visits the infected page, the script is served to them.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Example: In a web application is the </a:t>
            </a:r>
            <a:r>
              <a:rPr lang="en-US" sz="2400" err="1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possiblity</a:t>
            </a: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 to post comment and they are NOT properly sanitized:</a:t>
            </a:r>
          </a:p>
          <a:p>
            <a:pPr marL="800100" lvl="1" indent="-3429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User  A post this comment: </a:t>
            </a:r>
          </a:p>
          <a:p>
            <a:pPr marL="800100" lvl="1" indent="-342900">
              <a:buAutoNum type="arabicPeriod"/>
            </a:pPr>
            <a:endParaRPr lang="en-US" sz="2400" dirty="0">
              <a:latin typeface="Segoe UI"/>
              <a:cs typeface="Calibri" panose="020F0502020204030204"/>
            </a:endParaRPr>
          </a:p>
          <a:p>
            <a:pPr marL="800100" lvl="1" indent="-3429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User B views the comment and trigger the script:</a:t>
            </a:r>
          </a:p>
          <a:p>
            <a:pPr marL="800100" lvl="1" indent="-342900">
              <a:buAutoNum type="arabicPeriod"/>
            </a:pPr>
            <a:endParaRPr lang="en-US" sz="2400" dirty="0">
              <a:solidFill>
                <a:srgbClr val="000000"/>
              </a:solidFill>
              <a:latin typeface="Segoe UI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000000"/>
              </a:solidFill>
              <a:latin typeface="Segoe UI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000000"/>
              </a:solidFill>
              <a:latin typeface="Segoe UI"/>
              <a:ea typeface="+mn-lt"/>
              <a:cs typeface="+mn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17FA632-9913-497E-772E-30D183A7A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39" y="6309710"/>
            <a:ext cx="1724847" cy="92392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9D401D1-4BBD-46BA-EC8A-C628F5C44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401" y="5469844"/>
            <a:ext cx="2744508" cy="2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2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0708F56F-01D8-B045-3846-381991E55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8460"/>
            <a:ext cx="10163175" cy="2239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6CFED19-742E-01DA-A6EA-8B52C376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CCB4C3-7A6C-E422-E992-8E71FC63DCB3}"/>
              </a:ext>
            </a:extLst>
          </p:cNvPr>
          <p:cNvSpPr/>
          <p:nvPr/>
        </p:nvSpPr>
        <p:spPr>
          <a:xfrm>
            <a:off x="6777579" y="1076268"/>
            <a:ext cx="3199715" cy="103554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/>
                <a:cs typeface="Calibri"/>
              </a:rPr>
              <a:t>XSS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A4B20-6CE0-76E1-8359-43F138C9908E}"/>
              </a:ext>
            </a:extLst>
          </p:cNvPr>
          <p:cNvSpPr txBox="1"/>
          <p:nvPr/>
        </p:nvSpPr>
        <p:spPr>
          <a:xfrm>
            <a:off x="145441" y="2501595"/>
            <a:ext cx="994820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2.     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Reflected XSS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The injected script is reflected off a web server, often by exploiting a vulnerable   search field or URL parameter. The user is typically tricked into clicking a malicious link containing  the script</a:t>
            </a: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Search:</a:t>
            </a: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URL will shows this</a:t>
            </a: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B3E6D85-92D4-65E9-75B5-5AB28C40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9" y="4928210"/>
            <a:ext cx="9281652" cy="589323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A648EF3-0FE6-D363-DAB7-BB44D8F1A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58" y="6601893"/>
            <a:ext cx="9379465" cy="71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2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0708F56F-01D8-B045-3846-381991E55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8460"/>
            <a:ext cx="10163175" cy="2239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6CFED19-742E-01DA-A6EA-8B52C376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CCB4C3-7A6C-E422-E992-8E71FC63DCB3}"/>
              </a:ext>
            </a:extLst>
          </p:cNvPr>
          <p:cNvSpPr/>
          <p:nvPr/>
        </p:nvSpPr>
        <p:spPr>
          <a:xfrm>
            <a:off x="6777579" y="1076268"/>
            <a:ext cx="3199715" cy="103554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/>
                <a:cs typeface="Calibri"/>
              </a:rPr>
              <a:t>XSS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A4B20-6CE0-76E1-8359-43F138C9908E}"/>
              </a:ext>
            </a:extLst>
          </p:cNvPr>
          <p:cNvSpPr txBox="1"/>
          <p:nvPr/>
        </p:nvSpPr>
        <p:spPr>
          <a:xfrm>
            <a:off x="145441" y="2501595"/>
            <a:ext cx="994820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Prevention:</a:t>
            </a:r>
          </a:p>
          <a:p>
            <a:pPr marL="285750" indent="-285750">
              <a:buFont typeface="Calibri"/>
              <a:buChar char="-"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Input Validation:</a:t>
            </a:r>
          </a:p>
          <a:p>
            <a:pPr marL="285750" indent="-285750">
              <a:buFont typeface="Calibri"/>
              <a:buChar char="-"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Output Encoding</a:t>
            </a:r>
          </a:p>
          <a:p>
            <a:pPr marL="285750" indent="-285750">
              <a:buFont typeface="Calibri"/>
              <a:buChar char="-"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Use Content Security Policy (CSP)</a:t>
            </a:r>
          </a:p>
          <a:p>
            <a:pPr marL="285750" indent="-285750">
              <a:buFont typeface="Calibri"/>
              <a:buChar char="-"/>
            </a:pPr>
            <a:r>
              <a:rPr lang="en-US" sz="2400" err="1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HTTPOnly</a:t>
            </a: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 and Secure Flags</a:t>
            </a:r>
          </a:p>
          <a:p>
            <a:pPr marL="285750" indent="-285750">
              <a:buFont typeface="Calibri"/>
              <a:buChar char="-"/>
            </a:pPr>
            <a:r>
              <a:rPr lang="en-US" sz="2400" dirty="0">
                <a:solidFill>
                  <a:srgbClr val="000000"/>
                </a:solidFill>
                <a:latin typeface="Segoe UI"/>
                <a:ea typeface="+mn-lt"/>
                <a:cs typeface="+mn-lt"/>
              </a:rPr>
              <a:t>Regular Security Audits: </a:t>
            </a:r>
            <a:endParaRPr lang="en-US" sz="2400">
              <a:latin typeface="Segoe UI"/>
              <a:cs typeface="Calibri"/>
            </a:endParaRP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188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057275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8300067" y="4129418"/>
            <a:ext cx="4196112" cy="4305711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791939" y="-1488758"/>
            <a:ext cx="4962449" cy="5092065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329991" y="2818513"/>
            <a:ext cx="5398419" cy="2314875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27940" tIns="27940" rIns="27940" bIns="27940" rtlCol="0" anchor="ctr"/>
            <a:lstStyle/>
            <a:p>
              <a:pPr algn="ctr">
                <a:lnSpc>
                  <a:spcPts val="1572"/>
                </a:lnSpc>
              </a:pPr>
              <a:endParaRPr sz="99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29991" y="3265751"/>
            <a:ext cx="5398419" cy="147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76"/>
              </a:lnSpc>
            </a:pPr>
            <a:r>
              <a:rPr lang="en-US" sz="9040" spc="886">
                <a:solidFill>
                  <a:srgbClr val="231F20"/>
                </a:solidFill>
                <a:latin typeface="Oswald Bold"/>
              </a:rPr>
              <a:t>SSTI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29991" y="2974429"/>
            <a:ext cx="5398419" cy="294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7"/>
              </a:lnSpc>
            </a:pPr>
            <a:r>
              <a:rPr lang="en-US" sz="1795" spc="175">
                <a:solidFill>
                  <a:srgbClr val="231F20"/>
                </a:solidFill>
                <a:latin typeface="Oswald Bold"/>
              </a:rPr>
              <a:t>SERVER SIDE TEMPLATE INJECTION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93152" y="-4588220"/>
            <a:ext cx="8713019" cy="8940598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96056" y="2755748"/>
            <a:ext cx="6631544" cy="130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502920">
              <a:lnSpc>
                <a:spcPts val="5312"/>
              </a:lnSpc>
            </a:pPr>
            <a:r>
              <a:rPr lang="en-US" sz="3849" spc="377">
                <a:solidFill>
                  <a:srgbClr val="FFFFFF"/>
                </a:solidFill>
                <a:latin typeface="Oswald Bold"/>
              </a:rPr>
              <a:t>WEB APPLICATION VULNERABILITY</a:t>
            </a:r>
          </a:p>
        </p:txBody>
      </p:sp>
      <p:sp>
        <p:nvSpPr>
          <p:cNvPr id="4" name="Freeform 4"/>
          <p:cNvSpPr/>
          <p:nvPr/>
        </p:nvSpPr>
        <p:spPr>
          <a:xfrm>
            <a:off x="7396012" y="-1056484"/>
            <a:ext cx="8713019" cy="8940598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43599" y="4407456"/>
            <a:ext cx="6023163" cy="2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502920">
              <a:lnSpc>
                <a:spcPts val="2199"/>
              </a:lnSpc>
            </a:pPr>
            <a:r>
              <a:rPr lang="en-US" sz="1594" spc="156">
                <a:solidFill>
                  <a:srgbClr val="F5FFF5"/>
                </a:solidFill>
                <a:latin typeface="DM Sans"/>
              </a:rPr>
              <a:t>Execute payload trought template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93152" y="-4588220"/>
            <a:ext cx="8713019" cy="8940598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96056" y="2724315"/>
            <a:ext cx="6631544" cy="907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502920">
              <a:lnSpc>
                <a:spcPts val="7671"/>
              </a:lnSpc>
            </a:pPr>
            <a:r>
              <a:rPr lang="en-US" sz="5559" spc="545">
                <a:solidFill>
                  <a:srgbClr val="FFFFFF"/>
                </a:solidFill>
                <a:latin typeface="Oswald Bold"/>
              </a:rPr>
              <a:t>TEMPLATE</a:t>
            </a:r>
          </a:p>
        </p:txBody>
      </p:sp>
      <p:sp>
        <p:nvSpPr>
          <p:cNvPr id="4" name="Freeform 4"/>
          <p:cNvSpPr/>
          <p:nvPr/>
        </p:nvSpPr>
        <p:spPr>
          <a:xfrm>
            <a:off x="7396012" y="-1056484"/>
            <a:ext cx="8713019" cy="8940598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29089" y="4422225"/>
            <a:ext cx="1761068" cy="1761068"/>
          </a:xfrm>
          <a:custGeom>
            <a:avLst/>
            <a:gdLst/>
            <a:ahLst/>
            <a:cxnLst/>
            <a:rect l="l" t="t" r="r" b="b"/>
            <a:pathLst>
              <a:path w="3201941" h="3201941">
                <a:moveTo>
                  <a:pt x="0" y="0"/>
                </a:moveTo>
                <a:lnTo>
                  <a:pt x="3201941" y="0"/>
                </a:lnTo>
                <a:lnTo>
                  <a:pt x="3201941" y="3201941"/>
                </a:lnTo>
                <a:lnTo>
                  <a:pt x="0" y="32019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96056" y="3755491"/>
            <a:ext cx="6023163" cy="552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502920">
              <a:lnSpc>
                <a:spcPts val="2199"/>
              </a:lnSpc>
            </a:pPr>
            <a:r>
              <a:rPr lang="en-US" sz="1594" spc="156">
                <a:solidFill>
                  <a:srgbClr val="F5FFF5"/>
                </a:solidFill>
                <a:latin typeface="DM Sans"/>
              </a:rPr>
              <a:t>A lot of application use template and jinja is one of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57275"/>
            <a:ext cx="10058400" cy="1697355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27940" tIns="27940" rIns="27940" bIns="27940" rtlCol="0" anchor="ctr"/>
            <a:lstStyle/>
            <a:p>
              <a:pPr algn="ctr" defTabSz="502920">
                <a:lnSpc>
                  <a:spcPts val="1572"/>
                </a:lnSpc>
              </a:pPr>
              <a:endParaRPr sz="99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7398063" y="-1543893"/>
            <a:ext cx="4189106" cy="4298523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568253" y="-836153"/>
            <a:ext cx="3690463" cy="3786855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44932" y="2950703"/>
            <a:ext cx="2460556" cy="350211"/>
            <a:chOff x="0" y="0"/>
            <a:chExt cx="1178269" cy="1677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27940" tIns="27940" rIns="27940" bIns="27940" rtlCol="0" anchor="ctr"/>
            <a:lstStyle/>
            <a:p>
              <a:pPr algn="ctr" defTabSz="502920">
                <a:lnSpc>
                  <a:spcPts val="2263"/>
                </a:lnSpc>
                <a:spcBef>
                  <a:spcPct val="0"/>
                </a:spcBef>
              </a:pPr>
              <a:r>
                <a:rPr lang="en-US" sz="1640" spc="16">
                  <a:solidFill>
                    <a:srgbClr val="FFFFFF"/>
                  </a:solidFill>
                  <a:latin typeface="DM Sans Italics"/>
                </a:rPr>
                <a:t>Bracket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791412" y="2987990"/>
            <a:ext cx="4968937" cy="1544457"/>
            <a:chOff x="0" y="0"/>
            <a:chExt cx="1744696" cy="5422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27940" tIns="27940" rIns="27940" bIns="27940" rtlCol="0" anchor="ctr"/>
            <a:lstStyle/>
            <a:p>
              <a:pPr algn="ctr" defTabSz="502920">
                <a:lnSpc>
                  <a:spcPts val="1572"/>
                </a:lnSpc>
              </a:pPr>
              <a:endParaRPr sz="99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275881" y="4634622"/>
            <a:ext cx="2460556" cy="350211"/>
            <a:chOff x="0" y="0"/>
            <a:chExt cx="1178269" cy="1677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27940" tIns="27940" rIns="27940" bIns="27940" rtlCol="0" anchor="ctr"/>
            <a:lstStyle/>
            <a:p>
              <a:pPr algn="ctr" defTabSz="502920">
                <a:lnSpc>
                  <a:spcPts val="2263"/>
                </a:lnSpc>
                <a:spcBef>
                  <a:spcPct val="0"/>
                </a:spcBef>
              </a:pPr>
              <a:r>
                <a:rPr lang="en-US" sz="1640" spc="16">
                  <a:solidFill>
                    <a:srgbClr val="FFFFFF"/>
                  </a:solidFill>
                  <a:latin typeface="DM Sans Italics"/>
                </a:rPr>
                <a:t>Vision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98542" y="4671909"/>
            <a:ext cx="4968937" cy="1544457"/>
            <a:chOff x="0" y="0"/>
            <a:chExt cx="1744696" cy="5422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27940" tIns="27940" rIns="27940" bIns="27940" rtlCol="0" anchor="ctr"/>
            <a:lstStyle/>
            <a:p>
              <a:pPr algn="ctr" defTabSz="502920">
                <a:lnSpc>
                  <a:spcPts val="1572"/>
                </a:lnSpc>
              </a:pPr>
              <a:endParaRPr sz="99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565785" y="3284811"/>
            <a:ext cx="3131767" cy="1202780"/>
          </a:xfrm>
          <a:custGeom>
            <a:avLst/>
            <a:gdLst/>
            <a:ahLst/>
            <a:cxnLst/>
            <a:rect l="l" t="t" r="r" b="b"/>
            <a:pathLst>
              <a:path w="5694121" h="2186873">
                <a:moveTo>
                  <a:pt x="0" y="0"/>
                </a:moveTo>
                <a:lnTo>
                  <a:pt x="5694121" y="0"/>
                </a:lnTo>
                <a:lnTo>
                  <a:pt x="5694121" y="2186872"/>
                </a:lnTo>
                <a:lnTo>
                  <a:pt x="0" y="21868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475559" y="4984833"/>
            <a:ext cx="2061199" cy="1488644"/>
          </a:xfrm>
          <a:custGeom>
            <a:avLst/>
            <a:gdLst/>
            <a:ahLst/>
            <a:cxnLst/>
            <a:rect l="l" t="t" r="r" b="b"/>
            <a:pathLst>
              <a:path w="3747634" h="2706625">
                <a:moveTo>
                  <a:pt x="0" y="0"/>
                </a:moveTo>
                <a:lnTo>
                  <a:pt x="3747634" y="0"/>
                </a:lnTo>
                <a:lnTo>
                  <a:pt x="3747634" y="2706625"/>
                </a:lnTo>
                <a:lnTo>
                  <a:pt x="0" y="27066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030039" y="1735033"/>
            <a:ext cx="5998322" cy="719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6095"/>
              </a:lnSpc>
            </a:pPr>
            <a:r>
              <a:rPr lang="en-US" sz="4417" spc="432">
                <a:solidFill>
                  <a:srgbClr val="FFFFFF"/>
                </a:solidFill>
                <a:latin typeface="Oswald Bold"/>
              </a:rPr>
              <a:t>TEMPLATE 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973567" y="3129294"/>
            <a:ext cx="4895184" cy="953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502920">
              <a:lnSpc>
                <a:spcPts val="1504"/>
              </a:lnSpc>
            </a:pPr>
            <a:r>
              <a:rPr lang="en-US" sz="1090" spc="107">
                <a:solidFill>
                  <a:srgbClr val="FFFAEB"/>
                </a:solidFill>
                <a:latin typeface="DM Sans"/>
              </a:rPr>
              <a:t>When the content of a web page have some dynamic content </a:t>
            </a:r>
          </a:p>
          <a:p>
            <a:pPr defTabSz="502920">
              <a:lnSpc>
                <a:spcPts val="1504"/>
              </a:lnSpc>
            </a:pPr>
            <a:r>
              <a:rPr lang="en-US" sz="1090" spc="107">
                <a:solidFill>
                  <a:srgbClr val="FFFAEB"/>
                </a:solidFill>
                <a:latin typeface="DM Sans"/>
              </a:rPr>
              <a:t>generaly there's template. </a:t>
            </a:r>
          </a:p>
          <a:p>
            <a:pPr defTabSz="502920">
              <a:lnSpc>
                <a:spcPts val="1504"/>
              </a:lnSpc>
            </a:pPr>
            <a:endParaRPr lang="en-US" sz="1090" spc="107">
              <a:solidFill>
                <a:srgbClr val="FFFAEB"/>
              </a:solidFill>
              <a:latin typeface="DM Sans"/>
            </a:endParaRPr>
          </a:p>
          <a:p>
            <a:pPr defTabSz="502920">
              <a:lnSpc>
                <a:spcPts val="1504"/>
              </a:lnSpc>
            </a:pPr>
            <a:r>
              <a:rPr lang="en-US" sz="1090" spc="107">
                <a:solidFill>
                  <a:srgbClr val="FFFAEB"/>
                </a:solidFill>
                <a:latin typeface="DM Sans"/>
              </a:rPr>
              <a:t>The dynamic content is surrender by specific character, that depend on the application use. Here for jinja it's {{ }}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56633" y="5423183"/>
            <a:ext cx="4681837" cy="568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502920">
              <a:lnSpc>
                <a:spcPts val="1504"/>
              </a:lnSpc>
            </a:pPr>
            <a:r>
              <a:rPr lang="en-US" sz="1090" spc="107">
                <a:solidFill>
                  <a:srgbClr val="FFFAEB"/>
                </a:solidFill>
                <a:latin typeface="DM Sans"/>
              </a:rPr>
              <a:t>A template engine makes designing HTML pages easier by using static template files which at runtime replaces variables/placeholders with actual values in the HTML pages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56633" y="4788772"/>
            <a:ext cx="4681837" cy="568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502920">
              <a:lnSpc>
                <a:spcPts val="1504"/>
              </a:lnSpc>
            </a:pPr>
            <a:r>
              <a:rPr lang="en-US" sz="1090" spc="107">
                <a:solidFill>
                  <a:srgbClr val="FFFAEB"/>
                </a:solidFill>
                <a:latin typeface="DM Sans"/>
              </a:rPr>
              <a:t>Templates are a way to separate the presentation (HTML, CSS) from the application logic (Python code in Flask, for example)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93152" y="-4588220"/>
            <a:ext cx="8713019" cy="8940598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96056" y="2724315"/>
            <a:ext cx="6631544" cy="907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502920">
              <a:lnSpc>
                <a:spcPts val="7671"/>
              </a:lnSpc>
            </a:pPr>
            <a:r>
              <a:rPr lang="en-US" sz="5559" spc="545">
                <a:solidFill>
                  <a:srgbClr val="FFFFFF"/>
                </a:solidFill>
                <a:latin typeface="Oswald Bold"/>
              </a:rPr>
              <a:t>THE INJECTION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7396012" y="-1056484"/>
            <a:ext cx="8713019" cy="8940598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96056" y="3755491"/>
            <a:ext cx="6023163" cy="552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502920">
              <a:lnSpc>
                <a:spcPts val="2199"/>
              </a:lnSpc>
            </a:pPr>
            <a:r>
              <a:rPr lang="en-US" sz="1594" spc="156">
                <a:solidFill>
                  <a:srgbClr val="F5FFF5"/>
                </a:solidFill>
                <a:latin typeface="DM Sans"/>
              </a:rPr>
              <a:t>It's when user input is mixed up with the content of the template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8428" y="2055632"/>
            <a:ext cx="4270437" cy="700275"/>
          </a:xfrm>
          <a:custGeom>
            <a:avLst/>
            <a:gdLst/>
            <a:ahLst/>
            <a:cxnLst/>
            <a:rect l="l" t="t" r="r" b="b"/>
            <a:pathLst>
              <a:path w="7764430" h="1273228">
                <a:moveTo>
                  <a:pt x="0" y="0"/>
                </a:moveTo>
                <a:lnTo>
                  <a:pt x="7764430" y="0"/>
                </a:lnTo>
                <a:lnTo>
                  <a:pt x="7764430" y="1273228"/>
                </a:lnTo>
                <a:lnTo>
                  <a:pt x="0" y="1273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367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236595" y="2055632"/>
            <a:ext cx="4318365" cy="700275"/>
          </a:xfrm>
          <a:custGeom>
            <a:avLst/>
            <a:gdLst/>
            <a:ahLst/>
            <a:cxnLst/>
            <a:rect l="l" t="t" r="r" b="b"/>
            <a:pathLst>
              <a:path w="7851572" h="1273228">
                <a:moveTo>
                  <a:pt x="0" y="0"/>
                </a:moveTo>
                <a:lnTo>
                  <a:pt x="7851572" y="0"/>
                </a:lnTo>
                <a:lnTo>
                  <a:pt x="7851572" y="1273228"/>
                </a:lnTo>
                <a:lnTo>
                  <a:pt x="0" y="12732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179243" y="3152151"/>
            <a:ext cx="795042" cy="795042"/>
          </a:xfrm>
          <a:custGeom>
            <a:avLst/>
            <a:gdLst/>
            <a:ahLst/>
            <a:cxnLst/>
            <a:rect l="l" t="t" r="r" b="b"/>
            <a:pathLst>
              <a:path w="1445530" h="1445530">
                <a:moveTo>
                  <a:pt x="0" y="0"/>
                </a:moveTo>
                <a:lnTo>
                  <a:pt x="1445530" y="0"/>
                </a:lnTo>
                <a:lnTo>
                  <a:pt x="1445530" y="1445530"/>
                </a:lnTo>
                <a:lnTo>
                  <a:pt x="0" y="14455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167241" y="3063266"/>
            <a:ext cx="972811" cy="972811"/>
          </a:xfrm>
          <a:custGeom>
            <a:avLst/>
            <a:gdLst/>
            <a:ahLst/>
            <a:cxnLst/>
            <a:rect l="l" t="t" r="r" b="b"/>
            <a:pathLst>
              <a:path w="1768748" h="1768748">
                <a:moveTo>
                  <a:pt x="0" y="0"/>
                </a:moveTo>
                <a:lnTo>
                  <a:pt x="1768748" y="0"/>
                </a:lnTo>
                <a:lnTo>
                  <a:pt x="1768748" y="1768748"/>
                </a:lnTo>
                <a:lnTo>
                  <a:pt x="0" y="1768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2848857" y="4047319"/>
            <a:ext cx="4361956" cy="16358"/>
          </a:xfrm>
          <a:custGeom>
            <a:avLst/>
            <a:gdLst/>
            <a:ahLst/>
            <a:cxnLst/>
            <a:rect l="l" t="t" r="r" b="b"/>
            <a:pathLst>
              <a:path w="7930829" h="29741">
                <a:moveTo>
                  <a:pt x="0" y="0"/>
                </a:moveTo>
                <a:lnTo>
                  <a:pt x="7930829" y="0"/>
                </a:lnTo>
                <a:lnTo>
                  <a:pt x="7930829" y="29741"/>
                </a:lnTo>
                <a:lnTo>
                  <a:pt x="0" y="297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026581" y="3616055"/>
            <a:ext cx="65190" cy="418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4003"/>
              </a:lnSpc>
            </a:pPr>
            <a:endParaRPr sz="99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72116" y="4397692"/>
            <a:ext cx="3363061" cy="639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2617"/>
              </a:lnSpc>
            </a:pPr>
            <a:r>
              <a:rPr lang="en-US" sz="1869">
                <a:solidFill>
                  <a:srgbClr val="FFFFFF"/>
                </a:solidFill>
                <a:latin typeface="Oswald"/>
              </a:rPr>
              <a:t>Because it's getting information from the database and send it back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14247" y="4397693"/>
            <a:ext cx="3363061" cy="973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2617"/>
              </a:lnSpc>
            </a:pPr>
            <a:r>
              <a:rPr lang="en-US" sz="1869">
                <a:solidFill>
                  <a:srgbClr val="FFFFFF"/>
                </a:solidFill>
                <a:latin typeface="Oswald"/>
              </a:rPr>
              <a:t>Here the input user become a part of the template, and the template can evaluate arbritary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0095"/>
            <a:ext cx="10058400" cy="22508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A9C8C5-0F7D-791E-4552-3901F3E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 de texte 3">
            <a:extLst>
              <a:ext uri="{FF2B5EF4-FFF2-40B4-BE49-F238E27FC236}">
                <a16:creationId xmlns:a16="http://schemas.microsoft.com/office/drawing/2014/main" id="{7D6168A9-D8D0-C010-F6AD-EBF7E831E475}"/>
              </a:ext>
            </a:extLst>
          </p:cNvPr>
          <p:cNvSpPr txBox="1"/>
          <p:nvPr/>
        </p:nvSpPr>
        <p:spPr>
          <a:xfrm>
            <a:off x="6844800" y="1501083"/>
            <a:ext cx="4030080" cy="130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5000"/>
              </a:lnSpc>
            </a:pPr>
            <a:r>
              <a:rPr lang="fr-FR" sz="3200" kern="1500" spc="-83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POST and GET	</a:t>
            </a:r>
          </a:p>
          <a:p>
            <a:pPr rtl="0">
              <a:lnSpc>
                <a:spcPts val="5000"/>
              </a:lnSpc>
            </a:pPr>
            <a:endParaRPr lang="fr-FR" altLang="zh-CN" sz="3200" kern="1500" spc="-83" noProof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D77D27-40C3-9AA1-99D7-745CF57DE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2" y="4727662"/>
            <a:ext cx="8008535" cy="318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F1693E-E6E4-E7B8-B413-7D4F97F2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68" y="2314375"/>
            <a:ext cx="3051663" cy="26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4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5785" y="4165758"/>
            <a:ext cx="2670022" cy="1000091"/>
          </a:xfrm>
          <a:custGeom>
            <a:avLst/>
            <a:gdLst/>
            <a:ahLst/>
            <a:cxnLst/>
            <a:rect l="l" t="t" r="r" b="b"/>
            <a:pathLst>
              <a:path w="4854586" h="1818347">
                <a:moveTo>
                  <a:pt x="0" y="0"/>
                </a:moveTo>
                <a:lnTo>
                  <a:pt x="4854586" y="0"/>
                </a:lnTo>
                <a:lnTo>
                  <a:pt x="4854586" y="1818347"/>
                </a:lnTo>
                <a:lnTo>
                  <a:pt x="0" y="1818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872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60625" y="2166285"/>
            <a:ext cx="1569113" cy="1095071"/>
          </a:xfrm>
          <a:custGeom>
            <a:avLst/>
            <a:gdLst/>
            <a:ahLst/>
            <a:cxnLst/>
            <a:rect l="l" t="t" r="r" b="b"/>
            <a:pathLst>
              <a:path w="2852932" h="1991038">
                <a:moveTo>
                  <a:pt x="0" y="0"/>
                </a:moveTo>
                <a:lnTo>
                  <a:pt x="2852933" y="0"/>
                </a:lnTo>
                <a:lnTo>
                  <a:pt x="2852933" y="1991038"/>
                </a:lnTo>
                <a:lnTo>
                  <a:pt x="0" y="1991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6089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99174" y="2166284"/>
            <a:ext cx="1237567" cy="729353"/>
          </a:xfrm>
          <a:custGeom>
            <a:avLst/>
            <a:gdLst/>
            <a:ahLst/>
            <a:cxnLst/>
            <a:rect l="l" t="t" r="r" b="b"/>
            <a:pathLst>
              <a:path w="2250121" h="1326096">
                <a:moveTo>
                  <a:pt x="0" y="0"/>
                </a:moveTo>
                <a:lnTo>
                  <a:pt x="2250121" y="0"/>
                </a:lnTo>
                <a:lnTo>
                  <a:pt x="2250121" y="1326096"/>
                </a:lnTo>
                <a:lnTo>
                  <a:pt x="0" y="1326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4445" b="-616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096800" y="4165758"/>
            <a:ext cx="3296446" cy="512507"/>
          </a:xfrm>
          <a:custGeom>
            <a:avLst/>
            <a:gdLst/>
            <a:ahLst/>
            <a:cxnLst/>
            <a:rect l="l" t="t" r="r" b="b"/>
            <a:pathLst>
              <a:path w="5993538" h="931831">
                <a:moveTo>
                  <a:pt x="0" y="0"/>
                </a:moveTo>
                <a:lnTo>
                  <a:pt x="5993538" y="0"/>
                </a:lnTo>
                <a:lnTo>
                  <a:pt x="5993538" y="931832"/>
                </a:lnTo>
                <a:lnTo>
                  <a:pt x="0" y="9318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096800" y="5165848"/>
            <a:ext cx="3773409" cy="640061"/>
          </a:xfrm>
          <a:custGeom>
            <a:avLst/>
            <a:gdLst/>
            <a:ahLst/>
            <a:cxnLst/>
            <a:rect l="l" t="t" r="r" b="b"/>
            <a:pathLst>
              <a:path w="6860743" h="1163748">
                <a:moveTo>
                  <a:pt x="0" y="0"/>
                </a:moveTo>
                <a:lnTo>
                  <a:pt x="6860743" y="0"/>
                </a:lnTo>
                <a:lnTo>
                  <a:pt x="6860743" y="1163748"/>
                </a:lnTo>
                <a:lnTo>
                  <a:pt x="0" y="1163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flipV="1">
            <a:off x="2443682" y="2541438"/>
            <a:ext cx="95549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 flipV="1">
            <a:off x="3681248" y="4432489"/>
            <a:ext cx="95549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V="1">
            <a:off x="3681248" y="5475401"/>
            <a:ext cx="95549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Freeform 10"/>
          <p:cNvSpPr/>
          <p:nvPr/>
        </p:nvSpPr>
        <p:spPr>
          <a:xfrm>
            <a:off x="3919587" y="4256695"/>
            <a:ext cx="493434" cy="372543"/>
          </a:xfrm>
          <a:custGeom>
            <a:avLst/>
            <a:gdLst/>
            <a:ahLst/>
            <a:cxnLst/>
            <a:rect l="l" t="t" r="r" b="b"/>
            <a:pathLst>
              <a:path w="897152" h="677350">
                <a:moveTo>
                  <a:pt x="0" y="0"/>
                </a:moveTo>
                <a:lnTo>
                  <a:pt x="897152" y="0"/>
                </a:lnTo>
                <a:lnTo>
                  <a:pt x="897152" y="677350"/>
                </a:lnTo>
                <a:lnTo>
                  <a:pt x="0" y="6773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351931" y="1330457"/>
            <a:ext cx="3140684" cy="907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502920">
              <a:lnSpc>
                <a:spcPts val="7671"/>
              </a:lnSpc>
            </a:pPr>
            <a:r>
              <a:rPr lang="en-US" sz="5559" spc="545">
                <a:solidFill>
                  <a:srgbClr val="FFFFFF"/>
                </a:solidFill>
                <a:latin typeface="Oswald Bold"/>
              </a:rPr>
              <a:t>EXAMPLE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8632" y="5902769"/>
            <a:ext cx="3669744" cy="23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2002"/>
              </a:lnSpc>
            </a:pPr>
            <a:r>
              <a:rPr lang="en-US" sz="1430">
                <a:solidFill>
                  <a:srgbClr val="FFFFFF"/>
                </a:solidFill>
                <a:latin typeface="Open Sans Extra Bold"/>
              </a:rPr>
              <a:t>Jinja does not support import statment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00141" y="3713496"/>
            <a:ext cx="1858119" cy="280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2387"/>
              </a:lnSpc>
            </a:pPr>
            <a:r>
              <a:rPr lang="en-US" sz="1705">
                <a:solidFill>
                  <a:srgbClr val="FFFFFF"/>
                </a:solidFill>
                <a:latin typeface="Open Sans Extra Bold"/>
              </a:rPr>
              <a:t>Try to get a shell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82010" y="1591628"/>
            <a:ext cx="1740356" cy="280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2387"/>
              </a:lnSpc>
            </a:pPr>
            <a:r>
              <a:rPr lang="en-US" sz="1705">
                <a:solidFill>
                  <a:srgbClr val="FFFFFF"/>
                </a:solidFill>
                <a:latin typeface="Open Sans Extra Bold"/>
              </a:rPr>
              <a:t>Basic operation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5785" y="2987640"/>
            <a:ext cx="2815836" cy="1797120"/>
          </a:xfrm>
          <a:custGeom>
            <a:avLst/>
            <a:gdLst/>
            <a:ahLst/>
            <a:cxnLst/>
            <a:rect l="l" t="t" r="r" b="b"/>
            <a:pathLst>
              <a:path w="5119702" h="3267490">
                <a:moveTo>
                  <a:pt x="0" y="0"/>
                </a:moveTo>
                <a:lnTo>
                  <a:pt x="5119702" y="0"/>
                </a:lnTo>
                <a:lnTo>
                  <a:pt x="5119702" y="3267490"/>
                </a:lnTo>
                <a:lnTo>
                  <a:pt x="0" y="3267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94517" y="4454205"/>
            <a:ext cx="3283087" cy="661110"/>
          </a:xfrm>
          <a:custGeom>
            <a:avLst/>
            <a:gdLst/>
            <a:ahLst/>
            <a:cxnLst/>
            <a:rect l="l" t="t" r="r" b="b"/>
            <a:pathLst>
              <a:path w="5969249" h="1202019">
                <a:moveTo>
                  <a:pt x="0" y="0"/>
                </a:moveTo>
                <a:lnTo>
                  <a:pt x="5969249" y="0"/>
                </a:lnTo>
                <a:lnTo>
                  <a:pt x="5969249" y="1202019"/>
                </a:lnTo>
                <a:lnTo>
                  <a:pt x="0" y="1202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228258" y="5450210"/>
            <a:ext cx="3264357" cy="299025"/>
          </a:xfrm>
          <a:custGeom>
            <a:avLst/>
            <a:gdLst/>
            <a:ahLst/>
            <a:cxnLst/>
            <a:rect l="l" t="t" r="r" b="b"/>
            <a:pathLst>
              <a:path w="5935195" h="543682">
                <a:moveTo>
                  <a:pt x="0" y="0"/>
                </a:moveTo>
                <a:lnTo>
                  <a:pt x="5935195" y="0"/>
                </a:lnTo>
                <a:lnTo>
                  <a:pt x="5935195" y="543682"/>
                </a:lnTo>
                <a:lnTo>
                  <a:pt x="0" y="543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510953" flipV="1">
            <a:off x="3607903" y="3440323"/>
            <a:ext cx="1655394" cy="570472"/>
          </a:xfrm>
          <a:custGeom>
            <a:avLst/>
            <a:gdLst/>
            <a:ahLst/>
            <a:cxnLst/>
            <a:rect l="l" t="t" r="r" b="b"/>
            <a:pathLst>
              <a:path w="3009807" h="1037222">
                <a:moveTo>
                  <a:pt x="0" y="1037222"/>
                </a:moveTo>
                <a:lnTo>
                  <a:pt x="3009807" y="1037222"/>
                </a:lnTo>
                <a:lnTo>
                  <a:pt x="3009807" y="0"/>
                </a:lnTo>
                <a:lnTo>
                  <a:pt x="0" y="0"/>
                </a:lnTo>
                <a:lnTo>
                  <a:pt x="0" y="103722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65158" y="2014645"/>
            <a:ext cx="8128084" cy="637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2617"/>
              </a:lnSpc>
            </a:pPr>
            <a:r>
              <a:rPr lang="en-US" sz="1869">
                <a:solidFill>
                  <a:srgbClr val="FFFFFF"/>
                </a:solidFill>
                <a:latin typeface="Open Sans Extra Bold"/>
              </a:rPr>
              <a:t>We can't import with jinja but we can have acces to it with python</a:t>
            </a:r>
          </a:p>
          <a:p>
            <a:pPr algn="ctr" defTabSz="502920">
              <a:lnSpc>
                <a:spcPts val="2617"/>
              </a:lnSpc>
            </a:pPr>
            <a:r>
              <a:rPr lang="en-US" sz="1869">
                <a:solidFill>
                  <a:srgbClr val="FFFFFF"/>
                </a:solidFill>
                <a:latin typeface="Open Sans Extra Bold"/>
              </a:rPr>
              <a:t>for that we have to use "Gadgets"</a:t>
            </a:r>
          </a:p>
        </p:txBody>
      </p:sp>
      <p:sp>
        <p:nvSpPr>
          <p:cNvPr id="7" name="Freeform 7"/>
          <p:cNvSpPr/>
          <p:nvPr/>
        </p:nvSpPr>
        <p:spPr>
          <a:xfrm rot="1510953">
            <a:off x="4201504" y="5314486"/>
            <a:ext cx="1655394" cy="570472"/>
          </a:xfrm>
          <a:custGeom>
            <a:avLst/>
            <a:gdLst/>
            <a:ahLst/>
            <a:cxnLst/>
            <a:rect l="l" t="t" r="r" b="b"/>
            <a:pathLst>
              <a:path w="3009807" h="1037222">
                <a:moveTo>
                  <a:pt x="0" y="0"/>
                </a:moveTo>
                <a:lnTo>
                  <a:pt x="3009806" y="0"/>
                </a:lnTo>
                <a:lnTo>
                  <a:pt x="3009806" y="1037222"/>
                </a:lnTo>
                <a:lnTo>
                  <a:pt x="0" y="10372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93152" y="-4588220"/>
            <a:ext cx="8713019" cy="8940598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70874" y="1214476"/>
            <a:ext cx="6631544" cy="62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502920">
              <a:lnSpc>
                <a:spcPts val="5312"/>
              </a:lnSpc>
            </a:pPr>
            <a:r>
              <a:rPr lang="en-US" sz="3849" spc="377">
                <a:solidFill>
                  <a:srgbClr val="FFFFFF"/>
                </a:solidFill>
                <a:latin typeface="Oswald Bold"/>
              </a:rPr>
              <a:t>SOLUTIONS</a:t>
            </a:r>
          </a:p>
        </p:txBody>
      </p:sp>
      <p:sp>
        <p:nvSpPr>
          <p:cNvPr id="4" name="Freeform 4"/>
          <p:cNvSpPr/>
          <p:nvPr/>
        </p:nvSpPr>
        <p:spPr>
          <a:xfrm>
            <a:off x="7396012" y="-1056484"/>
            <a:ext cx="8713019" cy="8940598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12642" y="2613267"/>
            <a:ext cx="4690866" cy="174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502920">
              <a:lnSpc>
                <a:spcPts val="1536"/>
              </a:lnSpc>
            </a:pPr>
            <a:r>
              <a:rPr lang="en-US" sz="1113" spc="109">
                <a:solidFill>
                  <a:srgbClr val="F5FFF5"/>
                </a:solidFill>
                <a:latin typeface="DM Sans"/>
              </a:rPr>
              <a:t>Templates should not be created from user-controlled input. User input should be passed to the template using template parameters. </a:t>
            </a:r>
          </a:p>
          <a:p>
            <a:pPr algn="just" defTabSz="502920">
              <a:lnSpc>
                <a:spcPts val="1536"/>
              </a:lnSpc>
            </a:pPr>
            <a:endParaRPr lang="en-US" sz="1113" spc="109">
              <a:solidFill>
                <a:srgbClr val="F5FFF5"/>
              </a:solidFill>
              <a:latin typeface="DM Sans"/>
            </a:endParaRPr>
          </a:p>
          <a:p>
            <a:pPr algn="just" defTabSz="502920">
              <a:lnSpc>
                <a:spcPts val="1536"/>
              </a:lnSpc>
            </a:pPr>
            <a:r>
              <a:rPr lang="en-US" sz="1113" spc="109">
                <a:solidFill>
                  <a:srgbClr val="F5FFF5"/>
                </a:solidFill>
                <a:latin typeface="DM Sans"/>
              </a:rPr>
              <a:t>Sanitize the input before passing it into the templates by removing unwanted and risky characters before parsing the data. This minimizes the vulnerabilities for any malicious probing of your templates</a:t>
            </a:r>
          </a:p>
          <a:p>
            <a:pPr algn="just" defTabSz="502920">
              <a:lnSpc>
                <a:spcPts val="1713"/>
              </a:lnSpc>
            </a:pPr>
            <a:endParaRPr lang="en-US" sz="1113" spc="109">
              <a:solidFill>
                <a:srgbClr val="F5FFF5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12641" y="2256475"/>
            <a:ext cx="1618343" cy="300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2518"/>
              </a:lnSpc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SANITIZATION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8058" y="4672498"/>
            <a:ext cx="4900695" cy="589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defTabSz="502920">
              <a:lnSpc>
                <a:spcPts val="1536"/>
              </a:lnSpc>
            </a:pPr>
            <a:r>
              <a:rPr lang="en-US" sz="1113" spc="109">
                <a:solidFill>
                  <a:srgbClr val="F5FFF5"/>
                </a:solidFill>
                <a:latin typeface="DM Sans"/>
              </a:rPr>
              <a:t>Use docker to sandbox template in a secure environnement.</a:t>
            </a:r>
          </a:p>
          <a:p>
            <a:pPr algn="just" defTabSz="502920">
              <a:lnSpc>
                <a:spcPts val="1536"/>
              </a:lnSpc>
            </a:pPr>
            <a:r>
              <a:rPr lang="en-US" sz="1113" spc="109">
                <a:solidFill>
                  <a:srgbClr val="F5FFF5"/>
                </a:solidFill>
                <a:latin typeface="DM Sans"/>
              </a:rPr>
              <a:t>But i don't know what i'm talking about</a:t>
            </a:r>
          </a:p>
          <a:p>
            <a:pPr algn="just" defTabSz="502920">
              <a:lnSpc>
                <a:spcPts val="1713"/>
              </a:lnSpc>
            </a:pPr>
            <a:endParaRPr lang="en-US" sz="1113" spc="109">
              <a:solidFill>
                <a:srgbClr val="F5FFF5"/>
              </a:solidFill>
              <a:latin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4173" y="4315707"/>
            <a:ext cx="1126112" cy="300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2518"/>
              </a:lnSpc>
            </a:pPr>
            <a:r>
              <a:rPr lang="en-US" sz="1799">
                <a:solidFill>
                  <a:srgbClr val="FFFFFF"/>
                </a:solidFill>
                <a:latin typeface="Open Sans Bold"/>
              </a:rPr>
              <a:t>SANDBOX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7982" y="1998087"/>
            <a:ext cx="5237645" cy="993872"/>
          </a:xfrm>
          <a:custGeom>
            <a:avLst/>
            <a:gdLst/>
            <a:ahLst/>
            <a:cxnLst/>
            <a:rect l="l" t="t" r="r" b="b"/>
            <a:pathLst>
              <a:path w="9522990" h="1807040">
                <a:moveTo>
                  <a:pt x="0" y="0"/>
                </a:moveTo>
                <a:lnTo>
                  <a:pt x="9522990" y="0"/>
                </a:lnTo>
                <a:lnTo>
                  <a:pt x="9522990" y="1807040"/>
                </a:lnTo>
                <a:lnTo>
                  <a:pt x="0" y="1807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632483" y="3661384"/>
            <a:ext cx="4745308" cy="1331519"/>
          </a:xfrm>
          <a:custGeom>
            <a:avLst/>
            <a:gdLst/>
            <a:ahLst/>
            <a:cxnLst/>
            <a:rect l="l" t="t" r="r" b="b"/>
            <a:pathLst>
              <a:path w="8627832" h="2420944">
                <a:moveTo>
                  <a:pt x="0" y="0"/>
                </a:moveTo>
                <a:lnTo>
                  <a:pt x="8627831" y="0"/>
                </a:lnTo>
                <a:lnTo>
                  <a:pt x="8627831" y="2420944"/>
                </a:lnTo>
                <a:lnTo>
                  <a:pt x="0" y="2420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70385" y="3801432"/>
            <a:ext cx="2130181" cy="2263140"/>
          </a:xfrm>
          <a:custGeom>
            <a:avLst/>
            <a:gdLst/>
            <a:ahLst/>
            <a:cxnLst/>
            <a:rect l="l" t="t" r="r" b="b"/>
            <a:pathLst>
              <a:path w="3873056" h="4114800">
                <a:moveTo>
                  <a:pt x="0" y="0"/>
                </a:moveTo>
                <a:lnTo>
                  <a:pt x="3873055" y="0"/>
                </a:lnTo>
                <a:lnTo>
                  <a:pt x="38730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39459" y="2439726"/>
            <a:ext cx="3491736" cy="8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502920">
              <a:lnSpc>
                <a:spcPts val="7084"/>
              </a:lnSpc>
            </a:pPr>
            <a:r>
              <a:rPr lang="en-US" sz="5060">
                <a:solidFill>
                  <a:srgbClr val="FFFFFF"/>
                </a:solidFill>
                <a:latin typeface="Open Sans Bold"/>
              </a:rPr>
              <a:t>POCE BLEU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0095"/>
            <a:ext cx="10058400" cy="22508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A9C8C5-0F7D-791E-4552-3901F3E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 de texte 3">
            <a:extLst>
              <a:ext uri="{FF2B5EF4-FFF2-40B4-BE49-F238E27FC236}">
                <a16:creationId xmlns:a16="http://schemas.microsoft.com/office/drawing/2014/main" id="{7D6168A9-D8D0-C010-F6AD-EBF7E831E475}"/>
              </a:ext>
            </a:extLst>
          </p:cNvPr>
          <p:cNvSpPr txBox="1"/>
          <p:nvPr/>
        </p:nvSpPr>
        <p:spPr>
          <a:xfrm>
            <a:off x="6844800" y="1501083"/>
            <a:ext cx="4030080" cy="130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5000"/>
              </a:lnSpc>
            </a:pPr>
            <a:r>
              <a:rPr lang="fr-FR" sz="3200" kern="1500" spc="-83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POST and GET	</a:t>
            </a:r>
          </a:p>
          <a:p>
            <a:pPr rtl="0">
              <a:lnSpc>
                <a:spcPts val="5000"/>
              </a:lnSpc>
            </a:pPr>
            <a:endParaRPr lang="fr-FR" altLang="zh-CN" sz="3200" kern="1500" spc="-83" noProof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370A71-088A-3B8E-29F6-A4401BB0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60" y="3336053"/>
            <a:ext cx="7653980" cy="293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0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0095"/>
            <a:ext cx="10058400" cy="22508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A9C8C5-0F7D-791E-4552-3901F3E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 de texte 3">
            <a:extLst>
              <a:ext uri="{FF2B5EF4-FFF2-40B4-BE49-F238E27FC236}">
                <a16:creationId xmlns:a16="http://schemas.microsoft.com/office/drawing/2014/main" id="{7D6168A9-D8D0-C010-F6AD-EBF7E831E475}"/>
              </a:ext>
            </a:extLst>
          </p:cNvPr>
          <p:cNvSpPr txBox="1"/>
          <p:nvPr/>
        </p:nvSpPr>
        <p:spPr>
          <a:xfrm>
            <a:off x="6844800" y="1501083"/>
            <a:ext cx="4030080" cy="130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5000"/>
              </a:lnSpc>
            </a:pPr>
            <a:r>
              <a:rPr lang="fr-FR" sz="3200" kern="1500" spc="-83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Sanitazation</a:t>
            </a:r>
          </a:p>
          <a:p>
            <a:pPr rtl="0">
              <a:lnSpc>
                <a:spcPts val="5000"/>
              </a:lnSpc>
            </a:pPr>
            <a:endParaRPr lang="fr-FR" altLang="zh-CN" sz="3200" kern="1500" spc="-83" noProof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Zone de texte 15">
            <a:extLst>
              <a:ext uri="{FF2B5EF4-FFF2-40B4-BE49-F238E27FC236}">
                <a16:creationId xmlns:a16="http://schemas.microsoft.com/office/drawing/2014/main" id="{9C59A7A2-8ECF-C401-3FB2-E990C70CB893}"/>
              </a:ext>
            </a:extLst>
          </p:cNvPr>
          <p:cNvSpPr txBox="1">
            <a:spLocks/>
          </p:cNvSpPr>
          <p:nvPr/>
        </p:nvSpPr>
        <p:spPr>
          <a:xfrm>
            <a:off x="514273" y="3879099"/>
            <a:ext cx="9029853" cy="90101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fr-BE" sz="4000" b="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Sanitazation == Validation ?</a:t>
            </a:r>
            <a:endParaRPr lang="fr-FR" altLang="zh-CN" sz="4000" b="1" noProof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7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0095"/>
            <a:ext cx="10058400" cy="22508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A9C8C5-0F7D-791E-4552-3901F3E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 de texte 3">
            <a:extLst>
              <a:ext uri="{FF2B5EF4-FFF2-40B4-BE49-F238E27FC236}">
                <a16:creationId xmlns:a16="http://schemas.microsoft.com/office/drawing/2014/main" id="{7D6168A9-D8D0-C010-F6AD-EBF7E831E475}"/>
              </a:ext>
            </a:extLst>
          </p:cNvPr>
          <p:cNvSpPr txBox="1"/>
          <p:nvPr/>
        </p:nvSpPr>
        <p:spPr>
          <a:xfrm>
            <a:off x="6844800" y="1501083"/>
            <a:ext cx="4030080" cy="130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5000"/>
              </a:lnSpc>
            </a:pPr>
            <a:r>
              <a:rPr lang="fr-FR" sz="3200" kern="1500" spc="-83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Sanitazation</a:t>
            </a:r>
          </a:p>
          <a:p>
            <a:pPr rtl="0">
              <a:lnSpc>
                <a:spcPts val="5000"/>
              </a:lnSpc>
            </a:pPr>
            <a:endParaRPr lang="fr-FR" altLang="zh-CN" sz="3200" kern="1500" spc="-83" noProof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Zone de texte 15">
            <a:extLst>
              <a:ext uri="{FF2B5EF4-FFF2-40B4-BE49-F238E27FC236}">
                <a16:creationId xmlns:a16="http://schemas.microsoft.com/office/drawing/2014/main" id="{9C59A7A2-8ECF-C401-3FB2-E990C70CB893}"/>
              </a:ext>
            </a:extLst>
          </p:cNvPr>
          <p:cNvSpPr txBox="1">
            <a:spLocks/>
          </p:cNvSpPr>
          <p:nvPr/>
        </p:nvSpPr>
        <p:spPr>
          <a:xfrm>
            <a:off x="363548" y="2154756"/>
            <a:ext cx="9029853" cy="90101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fr-BE" sz="4000" b="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Validation </a:t>
            </a:r>
            <a:endParaRPr lang="fr-FR" altLang="zh-CN" sz="4000" b="1" noProof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6BB3B2-3940-B1A4-D636-2E7E59455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81" y="3420819"/>
            <a:ext cx="9536034" cy="5251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610F50-B905-76E4-5397-256C1A024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81" y="4156034"/>
            <a:ext cx="9448647" cy="6883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A4EDC9-659F-86EA-2ADF-52DA11350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98" y="5091689"/>
            <a:ext cx="8334351" cy="68831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57720D-7C15-2182-EB88-8CC7E862B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0226" y="6250463"/>
            <a:ext cx="3095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9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0095"/>
            <a:ext cx="10058400" cy="22508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A9C8C5-0F7D-791E-4552-3901F3E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 de texte 3">
            <a:extLst>
              <a:ext uri="{FF2B5EF4-FFF2-40B4-BE49-F238E27FC236}">
                <a16:creationId xmlns:a16="http://schemas.microsoft.com/office/drawing/2014/main" id="{7D6168A9-D8D0-C010-F6AD-EBF7E831E475}"/>
              </a:ext>
            </a:extLst>
          </p:cNvPr>
          <p:cNvSpPr txBox="1"/>
          <p:nvPr/>
        </p:nvSpPr>
        <p:spPr>
          <a:xfrm>
            <a:off x="6844800" y="1501083"/>
            <a:ext cx="4030080" cy="130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5000"/>
              </a:lnSpc>
            </a:pPr>
            <a:r>
              <a:rPr lang="fr-FR" sz="3200" kern="1500" spc="-83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Sanitazation</a:t>
            </a:r>
          </a:p>
          <a:p>
            <a:pPr rtl="0">
              <a:lnSpc>
                <a:spcPts val="5000"/>
              </a:lnSpc>
            </a:pPr>
            <a:endParaRPr lang="fr-FR" altLang="zh-CN" sz="3200" kern="1500" spc="-83" noProof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Zone de texte 15">
            <a:extLst>
              <a:ext uri="{FF2B5EF4-FFF2-40B4-BE49-F238E27FC236}">
                <a16:creationId xmlns:a16="http://schemas.microsoft.com/office/drawing/2014/main" id="{9C59A7A2-8ECF-C401-3FB2-E990C70CB893}"/>
              </a:ext>
            </a:extLst>
          </p:cNvPr>
          <p:cNvSpPr txBox="1">
            <a:spLocks/>
          </p:cNvSpPr>
          <p:nvPr/>
        </p:nvSpPr>
        <p:spPr>
          <a:xfrm>
            <a:off x="363548" y="2154756"/>
            <a:ext cx="9029853" cy="90101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fr-BE" sz="4000" b="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Validation </a:t>
            </a:r>
            <a:endParaRPr lang="fr-FR" altLang="zh-CN" sz="4000" b="1" noProof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1BA985-37EB-FFA2-3E7B-0C0051F2C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48" y="3105150"/>
            <a:ext cx="4600575" cy="7810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7D527D-BACA-57B6-E47E-9F806F618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48" y="4329608"/>
            <a:ext cx="4609844" cy="90101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C4A0040-E4AA-88FF-FB6B-3D77AD39E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283" y="3045297"/>
            <a:ext cx="2914650" cy="8001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34A6DBF-BEA8-F5EC-8CA5-01CA423CE6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798" t="13909" r="44" b="74831"/>
          <a:stretch/>
        </p:blipFill>
        <p:spPr>
          <a:xfrm>
            <a:off x="6544315" y="4385593"/>
            <a:ext cx="2936618" cy="78904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37349DC-7E9C-A577-5E7A-6D77DF0E9F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548" t="78048" r="-206" b="10692"/>
          <a:stretch/>
        </p:blipFill>
        <p:spPr>
          <a:xfrm>
            <a:off x="1049424" y="6504459"/>
            <a:ext cx="2936618" cy="78904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EE66E61-973C-C367-96F5-08EA31ACD9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037" y="5714833"/>
            <a:ext cx="7658100" cy="5905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DDEEC26-EC21-C04B-AC7F-8CC9D53C0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6491" y="6504458"/>
            <a:ext cx="2936618" cy="8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5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0095"/>
            <a:ext cx="10058400" cy="22508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A9C8C5-0F7D-791E-4552-3901F3E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 de texte 3">
            <a:extLst>
              <a:ext uri="{FF2B5EF4-FFF2-40B4-BE49-F238E27FC236}">
                <a16:creationId xmlns:a16="http://schemas.microsoft.com/office/drawing/2014/main" id="{7D6168A9-D8D0-C010-F6AD-EBF7E831E475}"/>
              </a:ext>
            </a:extLst>
          </p:cNvPr>
          <p:cNvSpPr txBox="1"/>
          <p:nvPr/>
        </p:nvSpPr>
        <p:spPr>
          <a:xfrm>
            <a:off x="6844800" y="1501083"/>
            <a:ext cx="4030080" cy="130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5000"/>
              </a:lnSpc>
            </a:pPr>
            <a:r>
              <a:rPr lang="fr-FR" sz="3200" kern="1500" spc="-83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Sanitazation</a:t>
            </a:r>
          </a:p>
          <a:p>
            <a:pPr rtl="0">
              <a:lnSpc>
                <a:spcPts val="5000"/>
              </a:lnSpc>
            </a:pPr>
            <a:endParaRPr lang="fr-FR" altLang="zh-CN" sz="3200" kern="1500" spc="-83" noProof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Zone de texte 15">
            <a:extLst>
              <a:ext uri="{FF2B5EF4-FFF2-40B4-BE49-F238E27FC236}">
                <a16:creationId xmlns:a16="http://schemas.microsoft.com/office/drawing/2014/main" id="{9C59A7A2-8ECF-C401-3FB2-E990C70CB893}"/>
              </a:ext>
            </a:extLst>
          </p:cNvPr>
          <p:cNvSpPr txBox="1">
            <a:spLocks/>
          </p:cNvSpPr>
          <p:nvPr/>
        </p:nvSpPr>
        <p:spPr>
          <a:xfrm>
            <a:off x="363548" y="2154756"/>
            <a:ext cx="9029853" cy="90101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457200">
              <a:lnSpc>
                <a:spcPct val="150000"/>
              </a:lnSpc>
              <a:spcBef>
                <a:spcPts val="0"/>
              </a:spcBef>
              <a:defRPr/>
            </a:pPr>
            <a:r>
              <a:rPr lang="fr-BE" sz="4000" b="1" noProof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Sanitazation</a:t>
            </a:r>
            <a:endParaRPr lang="fr-FR" altLang="zh-CN" sz="4000" b="1" noProof="1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BC6AD-2395-2B14-C401-5583D0DFA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92" y="3687573"/>
            <a:ext cx="3086100" cy="15430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BAF5EA2-2116-9E1B-980F-18B701D0C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144" y="3481660"/>
            <a:ext cx="3114675" cy="18478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A1E6147-C8A1-E128-B0FB-6DAF0A0C8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292" y="6225491"/>
            <a:ext cx="3105150" cy="93345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3E0E69E-D657-FBEA-7814-42C3E983A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994" y="6463616"/>
            <a:ext cx="3552825" cy="4572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6044FA1-1483-8C49-9B15-39EDB8E69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2961" y="3030971"/>
            <a:ext cx="43719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6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BAC6A0F5-7623-499D-9CF6-293E2B9D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0095"/>
            <a:ext cx="10058400" cy="22508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A9C8C5-0F7D-791E-4552-3901F3E2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 de texte 3">
            <a:extLst>
              <a:ext uri="{FF2B5EF4-FFF2-40B4-BE49-F238E27FC236}">
                <a16:creationId xmlns:a16="http://schemas.microsoft.com/office/drawing/2014/main" id="{7D6168A9-D8D0-C010-F6AD-EBF7E831E475}"/>
              </a:ext>
            </a:extLst>
          </p:cNvPr>
          <p:cNvSpPr txBox="1"/>
          <p:nvPr/>
        </p:nvSpPr>
        <p:spPr>
          <a:xfrm>
            <a:off x="6844800" y="1501083"/>
            <a:ext cx="4030080" cy="130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5000"/>
              </a:lnSpc>
            </a:pPr>
            <a:r>
              <a:rPr lang="fr-FR" sz="3200" kern="1500" spc="-83" noProof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Sanitazation</a:t>
            </a:r>
          </a:p>
          <a:p>
            <a:pPr rtl="0">
              <a:lnSpc>
                <a:spcPts val="5000"/>
              </a:lnSpc>
            </a:pPr>
            <a:endParaRPr lang="fr-FR" altLang="zh-CN" sz="3200" kern="1500" spc="-83" noProof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EDFD2E-D1F8-DCE7-A57E-E12B48A5D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406"/>
          <a:stretch/>
        </p:blipFill>
        <p:spPr>
          <a:xfrm>
            <a:off x="670876" y="3022811"/>
            <a:ext cx="2211128" cy="13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5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0708F56F-01D8-B045-3846-381991E55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8460"/>
            <a:ext cx="10163175" cy="22391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altLang="zh-CN" sz="1229" noProof="1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6CFED19-742E-01DA-A6EA-8B52C376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39"/>
            <a:ext cx="5561876" cy="21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CCB4C3-7A6C-E422-E992-8E71FC63DCB3}"/>
              </a:ext>
            </a:extLst>
          </p:cNvPr>
          <p:cNvSpPr/>
          <p:nvPr/>
        </p:nvSpPr>
        <p:spPr>
          <a:xfrm>
            <a:off x="6777579" y="1076268"/>
            <a:ext cx="3199715" cy="103554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/>
                <a:cs typeface="Calibri"/>
              </a:rPr>
              <a:t>XSS 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750F43-DEC1-1D09-D9FF-65F40D58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479B8-9DB4-20DA-20AE-09A3D924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800"/>
          </a:p>
          <a:p>
            <a:endParaRPr lang="en-US" sz="1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4FF48-6EBB-D728-E5BD-F27C2E8190D0}"/>
              </a:ext>
            </a:extLst>
          </p:cNvPr>
          <p:cNvSpPr txBox="1"/>
          <p:nvPr/>
        </p:nvSpPr>
        <p:spPr>
          <a:xfrm>
            <a:off x="951112" y="3548775"/>
            <a:ext cx="826108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Segoe UI"/>
                <a:ea typeface="+mn-lt"/>
                <a:cs typeface="+mn-lt"/>
              </a:rPr>
              <a:t>Cross Site Scripting is an is an attack where the attacker injects malicious executable scripts into the code of a trusted application or website.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Segoe U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Segoe UI"/>
                <a:ea typeface="+mn-lt"/>
                <a:cs typeface="+mn-lt"/>
              </a:rPr>
              <a:t>The end user's browser has no way to know that the script is malicious and could not be trusted. Thus execute the script.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Segoe U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Segoe UI"/>
                <a:ea typeface="+mn-lt"/>
                <a:cs typeface="+mn-lt"/>
              </a:rPr>
              <a:t>Through the script there could be access to any cookies, session tokens, other sensitive info retained by that site or rewrite content of the html page.</a:t>
            </a:r>
            <a:endParaRPr lang="en-US" dirty="0">
              <a:latin typeface="Segoe 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552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857147_TF16411120" id="{35763968-8D5F-46DC-96C2-DB460BDB00C5}" vid="{0A1F60A2-864C-42D9-BBD7-FBC9A53240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60AAC9CB38E4D8644DE30D1FEB539" ma:contentTypeVersion="19" ma:contentTypeDescription="Create a new document." ma:contentTypeScope="" ma:versionID="2bead677cef3b09207ed509027f3cc3e">
  <xsd:schema xmlns:xsd="http://www.w3.org/2001/XMLSchema" xmlns:xs="http://www.w3.org/2001/XMLSchema" xmlns:p="http://schemas.microsoft.com/office/2006/metadata/properties" xmlns:ns1="http://schemas.microsoft.com/sharepoint/v3" xmlns:ns3="3d66f52e-af98-460a-93ca-ddf37d61e5d6" xmlns:ns4="34f92d76-972f-40f7-83ba-9ff99395c1e2" targetNamespace="http://schemas.microsoft.com/office/2006/metadata/properties" ma:root="true" ma:fieldsID="295acc4d4c993f921b621d6233a89d61" ns1:_="" ns3:_="" ns4:_="">
    <xsd:import namespace="http://schemas.microsoft.com/sharepoint/v3"/>
    <xsd:import namespace="3d66f52e-af98-460a-93ca-ddf37d61e5d6"/>
    <xsd:import namespace="34f92d76-972f-40f7-83ba-9ff99395c1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6f52e-af98-460a-93ca-ddf37d61e5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2" nillable="true" ma:displayName="Last Shared By Time" ma:description="" ma:hidden="true" ma:internalName="LastSharedByTime" ma:readOnly="true">
      <xsd:simpleType>
        <xsd:restriction base="dms:DateTime"/>
      </xsd:simpleType>
    </xsd:element>
    <xsd:element name="_STS_x0020_AppliedHashtags" ma:index="17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f92d76-972f-40f7-83ba-9ff99395c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_STS_x0020_Hashtags" ma:index="16" nillable="true" ma:displayName="Hashtags" ma:description="" ma:list="{02514a76-954f-4a58-a108-ce755d61aca7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9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34f92d76-972f-40f7-83ba-9ff99395c1e2"/>
    <_ip_UnifiedCompliancePolicyProperties xmlns="http://schemas.microsoft.com/sharepoint/v3" xsi:nil="true"/>
    <MediaServiceKeyPoints xmlns="34f92d76-972f-40f7-83ba-9ff99395c1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8C8AB5-384A-46A7-8A1F-A6A91F154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d66f52e-af98-460a-93ca-ddf37d61e5d6"/>
    <ds:schemaRef ds:uri="34f92d76-972f-40f7-83ba-9ff99395c1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74C58F-4A19-4194-A5AC-1B7A48193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4f92d76-972f-40f7-83ba-9ff99395c1e2"/>
  </ds:schemaRefs>
</ds:datastoreItem>
</file>

<file path=customXml/itemProps3.xml><?xml version="1.0" encoding="utf-8"?>
<ds:datastoreItem xmlns:ds="http://schemas.openxmlformats.org/officeDocument/2006/customXml" ds:itemID="{FB596F9F-BD71-4894-B68F-EE12B0B747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Voici 4 façons de naviguer en toute sécurité sur le web</Template>
  <TotalTime>920</TotalTime>
  <Words>577</Words>
  <Application>Microsoft Office PowerPoint</Application>
  <PresentationFormat>Personnalisé</PresentationFormat>
  <Paragraphs>97</Paragraphs>
  <Slides>24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DM Sans</vt:lpstr>
      <vt:lpstr>DM Sans Italics</vt:lpstr>
      <vt:lpstr>Open Sans Bold</vt:lpstr>
      <vt:lpstr>Open Sans Extra Bold</vt:lpstr>
      <vt:lpstr>Oswald</vt:lpstr>
      <vt:lpstr>Oswald Bold</vt:lpstr>
      <vt:lpstr>Segoe UI</vt:lpstr>
      <vt:lpstr>Segoe UI Semibold</vt:lpstr>
      <vt:lpstr>Thème Office</vt:lpstr>
      <vt:lpstr>Office Theme</vt:lpstr>
      <vt:lpstr>1. the difference between a POST request and a GET request.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difference between a POST request and a GET request.</dc:title>
  <dc:creator>sam mat</dc:creator>
  <cp:lastModifiedBy>sam mat</cp:lastModifiedBy>
  <cp:revision>26</cp:revision>
  <dcterms:created xsi:type="dcterms:W3CDTF">2023-07-27T11:57:37Z</dcterms:created>
  <dcterms:modified xsi:type="dcterms:W3CDTF">2023-07-28T13:12:47Z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0x01010043960AAC9CB38E4D8644DE30D1FEB539</vt:lpwstr>
  </property>
</Properties>
</file>