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9" r:id="rId3"/>
    <p:sldId id="270" r:id="rId4"/>
    <p:sldId id="268" r:id="rId5"/>
    <p:sldId id="257" r:id="rId6"/>
    <p:sldId id="261" r:id="rId7"/>
    <p:sldId id="271" r:id="rId8"/>
    <p:sldId id="272" r:id="rId9"/>
    <p:sldId id="273" r:id="rId10"/>
    <p:sldId id="274" r:id="rId11"/>
    <p:sldId id="275" r:id="rId12"/>
    <p:sldId id="267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1945" autoAdjust="0"/>
  </p:normalViewPr>
  <p:slideViewPr>
    <p:cSldViewPr snapToGrid="0" snapToObjects="1">
      <p:cViewPr varScale="1">
        <p:scale>
          <a:sx n="62" d="100"/>
          <a:sy n="62" d="100"/>
        </p:scale>
        <p:origin x="-22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75A25-4B1F-744F-874C-55658E3139C9}" type="datetimeFigureOut">
              <a:rPr lang="en-US" smtClean="0"/>
              <a:t>25/05/2013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2B0272-D6CE-D246-814F-524707BF3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72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are a web developer,</a:t>
            </a:r>
            <a:r>
              <a:rPr lang="en-US" baseline="0" dirty="0" smtClean="0"/>
              <a:t> javascript is pretty hard to get away from. It is the default choice in the browser and </a:t>
            </a:r>
            <a:r>
              <a:rPr lang="en-US" baseline="0" dirty="0" err="1" smtClean="0"/>
              <a:t>node.js</a:t>
            </a:r>
            <a:r>
              <a:rPr lang="en-US" baseline="0" dirty="0" smtClean="0"/>
              <a:t> means it has a following on the server side as well.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Helen Emerson</a:t>
            </a:r>
          </a:p>
          <a:p>
            <a:r>
              <a:rPr lang="en-US" baseline="0" dirty="0" smtClean="0"/>
              <a:t>Currently technical architect for </a:t>
            </a:r>
            <a:r>
              <a:rPr lang="en-US" baseline="0" dirty="0" err="1" smtClean="0"/>
              <a:t>Totaljobs</a:t>
            </a: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Web</a:t>
            </a:r>
            <a:r>
              <a:rPr lang="en-US" baseline="0" dirty="0" smtClean="0"/>
              <a:t> developer for the past 10 years, have developed an interest in front end </a:t>
            </a:r>
            <a:r>
              <a:rPr lang="en-US" baseline="0" dirty="0" err="1" smtClean="0"/>
              <a:t>technlogy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B0272-D6CE-D246-814F-524707BF3A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794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B0272-D6CE-D246-814F-524707BF3A2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5959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C# you never need to give any </a:t>
            </a:r>
            <a:r>
              <a:rPr lang="en-US" smtClean="0"/>
              <a:t>thought</a:t>
            </a:r>
            <a:r>
              <a:rPr lang="en-US" baseline="0" smtClean="0"/>
              <a:t> about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B0272-D6CE-D246-814F-524707BF3A2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82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won't be offended if this is not for you. If this isn't what you were expecting and you don't think you're interested,</a:t>
            </a:r>
            <a:r>
              <a:rPr lang="en-US" baseline="0" dirty="0" smtClean="0"/>
              <a:t> please feel free to go to Sebastian's talk. He's going to be talking about REST and SPA.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B0272-D6CE-D246-814F-524707BF3A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889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 goals are: 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I'm hoping this will be useful to any</a:t>
            </a:r>
            <a:r>
              <a:rPr lang="en-US" baseline="0" dirty="0" smtClean="0"/>
              <a:t> programmer who uses javascript. 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If you don't know javascript</a:t>
            </a:r>
            <a:r>
              <a:rPr lang="en-US" baseline="0" dirty="0" smtClean="0"/>
              <a:t> well, I hope you </a:t>
            </a:r>
            <a:r>
              <a:rPr lang="en-US" dirty="0" smtClean="0"/>
              <a:t>come away with an understanding of</a:t>
            </a:r>
            <a:r>
              <a:rPr lang="en-US" baseline="0" dirty="0" smtClean="0"/>
              <a:t> what the language is about, how it works and how the language features relate to each other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Everyone, even Dylan Beattie, will learn something new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B0272-D6CE-D246-814F-524707BF3A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24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Mostly</a:t>
            </a:r>
            <a:r>
              <a:rPr lang="en-US" baseline="0" dirty="0" smtClean="0"/>
              <a:t> coding – examples and labs</a:t>
            </a:r>
          </a:p>
          <a:p>
            <a:r>
              <a:rPr lang="en-US" baseline="0" dirty="0" smtClean="0"/>
              <a:t>Please ask questions as we go along.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B0272-D6CE-D246-814F-524707BF3A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80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Javascript objects are just collections</a:t>
            </a:r>
            <a:r>
              <a:rPr lang="en-US" baseline="0" dirty="0" smtClean="0"/>
              <a:t> of key/value pairs like a </a:t>
            </a:r>
            <a:r>
              <a:rPr lang="en-US" baseline="0" dirty="0" err="1" smtClean="0"/>
              <a:t>hashtable</a:t>
            </a:r>
            <a:r>
              <a:rPr lang="en-US" baseline="0" dirty="0" smtClean="0"/>
              <a:t>. Methods are just properties that contain a function. 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The Object type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DEMO: declare object and assign properties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TODO: object based, not class based. 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Dynamic and weakly typed. 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TODO: what does the dynamic nature of javascript really mean?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DEMO: </a:t>
            </a:r>
            <a:r>
              <a:rPr lang="en-US" baseline="0" dirty="0" err="1" smtClean="0"/>
              <a:t>for..in</a:t>
            </a:r>
            <a:r>
              <a:rPr lang="en-US" baseline="0" dirty="0" smtClean="0"/>
              <a:t> example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Dot syntax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subscript syntax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Demo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Object literal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TODO: what does the object literal really mean?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Exactly the same as using the Object type, just more </a:t>
            </a:r>
            <a:r>
              <a:rPr lang="en-US" baseline="0" dirty="0" err="1" smtClean="0"/>
              <a:t>consise</a:t>
            </a:r>
            <a:endParaRPr lang="en-US" baseline="0" dirty="0" smtClean="0"/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JSON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Can use object literal and then assign properties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One off objects like this are really useful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Pass around group of related variables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Constructor functions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Object literal is great for one off objects but sometimes you want to mass produce objects with the same properties and methods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Constructor functions are just functions that set up objects. They aren't special language constructs like classes are in C#. 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The logic is pretty much the same as setting up a single object, the only difference is the new keyword automatically does things like creating the object and returning it. 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If you called the constructor function without the new operator, the this object wouldn't get set up and your 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DEMO: constructors without the new operator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Objects created with constructor functions maintain a link back to the function that created them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Constructor functions are not classes. No guarantee about object structure</a:t>
            </a:r>
          </a:p>
          <a:p>
            <a:pPr marL="1085850" lvl="2" indent="-171450">
              <a:buFont typeface="Arial"/>
              <a:buChar char="•"/>
            </a:pPr>
            <a:endParaRPr lang="en-US" baseline="0" dirty="0" smtClean="0"/>
          </a:p>
          <a:p>
            <a:pPr marL="628650" lvl="1" indent="-171450">
              <a:buFont typeface="Arial"/>
              <a:buChar char="•"/>
            </a:pPr>
            <a:endParaRPr lang="en-US" baseline="0" dirty="0" smtClean="0"/>
          </a:p>
          <a:p>
            <a:pPr marL="628650" lvl="1" indent="-171450">
              <a:buFont typeface="Arial"/>
              <a:buChar char="•"/>
            </a:pPr>
            <a:endParaRPr lang="en-US" baseline="0" dirty="0" smtClean="0"/>
          </a:p>
          <a:p>
            <a:pPr marL="628650" lvl="1" indent="-171450">
              <a:buFont typeface="Arial"/>
              <a:buChar char="•"/>
            </a:pPr>
            <a:endParaRPr lang="en-US" baseline="0" dirty="0" smtClean="0"/>
          </a:p>
          <a:p>
            <a:pPr marL="628650" lvl="1" indent="-171450">
              <a:buFont typeface="Arial"/>
              <a:buChar char="•"/>
            </a:pP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B0272-D6CE-D246-814F-524707BF3A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45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Methods are just properties that point to a function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There are</a:t>
            </a:r>
            <a:r>
              <a:rPr lang="en-US" baseline="0" dirty="0" smtClean="0"/>
              <a:t> three javascript language features that make this possible: the fact that functions are objects, that you can create them at runtime using the function operator and that they can be anonymous. 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Functions as first class objects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Functions in javascript are just a type of object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Can do all the normal things you can do with an object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A method in an object is just a reference to a function object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Functions can be declared using the function declaration or the function operator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Function declaration – javascript 101 way to create a function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Hoisted to the top of the function when the function is created so the order doesn't matter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Is automatically bound to a variable in the current scope with the function's name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Functions created with the function declaration must have a name, they can not be anonymous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Function expression 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The function expression is evaluated when the code inside the function is run. It is not affected by hoisting.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This means the function expression can be affected by surrounding code – for example you can put it in an if statement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The function expression doesn’t automatically add the function object into the current scope. Instead it returns it and it is up to the code to do something with it. 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If you don't do anything with the return value of the function expression, there's no way to invoke it. 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Since they're not added to the scope, they don't have to have a name. They can be anonymous. 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The function expression is most useful because it can be used anywhere it is valid to put an expression.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Also very useful for single use functions like event handlers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Anonymous functions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 smtClean="0"/>
              <a:t>Anonymous functions are functions that don't have a name.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 smtClean="0"/>
              <a:t>The name is different from the variable that has a reference to the function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 smtClean="0"/>
              <a:t>Name can be useful for recursion and stack traces, but you don't usually really need it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baseline="0" dirty="0" smtClean="0"/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baseline="0" dirty="0" smtClean="0"/>
          </a:p>
          <a:p>
            <a:pPr marL="1085850" lvl="2" indent="-171450">
              <a:buFont typeface="Arial"/>
              <a:buChar char="•"/>
            </a:pPr>
            <a:endParaRPr lang="en-US" baseline="0" dirty="0" smtClean="0"/>
          </a:p>
          <a:p>
            <a:pPr marL="628650" lvl="1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B0272-D6CE-D246-814F-524707BF3A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82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In javascript you can nest functions inside other functions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The inner function can access variables in the parent function. 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A closure is the mechanism that javascript</a:t>
            </a:r>
            <a:r>
              <a:rPr lang="en-US" baseline="0" dirty="0" smtClean="0"/>
              <a:t> uses to give you access to the parent scope, if it is run after the parent function has exited.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Closures happen when the outer function is executed and when the inner function is created. 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This is important, because the inner function might run after the outer function has exited.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This could be because the child function is being used as an event handler or callback.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Or it could be because the child function is being used as an object's method.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This can be used to create private state inside your object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The closure is created when the parent function exits, which means that the value of the variables are the values from when the function exited. 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The child function can update the values in the parent function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Every time the parent function runs, it creates a new closure. 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Warning: memory consumption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Large outer functions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Outer functions called many times</a:t>
            </a:r>
          </a:p>
          <a:p>
            <a:pPr marL="171450" lvl="0" indent="-171450">
              <a:buFont typeface="Arial"/>
              <a:buChar char="•"/>
            </a:pPr>
            <a:endParaRPr lang="en-US" baseline="0" dirty="0" smtClean="0"/>
          </a:p>
          <a:p>
            <a:pPr marL="171450" lvl="0" indent="-171450">
              <a:buFont typeface="Arial"/>
              <a:buChar char="•"/>
            </a:pP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B0272-D6CE-D246-814F-524707BF3A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7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Execution context is a whole lot of information about the currently running function.</a:t>
            </a:r>
            <a:r>
              <a:rPr lang="en-US" baseline="0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Activation object – contains current function's parameters</a:t>
            </a:r>
            <a:r>
              <a:rPr lang="en-US" baseline="0" dirty="0" smtClean="0"/>
              <a:t> and</a:t>
            </a:r>
            <a:r>
              <a:rPr lang="en-US" dirty="0" smtClean="0"/>
              <a:t> variables (including</a:t>
            </a:r>
            <a:r>
              <a:rPr lang="en-US" baseline="0" dirty="0" smtClean="0"/>
              <a:t> </a:t>
            </a:r>
            <a:r>
              <a:rPr lang="en-US" dirty="0" smtClean="0"/>
              <a:t>functions).</a:t>
            </a:r>
            <a:r>
              <a:rPr lang="en-US" baseline="0" dirty="0" smtClean="0"/>
              <a:t> A new activation object is created each time the function is run.</a:t>
            </a:r>
            <a:endParaRPr lang="en-US" dirty="0" smtClean="0"/>
          </a:p>
          <a:p>
            <a:r>
              <a:rPr lang="en-US" dirty="0" smtClean="0"/>
              <a:t>When inner function is created, it is assigned a scope chain</a:t>
            </a:r>
            <a:r>
              <a:rPr lang="en-US" baseline="0" dirty="0" smtClean="0"/>
              <a:t> is: global object + parent function's activation object (</a:t>
            </a:r>
            <a:r>
              <a:rPr lang="en-US" baseline="0" dirty="0" err="1" smtClean="0"/>
              <a:t>calculateTime</a:t>
            </a:r>
            <a:r>
              <a:rPr lang="en-US" baseline="0" dirty="0" smtClean="0"/>
              <a:t>.[[scope]]) </a:t>
            </a:r>
          </a:p>
          <a:p>
            <a:r>
              <a:rPr lang="en-US" baseline="0" dirty="0" smtClean="0"/>
              <a:t>When inner function is actually run, the current activation object is added to the scope chain.</a:t>
            </a:r>
          </a:p>
          <a:p>
            <a:r>
              <a:rPr lang="en-US" baseline="0" dirty="0" smtClean="0"/>
              <a:t>When a variable is access in the inner function, the scope chain is traversed until a matching variable is found.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B0272-D6CE-D246-814F-524707BF3A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29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Execution contexts create a stack of running javascript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B0272-D6CE-D246-814F-524707BF3A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308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EEFA-A69D-7E4F-8C10-C5D89C835AB2}" type="datetimeFigureOut">
              <a:rPr lang="en-US" smtClean="0"/>
              <a:t>25/05/2013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84B-2CA9-774B-8036-939A4B2A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11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EEFA-A69D-7E4F-8C10-C5D89C835AB2}" type="datetimeFigureOut">
              <a:rPr lang="en-US" smtClean="0"/>
              <a:t>25/05/2013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84B-2CA9-774B-8036-939A4B2A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11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EEFA-A69D-7E4F-8C10-C5D89C835AB2}" type="datetimeFigureOut">
              <a:rPr lang="en-US" smtClean="0"/>
              <a:t>25/05/2013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84B-2CA9-774B-8036-939A4B2A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96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EEFA-A69D-7E4F-8C10-C5D89C835AB2}" type="datetimeFigureOut">
              <a:rPr lang="en-US" smtClean="0"/>
              <a:t>25/05/2013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84B-2CA9-774B-8036-939A4B2A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2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EEFA-A69D-7E4F-8C10-C5D89C835AB2}" type="datetimeFigureOut">
              <a:rPr lang="en-US" smtClean="0"/>
              <a:t>25/05/2013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84B-2CA9-774B-8036-939A4B2A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14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EEFA-A69D-7E4F-8C10-C5D89C835AB2}" type="datetimeFigureOut">
              <a:rPr lang="en-US" smtClean="0"/>
              <a:t>25/05/2013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84B-2CA9-774B-8036-939A4B2A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2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EEFA-A69D-7E4F-8C10-C5D89C835AB2}" type="datetimeFigureOut">
              <a:rPr lang="en-US" smtClean="0"/>
              <a:t>25/05/2013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84B-2CA9-774B-8036-939A4B2A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3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EEFA-A69D-7E4F-8C10-C5D89C835AB2}" type="datetimeFigureOut">
              <a:rPr lang="en-US" smtClean="0"/>
              <a:t>25/05/2013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84B-2CA9-774B-8036-939A4B2A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1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EEFA-A69D-7E4F-8C10-C5D89C835AB2}" type="datetimeFigureOut">
              <a:rPr lang="en-US" smtClean="0"/>
              <a:t>25/05/2013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84B-2CA9-774B-8036-939A4B2A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82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EEFA-A69D-7E4F-8C10-C5D89C835AB2}" type="datetimeFigureOut">
              <a:rPr lang="en-US" smtClean="0"/>
              <a:t>25/05/2013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84B-2CA9-774B-8036-939A4B2A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22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EEFA-A69D-7E4F-8C10-C5D89C835AB2}" type="datetimeFigureOut">
              <a:rPr lang="en-US" smtClean="0"/>
              <a:t>25/05/2013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84B-2CA9-774B-8036-939A4B2A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76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EEEFA-A69D-7E4F-8C10-C5D89C835AB2}" type="datetimeFigureOut">
              <a:rPr lang="en-US" smtClean="0"/>
              <a:t>25/05/2013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EA84B-2CA9-774B-8036-939A4B2A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09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lephant/JavascriptObject" TargetMode="External"/><Relationship Id="rId4" Type="http://schemas.openxmlformats.org/officeDocument/2006/relationships/hyperlink" Target="http://helephant.com/javascript-objects.zip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javascript objects 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Geeking</a:t>
            </a:r>
            <a:r>
              <a:rPr lang="en-US" dirty="0" smtClean="0"/>
              <a:t> out about the javascript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974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contexts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551178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function run(miles)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console.log</a:t>
            </a:r>
            <a:r>
              <a:rPr lang="en-US" dirty="0" smtClean="0"/>
              <a:t>(..)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function </a:t>
            </a:r>
            <a:r>
              <a:rPr lang="en-US" dirty="0" err="1"/>
              <a:t>calculateTime</a:t>
            </a:r>
            <a:r>
              <a:rPr lang="en-US" dirty="0"/>
              <a:t>(miles) {</a:t>
            </a:r>
          </a:p>
          <a:p>
            <a:pPr marL="0" indent="0">
              <a:buNone/>
            </a:pPr>
            <a:r>
              <a:rPr lang="en-US" dirty="0"/>
              <a:t>    ..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1654441" y="3482778"/>
            <a:ext cx="6689012" cy="2811972"/>
          </a:xfrm>
          <a:prstGeom prst="rect">
            <a:avLst/>
          </a:prstGeom>
          <a:noFill/>
          <a:ln w="76200" cmpd="sng">
            <a:solidFill>
              <a:srgbClr val="008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43652" y="3626186"/>
            <a:ext cx="60024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activationObject</a:t>
            </a:r>
            <a:r>
              <a:rPr lang="en-US" dirty="0" smtClean="0"/>
              <a:t> = {</a:t>
            </a:r>
          </a:p>
          <a:p>
            <a:r>
              <a:rPr lang="en-US" dirty="0"/>
              <a:t> </a:t>
            </a:r>
            <a:r>
              <a:rPr lang="en-US" dirty="0" smtClean="0"/>
              <a:t> arguments: [],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calculateTime</a:t>
            </a:r>
            <a:r>
              <a:rPr lang="en-US" dirty="0" smtClean="0"/>
              <a:t>: function() { .. }</a:t>
            </a:r>
          </a:p>
          <a:p>
            <a:r>
              <a:rPr lang="en-US" dirty="0" smtClean="0"/>
              <a:t>};</a:t>
            </a:r>
          </a:p>
          <a:p>
            <a:r>
              <a:rPr lang="en-US" dirty="0" smtClean="0"/>
              <a:t>scope = [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activationObject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parent.scope</a:t>
            </a:r>
            <a:endParaRPr lang="en-US" dirty="0" smtClean="0"/>
          </a:p>
          <a:p>
            <a:r>
              <a:rPr lang="en-US" dirty="0" smtClean="0"/>
              <a:t>];</a:t>
            </a:r>
          </a:p>
          <a:p>
            <a:r>
              <a:rPr lang="en-US" dirty="0"/>
              <a:t>t</a:t>
            </a:r>
            <a:r>
              <a:rPr lang="en-US" dirty="0" smtClean="0"/>
              <a:t>his = window;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560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context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smtClean="0">
                <a:latin typeface="Andale Mono"/>
                <a:cs typeface="Andale Mono"/>
              </a:rPr>
              <a:t>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690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prototype</a:t>
            </a:r>
          </a:p>
          <a:p>
            <a:r>
              <a:rPr lang="en-US" dirty="0" smtClean="0"/>
              <a:t>Prototype chaining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905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7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this session is 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0358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YES</a:t>
            </a:r>
          </a:p>
          <a:p>
            <a:r>
              <a:rPr lang="en-US" dirty="0" smtClean="0"/>
              <a:t>How the javascript language works</a:t>
            </a:r>
          </a:p>
          <a:p>
            <a:r>
              <a:rPr lang="en-US" dirty="0" smtClean="0"/>
              <a:t>Language features you can use to create objects</a:t>
            </a:r>
          </a:p>
          <a:p>
            <a:r>
              <a:rPr lang="en-US" dirty="0" smtClean="0"/>
              <a:t>Plain old javascript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04643" y="1600200"/>
            <a:ext cx="3960358" cy="4998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NO</a:t>
            </a:r>
          </a:p>
          <a:p>
            <a:r>
              <a:rPr lang="en-US" dirty="0" smtClean="0"/>
              <a:t>OO design</a:t>
            </a:r>
          </a:p>
          <a:p>
            <a:r>
              <a:rPr lang="en-US" dirty="0" smtClean="0"/>
              <a:t>How to structure your code</a:t>
            </a:r>
          </a:p>
          <a:p>
            <a:r>
              <a:rPr lang="en-US" dirty="0" smtClean="0"/>
              <a:t>Frameworks or libraries</a:t>
            </a:r>
          </a:p>
          <a:p>
            <a:r>
              <a:rPr lang="en-US" dirty="0" smtClean="0"/>
              <a:t>Best practice</a:t>
            </a:r>
          </a:p>
          <a:p>
            <a:r>
              <a:rPr lang="en-US" dirty="0" smtClean="0"/>
              <a:t>Using javascript in a browser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612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this session is 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Creating objects</a:t>
            </a:r>
          </a:p>
          <a:p>
            <a:pPr lvl="1"/>
            <a:r>
              <a:rPr lang="en-US" dirty="0" smtClean="0"/>
              <a:t>The object type, object literal, dot and subscript notation, constructors</a:t>
            </a:r>
          </a:p>
          <a:p>
            <a:r>
              <a:rPr lang="en-US" dirty="0" smtClean="0"/>
              <a:t>Public methods</a:t>
            </a:r>
          </a:p>
          <a:p>
            <a:pPr lvl="1"/>
            <a:r>
              <a:rPr lang="en-US" dirty="0" smtClean="0"/>
              <a:t>Function as objects, function declarations and expression, hoisting, anonymous functions</a:t>
            </a:r>
          </a:p>
          <a:p>
            <a:r>
              <a:rPr lang="en-US" dirty="0" smtClean="0"/>
              <a:t>Private methods</a:t>
            </a:r>
          </a:p>
          <a:p>
            <a:pPr lvl="1"/>
            <a:r>
              <a:rPr lang="en-US" dirty="0" smtClean="0"/>
              <a:t>Nested functions, closures, scope</a:t>
            </a:r>
          </a:p>
          <a:p>
            <a:r>
              <a:rPr lang="en-US" dirty="0" smtClean="0"/>
              <a:t>Method context</a:t>
            </a:r>
          </a:p>
          <a:p>
            <a:r>
              <a:rPr lang="en-US" dirty="0" smtClean="0"/>
              <a:t>Properties</a:t>
            </a:r>
          </a:p>
          <a:p>
            <a:r>
              <a:rPr lang="en-US" dirty="0" smtClean="0"/>
              <a:t>Object prototype and prototype chaining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294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Please code along!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hlinkClick r:id="rId3"/>
              </a:rPr>
              <a:t>http://github.com/helephant/JavascriptObject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clone </a:t>
            </a:r>
            <a:r>
              <a:rPr lang="en-US" dirty="0" err="1"/>
              <a:t>git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helephant</a:t>
            </a:r>
            <a:r>
              <a:rPr lang="en-US" dirty="0"/>
              <a:t>/</a:t>
            </a:r>
            <a:r>
              <a:rPr lang="en-US" dirty="0" err="1" smtClean="0"/>
              <a:t>JavascriptObjects.git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hlinkClick r:id="rId4"/>
              </a:rPr>
              <a:t>http:</a:t>
            </a:r>
            <a:r>
              <a:rPr lang="en-US" dirty="0">
                <a:hlinkClick r:id="rId4"/>
              </a:rPr>
              <a:t>/</a:t>
            </a:r>
            <a:r>
              <a:rPr lang="en-US" dirty="0" smtClean="0">
                <a:hlinkClick r:id="rId4"/>
              </a:rPr>
              <a:t>/helephant.com/javascript-objects.zip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169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Objects are just hashes</a:t>
            </a:r>
          </a:p>
          <a:p>
            <a:r>
              <a:rPr lang="en-US" dirty="0" smtClean="0"/>
              <a:t>Dot </a:t>
            </a:r>
            <a:r>
              <a:rPr lang="en-US" dirty="0" err="1" smtClean="0"/>
              <a:t>vs</a:t>
            </a:r>
            <a:r>
              <a:rPr lang="en-US" dirty="0" smtClean="0"/>
              <a:t> subscript notation</a:t>
            </a:r>
          </a:p>
          <a:p>
            <a:r>
              <a:rPr lang="en-US" dirty="0" smtClean="0"/>
              <a:t>Object literal</a:t>
            </a:r>
          </a:p>
          <a:p>
            <a:r>
              <a:rPr lang="en-US" dirty="0" smtClean="0"/>
              <a:t>Objects are dynamic</a:t>
            </a:r>
          </a:p>
          <a:p>
            <a:r>
              <a:rPr lang="en-US" dirty="0" smtClean="0"/>
              <a:t>Constructor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635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methods to objects</a:t>
            </a:r>
          </a:p>
          <a:p>
            <a:r>
              <a:rPr lang="en-US" dirty="0" smtClean="0"/>
              <a:t>Functions as first class objects</a:t>
            </a:r>
          </a:p>
          <a:p>
            <a:r>
              <a:rPr lang="en-US" dirty="0" smtClean="0"/>
              <a:t>Function declaration </a:t>
            </a:r>
            <a:r>
              <a:rPr lang="en-US" dirty="0" err="1" smtClean="0"/>
              <a:t>vs</a:t>
            </a:r>
            <a:r>
              <a:rPr lang="en-US" dirty="0" smtClean="0"/>
              <a:t> function expression</a:t>
            </a:r>
          </a:p>
          <a:p>
            <a:r>
              <a:rPr lang="en-US" dirty="0" smtClean="0"/>
              <a:t>Anonymous </a:t>
            </a:r>
            <a:r>
              <a:rPr lang="en-US" dirty="0" smtClean="0"/>
              <a:t>functions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2974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simulate private methods inside a constructor by creating a nested function that your object uses.</a:t>
            </a:r>
          </a:p>
          <a:p>
            <a:r>
              <a:rPr lang="en-US" dirty="0" smtClean="0"/>
              <a:t>This works through the magic of closures.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7776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433" y="1417637"/>
            <a:ext cx="8437367" cy="4669733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contexts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icecreamMarathonLength</a:t>
            </a:r>
            <a:r>
              <a:rPr lang="en-US" dirty="0" smtClean="0"/>
              <a:t> = 26;</a:t>
            </a:r>
          </a:p>
          <a:p>
            <a:pPr marL="0" indent="0">
              <a:buNone/>
            </a:pPr>
            <a:r>
              <a:rPr lang="en-US" dirty="0"/>
              <a:t>f</a:t>
            </a:r>
            <a:r>
              <a:rPr lang="en-US" dirty="0" smtClean="0"/>
              <a:t>unction run(miles)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console.log</a:t>
            </a:r>
            <a:r>
              <a:rPr lang="en-US" dirty="0" smtClean="0"/>
              <a:t>("running for", </a:t>
            </a:r>
            <a:r>
              <a:rPr lang="en-US" dirty="0" err="1" smtClean="0"/>
              <a:t>calculateTime</a:t>
            </a:r>
            <a:r>
              <a:rPr lang="en-US" dirty="0" smtClean="0"/>
              <a:t>(miles));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function </a:t>
            </a:r>
            <a:r>
              <a:rPr lang="en-US" dirty="0" err="1" smtClean="0"/>
              <a:t>calculateTime</a:t>
            </a:r>
            <a:r>
              <a:rPr lang="en-US" dirty="0" smtClean="0"/>
              <a:t>(miles)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..</a:t>
            </a:r>
          </a:p>
          <a:p>
            <a:pPr marL="0" indent="0">
              <a:buNone/>
            </a:pPr>
            <a:r>
              <a:rPr lang="en-US" dirty="0" smtClean="0"/>
              <a:t>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r</a:t>
            </a:r>
            <a:r>
              <a:rPr lang="en-US" dirty="0" smtClean="0"/>
              <a:t>un(</a:t>
            </a:r>
            <a:r>
              <a:rPr lang="en-US" dirty="0" err="1" smtClean="0"/>
              <a:t>icecreamMarathonLength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57596" y="2717953"/>
            <a:ext cx="7823137" cy="2181023"/>
          </a:xfrm>
          <a:prstGeom prst="rect">
            <a:avLst/>
          </a:prstGeom>
          <a:noFill/>
          <a:ln w="76200" cmpd="sng">
            <a:solidFill>
              <a:srgbClr val="008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57596" y="6060061"/>
            <a:ext cx="3618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Global context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4647164" y="6087371"/>
            <a:ext cx="4039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Function context</a:t>
            </a:r>
            <a:endParaRPr lang="en-US" sz="40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1356577" y="5895316"/>
            <a:ext cx="555180" cy="461694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0"/>
          </p:cNvCxnSpPr>
          <p:nvPr/>
        </p:nvCxnSpPr>
        <p:spPr>
          <a:xfrm flipH="1" flipV="1">
            <a:off x="5298298" y="3918879"/>
            <a:ext cx="1368684" cy="2321252"/>
          </a:xfrm>
          <a:prstGeom prst="straightConnector1">
            <a:avLst/>
          </a:prstGeom>
          <a:ln w="762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850008" y="3745055"/>
            <a:ext cx="7288614" cy="624404"/>
          </a:xfrm>
          <a:prstGeom prst="rect">
            <a:avLst/>
          </a:prstGeom>
          <a:noFill/>
          <a:ln w="76200" cmpd="sng">
            <a:solidFill>
              <a:srgbClr val="008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4779392" y="4628894"/>
            <a:ext cx="1624993" cy="1611237"/>
          </a:xfrm>
          <a:prstGeom prst="straightConnector1">
            <a:avLst/>
          </a:prstGeom>
          <a:ln w="762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75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contexts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55879" y="5065840"/>
            <a:ext cx="5161743" cy="113332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Global context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955879" y="3716238"/>
            <a:ext cx="5161743" cy="1133328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</a:t>
            </a:r>
            <a:r>
              <a:rPr lang="en-US" sz="3600" dirty="0" smtClean="0"/>
              <a:t>un function context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955879" y="2337129"/>
            <a:ext cx="5161743" cy="1133328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/>
              <a:t>calculateTime</a:t>
            </a:r>
            <a:r>
              <a:rPr lang="en-US" sz="3600" dirty="0" smtClean="0"/>
              <a:t>() function context</a:t>
            </a:r>
            <a:endParaRPr lang="en-US" sz="3600" dirty="0"/>
          </a:p>
        </p:txBody>
      </p:sp>
      <p:cxnSp>
        <p:nvCxnSpPr>
          <p:cNvPr id="8" name="Curved Connector 7"/>
          <p:cNvCxnSpPr/>
          <p:nvPr/>
        </p:nvCxnSpPr>
        <p:spPr>
          <a:xfrm>
            <a:off x="6116667" y="4501376"/>
            <a:ext cx="12700" cy="1379109"/>
          </a:xfrm>
          <a:prstGeom prst="curvedConnector3">
            <a:avLst>
              <a:gd name="adj1" fmla="val 6315953"/>
            </a:avLst>
          </a:prstGeom>
          <a:ln w="762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/>
          <p:nvPr/>
        </p:nvCxnSpPr>
        <p:spPr>
          <a:xfrm>
            <a:off x="6115712" y="2726282"/>
            <a:ext cx="12700" cy="1379109"/>
          </a:xfrm>
          <a:prstGeom prst="curvedConnector3">
            <a:avLst>
              <a:gd name="adj1" fmla="val 6315953"/>
            </a:avLst>
          </a:prstGeom>
          <a:ln w="762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13543" y="2325611"/>
            <a:ext cx="2685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Returns to</a:t>
            </a:r>
            <a:endParaRPr lang="en-US" sz="4000" dirty="0"/>
          </a:p>
        </p:txBody>
      </p:sp>
      <p:sp>
        <p:nvSpPr>
          <p:cNvPr id="12" name="TextBox 11"/>
          <p:cNvSpPr txBox="1"/>
          <p:nvPr/>
        </p:nvSpPr>
        <p:spPr>
          <a:xfrm>
            <a:off x="6738633" y="4196300"/>
            <a:ext cx="2685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Returns to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82411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9191</TotalTime>
  <Words>1442</Words>
  <Application>Microsoft Macintosh PowerPoint</Application>
  <PresentationFormat>On-screen Show (4:3)</PresentationFormat>
  <Paragraphs>182</Paragraphs>
  <Slides>13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How javascript objects work</vt:lpstr>
      <vt:lpstr>What this session is about</vt:lpstr>
      <vt:lpstr>What this session is about</vt:lpstr>
      <vt:lpstr>Please code along!</vt:lpstr>
      <vt:lpstr>Creating objects</vt:lpstr>
      <vt:lpstr>Public methods</vt:lpstr>
      <vt:lpstr>Private methods</vt:lpstr>
      <vt:lpstr>Execution contexts</vt:lpstr>
      <vt:lpstr>Execution contexts</vt:lpstr>
      <vt:lpstr>Execution contexts</vt:lpstr>
      <vt:lpstr>Method context and this</vt:lpstr>
      <vt:lpstr>Object prototype</vt:lpstr>
      <vt:lpstr>Future versions</vt:lpstr>
    </vt:vector>
  </TitlesOfParts>
  <Company>Helephant.com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javascript objects work</dc:title>
  <dc:creator>Helen Emerson</dc:creator>
  <cp:lastModifiedBy>Helen Emerson</cp:lastModifiedBy>
  <cp:revision>56</cp:revision>
  <dcterms:created xsi:type="dcterms:W3CDTF">2013-04-27T17:24:17Z</dcterms:created>
  <dcterms:modified xsi:type="dcterms:W3CDTF">2013-05-27T20:26:37Z</dcterms:modified>
</cp:coreProperties>
</file>