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8" r:id="rId7"/>
    <p:sldId id="264" r:id="rId8"/>
    <p:sldId id="265" r:id="rId9"/>
    <p:sldId id="259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9" autoAdjust="0"/>
    <p:restoredTop sz="94660"/>
  </p:normalViewPr>
  <p:slideViewPr>
    <p:cSldViewPr snapToGrid="0">
      <p:cViewPr>
        <p:scale>
          <a:sx n="91" d="100"/>
          <a:sy n="91" d="100"/>
        </p:scale>
        <p:origin x="71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1313285"/>
            <a:ext cx="8637073" cy="189597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My </a:t>
            </a:r>
            <a:r>
              <a:rPr lang="en-US" b="1" dirty="0" err="1">
                <a:solidFill>
                  <a:srgbClr val="FF0000"/>
                </a:solidFill>
              </a:rPr>
              <a:t>sql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postgres</a:t>
            </a:r>
            <a:r>
              <a:rPr lang="en-US" b="1" dirty="0">
                <a:solidFill>
                  <a:srgbClr val="FF0000"/>
                </a:solidFill>
              </a:rPr>
              <a:t> and </a:t>
            </a:r>
            <a:r>
              <a:rPr lang="en-US" b="1" dirty="0" err="1">
                <a:solidFill>
                  <a:srgbClr val="FF0000"/>
                </a:solidFill>
              </a:rPr>
              <a:t>sql</a:t>
            </a:r>
            <a:r>
              <a:rPr lang="en-US" b="1" dirty="0">
                <a:solidFill>
                  <a:srgbClr val="FF0000"/>
                </a:solidFill>
              </a:rPr>
              <a:t> server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5377933"/>
            <a:ext cx="8637072" cy="654892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Made by : </a:t>
            </a:r>
            <a:r>
              <a:rPr lang="en-US" dirty="0" err="1"/>
              <a:t>oussama</a:t>
            </a:r>
            <a:r>
              <a:rPr lang="en-US" dirty="0"/>
              <a:t> </a:t>
            </a:r>
            <a:r>
              <a:rPr lang="en-US" dirty="0" err="1"/>
              <a:t>beddiaf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AA255-B2B7-4669-85B4-3E34FFF8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Features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 : </a:t>
            </a:r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MySql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160A03-96EF-CA40-BE55-AC919E77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0863"/>
          </a:xfrm>
        </p:spPr>
        <p:txBody>
          <a:bodyPr/>
          <a:lstStyle/>
          <a:p>
            <a:r>
              <a:rPr lang="fr-FR" dirty="0" err="1"/>
              <a:t>Easy</a:t>
            </a:r>
            <a:r>
              <a:rPr lang="fr-FR" dirty="0"/>
              <a:t> to set up.</a:t>
            </a:r>
          </a:p>
          <a:p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administrate</a:t>
            </a:r>
            <a:r>
              <a:rPr lang="fr-FR" dirty="0"/>
              <a:t>.</a:t>
            </a:r>
          </a:p>
          <a:p>
            <a:r>
              <a:rPr lang="fr-FR" dirty="0" err="1"/>
              <a:t>Easy</a:t>
            </a:r>
            <a:r>
              <a:rPr lang="fr-FR" dirty="0"/>
              <a:t> </a:t>
            </a:r>
            <a:r>
              <a:rPr lang="fr-FR" dirty="0" err="1"/>
              <a:t>replication</a:t>
            </a:r>
            <a:r>
              <a:rPr lang="fr-FR" dirty="0"/>
              <a:t>: </a:t>
            </a:r>
            <a:r>
              <a:rPr lang="fr-FR" dirty="0" err="1"/>
              <a:t>very</a:t>
            </a:r>
            <a:r>
              <a:rPr lang="fr-FR" dirty="0"/>
              <a:t> simple </a:t>
            </a:r>
            <a:r>
              <a:rPr lang="fr-FR" dirty="0" err="1"/>
              <a:t>master-slave&amp;multimaster</a:t>
            </a:r>
            <a:r>
              <a:rPr lang="fr-FR" dirty="0"/>
              <a:t> </a:t>
            </a:r>
            <a:r>
              <a:rPr lang="fr-FR" dirty="0" err="1"/>
              <a:t>replication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695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AA255-B2B7-4669-85B4-3E34FFF8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Features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 : </a:t>
            </a:r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Postgres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160A03-96EF-CA40-BE55-AC919E77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0863"/>
          </a:xfrm>
        </p:spPr>
        <p:txBody>
          <a:bodyPr/>
          <a:lstStyle/>
          <a:p>
            <a:r>
              <a:rPr lang="fr-FR" b="1" dirty="0" err="1">
                <a:solidFill>
                  <a:srgbClr val="FF0000"/>
                </a:solidFill>
              </a:rPr>
              <a:t>Migeateability</a:t>
            </a:r>
            <a:r>
              <a:rPr lang="fr-FR" b="1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fr-FR" dirty="0" err="1"/>
              <a:t>Automatic</a:t>
            </a:r>
            <a:r>
              <a:rPr lang="fr-FR" dirty="0"/>
              <a:t> migration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Informix</a:t>
            </a:r>
            <a:r>
              <a:rPr lang="fr-FR" dirty="0"/>
              <a:t> – </a:t>
            </a:r>
            <a:r>
              <a:rPr lang="fr-FR" dirty="0" err="1"/>
              <a:t>Informix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50% PostgreSQL.</a:t>
            </a:r>
          </a:p>
          <a:p>
            <a:pPr lvl="1"/>
            <a:r>
              <a:rPr lang="fr-FR" dirty="0" err="1"/>
              <a:t>Easy</a:t>
            </a:r>
            <a:r>
              <a:rPr lang="fr-FR" dirty="0"/>
              <a:t> </a:t>
            </a:r>
            <a:r>
              <a:rPr lang="fr-FR" dirty="0" err="1"/>
              <a:t>replication</a:t>
            </a:r>
            <a:r>
              <a:rPr lang="fr-FR" dirty="0"/>
              <a:t>: </a:t>
            </a:r>
            <a:r>
              <a:rPr lang="fr-FR" dirty="0" err="1"/>
              <a:t>very</a:t>
            </a:r>
            <a:r>
              <a:rPr lang="fr-FR" dirty="0"/>
              <a:t> simple </a:t>
            </a:r>
            <a:r>
              <a:rPr lang="fr-FR" dirty="0" err="1"/>
              <a:t>master-slave&amp;multimaster</a:t>
            </a:r>
            <a:r>
              <a:rPr lang="fr-FR" dirty="0"/>
              <a:t> </a:t>
            </a:r>
            <a:r>
              <a:rPr lang="fr-FR" dirty="0" err="1"/>
              <a:t>replication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Relatively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 migration </a:t>
            </a:r>
            <a:r>
              <a:rPr lang="fr-FR" dirty="0" err="1"/>
              <a:t>from</a:t>
            </a:r>
            <a:r>
              <a:rPr lang="fr-FR" dirty="0"/>
              <a:t> Oracle.</a:t>
            </a:r>
          </a:p>
          <a:p>
            <a:pPr lvl="1"/>
            <a:r>
              <a:rPr lang="fr-FR" dirty="0" err="1"/>
              <a:t>Closest</a:t>
            </a:r>
            <a:r>
              <a:rPr lang="fr-FR" dirty="0"/>
              <a:t> to </a:t>
            </a:r>
            <a:r>
              <a:rPr lang="fr-FR" dirty="0" err="1"/>
              <a:t>proprietary</a:t>
            </a:r>
            <a:r>
              <a:rPr lang="fr-FR" dirty="0"/>
              <a:t> </a:t>
            </a:r>
            <a:r>
              <a:rPr lang="fr-FR" dirty="0" err="1"/>
              <a:t>enterprise</a:t>
            </a:r>
            <a:r>
              <a:rPr lang="fr-FR" dirty="0"/>
              <a:t> </a:t>
            </a:r>
            <a:r>
              <a:rPr lang="fr-FR" dirty="0" err="1"/>
              <a:t>DBs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070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AA255-B2B7-4669-85B4-3E34FFF8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Features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 : </a:t>
            </a:r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Postgres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160A03-96EF-CA40-BE55-AC919E77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2841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Security</a:t>
            </a:r>
          </a:p>
          <a:p>
            <a:pPr lvl="1"/>
            <a:r>
              <a:rPr lang="fr-FR" dirty="0"/>
              <a:t>"... by default, PostgreSQL </a:t>
            </a:r>
            <a:r>
              <a:rPr lang="fr-FR" dirty="0" err="1"/>
              <a:t>isthe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security-awaredatabase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..." </a:t>
            </a:r>
            <a:r>
              <a:rPr lang="fr-FR" dirty="0" err="1"/>
              <a:t>Database</a:t>
            </a:r>
            <a:r>
              <a:rPr lang="fr-FR" dirty="0"/>
              <a:t> Hackers </a:t>
            </a:r>
            <a:r>
              <a:rPr lang="fr-FR" dirty="0" err="1"/>
              <a:t>Handbook</a:t>
            </a:r>
            <a:r>
              <a:rPr lang="fr-FR" dirty="0"/>
              <a:t>(</a:t>
            </a:r>
            <a:r>
              <a:rPr lang="fr-FR" dirty="0" err="1"/>
              <a:t>based</a:t>
            </a:r>
            <a:r>
              <a:rPr lang="fr-FR" dirty="0"/>
              <a:t> on a </a:t>
            </a:r>
            <a:r>
              <a:rPr lang="fr-FR" dirty="0" err="1"/>
              <a:t>comparison</a:t>
            </a:r>
            <a:r>
              <a:rPr lang="fr-FR" dirty="0"/>
              <a:t> of PostgreSQL, MySQL, Oracle, DB2 and SQL Server).</a:t>
            </a:r>
          </a:p>
          <a:p>
            <a:pPr lvl="1"/>
            <a:r>
              <a:rPr lang="fr-FR" dirty="0" err="1"/>
              <a:t>Authentication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multiple </a:t>
            </a:r>
            <a:r>
              <a:rPr lang="fr-FR" dirty="0" err="1"/>
              <a:t>methods</a:t>
            </a:r>
            <a:r>
              <a:rPr lang="fr-FR" dirty="0"/>
              <a:t>: login, SSL, </a:t>
            </a:r>
            <a:r>
              <a:rPr lang="fr-FR" dirty="0" err="1"/>
              <a:t>Kerberos</a:t>
            </a:r>
            <a:r>
              <a:rPr lang="fr-FR" dirty="0"/>
              <a:t>, more.</a:t>
            </a:r>
          </a:p>
          <a:p>
            <a:pPr lvl="2"/>
            <a:r>
              <a:rPr lang="fr-FR" dirty="0"/>
              <a:t>host-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authentication</a:t>
            </a:r>
            <a:endParaRPr lang="fr-FR" dirty="0"/>
          </a:p>
          <a:p>
            <a:pPr lvl="1"/>
            <a:r>
              <a:rPr lang="fr-FR" dirty="0" err="1"/>
              <a:t>Logging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log output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highly</a:t>
            </a:r>
            <a:r>
              <a:rPr lang="fr-FR" dirty="0"/>
              <a:t> configurable and supports user </a:t>
            </a:r>
            <a:r>
              <a:rPr lang="fr-FR" dirty="0" err="1"/>
              <a:t>auditing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Permissions model:</a:t>
            </a:r>
          </a:p>
          <a:p>
            <a:pPr lvl="2"/>
            <a:r>
              <a:rPr lang="fr-FR" dirty="0"/>
              <a:t>SQL ROLES </a:t>
            </a:r>
            <a:r>
              <a:rPr lang="fr-FR" dirty="0" err="1"/>
              <a:t>supported</a:t>
            </a:r>
            <a:r>
              <a:rPr lang="fr-FR" dirty="0"/>
              <a:t>, </a:t>
            </a:r>
            <a:r>
              <a:rPr lang="fr-FR" dirty="0" err="1"/>
              <a:t>including</a:t>
            </a:r>
            <a:r>
              <a:rPr lang="fr-FR" dirty="0"/>
              <a:t> </a:t>
            </a:r>
            <a:r>
              <a:rPr lang="fr-FR" dirty="0" err="1"/>
              <a:t>nested</a:t>
            </a:r>
            <a:r>
              <a:rPr lang="fr-FR" dirty="0"/>
              <a:t> </a:t>
            </a:r>
            <a:r>
              <a:rPr lang="fr-FR" dirty="0" err="1"/>
              <a:t>roles</a:t>
            </a:r>
            <a:r>
              <a:rPr lang="fr-FR" dirty="0"/>
              <a:t>.</a:t>
            </a:r>
          </a:p>
          <a:p>
            <a:pPr lvl="2"/>
            <a:r>
              <a:rPr lang="fr-FR" dirty="0"/>
              <a:t> multiple </a:t>
            </a:r>
            <a:r>
              <a:rPr lang="fr-FR" dirty="0" err="1"/>
              <a:t>settable</a:t>
            </a:r>
            <a:r>
              <a:rPr lang="fr-FR" dirty="0"/>
              <a:t> permissions on all </a:t>
            </a: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objects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Clean code.</a:t>
            </a:r>
          </a:p>
        </p:txBody>
      </p:sp>
    </p:spTree>
    <p:extLst>
      <p:ext uri="{BB962C8B-B14F-4D97-AF65-F5344CB8AC3E}">
        <p14:creationId xmlns:p14="http://schemas.microsoft.com/office/powerpoint/2010/main" val="305791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AA255-B2B7-4669-85B4-3E34FFF8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Features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 : </a:t>
            </a:r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Postgres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160A03-96EF-CA40-BE55-AC919E77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2841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Transaction support:</a:t>
            </a:r>
          </a:p>
          <a:p>
            <a:pPr lvl="1"/>
            <a:r>
              <a:rPr lang="fr-FR" dirty="0"/>
              <a:t>"</a:t>
            </a:r>
            <a:r>
              <a:rPr lang="fr-FR" dirty="0" err="1"/>
              <a:t>Bulletproof</a:t>
            </a:r>
            <a:r>
              <a:rPr lang="fr-FR" dirty="0"/>
              <a:t>" ACID </a:t>
            </a:r>
            <a:r>
              <a:rPr lang="fr-FR" dirty="0" err="1"/>
              <a:t>thanks</a:t>
            </a:r>
            <a:r>
              <a:rPr lang="fr-FR" dirty="0"/>
              <a:t> to MVCC.</a:t>
            </a:r>
          </a:p>
          <a:p>
            <a:pPr lvl="1"/>
            <a:r>
              <a:rPr lang="fr-FR" dirty="0" err="1"/>
              <a:t>Transactional</a:t>
            </a:r>
            <a:r>
              <a:rPr lang="fr-FR" dirty="0"/>
              <a:t> DDL :</a:t>
            </a:r>
          </a:p>
          <a:p>
            <a:pPr lvl="2"/>
            <a:r>
              <a:rPr lang="fr-FR" dirty="0" err="1"/>
              <a:t>apply</a:t>
            </a:r>
            <a:r>
              <a:rPr lang="fr-FR" dirty="0"/>
              <a:t> </a:t>
            </a:r>
            <a:r>
              <a:rPr lang="fr-FR" dirty="0" err="1"/>
              <a:t>schema</a:t>
            </a:r>
            <a:r>
              <a:rPr lang="fr-FR" dirty="0"/>
              <a:t> changes in a transaction.</a:t>
            </a:r>
          </a:p>
          <a:p>
            <a:pPr lvl="2"/>
            <a:r>
              <a:rPr lang="fr-FR" dirty="0" err="1"/>
              <a:t>great</a:t>
            </a:r>
            <a:r>
              <a:rPr lang="fr-FR" dirty="0"/>
              <a:t> for change management . Permissions model:</a:t>
            </a:r>
          </a:p>
          <a:p>
            <a:pPr lvl="1"/>
            <a:r>
              <a:rPr lang="fr-FR" dirty="0" err="1"/>
              <a:t>Savepoints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6629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AA255-B2B7-4669-85B4-3E34FFF8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Features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 : </a:t>
            </a:r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Postgres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160A03-96EF-CA40-BE55-AC919E77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2841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BI/DW </a:t>
            </a:r>
            <a:r>
              <a:rPr lang="fr-FR" b="1" dirty="0" err="1">
                <a:solidFill>
                  <a:srgbClr val="FF0000"/>
                </a:solidFill>
              </a:rPr>
              <a:t>Features</a:t>
            </a:r>
            <a:r>
              <a:rPr lang="fr-FR" b="1" dirty="0">
                <a:solidFill>
                  <a:srgbClr val="FF0000"/>
                </a:solidFill>
              </a:rPr>
              <a:t> :</a:t>
            </a:r>
          </a:p>
          <a:p>
            <a:pPr lvl="1"/>
            <a:r>
              <a:rPr lang="fr-FR" dirty="0"/>
              <a:t>Large </a:t>
            </a:r>
            <a:r>
              <a:rPr lang="fr-FR" dirty="0" err="1"/>
              <a:t>database</a:t>
            </a:r>
            <a:r>
              <a:rPr lang="fr-FR" dirty="0"/>
              <a:t> management </a:t>
            </a:r>
            <a:r>
              <a:rPr lang="fr-FR" dirty="0" err="1"/>
              <a:t>features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Powerful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planner&amp;executor</a:t>
            </a:r>
            <a:r>
              <a:rPr lang="fr-FR" dirty="0"/>
              <a:t>. </a:t>
            </a:r>
          </a:p>
          <a:p>
            <a:pPr lvl="1"/>
            <a:r>
              <a:rPr lang="fr-FR" dirty="0"/>
              <a:t>Data </a:t>
            </a:r>
            <a:r>
              <a:rPr lang="fr-FR" dirty="0" err="1"/>
              <a:t>mining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809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AA255-B2B7-4669-85B4-3E34FFF8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Features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 : </a:t>
            </a:r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Postgres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160A03-96EF-CA40-BE55-AC919E77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2841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Procedural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Languages</a:t>
            </a:r>
            <a:r>
              <a:rPr lang="fr-FR" b="1" dirty="0">
                <a:solidFill>
                  <a:srgbClr val="FF0000"/>
                </a:solidFill>
              </a:rPr>
              <a:t> :</a:t>
            </a:r>
          </a:p>
          <a:p>
            <a:pPr lvl="1"/>
            <a:r>
              <a:rPr lang="fr-FR" dirty="0"/>
              <a:t>Use the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prefer</a:t>
            </a:r>
            <a:r>
              <a:rPr lang="fr-FR" dirty="0"/>
              <a:t>, </a:t>
            </a:r>
            <a:r>
              <a:rPr lang="fr-FR" dirty="0" err="1"/>
              <a:t>inside</a:t>
            </a:r>
            <a:r>
              <a:rPr lang="fr-FR" dirty="0"/>
              <a:t> the </a:t>
            </a:r>
            <a:r>
              <a:rPr lang="fr-FR" dirty="0" err="1"/>
              <a:t>database</a:t>
            </a:r>
            <a:r>
              <a:rPr lang="fr-FR" dirty="0"/>
              <a:t>: – SQL – Java – PL/</a:t>
            </a:r>
            <a:r>
              <a:rPr lang="fr-FR" dirty="0" err="1"/>
              <a:t>pgSQL</a:t>
            </a:r>
            <a:r>
              <a:rPr lang="fr-FR" dirty="0"/>
              <a:t> – </a:t>
            </a:r>
            <a:r>
              <a:rPr lang="fr-FR" dirty="0" err="1"/>
              <a:t>shell</a:t>
            </a:r>
            <a:r>
              <a:rPr lang="fr-FR" dirty="0"/>
              <a:t> – C – R – C++ – PHP – Perl – Ruby – Python – </a:t>
            </a:r>
            <a:r>
              <a:rPr lang="fr-FR" dirty="0" err="1"/>
              <a:t>Tcl</a:t>
            </a:r>
            <a:r>
              <a:rPr lang="fr-FR" dirty="0"/>
              <a:t> –PSM –</a:t>
            </a:r>
            <a:r>
              <a:rPr lang="fr-FR" dirty="0" err="1"/>
              <a:t>Lua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6112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AA255-B2B7-4669-85B4-3E34FFF8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Features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 : </a:t>
            </a:r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sql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 server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160A03-96EF-CA40-BE55-AC919E77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2841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Intelligence </a:t>
            </a:r>
            <a:r>
              <a:rPr lang="fr-FR" b="1" dirty="0" err="1">
                <a:solidFill>
                  <a:srgbClr val="FF0000"/>
                </a:solidFill>
              </a:rPr>
              <a:t>accross</a:t>
            </a:r>
            <a:r>
              <a:rPr lang="fr-FR" b="1" dirty="0">
                <a:solidFill>
                  <a:srgbClr val="FF0000"/>
                </a:solidFill>
              </a:rPr>
              <a:t> all </a:t>
            </a:r>
            <a:r>
              <a:rPr lang="fr-FR" b="1" dirty="0" err="1">
                <a:solidFill>
                  <a:srgbClr val="FF0000"/>
                </a:solidFill>
              </a:rPr>
              <a:t>your</a:t>
            </a:r>
            <a:r>
              <a:rPr lang="fr-FR" b="1" dirty="0">
                <a:solidFill>
                  <a:srgbClr val="FF0000"/>
                </a:solidFill>
              </a:rPr>
              <a:t> data </a:t>
            </a:r>
            <a:r>
              <a:rPr lang="fr-FR" b="1" dirty="0" err="1">
                <a:solidFill>
                  <a:srgbClr val="FF0000"/>
                </a:solidFill>
              </a:rPr>
              <a:t>with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big</a:t>
            </a:r>
            <a:r>
              <a:rPr lang="fr-FR" b="1" dirty="0">
                <a:solidFill>
                  <a:srgbClr val="FF0000"/>
                </a:solidFill>
              </a:rPr>
              <a:t> data clusters:</a:t>
            </a:r>
          </a:p>
          <a:p>
            <a:pPr lvl="1"/>
            <a:r>
              <a:rPr lang="fr-FR" dirty="0"/>
              <a:t>Break down data silos.</a:t>
            </a:r>
          </a:p>
          <a:p>
            <a:pPr lvl="1"/>
            <a:r>
              <a:rPr lang="fr-FR" dirty="0"/>
              <a:t>Manage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structured</a:t>
            </a:r>
            <a:r>
              <a:rPr lang="fr-FR" dirty="0"/>
              <a:t> and </a:t>
            </a:r>
            <a:r>
              <a:rPr lang="fr-FR" dirty="0" err="1"/>
              <a:t>unstructured</a:t>
            </a:r>
            <a:r>
              <a:rPr lang="fr-FR" dirty="0"/>
              <a:t> data.</a:t>
            </a:r>
          </a:p>
          <a:p>
            <a:pPr lvl="1"/>
            <a:r>
              <a:rPr lang="fr-FR" dirty="0"/>
              <a:t>AI </a:t>
            </a:r>
            <a:r>
              <a:rPr lang="fr-FR" dirty="0" err="1"/>
              <a:t>across</a:t>
            </a:r>
            <a:r>
              <a:rPr lang="fr-FR" dirty="0"/>
              <a:t> all </a:t>
            </a:r>
            <a:r>
              <a:rPr lang="fr-FR" dirty="0" err="1"/>
              <a:t>your</a:t>
            </a:r>
            <a:r>
              <a:rPr lang="fr-FR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654552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AA255-B2B7-4669-85B4-3E34FFF8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Features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 : </a:t>
            </a:r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sql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 server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160A03-96EF-CA40-BE55-AC919E77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2841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Choice</a:t>
            </a:r>
            <a:r>
              <a:rPr lang="fr-FR" b="1" dirty="0">
                <a:solidFill>
                  <a:srgbClr val="FF0000"/>
                </a:solidFill>
              </a:rPr>
              <a:t> of </a:t>
            </a:r>
            <a:r>
              <a:rPr lang="fr-FR" b="1" dirty="0" err="1">
                <a:solidFill>
                  <a:srgbClr val="FF0000"/>
                </a:solidFill>
              </a:rPr>
              <a:t>language</a:t>
            </a:r>
            <a:r>
              <a:rPr lang="fr-FR" b="1" dirty="0">
                <a:solidFill>
                  <a:srgbClr val="FF0000"/>
                </a:solidFill>
              </a:rPr>
              <a:t> and </a:t>
            </a:r>
            <a:r>
              <a:rPr lang="fr-FR" b="1" dirty="0" err="1">
                <a:solidFill>
                  <a:srgbClr val="FF0000"/>
                </a:solidFill>
              </a:rPr>
              <a:t>platform</a:t>
            </a:r>
            <a:r>
              <a:rPr lang="fr-FR" b="1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fr-FR" b="1" dirty="0" err="1"/>
              <a:t>Run</a:t>
            </a:r>
            <a:r>
              <a:rPr lang="fr-FR" b="1" dirty="0"/>
              <a:t> SQL Server </a:t>
            </a:r>
            <a:r>
              <a:rPr lang="fr-FR" b="1" dirty="0" err="1"/>
              <a:t>anywhere</a:t>
            </a:r>
            <a:r>
              <a:rPr lang="fr-FR" b="1" dirty="0"/>
              <a:t> </a:t>
            </a:r>
            <a:r>
              <a:rPr lang="fr-FR" dirty="0"/>
              <a:t>: Use SQL Server </a:t>
            </a:r>
            <a:r>
              <a:rPr lang="fr-FR" dirty="0" err="1"/>
              <a:t>with</a:t>
            </a:r>
            <a:r>
              <a:rPr lang="fr-FR" dirty="0"/>
              <a:t> Windows and Linux containers.</a:t>
            </a:r>
          </a:p>
          <a:p>
            <a:r>
              <a:rPr lang="fr-FR" b="1" dirty="0" err="1">
                <a:solidFill>
                  <a:srgbClr val="FF0000"/>
                </a:solidFill>
              </a:rPr>
              <a:t>Industry-leading</a:t>
            </a:r>
            <a:r>
              <a:rPr lang="fr-FR" b="1" dirty="0">
                <a:solidFill>
                  <a:srgbClr val="FF0000"/>
                </a:solidFill>
              </a:rPr>
              <a:t> performance:</a:t>
            </a:r>
          </a:p>
          <a:p>
            <a:pPr lvl="1"/>
            <a:r>
              <a:rPr lang="fr-FR" b="1" dirty="0"/>
              <a:t># 1 in performance: </a:t>
            </a:r>
            <a:r>
              <a:rPr lang="fr-FR" dirty="0" err="1"/>
              <a:t>Get</a:t>
            </a:r>
            <a:r>
              <a:rPr lang="fr-FR" dirty="0"/>
              <a:t> record-</a:t>
            </a:r>
            <a:r>
              <a:rPr lang="fr-FR" dirty="0" err="1"/>
              <a:t>breaking</a:t>
            </a:r>
            <a:r>
              <a:rPr lang="fr-FR" dirty="0"/>
              <a:t> performance on Windows and Linux. SQL Server </a:t>
            </a:r>
            <a:r>
              <a:rPr lang="fr-FR" dirty="0" err="1"/>
              <a:t>consistently</a:t>
            </a:r>
            <a:r>
              <a:rPr lang="fr-FR" dirty="0"/>
              <a:t> leads </a:t>
            </a:r>
            <a:r>
              <a:rPr lang="fr-FR" dirty="0" err="1"/>
              <a:t>across</a:t>
            </a:r>
            <a:r>
              <a:rPr lang="fr-FR" dirty="0"/>
              <a:t> the TPC-E OLTP </a:t>
            </a:r>
            <a:r>
              <a:rPr lang="fr-FR" dirty="0" err="1"/>
              <a:t>workload</a:t>
            </a:r>
            <a:r>
              <a:rPr lang="fr-FR" dirty="0"/>
              <a:t>, TPC-H data </a:t>
            </a:r>
            <a:r>
              <a:rPr lang="fr-FR" dirty="0" err="1"/>
              <a:t>warehousing</a:t>
            </a:r>
            <a:r>
              <a:rPr lang="fr-FR" dirty="0"/>
              <a:t> </a:t>
            </a:r>
            <a:r>
              <a:rPr lang="fr-FR" dirty="0" err="1"/>
              <a:t>workload</a:t>
            </a:r>
            <a:r>
              <a:rPr lang="fr-FR" dirty="0"/>
              <a:t>, and real-world application performance benchmarks.</a:t>
            </a:r>
          </a:p>
          <a:p>
            <a:pPr lvl="1"/>
            <a:r>
              <a:rPr lang="fr-FR" b="1" dirty="0"/>
              <a:t>Intelligent </a:t>
            </a:r>
            <a:r>
              <a:rPr lang="fr-FR" b="1" dirty="0" err="1"/>
              <a:t>database</a:t>
            </a:r>
            <a:r>
              <a:rPr lang="fr-FR" b="1" dirty="0"/>
              <a:t> </a:t>
            </a:r>
            <a:r>
              <a:rPr lang="fr-FR" b="1" dirty="0" err="1"/>
              <a:t>capabilities</a:t>
            </a:r>
            <a:r>
              <a:rPr lang="fr-FR" b="1" dirty="0"/>
              <a:t>.</a:t>
            </a:r>
          </a:p>
          <a:p>
            <a:r>
              <a:rPr lang="fr-FR" b="1" dirty="0">
                <a:solidFill>
                  <a:srgbClr val="FF0000"/>
                </a:solidFill>
              </a:rPr>
              <a:t>One of </a:t>
            </a:r>
            <a:r>
              <a:rPr lang="fr-FR" b="1" dirty="0" err="1">
                <a:solidFill>
                  <a:srgbClr val="FF0000"/>
                </a:solidFill>
              </a:rPr>
              <a:t>most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secured</a:t>
            </a:r>
            <a:r>
              <a:rPr lang="fr-FR" b="1" dirty="0">
                <a:solidFill>
                  <a:srgbClr val="FF0000"/>
                </a:solidFill>
              </a:rPr>
              <a:t> data </a:t>
            </a:r>
            <a:r>
              <a:rPr lang="fr-FR" b="1" dirty="0" err="1">
                <a:solidFill>
                  <a:srgbClr val="FF0000"/>
                </a:solidFill>
              </a:rPr>
              <a:t>platform</a:t>
            </a:r>
            <a:r>
              <a:rPr lang="fr-FR" b="1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fr-FR" b="1" dirty="0" err="1"/>
              <a:t>Fewest</a:t>
            </a:r>
            <a:r>
              <a:rPr lang="fr-FR" b="1" dirty="0"/>
              <a:t> </a:t>
            </a:r>
            <a:r>
              <a:rPr lang="fr-FR" b="1" dirty="0" err="1"/>
              <a:t>vulnerabilities</a:t>
            </a:r>
            <a:r>
              <a:rPr lang="fr-FR" b="1" dirty="0"/>
              <a:t> for </a:t>
            </a:r>
            <a:r>
              <a:rPr lang="fr-FR" b="1" dirty="0" err="1"/>
              <a:t>nine</a:t>
            </a:r>
            <a:r>
              <a:rPr lang="fr-FR" b="1" dirty="0"/>
              <a:t> </a:t>
            </a:r>
            <a:r>
              <a:rPr lang="fr-FR" b="1" dirty="0" err="1"/>
              <a:t>years</a:t>
            </a:r>
            <a:r>
              <a:rPr lang="fr-FR" b="1" dirty="0"/>
              <a:t>.</a:t>
            </a:r>
          </a:p>
          <a:p>
            <a:pPr lvl="1"/>
            <a:r>
              <a:rPr lang="fr-FR" b="1" dirty="0" err="1"/>
              <a:t>Built</a:t>
            </a:r>
            <a:r>
              <a:rPr lang="fr-FR" b="1" dirty="0"/>
              <a:t>-in </a:t>
            </a:r>
            <a:r>
              <a:rPr lang="fr-FR" b="1" dirty="0" err="1"/>
              <a:t>security</a:t>
            </a:r>
            <a:r>
              <a:rPr lang="fr-FR" b="1" dirty="0"/>
              <a:t> and compliance: </a:t>
            </a:r>
            <a:r>
              <a:rPr lang="fr-FR" dirty="0"/>
              <a:t>Use </a:t>
            </a:r>
            <a:r>
              <a:rPr lang="fr-FR" dirty="0" err="1"/>
              <a:t>built</a:t>
            </a:r>
            <a:r>
              <a:rPr lang="fr-FR" dirty="0"/>
              <a:t>-in </a:t>
            </a:r>
            <a:r>
              <a:rPr lang="fr-FR" dirty="0" err="1"/>
              <a:t>features</a:t>
            </a:r>
            <a:r>
              <a:rPr lang="fr-FR" dirty="0"/>
              <a:t> for data classification, data protection, and monitoring and </a:t>
            </a:r>
            <a:r>
              <a:rPr lang="fr-FR" dirty="0" err="1"/>
              <a:t>alerts</a:t>
            </a:r>
            <a:r>
              <a:rPr lang="fr-FR" dirty="0"/>
              <a:t>. SQL Server 2019 monitors, identifies, and </a:t>
            </a:r>
            <a:r>
              <a:rPr lang="fr-FR" dirty="0" err="1"/>
              <a:t>provides</a:t>
            </a:r>
            <a:r>
              <a:rPr lang="fr-FR" dirty="0"/>
              <a:t> </a:t>
            </a:r>
            <a:r>
              <a:rPr lang="fr-FR" dirty="0" err="1"/>
              <a:t>alerts</a:t>
            </a:r>
            <a:r>
              <a:rPr lang="fr-FR" dirty="0"/>
              <a:t> on </a:t>
            </a:r>
            <a:r>
              <a:rPr lang="fr-FR" dirty="0" err="1"/>
              <a:t>suspicious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—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identifying</a:t>
            </a:r>
            <a:r>
              <a:rPr lang="fr-FR" dirty="0"/>
              <a:t> and </a:t>
            </a:r>
            <a:r>
              <a:rPr lang="fr-FR" dirty="0" err="1"/>
              <a:t>remediating</a:t>
            </a:r>
            <a:r>
              <a:rPr lang="fr-FR" dirty="0"/>
              <a:t> </a:t>
            </a:r>
            <a:r>
              <a:rPr lang="fr-FR" dirty="0" err="1"/>
              <a:t>security</a:t>
            </a:r>
            <a:r>
              <a:rPr lang="fr-FR" dirty="0"/>
              <a:t> gaps and </a:t>
            </a:r>
            <a:r>
              <a:rPr lang="fr-FR" dirty="0" err="1"/>
              <a:t>misconfigurations</a:t>
            </a:r>
            <a:r>
              <a:rPr lang="fr-FR" dirty="0"/>
              <a:t>.</a:t>
            </a:r>
          </a:p>
          <a:p>
            <a:pPr lvl="1"/>
            <a:r>
              <a:rPr lang="fr-FR" b="1" dirty="0" err="1"/>
              <a:t>Always</a:t>
            </a:r>
            <a:r>
              <a:rPr lang="fr-FR" b="1" dirty="0"/>
              <a:t> </a:t>
            </a:r>
            <a:r>
              <a:rPr lang="fr-FR" b="1" dirty="0" err="1"/>
              <a:t>encrypted</a:t>
            </a:r>
            <a:r>
              <a:rPr lang="fr-FR" b="1" dirty="0"/>
              <a:t> data enclaves.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79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AA255-B2B7-4669-85B4-3E34FFF8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76383"/>
            <a:ext cx="9603275" cy="1049235"/>
          </a:xfrm>
        </p:spPr>
        <p:txBody>
          <a:bodyPr/>
          <a:lstStyle/>
          <a:p>
            <a:pPr algn="ctr"/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Features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 : </a:t>
            </a:r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sql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 server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160A03-96EF-CA40-BE55-AC919E77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97482"/>
            <a:ext cx="8916310" cy="4321964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SQL Server on Azure.</a:t>
            </a:r>
          </a:p>
        </p:txBody>
      </p:sp>
    </p:spTree>
    <p:extLst>
      <p:ext uri="{BB962C8B-B14F-4D97-AF65-F5344CB8AC3E}">
        <p14:creationId xmlns:p14="http://schemas.microsoft.com/office/powerpoint/2010/main" val="1053731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AA255-B2B7-4669-85B4-3E34FFF8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76383"/>
            <a:ext cx="9603275" cy="1049235"/>
          </a:xfrm>
        </p:spPr>
        <p:txBody>
          <a:bodyPr/>
          <a:lstStyle/>
          <a:p>
            <a:pPr algn="ctr"/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Features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 : </a:t>
            </a:r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sql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 server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160A03-96EF-CA40-BE55-AC919E77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97482"/>
            <a:ext cx="8916310" cy="4321964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SQL Server on Azure.</a:t>
            </a:r>
          </a:p>
        </p:txBody>
      </p:sp>
    </p:spTree>
    <p:extLst>
      <p:ext uri="{BB962C8B-B14F-4D97-AF65-F5344CB8AC3E}">
        <p14:creationId xmlns:p14="http://schemas.microsoft.com/office/powerpoint/2010/main" val="283635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FC793-7C0F-47F4-8377-B8AFC85D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9619"/>
            <a:ext cx="9603275" cy="1049235"/>
          </a:xfrm>
        </p:spPr>
        <p:txBody>
          <a:bodyPr/>
          <a:lstStyle/>
          <a:p>
            <a:pPr algn="ctr"/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Sound bite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9DC60-2996-4A41-A2E7-F90DF084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0863"/>
          </a:xfrm>
        </p:spPr>
        <p:txBody>
          <a:bodyPr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The </a:t>
            </a:r>
            <a:r>
              <a:rPr lang="fr-FR" dirty="0" err="1">
                <a:ea typeface="+mn-lt"/>
                <a:cs typeface="+mn-lt"/>
              </a:rPr>
              <a:t>most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popular</a:t>
            </a:r>
            <a:r>
              <a:rPr lang="fr-FR" dirty="0">
                <a:ea typeface="+mn-lt"/>
                <a:cs typeface="+mn-lt"/>
              </a:rPr>
              <a:t> open source </a:t>
            </a:r>
            <a:r>
              <a:rPr lang="fr-FR" dirty="0" err="1">
                <a:ea typeface="+mn-lt"/>
                <a:cs typeface="+mn-lt"/>
              </a:rPr>
              <a:t>database</a:t>
            </a:r>
            <a:r>
              <a:rPr lang="fr-FR" dirty="0">
                <a:ea typeface="+mn-lt"/>
                <a:cs typeface="+mn-lt"/>
              </a:rPr>
              <a:t>.   </a:t>
            </a:r>
          </a:p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	   ’the web data base‘</a:t>
            </a:r>
          </a:p>
          <a:p>
            <a:pPr lvl="1"/>
            <a:endParaRPr lang="fr-FR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The </a:t>
            </a:r>
            <a:r>
              <a:rPr lang="fr-FR" dirty="0" err="1">
                <a:ea typeface="+mn-lt"/>
                <a:cs typeface="+mn-lt"/>
              </a:rPr>
              <a:t>worlds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most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advanced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database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pPr marL="457200" lvl="1" indent="0">
              <a:buNone/>
            </a:pPr>
            <a:r>
              <a:rPr lang="fr-FR" dirty="0">
                <a:ea typeface="+mn-lt"/>
                <a:cs typeface="+mn-lt"/>
              </a:rPr>
              <a:t>         ‘the open source oracle’</a:t>
            </a:r>
            <a:endParaRPr lang="fr-FR" dirty="0"/>
          </a:p>
          <a:p>
            <a:endParaRPr lang="fr-FR" dirty="0"/>
          </a:p>
          <a:p>
            <a:r>
              <a:rPr lang="fr-FR" dirty="0"/>
              <a:t>SQL server </a:t>
            </a:r>
            <a:r>
              <a:rPr lang="fr-FR" dirty="0" err="1"/>
              <a:t>sound</a:t>
            </a:r>
            <a:r>
              <a:rPr lang="fr-FR" dirty="0"/>
              <a:t> bite.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C4B6D0-2BC6-104F-9ECD-2D990D149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692" y="1907895"/>
            <a:ext cx="2006600" cy="12065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BE41154-7E0A-2E4C-B25D-55786C2EC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692" y="3234589"/>
            <a:ext cx="2006600" cy="1346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617A32-7E84-E842-9D38-F3D3C5C8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692" y="4694127"/>
            <a:ext cx="2006600" cy="13462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AC14ADF-6A92-CB41-9AE6-85F9D31FF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692" y="4684083"/>
            <a:ext cx="2006600" cy="135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FC793-7C0F-47F4-8377-B8AFC85D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9619"/>
            <a:ext cx="9603275" cy="1049235"/>
          </a:xfrm>
        </p:spPr>
        <p:txBody>
          <a:bodyPr/>
          <a:lstStyle/>
          <a:p>
            <a:pPr algn="ctr"/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Development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 </a:t>
            </a:r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priorities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 (</a:t>
            </a:r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historically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)</a:t>
            </a:r>
            <a:endParaRPr lang="fr-FR" b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9DC60-2996-4A41-A2E7-F90DF084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3219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rgbClr val="FF0000"/>
                </a:solidFill>
                <a:ea typeface="+mn-lt"/>
                <a:cs typeface="+mn-lt"/>
              </a:rPr>
              <a:t>Postgres</a:t>
            </a:r>
            <a:r>
              <a:rPr lang="fr-FR" b="1" dirty="0">
                <a:solidFill>
                  <a:srgbClr val="FF0000"/>
                </a:solidFill>
                <a:ea typeface="+mn-lt"/>
                <a:cs typeface="+mn-lt"/>
              </a:rPr>
              <a:t>:</a:t>
            </a:r>
            <a:endParaRPr lang="fr-FR" b="1" dirty="0">
              <a:solidFill>
                <a:srgbClr val="FF0000"/>
              </a:solidFill>
            </a:endParaRPr>
          </a:p>
          <a:p>
            <a:pPr lvl="1"/>
            <a:r>
              <a:rPr lang="fr-FR" dirty="0"/>
              <a:t>Data </a:t>
            </a:r>
            <a:r>
              <a:rPr lang="fr-FR" dirty="0" err="1"/>
              <a:t>integrity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Security.</a:t>
            </a:r>
          </a:p>
          <a:p>
            <a:pPr lvl="1"/>
            <a:r>
              <a:rPr lang="fr-FR" dirty="0" err="1"/>
              <a:t>Reliability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Standards.</a:t>
            </a:r>
          </a:p>
          <a:p>
            <a:pPr lvl="1"/>
            <a:r>
              <a:rPr lang="fr-FR" dirty="0"/>
              <a:t>DB </a:t>
            </a:r>
            <a:r>
              <a:rPr lang="fr-FR" dirty="0" err="1"/>
              <a:t>Features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Performance.</a:t>
            </a:r>
          </a:p>
          <a:p>
            <a:pPr lvl="1"/>
            <a:r>
              <a:rPr lang="fr-FR" dirty="0" err="1"/>
              <a:t>Ease</a:t>
            </a:r>
            <a:r>
              <a:rPr lang="fr-FR" dirty="0"/>
              <a:t>-of-use.</a:t>
            </a:r>
          </a:p>
          <a:p>
            <a:pPr lvl="1"/>
            <a:r>
              <a:rPr lang="fr-FR" dirty="0"/>
              <a:t>Programmer </a:t>
            </a:r>
            <a:r>
              <a:rPr lang="fr-FR" dirty="0" err="1"/>
              <a:t>features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DD9B91-5A31-3E43-AB47-CBC8F20A4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292" y="2494622"/>
            <a:ext cx="3943720" cy="26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FC793-7C0F-47F4-8377-B8AFC85D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9619"/>
            <a:ext cx="9603275" cy="1049235"/>
          </a:xfrm>
        </p:spPr>
        <p:txBody>
          <a:bodyPr/>
          <a:lstStyle/>
          <a:p>
            <a:pPr algn="ctr"/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Development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 </a:t>
            </a:r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priorities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 (</a:t>
            </a:r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historically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)</a:t>
            </a:r>
            <a:endParaRPr lang="fr-FR" b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9DC60-2996-4A41-A2E7-F90DF084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3219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rgbClr val="FF0000"/>
                </a:solidFill>
                <a:ea typeface="+mn-lt"/>
                <a:cs typeface="+mn-lt"/>
              </a:rPr>
              <a:t>MySql</a:t>
            </a:r>
            <a:r>
              <a:rPr lang="fr-FR" b="1" dirty="0">
                <a:solidFill>
                  <a:srgbClr val="FF0000"/>
                </a:solidFill>
                <a:ea typeface="+mn-lt"/>
                <a:cs typeface="+mn-lt"/>
              </a:rPr>
              <a:t>:</a:t>
            </a:r>
            <a:endParaRPr lang="fr-FR" b="1" dirty="0">
              <a:solidFill>
                <a:srgbClr val="FF0000"/>
              </a:solidFill>
            </a:endParaRPr>
          </a:p>
          <a:p>
            <a:pPr lvl="1"/>
            <a:r>
              <a:rPr lang="fr-FR" dirty="0" err="1"/>
              <a:t>Ease</a:t>
            </a:r>
            <a:r>
              <a:rPr lang="fr-FR" dirty="0"/>
              <a:t>-of-use.</a:t>
            </a:r>
          </a:p>
          <a:p>
            <a:pPr lvl="1"/>
            <a:r>
              <a:rPr lang="fr-FR" dirty="0"/>
              <a:t>Performance.</a:t>
            </a:r>
          </a:p>
          <a:p>
            <a:pPr lvl="1"/>
            <a:r>
              <a:rPr lang="fr-FR" dirty="0"/>
              <a:t>Programmer </a:t>
            </a:r>
            <a:r>
              <a:rPr lang="fr-FR" dirty="0" err="1"/>
              <a:t>features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Reliability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Db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Data </a:t>
            </a:r>
            <a:r>
              <a:rPr lang="fr-FR" dirty="0" err="1"/>
              <a:t>integrity</a:t>
            </a:r>
            <a:r>
              <a:rPr lang="fr-FR" dirty="0"/>
              <a:t>. </a:t>
            </a:r>
          </a:p>
          <a:p>
            <a:pPr lvl="1"/>
            <a:r>
              <a:rPr lang="fr-FR" dirty="0"/>
              <a:t>Security.</a:t>
            </a:r>
          </a:p>
          <a:p>
            <a:pPr lvl="1"/>
            <a:r>
              <a:rPr lang="fr-FR" dirty="0"/>
              <a:t>Standards.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15F9E6-3C75-4448-87F9-B1C8ADBB7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850" y="2642905"/>
            <a:ext cx="3927685" cy="236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8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FC793-7C0F-47F4-8377-B8AFC85D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9619"/>
            <a:ext cx="9603275" cy="1049235"/>
          </a:xfrm>
        </p:spPr>
        <p:txBody>
          <a:bodyPr/>
          <a:lstStyle/>
          <a:p>
            <a:pPr algn="ctr"/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Development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 </a:t>
            </a:r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priorities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 (</a:t>
            </a:r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historically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)</a:t>
            </a:r>
            <a:endParaRPr lang="fr-FR" b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9DC60-2996-4A41-A2E7-F90DF084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3219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rgbClr val="FF0000"/>
                </a:solidFill>
                <a:ea typeface="+mn-lt"/>
                <a:cs typeface="+mn-lt"/>
              </a:rPr>
              <a:t>Sql</a:t>
            </a:r>
            <a:r>
              <a:rPr lang="fr-FR" b="1" dirty="0">
                <a:solidFill>
                  <a:srgbClr val="FF0000"/>
                </a:solidFill>
                <a:ea typeface="+mn-lt"/>
                <a:cs typeface="+mn-lt"/>
              </a:rPr>
              <a:t> server:</a:t>
            </a:r>
            <a:endParaRPr lang="fr-FR" b="1" dirty="0">
              <a:solidFill>
                <a:srgbClr val="FF0000"/>
              </a:solidFill>
            </a:endParaRPr>
          </a:p>
          <a:p>
            <a:pPr lvl="1"/>
            <a:r>
              <a:rPr lang="fr-FR" dirty="0"/>
              <a:t>data management.</a:t>
            </a:r>
          </a:p>
          <a:p>
            <a:pPr lvl="1"/>
            <a:r>
              <a:rPr lang="fr-FR" dirty="0"/>
              <a:t>Performance.</a:t>
            </a:r>
          </a:p>
          <a:p>
            <a:pPr lvl="1"/>
            <a:r>
              <a:rPr lang="fr-FR" dirty="0"/>
              <a:t>Data </a:t>
            </a:r>
            <a:r>
              <a:rPr lang="fr-FR" dirty="0" err="1"/>
              <a:t>integrity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Ease</a:t>
            </a:r>
            <a:r>
              <a:rPr lang="fr-FR" dirty="0"/>
              <a:t>-of-use. </a:t>
            </a:r>
          </a:p>
          <a:p>
            <a:pPr lvl="1"/>
            <a:r>
              <a:rPr lang="fr-FR" dirty="0" err="1"/>
              <a:t>Reliability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Db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. Security.</a:t>
            </a:r>
          </a:p>
          <a:p>
            <a:pPr lvl="1"/>
            <a:r>
              <a:rPr lang="fr-FR" dirty="0"/>
              <a:t>Standards.</a:t>
            </a:r>
          </a:p>
          <a:p>
            <a:pPr lvl="1"/>
            <a:r>
              <a:rPr lang="fr-FR" dirty="0"/>
              <a:t>Programmer </a:t>
            </a:r>
            <a:r>
              <a:rPr lang="fr-FR" dirty="0" err="1"/>
              <a:t>features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8F5F71-9A11-BF40-B6A4-BDFE0A804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085" y="2642905"/>
            <a:ext cx="3517045" cy="23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0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F64CD-5B5C-436C-893E-69CCABE1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9619"/>
            <a:ext cx="9603275" cy="1049235"/>
          </a:xfrm>
        </p:spPr>
        <p:txBody>
          <a:bodyPr/>
          <a:lstStyle/>
          <a:p>
            <a:pPr algn="ctr"/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Most </a:t>
            </a:r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common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 uses</a:t>
            </a:r>
            <a:endParaRPr lang="fr-FR" dirty="0">
              <a:ea typeface="+mj-lt"/>
              <a:cs typeface="+mj-lt"/>
            </a:endParaRPr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6CAB61-C2C0-4670-827A-2A25F1A1F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0863"/>
          </a:xfrm>
        </p:spPr>
        <p:txBody>
          <a:bodyPr/>
          <a:lstStyle/>
          <a:p>
            <a:r>
              <a:rPr lang="fr-FR" b="1" dirty="0" err="1">
                <a:solidFill>
                  <a:srgbClr val="FF0000"/>
                </a:solidFill>
                <a:ea typeface="+mn-lt"/>
                <a:cs typeface="+mn-lt"/>
              </a:rPr>
              <a:t>MySql</a:t>
            </a:r>
            <a:r>
              <a:rPr lang="fr-FR" b="1" dirty="0">
                <a:solidFill>
                  <a:srgbClr val="FF0000"/>
                </a:solidFill>
                <a:ea typeface="+mn-lt"/>
                <a:cs typeface="+mn-lt"/>
              </a:rPr>
              <a:t>:</a:t>
            </a:r>
          </a:p>
          <a:p>
            <a:r>
              <a:rPr lang="fr-FR" dirty="0">
                <a:ea typeface="+mn-lt"/>
                <a:cs typeface="+mn-lt"/>
              </a:rPr>
              <a:t>Web sites.</a:t>
            </a:r>
          </a:p>
          <a:p>
            <a:r>
              <a:rPr lang="fr-FR" dirty="0">
                <a:ea typeface="+mn-lt"/>
                <a:cs typeface="+mn-lt"/>
              </a:rPr>
              <a:t>CRM.</a:t>
            </a:r>
          </a:p>
          <a:p>
            <a:r>
              <a:rPr lang="fr-FR" dirty="0" err="1">
                <a:ea typeface="+mn-lt"/>
                <a:cs typeface="+mn-lt"/>
              </a:rPr>
              <a:t>Logging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r>
              <a:rPr lang="fr-FR" dirty="0">
                <a:ea typeface="+mn-lt"/>
                <a:cs typeface="+mn-lt"/>
              </a:rPr>
              <a:t>OEM </a:t>
            </a:r>
            <a:r>
              <a:rPr lang="fr-FR" dirty="0" err="1">
                <a:ea typeface="+mn-lt"/>
                <a:cs typeface="+mn-lt"/>
              </a:rPr>
              <a:t>applivations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r>
              <a:rPr lang="fr-FR" dirty="0">
                <a:ea typeface="+mn-lt"/>
                <a:cs typeface="+mn-lt"/>
              </a:rPr>
              <a:t>Telecom (cluster).</a:t>
            </a:r>
          </a:p>
          <a:p>
            <a:r>
              <a:rPr lang="fr-FR" dirty="0">
                <a:ea typeface="+mn-lt"/>
                <a:cs typeface="+mn-lt"/>
              </a:rPr>
              <a:t>Network </a:t>
            </a:r>
            <a:r>
              <a:rPr lang="fr-FR" dirty="0" err="1">
                <a:ea typeface="+mn-lt"/>
                <a:cs typeface="+mn-lt"/>
              </a:rPr>
              <a:t>tools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r>
              <a:rPr lang="fr-FR" dirty="0">
                <a:ea typeface="+mn-lt"/>
                <a:cs typeface="+mn-lt"/>
              </a:rPr>
              <a:t>Data </a:t>
            </a:r>
            <a:r>
              <a:rPr lang="fr-FR" dirty="0" err="1">
                <a:ea typeface="+mn-lt"/>
                <a:cs typeface="+mn-lt"/>
              </a:rPr>
              <a:t>Warehouse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endParaRPr lang="fr-FR" dirty="0">
              <a:ea typeface="+mn-lt"/>
              <a:cs typeface="+mn-lt"/>
            </a:endParaRPr>
          </a:p>
          <a:p>
            <a:endParaRPr lang="fr-FR" sz="1800" dirty="0">
              <a:ea typeface="+mn-lt"/>
              <a:cs typeface="+mn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4BDF02-454D-AD49-A2E1-024393BB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327" y="2636723"/>
            <a:ext cx="3927685" cy="236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5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F64CD-5B5C-436C-893E-69CCABE1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9619"/>
            <a:ext cx="9603275" cy="1049235"/>
          </a:xfrm>
        </p:spPr>
        <p:txBody>
          <a:bodyPr/>
          <a:lstStyle/>
          <a:p>
            <a:pPr algn="ctr"/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Most </a:t>
            </a:r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common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 uses</a:t>
            </a:r>
            <a:endParaRPr lang="fr-FR" dirty="0">
              <a:ea typeface="+mj-lt"/>
              <a:cs typeface="+mj-lt"/>
            </a:endParaRPr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6CAB61-C2C0-4670-827A-2A25F1A1F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0863"/>
          </a:xfrm>
        </p:spPr>
        <p:txBody>
          <a:bodyPr/>
          <a:lstStyle/>
          <a:p>
            <a:r>
              <a:rPr lang="fr-FR" b="1" dirty="0" err="1">
                <a:solidFill>
                  <a:srgbClr val="FF0000"/>
                </a:solidFill>
                <a:ea typeface="+mn-lt"/>
                <a:cs typeface="+mn-lt"/>
              </a:rPr>
              <a:t>Postgres</a:t>
            </a:r>
            <a:r>
              <a:rPr lang="fr-FR" b="1" dirty="0">
                <a:solidFill>
                  <a:srgbClr val="FF0000"/>
                </a:solidFill>
                <a:ea typeface="+mn-lt"/>
                <a:cs typeface="+mn-lt"/>
              </a:rPr>
              <a:t>:</a:t>
            </a:r>
          </a:p>
          <a:p>
            <a:r>
              <a:rPr lang="fr-FR" dirty="0">
                <a:ea typeface="+mn-lt"/>
                <a:cs typeface="+mn-lt"/>
              </a:rPr>
              <a:t>ERP.</a:t>
            </a:r>
          </a:p>
          <a:p>
            <a:r>
              <a:rPr lang="fr-FR" dirty="0">
                <a:ea typeface="+mn-lt"/>
                <a:cs typeface="+mn-lt"/>
              </a:rPr>
              <a:t>Data </a:t>
            </a:r>
            <a:r>
              <a:rPr lang="fr-FR" dirty="0" err="1">
                <a:ea typeface="+mn-lt"/>
                <a:cs typeface="+mn-lt"/>
              </a:rPr>
              <a:t>Warehouse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r>
              <a:rPr lang="fr-FR" dirty="0">
                <a:ea typeface="+mn-lt"/>
                <a:cs typeface="+mn-lt"/>
              </a:rPr>
              <a:t>Geographic.</a:t>
            </a:r>
          </a:p>
          <a:p>
            <a:r>
              <a:rPr lang="fr-FR" dirty="0" err="1">
                <a:ea typeface="+mn-lt"/>
                <a:cs typeface="+mn-lt"/>
              </a:rPr>
              <a:t>Websites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r>
              <a:rPr lang="fr-FR" dirty="0">
                <a:ea typeface="+mn-lt"/>
                <a:cs typeface="+mn-lt"/>
              </a:rPr>
              <a:t>OEM applications.</a:t>
            </a:r>
          </a:p>
          <a:p>
            <a:r>
              <a:rPr lang="fr-FR" dirty="0">
                <a:ea typeface="+mn-lt"/>
                <a:cs typeface="+mn-lt"/>
              </a:rPr>
              <a:t>Network </a:t>
            </a:r>
            <a:r>
              <a:rPr lang="fr-FR" dirty="0" err="1">
                <a:ea typeface="+mn-lt"/>
                <a:cs typeface="+mn-lt"/>
              </a:rPr>
              <a:t>tools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r>
              <a:rPr lang="fr-FR" dirty="0">
                <a:ea typeface="+mn-lt"/>
                <a:cs typeface="+mn-lt"/>
              </a:rPr>
              <a:t>CRM.</a:t>
            </a:r>
          </a:p>
          <a:p>
            <a:endParaRPr lang="fr-FR" dirty="0">
              <a:ea typeface="+mn-lt"/>
              <a:cs typeface="+mn-lt"/>
            </a:endParaRPr>
          </a:p>
          <a:p>
            <a:endParaRPr lang="fr-FR" sz="1800" dirty="0">
              <a:ea typeface="+mn-lt"/>
              <a:cs typeface="+mn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134E74-BF01-AC4E-B58B-57642A9BE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292" y="2494622"/>
            <a:ext cx="3943720" cy="26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6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F64CD-5B5C-436C-893E-69CCABE1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9619"/>
            <a:ext cx="9603275" cy="1049235"/>
          </a:xfrm>
        </p:spPr>
        <p:txBody>
          <a:bodyPr/>
          <a:lstStyle/>
          <a:p>
            <a:pPr algn="ctr"/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Most </a:t>
            </a:r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common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 uses</a:t>
            </a:r>
            <a:endParaRPr lang="fr-FR" dirty="0">
              <a:ea typeface="+mj-lt"/>
              <a:cs typeface="+mj-lt"/>
            </a:endParaRPr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6CAB61-C2C0-4670-827A-2A25F1A1F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0863"/>
          </a:xfrm>
        </p:spPr>
        <p:txBody>
          <a:bodyPr/>
          <a:lstStyle/>
          <a:p>
            <a:r>
              <a:rPr lang="fr-FR" b="1" dirty="0" err="1">
                <a:solidFill>
                  <a:srgbClr val="FF0000"/>
                </a:solidFill>
                <a:ea typeface="+mn-lt"/>
                <a:cs typeface="+mn-lt"/>
              </a:rPr>
              <a:t>Sql</a:t>
            </a:r>
            <a:r>
              <a:rPr lang="fr-FR" b="1" dirty="0">
                <a:solidFill>
                  <a:srgbClr val="FF0000"/>
                </a:solidFill>
                <a:ea typeface="+mn-lt"/>
                <a:cs typeface="+mn-lt"/>
              </a:rPr>
              <a:t> Server:</a:t>
            </a:r>
          </a:p>
          <a:p>
            <a:r>
              <a:rPr lang="fr-FR" dirty="0" err="1">
                <a:ea typeface="+mn-lt"/>
                <a:cs typeface="+mn-lt"/>
              </a:rPr>
              <a:t>Websites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r>
              <a:rPr lang="fr-FR" dirty="0">
                <a:ea typeface="+mn-lt"/>
                <a:cs typeface="+mn-lt"/>
              </a:rPr>
              <a:t>Data </a:t>
            </a:r>
            <a:r>
              <a:rPr lang="fr-FR" dirty="0" err="1">
                <a:ea typeface="+mn-lt"/>
                <a:cs typeface="+mn-lt"/>
              </a:rPr>
              <a:t>Warehouse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r>
              <a:rPr lang="fr-FR" dirty="0">
                <a:ea typeface="+mn-lt"/>
                <a:cs typeface="+mn-lt"/>
              </a:rPr>
              <a:t>OEM applications.</a:t>
            </a:r>
          </a:p>
          <a:p>
            <a:r>
              <a:rPr lang="fr-FR" dirty="0">
                <a:ea typeface="+mn-lt"/>
                <a:cs typeface="+mn-lt"/>
              </a:rPr>
              <a:t>Network </a:t>
            </a:r>
            <a:r>
              <a:rPr lang="fr-FR" dirty="0" err="1">
                <a:ea typeface="+mn-lt"/>
                <a:cs typeface="+mn-lt"/>
              </a:rPr>
              <a:t>tools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r>
              <a:rPr lang="fr-FR" dirty="0">
                <a:ea typeface="+mn-lt"/>
                <a:cs typeface="+mn-lt"/>
              </a:rPr>
              <a:t>Network </a:t>
            </a:r>
            <a:r>
              <a:rPr lang="fr-FR" dirty="0" err="1">
                <a:ea typeface="+mn-lt"/>
                <a:cs typeface="+mn-lt"/>
              </a:rPr>
              <a:t>tools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endParaRPr lang="fr-FR" sz="1800" dirty="0">
              <a:ea typeface="+mn-lt"/>
              <a:cs typeface="+mn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134E74-BF01-AC4E-B58B-57642A9BE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292" y="2494622"/>
            <a:ext cx="3943720" cy="26457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EF0B6F2-4B83-B046-AD55-F43E65371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292" y="2494622"/>
            <a:ext cx="3943720" cy="266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7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AA255-B2B7-4669-85B4-3E34FFF8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Features</a:t>
            </a:r>
            <a:r>
              <a:rPr lang="fr-FR" b="1" i="1" dirty="0">
                <a:solidFill>
                  <a:srgbClr val="FF0000"/>
                </a:solidFill>
                <a:ea typeface="+mj-lt"/>
                <a:cs typeface="+mj-lt"/>
              </a:rPr>
              <a:t> : </a:t>
            </a:r>
            <a:r>
              <a:rPr lang="fr-FR" b="1" i="1" dirty="0" err="1">
                <a:solidFill>
                  <a:srgbClr val="FF0000"/>
                </a:solidFill>
                <a:ea typeface="+mj-lt"/>
                <a:cs typeface="+mj-lt"/>
              </a:rPr>
              <a:t>MySql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160A03-96EF-CA40-BE55-AC919E77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0863"/>
          </a:xfrm>
        </p:spPr>
        <p:txBody>
          <a:bodyPr/>
          <a:lstStyle/>
          <a:p>
            <a:r>
              <a:rPr lang="fr-FR" dirty="0" err="1"/>
              <a:t>Pluggable</a:t>
            </a:r>
            <a:r>
              <a:rPr lang="fr-FR" dirty="0"/>
              <a:t> "Storage </a:t>
            </a:r>
            <a:r>
              <a:rPr lang="fr-FR" dirty="0" err="1"/>
              <a:t>Engines</a:t>
            </a:r>
            <a:r>
              <a:rPr lang="fr-FR" dirty="0"/>
              <a:t>" </a:t>
            </a:r>
            <a:r>
              <a:rPr lang="fr-FR" dirty="0" err="1"/>
              <a:t>allow</a:t>
            </a:r>
            <a:r>
              <a:rPr lang="fr-FR" dirty="0"/>
              <a:t> MySQL to </a:t>
            </a:r>
            <a:r>
              <a:rPr lang="fr-FR" dirty="0" err="1"/>
              <a:t>behave</a:t>
            </a:r>
            <a:r>
              <a:rPr lang="fr-FR" dirty="0"/>
              <a:t> </a:t>
            </a:r>
            <a:r>
              <a:rPr lang="fr-FR" dirty="0" err="1"/>
              <a:t>like</a:t>
            </a:r>
            <a:r>
              <a:rPr lang="fr-FR" dirty="0"/>
              <a:t> a </a:t>
            </a:r>
            <a:r>
              <a:rPr lang="fr-FR" dirty="0" err="1"/>
              <a:t>variety</a:t>
            </a:r>
            <a:r>
              <a:rPr lang="fr-FR" dirty="0"/>
              <a:t> of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databases</a:t>
            </a:r>
            <a:r>
              <a:rPr lang="fr-FR" dirty="0"/>
              <a:t>.</a:t>
            </a:r>
          </a:p>
          <a:p>
            <a:r>
              <a:rPr lang="fr-FR" dirty="0"/>
              <a:t>Excellent drivers for all </a:t>
            </a:r>
            <a:r>
              <a:rPr lang="fr-FR" dirty="0" err="1"/>
              <a:t>languages</a:t>
            </a:r>
            <a:r>
              <a:rPr lang="fr-FR" dirty="0"/>
              <a:t>.</a:t>
            </a:r>
          </a:p>
          <a:p>
            <a:r>
              <a:rPr lang="fr-FR" dirty="0"/>
              <a:t>MySQL Proxy.</a:t>
            </a:r>
          </a:p>
          <a:p>
            <a:r>
              <a:rPr lang="fr-FR" dirty="0"/>
              <a:t>3rd Party Support:</a:t>
            </a:r>
          </a:p>
          <a:p>
            <a:pPr lvl="1"/>
            <a:r>
              <a:rPr lang="fr-FR" dirty="0"/>
              <a:t>Most open source web </a:t>
            </a:r>
            <a:r>
              <a:rPr lang="fr-FR" dirty="0" err="1"/>
              <a:t>projects</a:t>
            </a:r>
            <a:r>
              <a:rPr lang="fr-FR" dirty="0"/>
              <a:t> open to </a:t>
            </a:r>
            <a:r>
              <a:rPr lang="fr-FR" dirty="0" err="1"/>
              <a:t>MySql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Hundreds</a:t>
            </a:r>
            <a:r>
              <a:rPr lang="fr-FR" dirty="0"/>
              <a:t> of </a:t>
            </a:r>
            <a:r>
              <a:rPr lang="fr-FR" dirty="0" err="1"/>
              <a:t>vendors</a:t>
            </a:r>
            <a:r>
              <a:rPr lang="fr-FR" dirty="0"/>
              <a:t> support </a:t>
            </a:r>
            <a:r>
              <a:rPr lang="fr-FR" dirty="0" err="1"/>
              <a:t>MySql</a:t>
            </a:r>
            <a:r>
              <a:rPr lang="fr-FR" dirty="0"/>
              <a:t>.</a:t>
            </a:r>
          </a:p>
          <a:p>
            <a:r>
              <a:rPr lang="fr-FR" dirty="0" err="1"/>
              <a:t>MySqL</a:t>
            </a:r>
            <a:r>
              <a:rPr lang="fr-FR" dirty="0"/>
              <a:t> </a:t>
            </a:r>
            <a:r>
              <a:rPr lang="fr-FR" dirty="0" err="1"/>
              <a:t>scale</a:t>
            </a:r>
            <a:r>
              <a:rPr lang="fr-FR" dirty="0"/>
              <a:t> out.</a:t>
            </a:r>
          </a:p>
          <a:p>
            <a:pPr lvl="1"/>
            <a:r>
              <a:rPr lang="fr-FR" dirty="0" err="1"/>
              <a:t>Used</a:t>
            </a:r>
            <a:r>
              <a:rPr lang="fr-FR" dirty="0"/>
              <a:t> by </a:t>
            </a:r>
            <a:r>
              <a:rPr lang="fr-FR" dirty="0" err="1"/>
              <a:t>google</a:t>
            </a:r>
            <a:r>
              <a:rPr lang="fr-FR" dirty="0"/>
              <a:t>, </a:t>
            </a:r>
            <a:r>
              <a:rPr lang="fr-FR" dirty="0" err="1"/>
              <a:t>yahoo</a:t>
            </a:r>
            <a:r>
              <a:rPr lang="fr-FR" dirty="0"/>
              <a:t>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7CABF25-9583-124D-B6A0-EF70ED81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254" y="4677795"/>
            <a:ext cx="3972335" cy="14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535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209</TotalTime>
  <Words>640</Words>
  <Application>Microsoft Macintosh PowerPoint</Application>
  <PresentationFormat>Grand écran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My sql, postgres and sql server</vt:lpstr>
      <vt:lpstr>Sound bite</vt:lpstr>
      <vt:lpstr>Development priorities (historically) </vt:lpstr>
      <vt:lpstr>Development priorities (historically) </vt:lpstr>
      <vt:lpstr>Development priorities (historically) </vt:lpstr>
      <vt:lpstr>Most common uses </vt:lpstr>
      <vt:lpstr>Most common uses </vt:lpstr>
      <vt:lpstr>Most common uses </vt:lpstr>
      <vt:lpstr>Features : MySql</vt:lpstr>
      <vt:lpstr>Features : MySql</vt:lpstr>
      <vt:lpstr>Features : Postgres</vt:lpstr>
      <vt:lpstr>Features : Postgres</vt:lpstr>
      <vt:lpstr>Features : Postgres</vt:lpstr>
      <vt:lpstr>Features : Postgres</vt:lpstr>
      <vt:lpstr>Features : Postgres</vt:lpstr>
      <vt:lpstr>Features : sql server</vt:lpstr>
      <vt:lpstr>Features : sql server</vt:lpstr>
      <vt:lpstr>Features : sql server</vt:lpstr>
      <vt:lpstr>Features : sql server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Utilisateur Microsoft Office</cp:lastModifiedBy>
  <cp:revision>144</cp:revision>
  <dcterms:created xsi:type="dcterms:W3CDTF">2021-03-03T06:31:29Z</dcterms:created>
  <dcterms:modified xsi:type="dcterms:W3CDTF">2021-06-22T17:46:06Z</dcterms:modified>
</cp:coreProperties>
</file>