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  <p:embeddedFont>
      <p:font typeface="Amatic SC"/>
      <p:regular r:id="rId27"/>
      <p:bold r:id="rId28"/>
    </p:embeddedFont>
    <p:embeddedFont>
      <p:font typeface="Source Code Pr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08B4A52-42C3-4C89-B605-CA7CB4F62B84}">
  <a:tblStyle styleId="{308B4A52-42C3-4C89-B605-CA7CB4F62B8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AmaticSC-bold.fntdata"/><Relationship Id="rId27" Type="http://schemas.openxmlformats.org/officeDocument/2006/relationships/font" Target="fonts/AmaticSC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SourceCodePr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SourceCodePro-italic.fntdata"/><Relationship Id="rId30" Type="http://schemas.openxmlformats.org/officeDocument/2006/relationships/font" Target="fonts/SourceCodePro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SourceCodePr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434be1d162_3_8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434be1d162_3_8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434be1d162_3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434be1d162_3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434be1d162_3_7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434be1d162_3_7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434be1d162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434be1d162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434be1d162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434be1d162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434be1d162_3_7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434be1d162_3_7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434be1d162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434be1d162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434be1d162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434be1d162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434be1d162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434be1d162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434be1d162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434be1d162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434be1d162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434be1d162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434be1d162_3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434be1d162_3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434be1d162_0_8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434be1d162_0_8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434be1d162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434be1d162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434be1d162_3_8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434be1d162_3_8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Présentation de EcoSMART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1908950" y="4794900"/>
            <a:ext cx="5217000" cy="34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475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CISSE Ibrahima, CAMARA Moussa, MEDELLEL Sayah, ABDELHEDI Oussama</a:t>
            </a:r>
            <a:endParaRPr/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414250"/>
            <a:ext cx="1729250" cy="172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30750" y="3374775"/>
            <a:ext cx="1713250" cy="1768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2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Présentation de use cases</a:t>
            </a:r>
            <a:endParaRPr/>
          </a:p>
        </p:txBody>
      </p:sp>
      <p:pic>
        <p:nvPicPr>
          <p:cNvPr id="181" name="Google Shape;18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8450" y="0"/>
            <a:ext cx="725550" cy="72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4750" y="152400"/>
            <a:ext cx="7254508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73411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5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Modélisations</a:t>
            </a:r>
            <a:endParaRPr/>
          </a:p>
        </p:txBody>
      </p:sp>
      <p:pic>
        <p:nvPicPr>
          <p:cNvPr id="197" name="Google Shape;19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8450" y="0"/>
            <a:ext cx="725550" cy="72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6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Conclusion</a:t>
            </a:r>
            <a:endParaRPr/>
          </a:p>
        </p:txBody>
      </p:sp>
      <p:pic>
        <p:nvPicPr>
          <p:cNvPr id="203" name="Google Shape;20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8450" y="0"/>
            <a:ext cx="725550" cy="72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7"/>
          <p:cNvSpPr/>
          <p:nvPr/>
        </p:nvSpPr>
        <p:spPr>
          <a:xfrm>
            <a:off x="2944084" y="812078"/>
            <a:ext cx="3501300" cy="3501300"/>
          </a:xfrm>
          <a:prstGeom prst="ellipse">
            <a:avLst/>
          </a:prstGeom>
          <a:solidFill>
            <a:srgbClr val="83E3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9" name="Google Shape;209;p27"/>
          <p:cNvGrpSpPr/>
          <p:nvPr/>
        </p:nvGrpSpPr>
        <p:grpSpPr>
          <a:xfrm>
            <a:off x="3611776" y="414352"/>
            <a:ext cx="2166000" cy="2166000"/>
            <a:chOff x="3611776" y="414352"/>
            <a:chExt cx="2166000" cy="2166000"/>
          </a:xfrm>
        </p:grpSpPr>
        <p:sp>
          <p:nvSpPr>
            <p:cNvPr id="210" name="Google Shape;210;p27"/>
            <p:cNvSpPr/>
            <p:nvPr/>
          </p:nvSpPr>
          <p:spPr>
            <a:xfrm>
              <a:off x="3611776" y="414352"/>
              <a:ext cx="2166000" cy="2166000"/>
            </a:xfrm>
            <a:prstGeom prst="ellipse">
              <a:avLst/>
            </a:prstGeom>
            <a:solidFill>
              <a:srgbClr val="249C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7"/>
            <p:cNvSpPr txBox="1"/>
            <p:nvPr/>
          </p:nvSpPr>
          <p:spPr>
            <a:xfrm>
              <a:off x="3967546" y="1027503"/>
              <a:ext cx="1496100" cy="70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Projet captivant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2" name="Google Shape;212;p27"/>
          <p:cNvGrpSpPr/>
          <p:nvPr/>
        </p:nvGrpSpPr>
        <p:grpSpPr>
          <a:xfrm>
            <a:off x="4562258" y="2032864"/>
            <a:ext cx="2166000" cy="2166000"/>
            <a:chOff x="4562258" y="2032864"/>
            <a:chExt cx="2166000" cy="2166000"/>
          </a:xfrm>
        </p:grpSpPr>
        <p:sp>
          <p:nvSpPr>
            <p:cNvPr id="213" name="Google Shape;213;p27"/>
            <p:cNvSpPr/>
            <p:nvPr/>
          </p:nvSpPr>
          <p:spPr>
            <a:xfrm>
              <a:off x="4562258" y="2032864"/>
              <a:ext cx="2166000" cy="2166000"/>
            </a:xfrm>
            <a:prstGeom prst="ellipse">
              <a:avLst/>
            </a:prstGeom>
            <a:solidFill>
              <a:srgbClr val="1D7E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7"/>
            <p:cNvSpPr txBox="1"/>
            <p:nvPr/>
          </p:nvSpPr>
          <p:spPr>
            <a:xfrm>
              <a:off x="5079846" y="2834728"/>
              <a:ext cx="1496100" cy="70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Complexité</a:t>
              </a:r>
              <a:r>
                <a:rPr lang="fr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pour la mise en place</a:t>
              </a:r>
              <a:r>
                <a:rPr lang="fr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5" name="Google Shape;215;p27"/>
          <p:cNvGrpSpPr/>
          <p:nvPr/>
        </p:nvGrpSpPr>
        <p:grpSpPr>
          <a:xfrm>
            <a:off x="2702876" y="2032864"/>
            <a:ext cx="2166000" cy="2166000"/>
            <a:chOff x="2702876" y="2032864"/>
            <a:chExt cx="2166000" cy="2166000"/>
          </a:xfrm>
        </p:grpSpPr>
        <p:sp>
          <p:nvSpPr>
            <p:cNvPr id="216" name="Google Shape;216;p27"/>
            <p:cNvSpPr/>
            <p:nvPr/>
          </p:nvSpPr>
          <p:spPr>
            <a:xfrm>
              <a:off x="2702876" y="2032864"/>
              <a:ext cx="2166000" cy="2166000"/>
            </a:xfrm>
            <a:prstGeom prst="ellipse">
              <a:avLst/>
            </a:prstGeom>
            <a:solidFill>
              <a:srgbClr val="155B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7"/>
            <p:cNvSpPr txBox="1"/>
            <p:nvPr/>
          </p:nvSpPr>
          <p:spPr>
            <a:xfrm>
              <a:off x="2855281" y="2834728"/>
              <a:ext cx="1496100" cy="70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0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Potentiel élevé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18" name="Google Shape;218;p27"/>
          <p:cNvSpPr/>
          <p:nvPr/>
        </p:nvSpPr>
        <p:spPr>
          <a:xfrm>
            <a:off x="4084680" y="1946241"/>
            <a:ext cx="1225800" cy="1225800"/>
          </a:xfrm>
          <a:prstGeom prst="ellipse">
            <a:avLst/>
          </a:prstGeom>
          <a:solidFill>
            <a:srgbClr val="83E3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lt1"/>
                </a:solidFill>
              </a:rPr>
              <a:t>EcoSmart</a:t>
            </a:r>
            <a:endParaRPr sz="1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8"/>
          <p:cNvSpPr txBox="1"/>
          <p:nvPr>
            <p:ph type="title"/>
          </p:nvPr>
        </p:nvSpPr>
        <p:spPr>
          <a:xfrm>
            <a:off x="493950" y="1498800"/>
            <a:ext cx="8156100" cy="118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MERCI DE VOTRE ATTENTION !</a:t>
            </a:r>
            <a:endParaRPr/>
          </a:p>
        </p:txBody>
      </p:sp>
      <p:cxnSp>
        <p:nvCxnSpPr>
          <p:cNvPr id="224" name="Google Shape;224;p28"/>
          <p:cNvCxnSpPr/>
          <p:nvPr/>
        </p:nvCxnSpPr>
        <p:spPr>
          <a:xfrm flipH="1" rot="10800000">
            <a:off x="1231200" y="2744000"/>
            <a:ext cx="6681600" cy="11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5" name="Google Shape;225;p28"/>
          <p:cNvSpPr txBox="1"/>
          <p:nvPr>
            <p:ph type="title"/>
          </p:nvPr>
        </p:nvSpPr>
        <p:spPr>
          <a:xfrm>
            <a:off x="1431300" y="2901875"/>
            <a:ext cx="6281400" cy="75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400"/>
              <a:t>AVEZ-VOUS DES QUESTIONS ?</a:t>
            </a:r>
            <a:endParaRPr sz="3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SOMMAIRE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183325"/>
            <a:ext cx="8520600" cy="38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fr"/>
              <a:t>Introduction</a:t>
            </a:r>
            <a:br>
              <a:rPr lang="fr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fr"/>
              <a:t>Qu’est ce que EcoSmart ?</a:t>
            </a:r>
            <a:br>
              <a:rPr lang="fr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fr"/>
              <a:t>Étude </a:t>
            </a:r>
            <a:r>
              <a:rPr lang="fr"/>
              <a:t>concurrentielle</a:t>
            </a:r>
            <a:br>
              <a:rPr lang="fr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fr"/>
              <a:t>Présentation de use cases</a:t>
            </a:r>
            <a:br>
              <a:rPr lang="fr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fr"/>
              <a:t>Modélisations</a:t>
            </a:r>
            <a:br>
              <a:rPr lang="fr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fr"/>
              <a:t>Conclusion</a:t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8450" y="0"/>
            <a:ext cx="725550" cy="72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Introduction</a:t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8450" y="0"/>
            <a:ext cx="725550" cy="72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77;p16"/>
          <p:cNvGrpSpPr/>
          <p:nvPr/>
        </p:nvGrpSpPr>
        <p:grpSpPr>
          <a:xfrm>
            <a:off x="2688745" y="732019"/>
            <a:ext cx="3768522" cy="3774409"/>
            <a:chOff x="2675582" y="676586"/>
            <a:chExt cx="3793942" cy="3790328"/>
          </a:xfrm>
        </p:grpSpPr>
        <p:sp>
          <p:nvSpPr>
            <p:cNvPr id="78" name="Google Shape;78;p16"/>
            <p:cNvSpPr/>
            <p:nvPr/>
          </p:nvSpPr>
          <p:spPr>
            <a:xfrm rot="-7199815">
              <a:off x="3183352" y="1184485"/>
              <a:ext cx="2774659" cy="2774659"/>
            </a:xfrm>
            <a:prstGeom prst="blockArc">
              <a:avLst>
                <a:gd fmla="val 12622480" name="adj1"/>
                <a:gd fmla="val 18176457" name="adj2"/>
                <a:gd fmla="val 20786" name="adj3"/>
              </a:avLst>
            </a:prstGeom>
            <a:solidFill>
              <a:srgbClr val="1D7E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6"/>
            <p:cNvSpPr/>
            <p:nvPr/>
          </p:nvSpPr>
          <p:spPr>
            <a:xfrm rot="-1799815">
              <a:off x="3183352" y="1184357"/>
              <a:ext cx="2774659" cy="2774659"/>
            </a:xfrm>
            <a:prstGeom prst="blockArc">
              <a:avLst>
                <a:gd fmla="val 12622480" name="adj1"/>
                <a:gd fmla="val 18176457" name="adj2"/>
                <a:gd fmla="val 20786" name="adj3"/>
              </a:avLst>
            </a:prstGeom>
            <a:solidFill>
              <a:srgbClr val="1F88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6"/>
            <p:cNvSpPr/>
            <p:nvPr/>
          </p:nvSpPr>
          <p:spPr>
            <a:xfrm rot="3600185">
              <a:off x="3187094" y="1184439"/>
              <a:ext cx="2774659" cy="2774659"/>
            </a:xfrm>
            <a:prstGeom prst="blockArc">
              <a:avLst>
                <a:gd fmla="val 12564381" name="adj1"/>
                <a:gd fmla="val 18346131" name="adj2"/>
                <a:gd fmla="val 20844" name="adj3"/>
              </a:avLst>
            </a:prstGeom>
            <a:solidFill>
              <a:srgbClr val="155B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6"/>
            <p:cNvSpPr/>
            <p:nvPr/>
          </p:nvSpPr>
          <p:spPr>
            <a:xfrm rot="9000185">
              <a:off x="3185977" y="1184485"/>
              <a:ext cx="2774659" cy="2774659"/>
            </a:xfrm>
            <a:prstGeom prst="blockArc">
              <a:avLst>
                <a:gd fmla="val 12622480" name="adj1"/>
                <a:gd fmla="val 18081133" name="adj2"/>
                <a:gd fmla="val 20809" name="adj3"/>
              </a:avLst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2" name="Google Shape;82;p16"/>
            <p:cNvGrpSpPr/>
            <p:nvPr/>
          </p:nvGrpSpPr>
          <p:grpSpPr>
            <a:xfrm rot="5400000">
              <a:off x="5379663" y="2278951"/>
              <a:ext cx="585001" cy="585472"/>
              <a:chOff x="1967628" y="812211"/>
              <a:chExt cx="588000" cy="588000"/>
            </a:xfrm>
          </p:grpSpPr>
          <p:sp>
            <p:nvSpPr>
              <p:cNvPr id="83" name="Google Shape;83;p16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1B786E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16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1B78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5" name="Google Shape;85;p16"/>
            <p:cNvGrpSpPr/>
            <p:nvPr/>
          </p:nvGrpSpPr>
          <p:grpSpPr>
            <a:xfrm rot="10800000">
              <a:off x="4280709" y="3378529"/>
              <a:ext cx="585001" cy="585472"/>
              <a:chOff x="1967628" y="812211"/>
              <a:chExt cx="588000" cy="588000"/>
            </a:xfrm>
          </p:grpSpPr>
          <p:sp>
            <p:nvSpPr>
              <p:cNvPr id="86" name="Google Shape;86;p16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1D7E74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" name="Google Shape;87;p16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1D7E7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8" name="Google Shape;88;p16"/>
            <p:cNvGrpSpPr/>
            <p:nvPr/>
          </p:nvGrpSpPr>
          <p:grpSpPr>
            <a:xfrm rot="-5400000">
              <a:off x="3179922" y="2281478"/>
              <a:ext cx="585001" cy="585472"/>
              <a:chOff x="1967628" y="812211"/>
              <a:chExt cx="588000" cy="588000"/>
            </a:xfrm>
          </p:grpSpPr>
          <p:sp>
            <p:nvSpPr>
              <p:cNvPr id="89" name="Google Shape;89;p16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1F887E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16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1F887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1" name="Google Shape;91;p16"/>
            <p:cNvSpPr txBox="1"/>
            <p:nvPr/>
          </p:nvSpPr>
          <p:spPr>
            <a:xfrm>
              <a:off x="3214513" y="2360618"/>
              <a:ext cx="5079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01</a:t>
              </a:r>
              <a:endPara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2" name="Google Shape;92;p16"/>
            <p:cNvSpPr txBox="1"/>
            <p:nvPr/>
          </p:nvSpPr>
          <p:spPr>
            <a:xfrm>
              <a:off x="4335750" y="3460301"/>
              <a:ext cx="5079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02</a:t>
              </a:r>
              <a:endPara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3" name="Google Shape;93;p16"/>
            <p:cNvSpPr txBox="1"/>
            <p:nvPr/>
          </p:nvSpPr>
          <p:spPr>
            <a:xfrm>
              <a:off x="5419402" y="2360618"/>
              <a:ext cx="5079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03</a:t>
              </a:r>
              <a:endPara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94" name="Google Shape;94;p16"/>
            <p:cNvGrpSpPr/>
            <p:nvPr/>
          </p:nvGrpSpPr>
          <p:grpSpPr>
            <a:xfrm>
              <a:off x="4261689" y="1180926"/>
              <a:ext cx="585001" cy="585530"/>
              <a:chOff x="1967628" y="812211"/>
              <a:chExt cx="588000" cy="588000"/>
            </a:xfrm>
          </p:grpSpPr>
          <p:sp>
            <p:nvSpPr>
              <p:cNvPr id="95" name="Google Shape;95;p16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155B54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" name="Google Shape;96;p16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155B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7" name="Google Shape;97;p16"/>
            <p:cNvSpPr txBox="1"/>
            <p:nvPr/>
          </p:nvSpPr>
          <p:spPr>
            <a:xfrm>
              <a:off x="4335750" y="1254446"/>
              <a:ext cx="5079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04</a:t>
              </a:r>
              <a:endPara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8" name="Google Shape;98;p16"/>
          <p:cNvGrpSpPr/>
          <p:nvPr/>
        </p:nvGrpSpPr>
        <p:grpSpPr>
          <a:xfrm>
            <a:off x="323500" y="1170475"/>
            <a:ext cx="3362713" cy="1289700"/>
            <a:chOff x="323500" y="1170475"/>
            <a:chExt cx="3362713" cy="1289700"/>
          </a:xfrm>
        </p:grpSpPr>
        <p:sp>
          <p:nvSpPr>
            <p:cNvPr id="99" name="Google Shape;99;p16"/>
            <p:cNvSpPr txBox="1"/>
            <p:nvPr/>
          </p:nvSpPr>
          <p:spPr>
            <a:xfrm>
              <a:off x="323500" y="1170475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1200">
                  <a:latin typeface="Roboto"/>
                  <a:ea typeface="Roboto"/>
                  <a:cs typeface="Roboto"/>
                  <a:sym typeface="Roboto"/>
                </a:rPr>
                <a:t>Une équipe de choc</a:t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fr" sz="800">
                  <a:latin typeface="Roboto"/>
                  <a:ea typeface="Roboto"/>
                  <a:cs typeface="Roboto"/>
                  <a:sym typeface="Roboto"/>
                </a:rPr>
                <a:t>4 collaborateurs unis</a:t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00" name="Google Shape;100;p16"/>
            <p:cNvCxnSpPr/>
            <p:nvPr/>
          </p:nvCxnSpPr>
          <p:spPr>
            <a:xfrm rot="10800000">
              <a:off x="2641913" y="1831625"/>
              <a:ext cx="1044300" cy="0"/>
            </a:xfrm>
            <a:prstGeom prst="straightConnector1">
              <a:avLst/>
            </a:prstGeom>
            <a:noFill/>
            <a:ln cap="flat" cmpd="sng" w="9525">
              <a:solidFill>
                <a:srgbClr val="1F887E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101" name="Google Shape;101;p16"/>
          <p:cNvGrpSpPr/>
          <p:nvPr/>
        </p:nvGrpSpPr>
        <p:grpSpPr>
          <a:xfrm>
            <a:off x="323500" y="2828275"/>
            <a:ext cx="3629413" cy="1289700"/>
            <a:chOff x="323500" y="2828275"/>
            <a:chExt cx="3629413" cy="1289700"/>
          </a:xfrm>
        </p:grpSpPr>
        <p:sp>
          <p:nvSpPr>
            <p:cNvPr id="102" name="Google Shape;102;p16"/>
            <p:cNvSpPr txBox="1"/>
            <p:nvPr/>
          </p:nvSpPr>
          <p:spPr>
            <a:xfrm>
              <a:off x="323500" y="2828275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1200">
                  <a:latin typeface="Roboto"/>
                  <a:ea typeface="Roboto"/>
                  <a:cs typeface="Roboto"/>
                  <a:sym typeface="Roboto"/>
                </a:rPr>
                <a:t>Phase de recherches</a:t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fr" sz="800">
                  <a:latin typeface="Roboto"/>
                  <a:ea typeface="Roboto"/>
                  <a:cs typeface="Roboto"/>
                  <a:sym typeface="Roboto"/>
                </a:rPr>
                <a:t>Étude de plusieurs sujets avec un certain potentiel dans le monde de l’IOT</a:t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03" name="Google Shape;103;p16"/>
            <p:cNvCxnSpPr/>
            <p:nvPr/>
          </p:nvCxnSpPr>
          <p:spPr>
            <a:xfrm rot="10800000">
              <a:off x="2641913" y="3489425"/>
              <a:ext cx="1311000" cy="0"/>
            </a:xfrm>
            <a:prstGeom prst="straightConnector1">
              <a:avLst/>
            </a:prstGeom>
            <a:noFill/>
            <a:ln cap="flat" cmpd="sng" w="9525">
              <a:solidFill>
                <a:srgbClr val="1D7E74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104" name="Google Shape;104;p16"/>
          <p:cNvGrpSpPr/>
          <p:nvPr/>
        </p:nvGrpSpPr>
        <p:grpSpPr>
          <a:xfrm>
            <a:off x="5209825" y="1060350"/>
            <a:ext cx="3610650" cy="1289700"/>
            <a:chOff x="5209825" y="1060350"/>
            <a:chExt cx="3610650" cy="1289700"/>
          </a:xfrm>
        </p:grpSpPr>
        <p:sp>
          <p:nvSpPr>
            <p:cNvPr id="105" name="Google Shape;105;p16"/>
            <p:cNvSpPr txBox="1"/>
            <p:nvPr/>
          </p:nvSpPr>
          <p:spPr>
            <a:xfrm>
              <a:off x="6696475" y="106035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1200">
                  <a:latin typeface="Roboto"/>
                  <a:ea typeface="Roboto"/>
                  <a:cs typeface="Roboto"/>
                  <a:sym typeface="Roboto"/>
                </a:rPr>
                <a:t>Choix du sujet</a:t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fr" sz="800">
                  <a:latin typeface="Roboto"/>
                  <a:ea typeface="Roboto"/>
                  <a:cs typeface="Roboto"/>
                  <a:sym typeface="Roboto"/>
                </a:rPr>
                <a:t>Développement d’un système de gestion de l'énergie : EcoSmart</a:t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06" name="Google Shape;106;p16"/>
            <p:cNvCxnSpPr/>
            <p:nvPr/>
          </p:nvCxnSpPr>
          <p:spPr>
            <a:xfrm>
              <a:off x="5209825" y="1705200"/>
              <a:ext cx="1286700" cy="0"/>
            </a:xfrm>
            <a:prstGeom prst="straightConnector1">
              <a:avLst/>
            </a:prstGeom>
            <a:noFill/>
            <a:ln cap="flat" cmpd="sng" w="9525">
              <a:solidFill>
                <a:srgbClr val="155B54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107" name="Google Shape;107;p16"/>
          <p:cNvGrpSpPr/>
          <p:nvPr/>
        </p:nvGrpSpPr>
        <p:grpSpPr>
          <a:xfrm>
            <a:off x="5209825" y="3020450"/>
            <a:ext cx="3610650" cy="1289700"/>
            <a:chOff x="5209825" y="3020450"/>
            <a:chExt cx="3610650" cy="1289700"/>
          </a:xfrm>
        </p:grpSpPr>
        <p:sp>
          <p:nvSpPr>
            <p:cNvPr id="108" name="Google Shape;108;p16"/>
            <p:cNvSpPr txBox="1"/>
            <p:nvPr/>
          </p:nvSpPr>
          <p:spPr>
            <a:xfrm>
              <a:off x="6696475" y="302045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1200">
                  <a:latin typeface="Roboto"/>
                  <a:ea typeface="Roboto"/>
                  <a:cs typeface="Roboto"/>
                  <a:sym typeface="Roboto"/>
                </a:rPr>
                <a:t>De multiples échanges</a:t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fr" sz="800">
                  <a:latin typeface="Roboto"/>
                  <a:ea typeface="Roboto"/>
                  <a:cs typeface="Roboto"/>
                  <a:sym typeface="Roboto"/>
                </a:rPr>
                <a:t>Succession de débats et élimination des projets finalement peu concluants</a:t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09" name="Google Shape;109;p16"/>
            <p:cNvCxnSpPr/>
            <p:nvPr/>
          </p:nvCxnSpPr>
          <p:spPr>
            <a:xfrm>
              <a:off x="5209825" y="3648300"/>
              <a:ext cx="1286700" cy="0"/>
            </a:xfrm>
            <a:prstGeom prst="straightConnector1">
              <a:avLst/>
            </a:prstGeom>
            <a:noFill/>
            <a:ln cap="flat" cmpd="sng" w="9525">
              <a:solidFill>
                <a:srgbClr val="1B786E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QU’EST CE QUE EcoSMART ?</a:t>
            </a:r>
            <a:endParaRPr/>
          </a:p>
        </p:txBody>
      </p:sp>
      <p:sp>
        <p:nvSpPr>
          <p:cNvPr id="115" name="Google Shape;115;p17"/>
          <p:cNvSpPr/>
          <p:nvPr/>
        </p:nvSpPr>
        <p:spPr>
          <a:xfrm>
            <a:off x="5215325" y="3864800"/>
            <a:ext cx="2118300" cy="5523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Fonctionnalités clés </a:t>
            </a:r>
            <a:endParaRPr sz="1200"/>
          </a:p>
        </p:txBody>
      </p:sp>
      <p:sp>
        <p:nvSpPr>
          <p:cNvPr id="116" name="Google Shape;116;p17"/>
          <p:cNvSpPr/>
          <p:nvPr/>
        </p:nvSpPr>
        <p:spPr>
          <a:xfrm>
            <a:off x="1734025" y="3864800"/>
            <a:ext cx="2118300" cy="5523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Description</a:t>
            </a:r>
            <a:endParaRPr sz="1200"/>
          </a:p>
        </p:txBody>
      </p:sp>
      <p:pic>
        <p:nvPicPr>
          <p:cNvPr id="117" name="Google Shape;11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8450" y="0"/>
            <a:ext cx="725550" cy="72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122;p18"/>
          <p:cNvGrpSpPr/>
          <p:nvPr/>
        </p:nvGrpSpPr>
        <p:grpSpPr>
          <a:xfrm>
            <a:off x="1661375" y="1576813"/>
            <a:ext cx="1942800" cy="1569600"/>
            <a:chOff x="1660800" y="1171213"/>
            <a:chExt cx="1942800" cy="1569600"/>
          </a:xfrm>
        </p:grpSpPr>
        <p:sp>
          <p:nvSpPr>
            <p:cNvPr id="123" name="Google Shape;123;p18"/>
            <p:cNvSpPr/>
            <p:nvPr/>
          </p:nvSpPr>
          <p:spPr>
            <a:xfrm>
              <a:off x="1660800" y="1171213"/>
              <a:ext cx="1942800" cy="1569600"/>
            </a:xfrm>
            <a:prstGeom prst="round1Rect">
              <a:avLst>
                <a:gd fmla="val 17446" name="adj"/>
              </a:avLst>
            </a:prstGeom>
            <a:solidFill>
              <a:srgbClr val="249C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8"/>
            <p:cNvSpPr txBox="1"/>
            <p:nvPr/>
          </p:nvSpPr>
          <p:spPr>
            <a:xfrm>
              <a:off x="1879865" y="1413573"/>
              <a:ext cx="14517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Coût de l’énergie</a:t>
              </a:r>
              <a:endPara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5" name="Google Shape;125;p18"/>
            <p:cNvSpPr txBox="1"/>
            <p:nvPr/>
          </p:nvSpPr>
          <p:spPr>
            <a:xfrm>
              <a:off x="1879863" y="1873539"/>
              <a:ext cx="14517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fr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Les utilisateurs estiment que les coûts de l’énergie sont </a:t>
              </a:r>
              <a:r>
                <a:rPr lang="fr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élevés</a:t>
              </a:r>
              <a:r>
                <a:rPr lang="fr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.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6" name="Google Shape;126;p18"/>
          <p:cNvGrpSpPr/>
          <p:nvPr/>
        </p:nvGrpSpPr>
        <p:grpSpPr>
          <a:xfrm>
            <a:off x="3601175" y="1576813"/>
            <a:ext cx="1942800" cy="1569600"/>
            <a:chOff x="3600600" y="1170963"/>
            <a:chExt cx="1942800" cy="1569600"/>
          </a:xfrm>
        </p:grpSpPr>
        <p:sp>
          <p:nvSpPr>
            <p:cNvPr id="127" name="Google Shape;127;p18"/>
            <p:cNvSpPr/>
            <p:nvPr/>
          </p:nvSpPr>
          <p:spPr>
            <a:xfrm>
              <a:off x="3600600" y="1170963"/>
              <a:ext cx="1942800" cy="1569600"/>
            </a:xfrm>
            <a:prstGeom prst="round2SameRect">
              <a:avLst>
                <a:gd fmla="val 18098" name="adj1"/>
                <a:gd fmla="val 0" name="adj2"/>
              </a:avLst>
            </a:prstGeom>
            <a:solidFill>
              <a:srgbClr val="1F88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8"/>
            <p:cNvSpPr txBox="1"/>
            <p:nvPr/>
          </p:nvSpPr>
          <p:spPr>
            <a:xfrm>
              <a:off x="3819008" y="1413573"/>
              <a:ext cx="14517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Manque de connaissances</a:t>
              </a:r>
              <a:endPara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9" name="Google Shape;129;p18"/>
            <p:cNvSpPr txBox="1"/>
            <p:nvPr/>
          </p:nvSpPr>
          <p:spPr>
            <a:xfrm>
              <a:off x="3819008" y="1873539"/>
              <a:ext cx="14517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fr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Beaucoup de monde n’est pas assez informé sur la gestion de son énergie.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0" name="Google Shape;130;p18"/>
          <p:cNvGrpSpPr/>
          <p:nvPr/>
        </p:nvGrpSpPr>
        <p:grpSpPr>
          <a:xfrm>
            <a:off x="5540409" y="1593764"/>
            <a:ext cx="1942800" cy="1552648"/>
            <a:chOff x="5539816" y="1171213"/>
            <a:chExt cx="1942800" cy="1569600"/>
          </a:xfrm>
        </p:grpSpPr>
        <p:sp>
          <p:nvSpPr>
            <p:cNvPr id="131" name="Google Shape;131;p18"/>
            <p:cNvSpPr/>
            <p:nvPr/>
          </p:nvSpPr>
          <p:spPr>
            <a:xfrm flipH="1">
              <a:off x="5539816" y="1171213"/>
              <a:ext cx="1942800" cy="1569600"/>
            </a:xfrm>
            <a:prstGeom prst="round1Rect">
              <a:avLst>
                <a:gd fmla="val 17446" name="adj"/>
              </a:avLst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8"/>
            <p:cNvSpPr txBox="1"/>
            <p:nvPr/>
          </p:nvSpPr>
          <p:spPr>
            <a:xfrm>
              <a:off x="5762399" y="1413573"/>
              <a:ext cx="14517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Prise de conscience</a:t>
              </a:r>
              <a:endPara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3" name="Google Shape;133;p18"/>
            <p:cNvSpPr txBox="1"/>
            <p:nvPr/>
          </p:nvSpPr>
          <p:spPr>
            <a:xfrm>
              <a:off x="5762397" y="1873539"/>
              <a:ext cx="14517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fr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La maîtrise de l’énergie devient de plus en plus courante.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4" name="Google Shape;134;p18"/>
          <p:cNvGrpSpPr/>
          <p:nvPr/>
        </p:nvGrpSpPr>
        <p:grpSpPr>
          <a:xfrm>
            <a:off x="3474468" y="2333171"/>
            <a:ext cx="260366" cy="260366"/>
            <a:chOff x="3157188" y="909150"/>
            <a:chExt cx="470400" cy="470400"/>
          </a:xfrm>
        </p:grpSpPr>
        <p:sp>
          <p:nvSpPr>
            <p:cNvPr id="135" name="Google Shape;135;p18"/>
            <p:cNvSpPr/>
            <p:nvPr/>
          </p:nvSpPr>
          <p:spPr>
            <a:xfrm>
              <a:off x="3157188" y="909150"/>
              <a:ext cx="470400" cy="47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8"/>
            <p:cNvSpPr/>
            <p:nvPr/>
          </p:nvSpPr>
          <p:spPr>
            <a:xfrm>
              <a:off x="3243138" y="995100"/>
              <a:ext cx="298500" cy="298500"/>
            </a:xfrm>
            <a:prstGeom prst="mathPlus">
              <a:avLst>
                <a:gd fmla="val 9900" name="adj1"/>
              </a:avLst>
            </a:prstGeom>
            <a:solidFill>
              <a:srgbClr val="249C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7" name="Google Shape;137;p18"/>
          <p:cNvGrpSpPr/>
          <p:nvPr/>
        </p:nvGrpSpPr>
        <p:grpSpPr>
          <a:xfrm>
            <a:off x="5413627" y="2333171"/>
            <a:ext cx="260366" cy="260366"/>
            <a:chOff x="3157188" y="909150"/>
            <a:chExt cx="470400" cy="470400"/>
          </a:xfrm>
        </p:grpSpPr>
        <p:sp>
          <p:nvSpPr>
            <p:cNvPr id="138" name="Google Shape;138;p18"/>
            <p:cNvSpPr/>
            <p:nvPr/>
          </p:nvSpPr>
          <p:spPr>
            <a:xfrm>
              <a:off x="3157188" y="909150"/>
              <a:ext cx="470400" cy="47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8"/>
            <p:cNvSpPr/>
            <p:nvPr/>
          </p:nvSpPr>
          <p:spPr>
            <a:xfrm>
              <a:off x="3243138" y="995100"/>
              <a:ext cx="298500" cy="298500"/>
            </a:xfrm>
            <a:prstGeom prst="mathPlus">
              <a:avLst>
                <a:gd fmla="val 9900" name="adj1"/>
              </a:avLst>
            </a:prstGeom>
            <a:solidFill>
              <a:srgbClr val="1D7E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0" name="Google Shape;140;p18"/>
          <p:cNvGrpSpPr/>
          <p:nvPr/>
        </p:nvGrpSpPr>
        <p:grpSpPr>
          <a:xfrm>
            <a:off x="1660809" y="3129538"/>
            <a:ext cx="5822400" cy="1248600"/>
            <a:chOff x="1660800" y="2723938"/>
            <a:chExt cx="5822400" cy="1248600"/>
          </a:xfrm>
        </p:grpSpPr>
        <p:sp>
          <p:nvSpPr>
            <p:cNvPr id="141" name="Google Shape;141;p18"/>
            <p:cNvSpPr/>
            <p:nvPr/>
          </p:nvSpPr>
          <p:spPr>
            <a:xfrm rot="10800000">
              <a:off x="1660800" y="2723938"/>
              <a:ext cx="5822400" cy="1248600"/>
            </a:xfrm>
            <a:prstGeom prst="round2SameRect">
              <a:avLst>
                <a:gd fmla="val 18098" name="adj1"/>
                <a:gd fmla="val 0" name="adj2"/>
              </a:avLst>
            </a:prstGeom>
            <a:solidFill>
              <a:srgbClr val="155B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8"/>
            <p:cNvSpPr txBox="1"/>
            <p:nvPr/>
          </p:nvSpPr>
          <p:spPr>
            <a:xfrm>
              <a:off x="2583300" y="2978750"/>
              <a:ext cx="3977400" cy="34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Système de gestion de l'énergie</a:t>
              </a:r>
              <a:endPara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3" name="Google Shape;143;p18"/>
            <p:cNvSpPr txBox="1"/>
            <p:nvPr/>
          </p:nvSpPr>
          <p:spPr>
            <a:xfrm>
              <a:off x="3096591" y="3328250"/>
              <a:ext cx="3154800" cy="64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Roboto"/>
                <a:buChar char="●"/>
              </a:pPr>
              <a:r>
                <a:rPr lang="fr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Prise de conscience de la consommation d'énergie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Roboto"/>
                <a:buChar char="●"/>
              </a:pPr>
              <a:r>
                <a:rPr lang="fr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Optimiser l’utilisation des appareils électroménagers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Roboto"/>
                <a:buChar char="●"/>
              </a:pPr>
              <a:r>
                <a:rPr lang="fr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Réduction de l’empreinte carbone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44" name="Google Shape;144;p18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Description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Fonctionnalités clés</a:t>
            </a:r>
            <a:endParaRPr/>
          </a:p>
        </p:txBody>
      </p:sp>
      <p:sp>
        <p:nvSpPr>
          <p:cNvPr id="150" name="Google Shape;150;p19"/>
          <p:cNvSpPr txBox="1"/>
          <p:nvPr/>
        </p:nvSpPr>
        <p:spPr>
          <a:xfrm>
            <a:off x="235250" y="1707275"/>
            <a:ext cx="2011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100"/>
              <a:t>Surveillance en temps réel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51" name="Google Shape;151;p19"/>
          <p:cNvSpPr txBox="1"/>
          <p:nvPr/>
        </p:nvSpPr>
        <p:spPr>
          <a:xfrm>
            <a:off x="1097500" y="2907525"/>
            <a:ext cx="20112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100"/>
              <a:t>Programmation des horaires d’utilisation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52" name="Google Shape;152;p19"/>
          <p:cNvSpPr txBox="1"/>
          <p:nvPr/>
        </p:nvSpPr>
        <p:spPr>
          <a:xfrm>
            <a:off x="6359875" y="1881000"/>
            <a:ext cx="2011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100"/>
              <a:t>Contrôle à distance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53" name="Google Shape;153;p19"/>
          <p:cNvSpPr txBox="1"/>
          <p:nvPr/>
        </p:nvSpPr>
        <p:spPr>
          <a:xfrm>
            <a:off x="6359875" y="4023575"/>
            <a:ext cx="20112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100"/>
              <a:t>Suivi des économies d’énergie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54" name="Google Shape;154;p19"/>
          <p:cNvSpPr txBox="1"/>
          <p:nvPr/>
        </p:nvSpPr>
        <p:spPr>
          <a:xfrm>
            <a:off x="2822575" y="4215400"/>
            <a:ext cx="20112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100"/>
              <a:t>Intégration avec d’autres appareils connectés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55" name="Google Shape;155;p19"/>
          <p:cNvSpPr txBox="1"/>
          <p:nvPr/>
        </p:nvSpPr>
        <p:spPr>
          <a:xfrm>
            <a:off x="4348675" y="2771125"/>
            <a:ext cx="20112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100"/>
              <a:t>Recommandations</a:t>
            </a:r>
            <a:r>
              <a:rPr i="1" lang="fr" sz="1100"/>
              <a:t> d’optimisations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156" name="Google Shape;156;p19"/>
          <p:cNvCxnSpPr>
            <a:stCxn id="150" idx="3"/>
            <a:endCxn id="152" idx="1"/>
          </p:cNvCxnSpPr>
          <p:nvPr/>
        </p:nvCxnSpPr>
        <p:spPr>
          <a:xfrm>
            <a:off x="2246450" y="1884275"/>
            <a:ext cx="4113300" cy="173700"/>
          </a:xfrm>
          <a:prstGeom prst="curvedConnector3">
            <a:avLst>
              <a:gd fmla="val 5000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" name="Google Shape;157;p19"/>
          <p:cNvCxnSpPr>
            <a:stCxn id="152" idx="2"/>
            <a:endCxn id="155" idx="0"/>
          </p:cNvCxnSpPr>
          <p:nvPr/>
        </p:nvCxnSpPr>
        <p:spPr>
          <a:xfrm rot="5400000">
            <a:off x="6091825" y="1497450"/>
            <a:ext cx="536100" cy="2011200"/>
          </a:xfrm>
          <a:prstGeom prst="curvedConnector3">
            <a:avLst>
              <a:gd fmla="val 5000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" name="Google Shape;158;p19"/>
          <p:cNvCxnSpPr>
            <a:stCxn id="155" idx="1"/>
            <a:endCxn id="151" idx="3"/>
          </p:cNvCxnSpPr>
          <p:nvPr/>
        </p:nvCxnSpPr>
        <p:spPr>
          <a:xfrm flipH="1">
            <a:off x="3108775" y="3045475"/>
            <a:ext cx="1239900" cy="136500"/>
          </a:xfrm>
          <a:prstGeom prst="curvedConnector3">
            <a:avLst>
              <a:gd fmla="val 5000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" name="Google Shape;159;p19"/>
          <p:cNvCxnSpPr>
            <a:stCxn id="151" idx="2"/>
            <a:endCxn id="154" idx="1"/>
          </p:cNvCxnSpPr>
          <p:nvPr/>
        </p:nvCxnSpPr>
        <p:spPr>
          <a:xfrm flipH="1" rot="-5400000">
            <a:off x="1946050" y="3613275"/>
            <a:ext cx="1033500" cy="7194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" name="Google Shape;160;p19"/>
          <p:cNvCxnSpPr>
            <a:stCxn id="154" idx="3"/>
            <a:endCxn id="153" idx="1"/>
          </p:cNvCxnSpPr>
          <p:nvPr/>
        </p:nvCxnSpPr>
        <p:spPr>
          <a:xfrm flipH="1" rot="10800000">
            <a:off x="4833775" y="4298050"/>
            <a:ext cx="1526100" cy="1917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Étude </a:t>
            </a:r>
            <a:r>
              <a:rPr lang="fr"/>
              <a:t>concurrentielle</a:t>
            </a:r>
            <a:endParaRPr/>
          </a:p>
        </p:txBody>
      </p:sp>
      <p:pic>
        <p:nvPicPr>
          <p:cNvPr id="166" name="Google Shape;16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8450" y="0"/>
            <a:ext cx="725550" cy="72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1" name="Google Shape;171;p21"/>
          <p:cNvGraphicFramePr/>
          <p:nvPr/>
        </p:nvGraphicFramePr>
        <p:xfrm>
          <a:off x="952500" y="41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{308B4A52-42C3-4C89-B605-CA7CB4F62B84}</a:tableStyleId>
              </a:tblPr>
              <a:tblGrid>
                <a:gridCol w="3619500"/>
                <a:gridCol w="3619500"/>
              </a:tblGrid>
              <a:tr h="2130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Google Nest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Ecobee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130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Energy Hub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Enphase Energy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72" name="Google Shape;17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0125" y="987625"/>
            <a:ext cx="1435125" cy="143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6796" y="1015996"/>
            <a:ext cx="1463075" cy="146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71750" y="3332800"/>
            <a:ext cx="3071875" cy="61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52937" y="3212422"/>
            <a:ext cx="2670810" cy="93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