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Amatic SC"/>
      <p:regular r:id="rId27"/>
      <p:bold r:id="rId28"/>
    </p:embeddedFont>
    <p:embeddedFont>
      <p:font typeface="Source Code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E43371-2322-47AF-B1AC-42B2E02CE3AA}">
  <a:tblStyle styleId="{A7E43371-2322-47AF-B1AC-42B2E02CE3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AmaticSC-bold.fntdata"/><Relationship Id="rId27" Type="http://schemas.openxmlformats.org/officeDocument/2006/relationships/font" Target="fonts/AmaticSC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34be1d162_3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34be1d162_3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34be1d162_3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34be1d162_3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34be1d162_3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34be1d162_3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34be1d16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34be1d16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34be1d16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34be1d16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34be1d162_3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34be1d162_3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34be1d16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34be1d16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34be1d16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434be1d16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34be1d16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34be1d16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34be1d16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34be1d16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34be1d16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34be1d16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34be1d162_3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34be1d162_3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34be1d162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34be1d162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34be1d16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34be1d16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34be1d162_3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34be1d162_3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EcoSMART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908950" y="4794900"/>
            <a:ext cx="5217000" cy="3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CISSE Ibrahima, CAMARA Moussa, MEDELLEL Sayah, ABDELHEDI Oussama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14250"/>
            <a:ext cx="1729250" cy="17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5653" y="3414250"/>
            <a:ext cx="1838347" cy="17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use cases</a:t>
            </a:r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1761" y="0"/>
            <a:ext cx="622239" cy="6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750" y="152400"/>
            <a:ext cx="72545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341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Modélisations</a:t>
            </a:r>
            <a:endParaRPr/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1761" y="0"/>
            <a:ext cx="622239" cy="6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1761" y="0"/>
            <a:ext cx="622239" cy="6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/>
          <p:nvPr/>
        </p:nvSpPr>
        <p:spPr>
          <a:xfrm>
            <a:off x="2944084" y="812078"/>
            <a:ext cx="3501300" cy="3501300"/>
          </a:xfrm>
          <a:prstGeom prst="ellipse">
            <a:avLst/>
          </a:prstGeom>
          <a:solidFill>
            <a:srgbClr val="83E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27"/>
          <p:cNvGrpSpPr/>
          <p:nvPr/>
        </p:nvGrpSpPr>
        <p:grpSpPr>
          <a:xfrm>
            <a:off x="3611776" y="414352"/>
            <a:ext cx="2166000" cy="2166000"/>
            <a:chOff x="3611776" y="414352"/>
            <a:chExt cx="2166000" cy="2166000"/>
          </a:xfrm>
        </p:grpSpPr>
        <p:sp>
          <p:nvSpPr>
            <p:cNvPr id="210" name="Google Shape;210;p27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Projet captivant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" name="Google Shape;212;p27"/>
          <p:cNvGrpSpPr/>
          <p:nvPr/>
        </p:nvGrpSpPr>
        <p:grpSpPr>
          <a:xfrm>
            <a:off x="4562258" y="2032864"/>
            <a:ext cx="2166000" cy="2166000"/>
            <a:chOff x="4562258" y="2032864"/>
            <a:chExt cx="2166000" cy="2166000"/>
          </a:xfrm>
        </p:grpSpPr>
        <p:sp>
          <p:nvSpPr>
            <p:cNvPr id="213" name="Google Shape;213;p27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Complexité</a:t>
              </a:r>
              <a:r>
                <a:rPr lang="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pour la mise en place</a:t>
              </a:r>
              <a:r>
                <a:rPr lang="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" name="Google Shape;215;p27"/>
          <p:cNvGrpSpPr/>
          <p:nvPr/>
        </p:nvGrpSpPr>
        <p:grpSpPr>
          <a:xfrm>
            <a:off x="2702876" y="2032864"/>
            <a:ext cx="2166000" cy="2166000"/>
            <a:chOff x="2702876" y="2032864"/>
            <a:chExt cx="2166000" cy="2166000"/>
          </a:xfrm>
        </p:grpSpPr>
        <p:sp>
          <p:nvSpPr>
            <p:cNvPr id="216" name="Google Shape;216;p27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Potentiel élevé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8" name="Google Shape;218;p27"/>
          <p:cNvSpPr/>
          <p:nvPr/>
        </p:nvSpPr>
        <p:spPr>
          <a:xfrm>
            <a:off x="4084680" y="1946241"/>
            <a:ext cx="1225800" cy="1225800"/>
          </a:xfrm>
          <a:prstGeom prst="ellipse">
            <a:avLst/>
          </a:prstGeom>
          <a:solidFill>
            <a:srgbClr val="83E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</a:rPr>
              <a:t>EcoSmart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493950" y="1498800"/>
            <a:ext cx="8156100" cy="11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DE VOTRE ATTENTION !</a:t>
            </a:r>
            <a:endParaRPr/>
          </a:p>
        </p:txBody>
      </p:sp>
      <p:cxnSp>
        <p:nvCxnSpPr>
          <p:cNvPr id="224" name="Google Shape;224;p28"/>
          <p:cNvCxnSpPr/>
          <p:nvPr/>
        </p:nvCxnSpPr>
        <p:spPr>
          <a:xfrm flipH="1" rot="10800000">
            <a:off x="1231200" y="2744000"/>
            <a:ext cx="6681600" cy="11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8"/>
          <p:cNvSpPr txBox="1"/>
          <p:nvPr>
            <p:ph type="title"/>
          </p:nvPr>
        </p:nvSpPr>
        <p:spPr>
          <a:xfrm>
            <a:off x="1431300" y="2901875"/>
            <a:ext cx="62814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/>
              <a:t>AVEZ-VOUS DES QUESTIONS ?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83325"/>
            <a:ext cx="85206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fr"/>
              <a:t>Introduction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fr"/>
              <a:t>Qu’est ce que EcoSmart ?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fr"/>
              <a:t>Étude </a:t>
            </a:r>
            <a:r>
              <a:rPr lang="fr"/>
              <a:t>concurrentielle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fr"/>
              <a:t>Présentation de use cases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fr"/>
              <a:t>Modélisations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fr"/>
              <a:t>Conclusion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1761" y="0"/>
            <a:ext cx="622239" cy="6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1761" y="0"/>
            <a:ext cx="622239" cy="6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6"/>
          <p:cNvGrpSpPr/>
          <p:nvPr/>
        </p:nvGrpSpPr>
        <p:grpSpPr>
          <a:xfrm>
            <a:off x="2688745" y="732019"/>
            <a:ext cx="3768522" cy="3774409"/>
            <a:chOff x="2675582" y="676586"/>
            <a:chExt cx="3793942" cy="3790328"/>
          </a:xfrm>
        </p:grpSpPr>
        <p:sp>
          <p:nvSpPr>
            <p:cNvPr id="78" name="Google Shape;78;p16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fmla="val 12564381" name="adj1"/>
                <a:gd fmla="val 18346131" name="adj2"/>
                <a:gd fmla="val 20844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fmla="val 12622480" name="adj1"/>
                <a:gd fmla="val 18081133" name="adj2"/>
                <a:gd fmla="val 20809" name="adj3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6"/>
            <p:cNvGrpSpPr/>
            <p:nvPr/>
          </p:nvGrpSpPr>
          <p:grpSpPr>
            <a:xfrm rot="5400000">
              <a:off x="5379663" y="2278951"/>
              <a:ext cx="585001" cy="585472"/>
              <a:chOff x="1967628" y="812211"/>
              <a:chExt cx="588000" cy="588000"/>
            </a:xfrm>
          </p:grpSpPr>
          <p:sp>
            <p:nvSpPr>
              <p:cNvPr id="83" name="Google Shape;83;p16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B786E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16"/>
            <p:cNvGrpSpPr/>
            <p:nvPr/>
          </p:nvGrpSpPr>
          <p:grpSpPr>
            <a:xfrm rot="10800000">
              <a:off x="4280709" y="3378529"/>
              <a:ext cx="585001" cy="585472"/>
              <a:chOff x="1967628" y="812211"/>
              <a:chExt cx="588000" cy="588000"/>
            </a:xfrm>
          </p:grpSpPr>
          <p:sp>
            <p:nvSpPr>
              <p:cNvPr id="86" name="Google Shape;86;p16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" name="Google Shape;88;p16"/>
            <p:cNvGrpSpPr/>
            <p:nvPr/>
          </p:nvGrpSpPr>
          <p:grpSpPr>
            <a:xfrm rot="-5400000">
              <a:off x="3179922" y="2281478"/>
              <a:ext cx="585001" cy="585472"/>
              <a:chOff x="1967628" y="812211"/>
              <a:chExt cx="588000" cy="588000"/>
            </a:xfrm>
          </p:grpSpPr>
          <p:sp>
            <p:nvSpPr>
              <p:cNvPr id="89" name="Google Shape;89;p16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F887E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F88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" name="Google Shape;91;p16"/>
            <p:cNvSpPr txBox="1"/>
            <p:nvPr/>
          </p:nvSpPr>
          <p:spPr>
            <a:xfrm>
              <a:off x="3214513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4335750" y="346030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5419402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4" name="Google Shape;94;p16"/>
            <p:cNvGrpSpPr/>
            <p:nvPr/>
          </p:nvGrpSpPr>
          <p:grpSpPr>
            <a:xfrm>
              <a:off x="4261689" y="1180926"/>
              <a:ext cx="585001" cy="585530"/>
              <a:chOff x="1967628" y="812211"/>
              <a:chExt cx="588000" cy="588000"/>
            </a:xfrm>
          </p:grpSpPr>
          <p:sp>
            <p:nvSpPr>
              <p:cNvPr id="95" name="Google Shape;95;p16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" name="Google Shape;97;p16"/>
            <p:cNvSpPr txBox="1"/>
            <p:nvPr/>
          </p:nvSpPr>
          <p:spPr>
            <a:xfrm>
              <a:off x="4335750" y="125444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" name="Google Shape;98;p16"/>
          <p:cNvGrpSpPr/>
          <p:nvPr/>
        </p:nvGrpSpPr>
        <p:grpSpPr>
          <a:xfrm>
            <a:off x="323500" y="1170475"/>
            <a:ext cx="3362713" cy="1289700"/>
            <a:chOff x="323500" y="1170475"/>
            <a:chExt cx="3362713" cy="1289700"/>
          </a:xfrm>
        </p:grpSpPr>
        <p:sp>
          <p:nvSpPr>
            <p:cNvPr id="99" name="Google Shape;99;p16"/>
            <p:cNvSpPr txBox="1"/>
            <p:nvPr/>
          </p:nvSpPr>
          <p:spPr>
            <a:xfrm>
              <a:off x="323500" y="11704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latin typeface="Roboto"/>
                  <a:ea typeface="Roboto"/>
                  <a:cs typeface="Roboto"/>
                  <a:sym typeface="Roboto"/>
                </a:rPr>
                <a:t>Une équipe de choc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latin typeface="Roboto"/>
                  <a:ea typeface="Roboto"/>
                  <a:cs typeface="Roboto"/>
                  <a:sym typeface="Roboto"/>
                </a:rPr>
                <a:t>4 collaborateurs unis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0" name="Google Shape;100;p16"/>
            <p:cNvCxnSpPr/>
            <p:nvPr/>
          </p:nvCxnSpPr>
          <p:spPr>
            <a:xfrm rot="10800000">
              <a:off x="2641913" y="1831625"/>
              <a:ext cx="1044300" cy="0"/>
            </a:xfrm>
            <a:prstGeom prst="straightConnector1">
              <a:avLst/>
            </a:prstGeom>
            <a:noFill/>
            <a:ln cap="flat" cmpd="sng" w="9525">
              <a:solidFill>
                <a:srgbClr val="1F887E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01" name="Google Shape;101;p16"/>
          <p:cNvGrpSpPr/>
          <p:nvPr/>
        </p:nvGrpSpPr>
        <p:grpSpPr>
          <a:xfrm>
            <a:off x="323500" y="2828275"/>
            <a:ext cx="3629413" cy="1289700"/>
            <a:chOff x="323500" y="2828275"/>
            <a:chExt cx="3629413" cy="1289700"/>
          </a:xfrm>
        </p:grpSpPr>
        <p:sp>
          <p:nvSpPr>
            <p:cNvPr id="102" name="Google Shape;102;p16"/>
            <p:cNvSpPr txBox="1"/>
            <p:nvPr/>
          </p:nvSpPr>
          <p:spPr>
            <a:xfrm>
              <a:off x="323500" y="28282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latin typeface="Roboto"/>
                  <a:ea typeface="Roboto"/>
                  <a:cs typeface="Roboto"/>
                  <a:sym typeface="Roboto"/>
                </a:rPr>
                <a:t>Phase de recherches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latin typeface="Roboto"/>
                  <a:ea typeface="Roboto"/>
                  <a:cs typeface="Roboto"/>
                  <a:sym typeface="Roboto"/>
                </a:rPr>
                <a:t>Étude de plusieurs sujets avec un certain potentiel dans le monde de l’IOT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3" name="Google Shape;103;p16"/>
            <p:cNvCxnSpPr/>
            <p:nvPr/>
          </p:nvCxnSpPr>
          <p:spPr>
            <a:xfrm rot="10800000">
              <a:off x="2641913" y="3489425"/>
              <a:ext cx="1311000" cy="0"/>
            </a:xfrm>
            <a:prstGeom prst="straightConnector1">
              <a:avLst/>
            </a:prstGeom>
            <a:noFill/>
            <a:ln cap="flat" cmpd="sng" w="9525">
              <a:solidFill>
                <a:srgbClr val="1D7E7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04" name="Google Shape;104;p16"/>
          <p:cNvGrpSpPr/>
          <p:nvPr/>
        </p:nvGrpSpPr>
        <p:grpSpPr>
          <a:xfrm>
            <a:off x="5209825" y="1060350"/>
            <a:ext cx="3610650" cy="1289700"/>
            <a:chOff x="5209825" y="1060350"/>
            <a:chExt cx="3610650" cy="1289700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6696475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latin typeface="Roboto"/>
                  <a:ea typeface="Roboto"/>
                  <a:cs typeface="Roboto"/>
                  <a:sym typeface="Roboto"/>
                </a:rPr>
                <a:t>Choix du sujet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latin typeface="Roboto"/>
                  <a:ea typeface="Roboto"/>
                  <a:cs typeface="Roboto"/>
                  <a:sym typeface="Roboto"/>
                </a:rPr>
                <a:t>Développement d’un système de gestion de l'énergie : EcoSmart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5209825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07" name="Google Shape;107;p16"/>
          <p:cNvGrpSpPr/>
          <p:nvPr/>
        </p:nvGrpSpPr>
        <p:grpSpPr>
          <a:xfrm>
            <a:off x="5209825" y="3020450"/>
            <a:ext cx="3610650" cy="1289700"/>
            <a:chOff x="5209825" y="3020450"/>
            <a:chExt cx="3610650" cy="1289700"/>
          </a:xfrm>
        </p:grpSpPr>
        <p:sp>
          <p:nvSpPr>
            <p:cNvPr id="108" name="Google Shape;108;p16"/>
            <p:cNvSpPr txBox="1"/>
            <p:nvPr/>
          </p:nvSpPr>
          <p:spPr>
            <a:xfrm>
              <a:off x="6696475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latin typeface="Roboto"/>
                  <a:ea typeface="Roboto"/>
                  <a:cs typeface="Roboto"/>
                  <a:sym typeface="Roboto"/>
                </a:rPr>
                <a:t>De multiples échanges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latin typeface="Roboto"/>
                  <a:ea typeface="Roboto"/>
                  <a:cs typeface="Roboto"/>
                  <a:sym typeface="Roboto"/>
                </a:rPr>
                <a:t>Succession de débats et élimination des projets finalement peu concluants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9" name="Google Shape;109;p16"/>
            <p:cNvCxnSpPr/>
            <p:nvPr/>
          </p:nvCxnSpPr>
          <p:spPr>
            <a:xfrm>
              <a:off x="5209825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B786E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 CE QUE EcoSMART ?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1761" y="0"/>
            <a:ext cx="622239" cy="6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/>
          <p:nvPr/>
        </p:nvSpPr>
        <p:spPr>
          <a:xfrm>
            <a:off x="5215325" y="3864800"/>
            <a:ext cx="2118300" cy="5523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Fonctionnalités clés </a:t>
            </a:r>
            <a:endParaRPr sz="1200"/>
          </a:p>
        </p:txBody>
      </p:sp>
      <p:sp>
        <p:nvSpPr>
          <p:cNvPr id="117" name="Google Shape;117;p17"/>
          <p:cNvSpPr/>
          <p:nvPr/>
        </p:nvSpPr>
        <p:spPr>
          <a:xfrm>
            <a:off x="1734025" y="3864800"/>
            <a:ext cx="2118300" cy="5523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Description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8"/>
          <p:cNvGrpSpPr/>
          <p:nvPr/>
        </p:nvGrpSpPr>
        <p:grpSpPr>
          <a:xfrm>
            <a:off x="1661375" y="1576813"/>
            <a:ext cx="1942800" cy="1569600"/>
            <a:chOff x="1660800" y="1171213"/>
            <a:chExt cx="1942800" cy="1569600"/>
          </a:xfrm>
        </p:grpSpPr>
        <p:sp>
          <p:nvSpPr>
            <p:cNvPr id="123" name="Google Shape;123;p18"/>
            <p:cNvSpPr/>
            <p:nvPr/>
          </p:nvSpPr>
          <p:spPr>
            <a:xfrm>
              <a:off x="1660800" y="1171213"/>
              <a:ext cx="1942800" cy="1569600"/>
            </a:xfrm>
            <a:prstGeom prst="round1Rect">
              <a:avLst>
                <a:gd fmla="val 17446" name="adj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 txBox="1"/>
            <p:nvPr/>
          </p:nvSpPr>
          <p:spPr>
            <a:xfrm>
              <a:off x="1879865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Coût de l’énergie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1879863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Les utilisateurs estiment que les coûts de l’énergie sont </a:t>
              </a: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élevés</a:t>
              </a: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" name="Google Shape;126;p18"/>
          <p:cNvGrpSpPr/>
          <p:nvPr/>
        </p:nvGrpSpPr>
        <p:grpSpPr>
          <a:xfrm>
            <a:off x="3601175" y="1576813"/>
            <a:ext cx="1942800" cy="1569600"/>
            <a:chOff x="3600600" y="1170963"/>
            <a:chExt cx="1942800" cy="1569600"/>
          </a:xfrm>
        </p:grpSpPr>
        <p:sp>
          <p:nvSpPr>
            <p:cNvPr id="127" name="Google Shape;127;p18"/>
            <p:cNvSpPr/>
            <p:nvPr/>
          </p:nvSpPr>
          <p:spPr>
            <a:xfrm>
              <a:off x="3600600" y="1170963"/>
              <a:ext cx="1942800" cy="1569600"/>
            </a:xfrm>
            <a:prstGeom prst="round2SameRect">
              <a:avLst>
                <a:gd fmla="val 18098" name="adj1"/>
                <a:gd fmla="val 0" name="adj2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 txBox="1"/>
            <p:nvPr/>
          </p:nvSpPr>
          <p:spPr>
            <a:xfrm>
              <a:off x="3819008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Manque de connaissances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3819008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Beaucoup de monde n’est pas assez informé sur la gestion de son énergie.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" name="Google Shape;130;p18"/>
          <p:cNvGrpSpPr/>
          <p:nvPr/>
        </p:nvGrpSpPr>
        <p:grpSpPr>
          <a:xfrm>
            <a:off x="5540409" y="1593764"/>
            <a:ext cx="1942800" cy="1552648"/>
            <a:chOff x="5539816" y="1171213"/>
            <a:chExt cx="1942800" cy="1569600"/>
          </a:xfrm>
        </p:grpSpPr>
        <p:sp>
          <p:nvSpPr>
            <p:cNvPr id="131" name="Google Shape;131;p18"/>
            <p:cNvSpPr/>
            <p:nvPr/>
          </p:nvSpPr>
          <p:spPr>
            <a:xfrm flipH="1">
              <a:off x="5539816" y="1171213"/>
              <a:ext cx="1942800" cy="1569600"/>
            </a:xfrm>
            <a:prstGeom prst="round1Rect">
              <a:avLst>
                <a:gd fmla="val 17446" name="adj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 txBox="1"/>
            <p:nvPr/>
          </p:nvSpPr>
          <p:spPr>
            <a:xfrm>
              <a:off x="5762399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Prise de conscience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5762397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 maîtrise de l’énergie devient de plus en plus courante.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" name="Google Shape;134;p18"/>
          <p:cNvGrpSpPr/>
          <p:nvPr/>
        </p:nvGrpSpPr>
        <p:grpSpPr>
          <a:xfrm>
            <a:off x="3474468" y="2333171"/>
            <a:ext cx="260366" cy="260366"/>
            <a:chOff x="3157188" y="909150"/>
            <a:chExt cx="470400" cy="470400"/>
          </a:xfrm>
        </p:grpSpPr>
        <p:sp>
          <p:nvSpPr>
            <p:cNvPr id="135" name="Google Shape;135;p18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8"/>
          <p:cNvGrpSpPr/>
          <p:nvPr/>
        </p:nvGrpSpPr>
        <p:grpSpPr>
          <a:xfrm>
            <a:off x="5413627" y="2333171"/>
            <a:ext cx="260366" cy="260366"/>
            <a:chOff x="3157188" y="909150"/>
            <a:chExt cx="470400" cy="470400"/>
          </a:xfrm>
        </p:grpSpPr>
        <p:sp>
          <p:nvSpPr>
            <p:cNvPr id="138" name="Google Shape;138;p18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18"/>
          <p:cNvGrpSpPr/>
          <p:nvPr/>
        </p:nvGrpSpPr>
        <p:grpSpPr>
          <a:xfrm>
            <a:off x="1660809" y="3129538"/>
            <a:ext cx="5822400" cy="1248600"/>
            <a:chOff x="1660800" y="2723938"/>
            <a:chExt cx="5822400" cy="1248600"/>
          </a:xfrm>
        </p:grpSpPr>
        <p:sp>
          <p:nvSpPr>
            <p:cNvPr id="141" name="Google Shape;141;p18"/>
            <p:cNvSpPr/>
            <p:nvPr/>
          </p:nvSpPr>
          <p:spPr>
            <a:xfrm rot="10800000">
              <a:off x="1660800" y="2723938"/>
              <a:ext cx="5822400" cy="1248600"/>
            </a:xfrm>
            <a:prstGeom prst="round2SameRect">
              <a:avLst>
                <a:gd fmla="val 18098" name="adj1"/>
                <a:gd fmla="val 0" name="adj2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2583300" y="2978750"/>
              <a:ext cx="39774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Système de gestion de l'énergie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8"/>
            <p:cNvSpPr txBox="1"/>
            <p:nvPr/>
          </p:nvSpPr>
          <p:spPr>
            <a:xfrm>
              <a:off x="3096591" y="3328250"/>
              <a:ext cx="3154800" cy="6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Prise de conscience de la consommation d'énergie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Optimiser l’utilisation des appareils électroménagers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Réduction de l’empreinte carbone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4" name="Google Shape;144;p1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Description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Fonctionnalités clés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235250" y="1707275"/>
            <a:ext cx="201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/>
              <a:t>Surveillance en temps réel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1097500" y="2907525"/>
            <a:ext cx="2011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/>
              <a:t>Programmation des horaires d’utilisation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6359875" y="1881000"/>
            <a:ext cx="201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/>
              <a:t>Contrôle à distance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6359875" y="4023575"/>
            <a:ext cx="2011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/>
              <a:t>Suivi des économies d’énergie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2822575" y="4215400"/>
            <a:ext cx="2011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/>
              <a:t>Intégration avec d’autres appareils connectés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4348675" y="2771125"/>
            <a:ext cx="2011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/>
              <a:t>Recommandations</a:t>
            </a:r>
            <a:r>
              <a:rPr i="1" lang="fr" sz="1100"/>
              <a:t> d’optimisations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56" name="Google Shape;156;p19"/>
          <p:cNvCxnSpPr>
            <a:stCxn id="150" idx="3"/>
            <a:endCxn id="152" idx="1"/>
          </p:cNvCxnSpPr>
          <p:nvPr/>
        </p:nvCxnSpPr>
        <p:spPr>
          <a:xfrm>
            <a:off x="2246450" y="1884275"/>
            <a:ext cx="4113300" cy="1737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9"/>
          <p:cNvCxnSpPr>
            <a:stCxn id="152" idx="2"/>
            <a:endCxn id="155" idx="0"/>
          </p:cNvCxnSpPr>
          <p:nvPr/>
        </p:nvCxnSpPr>
        <p:spPr>
          <a:xfrm rot="5400000">
            <a:off x="6091825" y="1497450"/>
            <a:ext cx="536100" cy="20112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9"/>
          <p:cNvCxnSpPr>
            <a:stCxn id="155" idx="1"/>
            <a:endCxn id="151" idx="3"/>
          </p:cNvCxnSpPr>
          <p:nvPr/>
        </p:nvCxnSpPr>
        <p:spPr>
          <a:xfrm flipH="1">
            <a:off x="3108775" y="3045475"/>
            <a:ext cx="1239900" cy="1365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9"/>
          <p:cNvCxnSpPr>
            <a:stCxn id="151" idx="2"/>
            <a:endCxn id="154" idx="1"/>
          </p:cNvCxnSpPr>
          <p:nvPr/>
        </p:nvCxnSpPr>
        <p:spPr>
          <a:xfrm flipH="1" rot="-5400000">
            <a:off x="1946050" y="3613275"/>
            <a:ext cx="1033500" cy="719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9"/>
          <p:cNvCxnSpPr>
            <a:stCxn id="154" idx="3"/>
            <a:endCxn id="153" idx="1"/>
          </p:cNvCxnSpPr>
          <p:nvPr/>
        </p:nvCxnSpPr>
        <p:spPr>
          <a:xfrm flipH="1" rot="10800000">
            <a:off x="4833775" y="4298050"/>
            <a:ext cx="1526100" cy="191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Étude </a:t>
            </a:r>
            <a:r>
              <a:rPr lang="fr"/>
              <a:t>concurrentielle</a:t>
            </a:r>
            <a:endParaRPr/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1761" y="0"/>
            <a:ext cx="622239" cy="6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21"/>
          <p:cNvGraphicFramePr/>
          <p:nvPr/>
        </p:nvGraphicFramePr>
        <p:xfrm>
          <a:off x="952500" y="41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{A7E43371-2322-47AF-B1AC-42B2E02CE3AA}</a:tableStyleId>
              </a:tblPr>
              <a:tblGrid>
                <a:gridCol w="3619500"/>
                <a:gridCol w="3619500"/>
              </a:tblGrid>
              <a:tr h="213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Google Nest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Ecobee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3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Energy Hub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Enphase Energy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125" y="987625"/>
            <a:ext cx="1435125" cy="14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6796" y="1015996"/>
            <a:ext cx="1463075" cy="14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1750" y="3332800"/>
            <a:ext cx="3071875" cy="6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2937" y="3212422"/>
            <a:ext cx="2670810" cy="9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