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8" r:id="rId1"/>
  </p:sldMasterIdLst>
  <p:sldIdLst>
    <p:sldId id="267" r:id="rId2"/>
    <p:sldId id="268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4" r:id="rId1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73" d="100"/>
          <a:sy n="73" d="100"/>
        </p:scale>
        <p:origin x="30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1750055"/>
            <a:ext cx="6423025" cy="3722887"/>
          </a:xfrm>
        </p:spPr>
        <p:txBody>
          <a:bodyPr anchor="b"/>
          <a:lstStyle>
            <a:lvl1pPr algn="ctr">
              <a:defRPr sz="49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41327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3870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569325"/>
            <a:ext cx="1629370" cy="90621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569325"/>
            <a:ext cx="4793655" cy="90621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0465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spc="-140" dirty="0"/>
              <a:t>‹#›</a:t>
            </a:fld>
            <a:endParaRPr spc="-140" dirty="0"/>
          </a:p>
        </p:txBody>
      </p:sp>
    </p:spTree>
    <p:extLst>
      <p:ext uri="{BB962C8B-B14F-4D97-AF65-F5344CB8AC3E}">
        <p14:creationId xmlns:p14="http://schemas.microsoft.com/office/powerpoint/2010/main" val="22855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26394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2665927"/>
            <a:ext cx="6517481" cy="4448157"/>
          </a:xfrm>
        </p:spPr>
        <p:txBody>
          <a:bodyPr anchor="b"/>
          <a:lstStyle>
            <a:lvl1pPr>
              <a:defRPr sz="495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4" y="7156165"/>
            <a:ext cx="6517481" cy="2339180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65926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42203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569327"/>
            <a:ext cx="6517481" cy="20668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5" y="2621369"/>
            <a:ext cx="3196753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95" y="3906061"/>
            <a:ext cx="3196753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5485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6640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320823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497" y="1539654"/>
            <a:ext cx="3825478" cy="7599245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14290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2497" y="1539654"/>
            <a:ext cx="3825478" cy="7599245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24248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510" y="569327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509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091" y="9911200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6778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9535">
              <a:lnSpc>
                <a:spcPct val="100000"/>
              </a:lnSpc>
              <a:spcBef>
                <a:spcPts val="495"/>
              </a:spcBef>
            </a:pPr>
            <a:fld id="{81D60167-4931-47E6-BA6A-407CBD079E47}" type="slidenum">
              <a:rPr lang="fr-FR" spc="-140" smtClean="0"/>
              <a:t>‹#›</a:t>
            </a:fld>
            <a:endParaRPr lang="fr-FR" spc="-140" dirty="0"/>
          </a:p>
        </p:txBody>
      </p:sp>
    </p:spTree>
    <p:extLst>
      <p:ext uri="{BB962C8B-B14F-4D97-AF65-F5344CB8AC3E}">
        <p14:creationId xmlns:p14="http://schemas.microsoft.com/office/powerpoint/2010/main" val="9197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555" y="2554726"/>
            <a:ext cx="5786120" cy="11358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9435" indent="-22923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60070" algn="l"/>
              </a:tabLst>
            </a:pP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Dé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600" b="1" spc="-114" dirty="0">
                <a:solidFill>
                  <a:srgbClr val="252525"/>
                </a:solidFill>
                <a:latin typeface="Tahoma"/>
                <a:cs typeface="Tahoma"/>
              </a:rPr>
              <a:t>init</a:t>
            </a:r>
            <a:r>
              <a:rPr sz="1600" b="1" spc="-45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12700" marR="5080" algn="just">
              <a:lnSpc>
                <a:spcPct val="117500"/>
              </a:lnSpc>
              <a:spcBef>
                <a:spcPts val="1060"/>
              </a:spcBef>
            </a:pPr>
            <a:r>
              <a:rPr lang="fr-FR" sz="1400" spc="80" dirty="0">
                <a:solidFill>
                  <a:srgbClr val="252525"/>
                </a:solidFill>
                <a:latin typeface="Verdana"/>
                <a:cs typeface="Verdana"/>
              </a:rPr>
              <a:t>SDAIM est une application de gestion de projet qui permet aux utilisateurs de gérer de nombreuses choses qui rendent le travail plus facile et plus efficace.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72" y="4064006"/>
            <a:ext cx="33445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540" indent="-22923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511175" algn="l"/>
              </a:tabLst>
            </a:pPr>
            <a:r>
              <a:rPr sz="1600" b="1" spc="-2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600" b="1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600" b="1" spc="-10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600" b="1" spc="-7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b="1" spc="-18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b="1" spc="10" dirty="0">
                <a:solidFill>
                  <a:srgbClr val="252525"/>
                </a:solidFill>
                <a:latin typeface="Tahoma"/>
                <a:cs typeface="Tahoma"/>
              </a:rPr>
              <a:t>faces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b="1" spc="45" dirty="0">
                <a:solidFill>
                  <a:srgbClr val="252525"/>
                </a:solidFill>
                <a:latin typeface="Tahoma"/>
                <a:cs typeface="Tahoma"/>
              </a:rPr>
              <a:t>’app</a:t>
            </a:r>
            <a:r>
              <a:rPr sz="1600" b="1" spc="-40" dirty="0">
                <a:solidFill>
                  <a:srgbClr val="252525"/>
                </a:solidFill>
                <a:latin typeface="Tahoma"/>
                <a:cs typeface="Tahoma"/>
              </a:rPr>
              <a:t>licati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2700" y="0"/>
            <a:ext cx="7586345" cy="2372360"/>
            <a:chOff x="-12700" y="0"/>
            <a:chExt cx="7586345" cy="2372360"/>
          </a:xfrm>
          <a:solidFill>
            <a:schemeClr val="accent6"/>
          </a:solidFill>
        </p:grpSpPr>
        <p:sp>
          <p:nvSpPr>
            <p:cNvPr id="6" name="object 6"/>
            <p:cNvSpPr/>
            <p:nvPr/>
          </p:nvSpPr>
          <p:spPr>
            <a:xfrm>
              <a:off x="0" y="0"/>
              <a:ext cx="7560945" cy="2359660"/>
            </a:xfrm>
            <a:custGeom>
              <a:avLst/>
              <a:gdLst/>
              <a:ahLst/>
              <a:cxnLst/>
              <a:rect l="l" t="t" r="r" b="b"/>
              <a:pathLst>
                <a:path w="7560945" h="2359660">
                  <a:moveTo>
                    <a:pt x="7560564" y="0"/>
                  </a:moveTo>
                  <a:lnTo>
                    <a:pt x="0" y="0"/>
                  </a:lnTo>
                  <a:lnTo>
                    <a:pt x="0" y="2359393"/>
                  </a:lnTo>
                  <a:lnTo>
                    <a:pt x="7560564" y="1365222"/>
                  </a:lnTo>
                  <a:lnTo>
                    <a:pt x="756056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65222"/>
              <a:ext cx="7560945" cy="994410"/>
            </a:xfrm>
            <a:custGeom>
              <a:avLst/>
              <a:gdLst/>
              <a:ahLst/>
              <a:cxnLst/>
              <a:rect l="l" t="t" r="r" b="b"/>
              <a:pathLst>
                <a:path w="7560945" h="994410">
                  <a:moveTo>
                    <a:pt x="7560564" y="0"/>
                  </a:moveTo>
                  <a:lnTo>
                    <a:pt x="0" y="994171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7672" y="716990"/>
            <a:ext cx="3260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solidFill>
                  <a:srgbClr val="252525"/>
                </a:solidFill>
                <a:latin typeface="Verdana"/>
                <a:cs typeface="Verdana"/>
              </a:rPr>
              <a:t>Présent</a:t>
            </a:r>
            <a:r>
              <a:rPr sz="2400" b="0" spc="-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2400" b="0" spc="-14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2400" b="0" spc="-40" dirty="0">
                <a:solidFill>
                  <a:srgbClr val="252525"/>
                </a:solidFill>
                <a:latin typeface="Verdana"/>
                <a:cs typeface="Verdana"/>
              </a:rPr>
              <a:t>io</a:t>
            </a:r>
            <a:r>
              <a:rPr sz="2400" b="0" spc="-5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2400" b="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b="0" spc="4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2400" b="0" spc="4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2400" b="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b="0" spc="-195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2400" b="0" spc="-15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2400" b="0" spc="-60" dirty="0">
                <a:solidFill>
                  <a:srgbClr val="252525"/>
                </a:solidFill>
                <a:latin typeface="Verdana"/>
                <a:cs typeface="Verdana"/>
              </a:rPr>
              <a:t>ojet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95"/>
              </a:spcBef>
            </a:pPr>
            <a:r>
              <a:rPr spc="-140" dirty="0"/>
              <a:t>11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75865" y="10003320"/>
            <a:ext cx="2897505" cy="702310"/>
            <a:chOff x="4675865" y="10003320"/>
            <a:chExt cx="2897505" cy="702310"/>
          </a:xfrm>
          <a:solidFill>
            <a:schemeClr val="accent6"/>
          </a:solidFill>
        </p:grpSpPr>
        <p:sp>
          <p:nvSpPr>
            <p:cNvPr id="10" name="object 10"/>
            <p:cNvSpPr/>
            <p:nvPr/>
          </p:nvSpPr>
          <p:spPr>
            <a:xfrm>
              <a:off x="4688565" y="10016020"/>
              <a:ext cx="2872105" cy="676910"/>
            </a:xfrm>
            <a:custGeom>
              <a:avLst/>
              <a:gdLst/>
              <a:ahLst/>
              <a:cxnLst/>
              <a:rect l="l" t="t" r="r" b="b"/>
              <a:pathLst>
                <a:path w="2872104" h="676909">
                  <a:moveTo>
                    <a:pt x="2871998" y="0"/>
                  </a:moveTo>
                  <a:lnTo>
                    <a:pt x="0" y="676363"/>
                  </a:lnTo>
                  <a:lnTo>
                    <a:pt x="2871998" y="676363"/>
                  </a:lnTo>
                  <a:lnTo>
                    <a:pt x="287199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8565" y="10016020"/>
              <a:ext cx="2872105" cy="676910"/>
            </a:xfrm>
            <a:custGeom>
              <a:avLst/>
              <a:gdLst/>
              <a:ahLst/>
              <a:cxnLst/>
              <a:rect l="l" t="t" r="r" b="b"/>
              <a:pathLst>
                <a:path w="2872104" h="676909">
                  <a:moveTo>
                    <a:pt x="0" y="676363"/>
                  </a:moveTo>
                  <a:lnTo>
                    <a:pt x="2871998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178D002E-CAC1-4414-AF2B-39B3C471357B}"/>
              </a:ext>
            </a:extLst>
          </p:cNvPr>
          <p:cNvSpPr txBox="1"/>
          <p:nvPr/>
        </p:nvSpPr>
        <p:spPr>
          <a:xfrm>
            <a:off x="885190" y="4755822"/>
            <a:ext cx="5785485" cy="115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" indent="-2292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2164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chemeClr val="accent6"/>
                </a:solidFill>
                <a:latin typeface="Tahoma"/>
                <a:cs typeface="Tahoma"/>
              </a:rPr>
              <a:t>d’authentification</a:t>
            </a:r>
            <a:r>
              <a:rPr sz="1600" b="1" spc="-1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17500"/>
              </a:lnSpc>
              <a:spcBef>
                <a:spcPts val="1060"/>
              </a:spcBef>
            </a:pPr>
            <a:r>
              <a:rPr sz="1400" spc="-50" dirty="0">
                <a:latin typeface="Verdana"/>
                <a:cs typeface="Verdana"/>
              </a:rPr>
              <a:t>Dès </a:t>
            </a:r>
            <a:r>
              <a:rPr sz="1400" spc="50" dirty="0">
                <a:latin typeface="Verdana"/>
                <a:cs typeface="Verdana"/>
              </a:rPr>
              <a:t>l’accès </a:t>
            </a:r>
            <a:r>
              <a:rPr sz="1400" spc="114" dirty="0">
                <a:latin typeface="Verdana"/>
                <a:cs typeface="Verdana"/>
              </a:rPr>
              <a:t>à </a:t>
            </a:r>
            <a:r>
              <a:rPr sz="1400" spc="15" dirty="0">
                <a:latin typeface="Verdana"/>
                <a:cs typeface="Verdana"/>
              </a:rPr>
              <a:t>l’application </a:t>
            </a:r>
            <a:r>
              <a:rPr sz="1400" dirty="0">
                <a:latin typeface="Verdana"/>
                <a:cs typeface="Verdana"/>
              </a:rPr>
              <a:t>une </a:t>
            </a:r>
            <a:r>
              <a:rPr sz="1400" spc="80" dirty="0">
                <a:latin typeface="Verdana"/>
                <a:cs typeface="Verdana"/>
              </a:rPr>
              <a:t>page </a:t>
            </a:r>
            <a:r>
              <a:rPr sz="1400" spc="-5" dirty="0">
                <a:latin typeface="Verdana"/>
                <a:cs typeface="Verdana"/>
              </a:rPr>
              <a:t>d’authentification </a:t>
            </a:r>
            <a:r>
              <a:rPr sz="1400" spc="-10" dirty="0">
                <a:latin typeface="Verdana"/>
                <a:cs typeface="Verdana"/>
              </a:rPr>
              <a:t>s’affiche.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Apres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authentification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l’administrateur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peut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accéder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aux 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différentes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fonctionnalités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l’application.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A62AFF26-B3CF-4889-B2DD-9DBBDF892A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143" y="6108700"/>
            <a:ext cx="6084848" cy="3883256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6136EADF-2CE6-4C4D-94FB-007CB15149B7}"/>
              </a:ext>
            </a:extLst>
          </p:cNvPr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452444"/>
            <a:ext cx="5788025" cy="2639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paramètre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paramètres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changer le nom du serveur de l'appareil utilisé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Définir la couleur d'apparence de l'interface de l'application par thème et la couleur du texte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Modifier le mot de passe de l'utilisateur sélectionner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Button reset: Réinitialiser aux paramètres par défaut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151" y="3364132"/>
            <a:ext cx="3768208" cy="3430368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928B6666-301D-4728-969A-554D1C12B4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5762" y="6810588"/>
            <a:ext cx="4204967" cy="34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207232"/>
            <a:ext cx="578866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400"/>
              </a:lnSpc>
              <a:spcBef>
                <a:spcPts val="95"/>
              </a:spcBef>
            </a:pPr>
            <a:r>
              <a:rPr lang="fr-FR" sz="1400" spc="-10" dirty="0">
                <a:latin typeface="Verdana"/>
                <a:cs typeface="Verdana"/>
              </a:rPr>
              <a:t>La </a:t>
            </a:r>
            <a:r>
              <a:rPr lang="fr-FR" sz="1400" spc="10" dirty="0">
                <a:latin typeface="Verdana"/>
                <a:cs typeface="Verdana"/>
              </a:rPr>
              <a:t>période </a:t>
            </a:r>
            <a:r>
              <a:rPr lang="fr-FR" sz="1400" spc="80" dirty="0">
                <a:latin typeface="Verdana"/>
                <a:cs typeface="Verdana"/>
              </a:rPr>
              <a:t>de </a:t>
            </a:r>
            <a:r>
              <a:rPr lang="fr-FR" sz="1400" spc="-5" dirty="0">
                <a:latin typeface="Verdana"/>
                <a:cs typeface="Verdana"/>
              </a:rPr>
              <a:t>stage </a:t>
            </a:r>
            <a:r>
              <a:rPr lang="fr-FR" sz="1400" spc="35" dirty="0">
                <a:latin typeface="Verdana"/>
                <a:cs typeface="Verdana"/>
              </a:rPr>
              <a:t>au </a:t>
            </a:r>
            <a:r>
              <a:rPr lang="fr-FR" sz="1400" spc="-65" dirty="0">
                <a:latin typeface="Verdana"/>
                <a:cs typeface="Verdana"/>
              </a:rPr>
              <a:t>sein </a:t>
            </a:r>
            <a:r>
              <a:rPr lang="fr-FR" sz="1400" spc="75" dirty="0">
                <a:latin typeface="Verdana"/>
                <a:cs typeface="Verdana"/>
              </a:rPr>
              <a:t>de </a:t>
            </a:r>
            <a:r>
              <a:rPr lang="fr-FR" sz="1400" spc="-40" dirty="0">
                <a:latin typeface="Verdana"/>
                <a:cs typeface="Verdana"/>
              </a:rPr>
              <a:t>l’entreprise </a:t>
            </a:r>
            <a:r>
              <a:rPr lang="fr-FR" sz="1400" spc="-15" dirty="0">
                <a:latin typeface="Verdana"/>
                <a:cs typeface="Verdana"/>
              </a:rPr>
              <a:t>SDAIM </a:t>
            </a:r>
            <a:r>
              <a:rPr lang="fr-FR" sz="1400" spc="114" dirty="0">
                <a:latin typeface="Verdana"/>
                <a:cs typeface="Verdana"/>
              </a:rPr>
              <a:t>a </a:t>
            </a:r>
            <a:r>
              <a:rPr lang="fr-FR" sz="1400" spc="20" dirty="0">
                <a:latin typeface="Verdana"/>
                <a:cs typeface="Verdana"/>
              </a:rPr>
              <a:t>été </a:t>
            </a:r>
            <a:r>
              <a:rPr lang="fr-FR" sz="1400" spc="25" dirty="0">
                <a:latin typeface="Verdana"/>
                <a:cs typeface="Verdana"/>
              </a:rPr>
              <a:t> </a:t>
            </a:r>
            <a:r>
              <a:rPr lang="fr-FR" sz="1400" spc="15" dirty="0">
                <a:latin typeface="Verdana"/>
                <a:cs typeface="Verdana"/>
              </a:rPr>
              <a:t>bénéfique </a:t>
            </a:r>
            <a:r>
              <a:rPr lang="fr-FR" sz="1400" spc="-15" dirty="0">
                <a:latin typeface="Verdana"/>
                <a:cs typeface="Verdana"/>
              </a:rPr>
              <a:t>elle </a:t>
            </a:r>
            <a:r>
              <a:rPr lang="fr-FR" sz="1400" spc="60" dirty="0">
                <a:latin typeface="Verdana"/>
                <a:cs typeface="Verdana"/>
              </a:rPr>
              <a:t>m’a </a:t>
            </a:r>
            <a:r>
              <a:rPr lang="fr-FR" sz="1400" spc="-65" dirty="0">
                <a:latin typeface="Verdana"/>
                <a:cs typeface="Verdana"/>
              </a:rPr>
              <a:t>permis </a:t>
            </a:r>
            <a:r>
              <a:rPr lang="fr-FR" sz="1400" spc="10" dirty="0">
                <a:latin typeface="Verdana"/>
                <a:cs typeface="Verdana"/>
              </a:rPr>
              <a:t>d’approfondir </a:t>
            </a:r>
            <a:r>
              <a:rPr lang="fr-FR" sz="1400" spc="-65" dirty="0">
                <a:latin typeface="Verdana"/>
                <a:cs typeface="Verdana"/>
              </a:rPr>
              <a:t>les </a:t>
            </a:r>
            <a:r>
              <a:rPr lang="fr-FR" sz="1400" spc="-50" dirty="0">
                <a:latin typeface="Verdana"/>
                <a:cs typeface="Verdana"/>
              </a:rPr>
              <a:t>notions </a:t>
            </a:r>
            <a:r>
              <a:rPr lang="fr-FR" sz="1400" spc="-35" dirty="0">
                <a:latin typeface="Verdana"/>
                <a:cs typeface="Verdana"/>
              </a:rPr>
              <a:t>théoriques </a:t>
            </a:r>
            <a:r>
              <a:rPr lang="fr-FR" sz="1400" spc="-30" dirty="0">
                <a:latin typeface="Verdana"/>
                <a:cs typeface="Verdana"/>
              </a:rPr>
              <a:t> </a:t>
            </a:r>
            <a:r>
              <a:rPr lang="fr-FR" sz="1400" spc="40" dirty="0">
                <a:latin typeface="Verdana"/>
                <a:cs typeface="Verdana"/>
              </a:rPr>
              <a:t>que </a:t>
            </a:r>
            <a:r>
              <a:rPr lang="fr-FR" sz="1400" spc="-25" dirty="0">
                <a:latin typeface="Verdana"/>
                <a:cs typeface="Verdana"/>
              </a:rPr>
              <a:t>j’ai</a:t>
            </a:r>
            <a:r>
              <a:rPr lang="fr-FR" sz="1400" spc="-20" dirty="0">
                <a:latin typeface="Verdana"/>
                <a:cs typeface="Verdana"/>
              </a:rPr>
              <a:t> </a:t>
            </a:r>
            <a:r>
              <a:rPr lang="fr-FR" sz="1400" spc="-35" dirty="0">
                <a:latin typeface="Verdana"/>
                <a:cs typeface="Verdana"/>
              </a:rPr>
              <a:t>appris</a:t>
            </a:r>
            <a:r>
              <a:rPr lang="fr-FR" sz="1400" spc="-30" dirty="0">
                <a:latin typeface="Verdana"/>
                <a:cs typeface="Verdana"/>
              </a:rPr>
              <a:t> </a:t>
            </a:r>
            <a:r>
              <a:rPr lang="fr-FR" sz="1400" spc="-25" dirty="0">
                <a:latin typeface="Verdana"/>
                <a:cs typeface="Verdana"/>
              </a:rPr>
              <a:t>durant</a:t>
            </a:r>
            <a:r>
              <a:rPr lang="fr-FR" sz="1400" spc="-20" dirty="0">
                <a:latin typeface="Verdana"/>
                <a:cs typeface="Verdana"/>
              </a:rPr>
              <a:t> </a:t>
            </a:r>
            <a:r>
              <a:rPr lang="fr-FR" sz="1400" spc="35" dirty="0">
                <a:latin typeface="Verdana"/>
                <a:cs typeface="Verdana"/>
              </a:rPr>
              <a:t>ma </a:t>
            </a:r>
            <a:r>
              <a:rPr lang="fr-FR" sz="1400" spc="15" dirty="0">
                <a:latin typeface="Verdana"/>
                <a:cs typeface="Verdana"/>
              </a:rPr>
              <a:t>période</a:t>
            </a:r>
            <a:r>
              <a:rPr lang="fr-FR" sz="1400" spc="20" dirty="0">
                <a:latin typeface="Verdana"/>
                <a:cs typeface="Verdana"/>
              </a:rPr>
              <a:t> </a:t>
            </a:r>
            <a:r>
              <a:rPr lang="fr-FR" sz="1400" spc="75" dirty="0">
                <a:latin typeface="Verdana"/>
                <a:cs typeface="Verdana"/>
              </a:rPr>
              <a:t>de </a:t>
            </a:r>
            <a:r>
              <a:rPr lang="fr-FR" sz="1400" spc="-30" dirty="0">
                <a:latin typeface="Verdana"/>
                <a:cs typeface="Verdana"/>
              </a:rPr>
              <a:t>formation</a:t>
            </a:r>
            <a:r>
              <a:rPr lang="fr-FR" sz="1400" spc="-25" dirty="0">
                <a:latin typeface="Verdana"/>
                <a:cs typeface="Verdana"/>
              </a:rPr>
              <a:t> </a:t>
            </a:r>
            <a:r>
              <a:rPr lang="fr-FR" sz="1400" spc="114" dirty="0">
                <a:latin typeface="Verdana"/>
                <a:cs typeface="Verdana"/>
              </a:rPr>
              <a:t>à </a:t>
            </a:r>
            <a:r>
              <a:rPr lang="fr-FR" sz="1400" spc="-70" dirty="0">
                <a:latin typeface="Verdana"/>
                <a:cs typeface="Verdana"/>
              </a:rPr>
              <a:t>l’institut </a:t>
            </a:r>
            <a:r>
              <a:rPr lang="fr-FR" sz="1400" spc="-65" dirty="0">
                <a:latin typeface="Verdana"/>
                <a:cs typeface="Verdana"/>
              </a:rPr>
              <a:t> </a:t>
            </a:r>
            <a:r>
              <a:rPr lang="fr-FR" sz="1400" spc="-20" dirty="0">
                <a:latin typeface="Verdana"/>
                <a:cs typeface="Verdana"/>
              </a:rPr>
              <a:t>spécialisé </a:t>
            </a:r>
            <a:r>
              <a:rPr lang="fr-FR" sz="1400" spc="-40" dirty="0">
                <a:latin typeface="Verdana"/>
                <a:cs typeface="Verdana"/>
              </a:rPr>
              <a:t>professionnelle </a:t>
            </a:r>
            <a:r>
              <a:rPr lang="fr-FR" sz="1400" spc="80" dirty="0">
                <a:latin typeface="Verdana"/>
                <a:cs typeface="Verdana"/>
              </a:rPr>
              <a:t>de </a:t>
            </a:r>
            <a:r>
              <a:rPr lang="fr-FR" sz="1400" spc="-55" dirty="0">
                <a:latin typeface="Verdana"/>
                <a:cs typeface="Verdana"/>
              </a:rPr>
              <a:t>Cité de l'Air El Jadida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, </a:t>
            </a:r>
            <a:r>
              <a:rPr lang="fr-FR" sz="1400" dirty="0">
                <a:solidFill>
                  <a:srgbClr val="252525"/>
                </a:solidFill>
                <a:latin typeface="Verdana"/>
                <a:cs typeface="Verdana"/>
              </a:rPr>
              <a:t>et </a:t>
            </a:r>
            <a:r>
              <a:rPr lang="fr-FR" sz="1400" spc="-20" dirty="0">
                <a:solidFill>
                  <a:srgbClr val="252525"/>
                </a:solidFill>
                <a:latin typeface="Verdana"/>
                <a:cs typeface="Verdana"/>
              </a:rPr>
              <a:t>d’enrichir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mes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connaissances 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aussi </a:t>
            </a:r>
            <a:r>
              <a:rPr lang="fr-FR" sz="1400" spc="5" dirty="0">
                <a:solidFill>
                  <a:srgbClr val="252525"/>
                </a:solidFill>
                <a:latin typeface="Verdana"/>
                <a:cs typeface="Verdana"/>
              </a:rPr>
              <a:t>bien 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au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niveau pratique </a:t>
            </a:r>
            <a:r>
              <a:rPr lang="fr-FR" sz="1400" spc="45" dirty="0">
                <a:solidFill>
                  <a:srgbClr val="252525"/>
                </a:solidFill>
                <a:latin typeface="Verdana"/>
                <a:cs typeface="Verdana"/>
              </a:rPr>
              <a:t>qu’au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niveau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théorique.</a:t>
            </a:r>
            <a:endParaRPr lang="fr-FR" sz="1400" dirty="0">
              <a:latin typeface="Verdana"/>
              <a:cs typeface="Verdana"/>
            </a:endParaRPr>
          </a:p>
          <a:p>
            <a:pPr marL="12700" marR="6985" algn="just">
              <a:lnSpc>
                <a:spcPct val="117500"/>
              </a:lnSpc>
              <a:spcBef>
                <a:spcPts val="1000"/>
              </a:spcBef>
            </a:pPr>
            <a:r>
              <a:rPr sz="1400" spc="35" dirty="0" err="1">
                <a:solidFill>
                  <a:srgbClr val="252525"/>
                </a:solidFill>
                <a:latin typeface="Verdana"/>
                <a:cs typeface="Verdana"/>
              </a:rPr>
              <a:t>J’ai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appris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que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domaine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théorique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et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domaine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pratique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sont </a:t>
            </a:r>
            <a:r>
              <a:rPr sz="1400" spc="-4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complémentaires,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et 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que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dans le </a:t>
            </a:r>
            <a:r>
              <a:rPr sz="1400" spc="30" dirty="0">
                <a:solidFill>
                  <a:srgbClr val="252525"/>
                </a:solidFill>
                <a:latin typeface="Verdana"/>
                <a:cs typeface="Verdana"/>
              </a:rPr>
              <a:t>monde </a:t>
            </a:r>
            <a:r>
              <a:rPr sz="1400" spc="80" dirty="0">
                <a:solidFill>
                  <a:srgbClr val="252525"/>
                </a:solidFill>
                <a:latin typeface="Verdana"/>
                <a:cs typeface="Verdana"/>
              </a:rPr>
              <a:t>de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travail 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il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n’est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pas </a:t>
            </a:r>
            <a:r>
              <a:rPr sz="1400" spc="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suffisant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d’avoir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bases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théoriques, 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mais</a:t>
            </a:r>
            <a:r>
              <a:rPr sz="14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il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faut 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surtout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être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sociable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et 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coopératif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et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avoir un 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esprit 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d’équipe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pour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mener 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à </a:t>
            </a:r>
            <a:r>
              <a:rPr sz="1400" spc="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b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tes</a:t>
            </a:r>
            <a:r>
              <a:rPr sz="1400" spc="-1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150" dirty="0">
                <a:solidFill>
                  <a:srgbClr val="252525"/>
                </a:solidFill>
                <a:latin typeface="Verdana"/>
                <a:cs typeface="Verdana"/>
              </a:rPr>
              <a:t>â</a:t>
            </a:r>
            <a:r>
              <a:rPr sz="1400" spc="13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h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2700" marR="7620" algn="just">
              <a:lnSpc>
                <a:spcPct val="117100"/>
              </a:lnSpc>
              <a:spcBef>
                <a:spcPts val="1010"/>
              </a:spcBef>
            </a:pP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1400" spc="7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16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252525"/>
                </a:solidFill>
                <a:latin typeface="Verdana"/>
                <a:cs typeface="Verdana"/>
              </a:rPr>
              <a:t>qu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85" dirty="0">
                <a:solidFill>
                  <a:srgbClr val="252525"/>
                </a:solidFill>
                <a:latin typeface="Verdana"/>
                <a:cs typeface="Verdana"/>
              </a:rPr>
              <a:t>age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17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sz="1400" spc="180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rès </a:t>
            </a:r>
            <a:r>
              <a:rPr sz="1400" spc="10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10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geuse  </a:t>
            </a:r>
            <a:r>
              <a:rPr sz="1400" spc="70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1400" spc="8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ur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85" dirty="0">
                <a:solidFill>
                  <a:srgbClr val="252525"/>
                </a:solidFill>
                <a:latin typeface="Verdana"/>
                <a:cs typeface="Verdana"/>
              </a:rPr>
              <a:t>ag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10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re,</a:t>
            </a:r>
            <a:r>
              <a:rPr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gré</a:t>
            </a:r>
            <a:r>
              <a:rPr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100" dirty="0">
                <a:solidFill>
                  <a:srgbClr val="252525"/>
                </a:solidFill>
                <a:latin typeface="Verdana"/>
                <a:cs typeface="Verdana"/>
              </a:rPr>
              <a:t>’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-50" dirty="0">
                <a:solidFill>
                  <a:srgbClr val="252525"/>
                </a:solidFill>
                <a:latin typeface="Verdana"/>
                <a:cs typeface="Verdana"/>
              </a:rPr>
              <a:t>uff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125" dirty="0">
                <a:solidFill>
                  <a:srgbClr val="252525"/>
                </a:solidFill>
                <a:latin typeface="Verdana"/>
                <a:cs typeface="Verdana"/>
              </a:rPr>
              <a:t>ce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252525"/>
                </a:solidFill>
                <a:latin typeface="Verdana"/>
                <a:cs typeface="Verdana"/>
              </a:rPr>
              <a:t>de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252525"/>
                </a:solidFill>
                <a:latin typeface="Verdana"/>
                <a:cs typeface="Verdana"/>
              </a:rPr>
              <a:t>ée.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586345" cy="2298700"/>
            <a:chOff x="-12700" y="0"/>
            <a:chExt cx="7586345" cy="2298700"/>
          </a:xfrm>
          <a:solidFill>
            <a:schemeClr val="accent6"/>
          </a:solidFill>
        </p:grpSpPr>
        <p:sp>
          <p:nvSpPr>
            <p:cNvPr id="4" name="object 4"/>
            <p:cNvSpPr/>
            <p:nvPr/>
          </p:nvSpPr>
          <p:spPr>
            <a:xfrm>
              <a:off x="0" y="0"/>
              <a:ext cx="7560945" cy="2286000"/>
            </a:xfrm>
            <a:custGeom>
              <a:avLst/>
              <a:gdLst/>
              <a:ahLst/>
              <a:cxnLst/>
              <a:rect l="l" t="t" r="r" b="b"/>
              <a:pathLst>
                <a:path w="7560945" h="2286000">
                  <a:moveTo>
                    <a:pt x="7560564" y="0"/>
                  </a:moveTo>
                  <a:lnTo>
                    <a:pt x="0" y="0"/>
                  </a:lnTo>
                  <a:lnTo>
                    <a:pt x="0" y="2285643"/>
                  </a:lnTo>
                  <a:lnTo>
                    <a:pt x="7560564" y="1291474"/>
                  </a:lnTo>
                  <a:lnTo>
                    <a:pt x="756056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1474"/>
              <a:ext cx="7560945" cy="994410"/>
            </a:xfrm>
            <a:custGeom>
              <a:avLst/>
              <a:gdLst/>
              <a:ahLst/>
              <a:cxnLst/>
              <a:rect l="l" t="t" r="r" b="b"/>
              <a:pathLst>
                <a:path w="7560945" h="994410">
                  <a:moveTo>
                    <a:pt x="7560564" y="0"/>
                  </a:moveTo>
                  <a:lnTo>
                    <a:pt x="0" y="994168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76" y="590498"/>
            <a:ext cx="1666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" dirty="0">
                <a:solidFill>
                  <a:srgbClr val="252525"/>
                </a:solidFill>
                <a:latin typeface="Verdana"/>
                <a:cs typeface="Verdana"/>
              </a:rPr>
              <a:t>Conclu</a:t>
            </a:r>
            <a:r>
              <a:rPr sz="2400" b="0" spc="-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2400" b="0" spc="-17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2400" b="0" spc="10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2400" b="0" spc="-5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6030" y="2998088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5795" y="2998088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670" y="2947288"/>
            <a:ext cx="130175" cy="120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6059" y="2947288"/>
            <a:ext cx="130175" cy="1206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365" y="2947288"/>
            <a:ext cx="130175" cy="1206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62380" y="708634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2145" y="708634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5020" y="7035545"/>
            <a:ext cx="130175" cy="1206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409" y="7035545"/>
            <a:ext cx="130175" cy="1206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15" y="7035545"/>
            <a:ext cx="130175" cy="120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600466" y="9985561"/>
            <a:ext cx="2973070" cy="720090"/>
            <a:chOff x="4600466" y="9985561"/>
            <a:chExt cx="2973070" cy="720090"/>
          </a:xfrm>
          <a:solidFill>
            <a:schemeClr val="accent6"/>
          </a:solidFill>
        </p:grpSpPr>
        <p:sp>
          <p:nvSpPr>
            <p:cNvPr id="18" name="object 18"/>
            <p:cNvSpPr/>
            <p:nvPr/>
          </p:nvSpPr>
          <p:spPr>
            <a:xfrm>
              <a:off x="4613166" y="9998261"/>
              <a:ext cx="2947670" cy="694690"/>
            </a:xfrm>
            <a:custGeom>
              <a:avLst/>
              <a:gdLst/>
              <a:ahLst/>
              <a:cxnLst/>
              <a:rect l="l" t="t" r="r" b="b"/>
              <a:pathLst>
                <a:path w="2947670" h="694690">
                  <a:moveTo>
                    <a:pt x="2947398" y="0"/>
                  </a:moveTo>
                  <a:lnTo>
                    <a:pt x="0" y="694122"/>
                  </a:lnTo>
                  <a:lnTo>
                    <a:pt x="2947398" y="694122"/>
                  </a:lnTo>
                  <a:lnTo>
                    <a:pt x="294739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3166" y="9998261"/>
              <a:ext cx="2947670" cy="694690"/>
            </a:xfrm>
            <a:custGeom>
              <a:avLst/>
              <a:gdLst/>
              <a:ahLst/>
              <a:cxnLst/>
              <a:rect l="l" t="t" r="r" b="b"/>
              <a:pathLst>
                <a:path w="2947670" h="694690">
                  <a:moveTo>
                    <a:pt x="0" y="694122"/>
                  </a:moveTo>
                  <a:lnTo>
                    <a:pt x="2947398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69287" y="10025322"/>
            <a:ext cx="2804160" cy="680085"/>
            <a:chOff x="4769287" y="10025322"/>
            <a:chExt cx="2804160" cy="680085"/>
          </a:xfrm>
          <a:solidFill>
            <a:schemeClr val="accent6"/>
          </a:solidFill>
        </p:grpSpPr>
        <p:sp>
          <p:nvSpPr>
            <p:cNvPr id="6" name="object 6"/>
            <p:cNvSpPr/>
            <p:nvPr/>
          </p:nvSpPr>
          <p:spPr>
            <a:xfrm>
              <a:off x="4781987" y="10038022"/>
              <a:ext cx="2778760" cy="654685"/>
            </a:xfrm>
            <a:custGeom>
              <a:avLst/>
              <a:gdLst/>
              <a:ahLst/>
              <a:cxnLst/>
              <a:rect l="l" t="t" r="r" b="b"/>
              <a:pathLst>
                <a:path w="2778759" h="654684">
                  <a:moveTo>
                    <a:pt x="2778575" y="0"/>
                  </a:moveTo>
                  <a:lnTo>
                    <a:pt x="0" y="654360"/>
                  </a:lnTo>
                  <a:lnTo>
                    <a:pt x="2778575" y="654360"/>
                  </a:lnTo>
                  <a:lnTo>
                    <a:pt x="27785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1987" y="10038022"/>
              <a:ext cx="2778760" cy="654685"/>
            </a:xfrm>
            <a:custGeom>
              <a:avLst/>
              <a:gdLst/>
              <a:ahLst/>
              <a:cxnLst/>
              <a:rect l="l" t="t" r="r" b="b"/>
              <a:pathLst>
                <a:path w="2778759" h="654684">
                  <a:moveTo>
                    <a:pt x="0" y="654360"/>
                  </a:moveTo>
                  <a:lnTo>
                    <a:pt x="2778575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D822DDE-C65E-49FE-AA55-2B5B61BDED3C}"/>
              </a:ext>
            </a:extLst>
          </p:cNvPr>
          <p:cNvSpPr txBox="1"/>
          <p:nvPr/>
        </p:nvSpPr>
        <p:spPr>
          <a:xfrm>
            <a:off x="1009595" y="357664"/>
            <a:ext cx="5786120" cy="112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15" dirty="0">
                <a:solidFill>
                  <a:schemeClr val="accent6"/>
                </a:solidFill>
                <a:latin typeface="Tahoma"/>
                <a:cs typeface="Tahoma"/>
              </a:rPr>
              <a:t>chargement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spcBef>
                <a:spcPts val="1065"/>
              </a:spcBef>
              <a:tabLst>
                <a:tab pos="644525" algn="l"/>
                <a:tab pos="1024255" algn="l"/>
                <a:tab pos="1376045" algn="l"/>
                <a:tab pos="2359025" algn="l"/>
                <a:tab pos="2801620" algn="l"/>
                <a:tab pos="3562985" algn="l"/>
                <a:tab pos="4641850" algn="l"/>
                <a:tab pos="4897755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Un écran de chargement est une image affichée par un programme informatique, pendant le chargement ou l'initialisation de ce qui doit suivre</a:t>
            </a:r>
            <a:endParaRPr lang="fr-FR" sz="1400" dirty="0">
              <a:latin typeface="Verdana"/>
              <a:cs typeface="Verdana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FF4ACD02-214E-4306-9709-33004BD6F3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595" y="1642236"/>
            <a:ext cx="5808037" cy="3625215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C51A8E52-7809-47BC-9A5B-C4C88068905D}"/>
              </a:ext>
            </a:extLst>
          </p:cNvPr>
          <p:cNvSpPr txBox="1"/>
          <p:nvPr/>
        </p:nvSpPr>
        <p:spPr>
          <a:xfrm>
            <a:off x="885190" y="5484637"/>
            <a:ext cx="5786120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3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chemeClr val="accent6"/>
                </a:solidFill>
                <a:latin typeface="Tahoma"/>
                <a:cs typeface="Tahoma"/>
              </a:rPr>
              <a:t>Menu</a:t>
            </a:r>
            <a:r>
              <a:rPr sz="1600" b="1" spc="-3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spcBef>
                <a:spcPts val="1065"/>
              </a:spcBef>
              <a:tabLst>
                <a:tab pos="644525" algn="l"/>
                <a:tab pos="1024255" algn="l"/>
                <a:tab pos="1376045" algn="l"/>
                <a:tab pos="2359025" algn="l"/>
                <a:tab pos="2801620" algn="l"/>
                <a:tab pos="3562985" algn="l"/>
                <a:tab pos="4641850" algn="l"/>
                <a:tab pos="4897755" algn="l"/>
              </a:tabLst>
            </a:pPr>
            <a:r>
              <a:rPr sz="1400" spc="110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es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un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6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40" dirty="0">
                <a:solidFill>
                  <a:srgbClr val="252525"/>
                </a:solidFill>
                <a:latin typeface="Verdana"/>
                <a:cs typeface="Verdana"/>
              </a:rPr>
              <a:t>em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5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252525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18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pré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ées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à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'u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252525"/>
                </a:solidFill>
                <a:latin typeface="Verdana"/>
                <a:cs typeface="Verdana"/>
              </a:rPr>
              <a:t>eur  </a:t>
            </a:r>
            <a:r>
              <a:rPr sz="1400" spc="30" dirty="0">
                <a:solidFill>
                  <a:srgbClr val="252525"/>
                </a:solidFill>
                <a:latin typeface="Verdana"/>
                <a:cs typeface="Verdana"/>
              </a:rPr>
              <a:t>d’application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pour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aider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à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exécuter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une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fonction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252525"/>
                </a:solidFill>
                <a:latin typeface="Verdana"/>
                <a:cs typeface="Verdana"/>
              </a:rPr>
              <a:t>de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programme.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AFEDA400-9456-4400-A2B3-2D40061C5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561" y="6560545"/>
            <a:ext cx="5940104" cy="3508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catégorie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sz="1400" spc="-4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catégories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catégorie (nom et image)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catégorie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catégorie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catégories par nom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7" y="3299184"/>
            <a:ext cx="5808037" cy="3430371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850" y="6927252"/>
            <a:ext cx="2910796" cy="3430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6323013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fournisseur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fournisseur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fournisseurs par nom ou email ou le numéro de téléphone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299184"/>
            <a:ext cx="5808035" cy="3430371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551" y="6978677"/>
            <a:ext cx="3139396" cy="3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41" y="393700"/>
            <a:ext cx="5932009" cy="302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achat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achat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achats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240665">
              <a:spcBef>
                <a:spcPts val="1300"/>
              </a:spcBef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Le montant sera calculer et affiche automatique (en 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8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lang="fr-FR" sz="1400" spc="-135" dirty="0">
                <a:solidFill>
                  <a:srgbClr val="252525"/>
                </a:solidFill>
                <a:latin typeface="Verdana"/>
                <a:cs typeface="Verdana"/>
              </a:rPr>
              <a:t>h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4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mar</a:t>
            </a:r>
            <a:r>
              <a:rPr lang="fr-FR" sz="1400" spc="-2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13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lang="fr-FR" sz="1400" spc="1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dirty="0">
                <a:latin typeface="Verdana"/>
                <a:cs typeface="Verdana"/>
              </a:rPr>
              <a:t>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440330"/>
            <a:ext cx="5808035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7" y="6942620"/>
            <a:ext cx="5808035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2805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employé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employé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Recherche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employés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592730"/>
            <a:ext cx="5808034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386" y="7247420"/>
            <a:ext cx="2471736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630555"/>
            <a:ext cx="5788025" cy="3403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salaire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salaire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salaires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Le prix par heure sera calculer et affiche automatique (en 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8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lang="fr-FR" sz="1400" spc="-135" dirty="0">
                <a:solidFill>
                  <a:srgbClr val="252525"/>
                </a:solidFill>
                <a:latin typeface="Verdana"/>
                <a:cs typeface="Verdana"/>
              </a:rPr>
              <a:t>h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45" dirty="0">
                <a:solidFill>
                  <a:srgbClr val="252525"/>
                </a:solidFill>
                <a:latin typeface="Verdana"/>
                <a:cs typeface="Verdana"/>
              </a:rPr>
              <a:t>m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mar</a:t>
            </a:r>
            <a:r>
              <a:rPr lang="fr-FR" sz="1400" spc="-2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135" dirty="0">
                <a:solidFill>
                  <a:srgbClr val="252525"/>
                </a:solidFill>
                <a:latin typeface="Verdana"/>
                <a:cs typeface="Verdana"/>
              </a:rPr>
              <a:t>c</a:t>
            </a:r>
            <a:r>
              <a:rPr lang="fr-FR" sz="1400" spc="14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dirty="0">
                <a:latin typeface="Verdana"/>
                <a:cs typeface="Verdana"/>
              </a:rPr>
              <a:t>)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238" y="3746500"/>
            <a:ext cx="5808034" cy="343037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6685" y="7323620"/>
            <a:ext cx="2863138" cy="32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317500"/>
            <a:ext cx="5788025" cy="3834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0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chemeClr val="accent6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projet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projet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projets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Après l'achat, vous pouvez utiliser la quantité de matériel requise pour le projet.</a:t>
            </a: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dirty="0">
                <a:latin typeface="Verdana"/>
                <a:cs typeface="Verdana"/>
              </a:rPr>
              <a:t>Si la quantité de l'article est supérieure ou égale à la quantité en stock, l'achat sera exécuté et la quantité en stock diminuera automatiquement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450" y="4203700"/>
            <a:ext cx="5808034" cy="312420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450" y="7327900"/>
            <a:ext cx="5808034" cy="28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469900"/>
            <a:ext cx="5788025" cy="3403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b="1" spc="-60" dirty="0">
                <a:solidFill>
                  <a:schemeClr val="accent6"/>
                </a:solidFill>
                <a:latin typeface="Tahoma"/>
                <a:cs typeface="Tahoma"/>
              </a:rPr>
              <a:t>Interface</a:t>
            </a:r>
            <a:r>
              <a:rPr sz="1600" b="1" spc="-25" dirty="0">
                <a:solidFill>
                  <a:schemeClr val="accent6"/>
                </a:solidFill>
                <a:latin typeface="Tahoma"/>
                <a:cs typeface="Tahoma"/>
              </a:rPr>
              <a:t> </a:t>
            </a:r>
            <a:r>
              <a:rPr lang="fr-FR" sz="1600" b="1" spc="-60" dirty="0">
                <a:solidFill>
                  <a:schemeClr val="accent6"/>
                </a:solidFill>
                <a:latin typeface="Tahoma"/>
                <a:cs typeface="Tahoma"/>
              </a:rPr>
              <a:t>prix projet </a:t>
            </a:r>
            <a:r>
              <a:rPr sz="1600" b="1" spc="-135" dirty="0">
                <a:solidFill>
                  <a:schemeClr val="accent6"/>
                </a:solidFill>
                <a:latin typeface="Tahoma"/>
                <a:cs typeface="Tahoma"/>
              </a:rPr>
              <a:t>:</a:t>
            </a:r>
            <a:endParaRPr sz="1600" dirty="0">
              <a:solidFill>
                <a:schemeClr val="accent6"/>
              </a:solidFill>
              <a:latin typeface="Tahoma"/>
              <a:cs typeface="Tahoma"/>
            </a:endParaRPr>
          </a:p>
          <a:p>
            <a:pPr marL="12700" marR="8255">
              <a:lnSpc>
                <a:spcPct val="117900"/>
              </a:lnSpc>
              <a:spcBef>
                <a:spcPts val="1040"/>
              </a:spcBef>
            </a:pP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Cette</a:t>
            </a:r>
            <a:r>
              <a:rPr lang="fr-FR" sz="1400" spc="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figure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représente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le</a:t>
            </a:r>
            <a:r>
              <a:rPr lang="fr-FR" sz="1400" spc="2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45" dirty="0">
                <a:solidFill>
                  <a:srgbClr val="252525"/>
                </a:solidFill>
                <a:latin typeface="Verdana"/>
                <a:cs typeface="Verdana"/>
              </a:rPr>
              <a:t>formulaire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qui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permet</a:t>
            </a:r>
            <a:r>
              <a:rPr lang="fr-FR" sz="1400" spc="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10" dirty="0">
                <a:solidFill>
                  <a:srgbClr val="252525"/>
                </a:solidFill>
                <a:latin typeface="Verdana"/>
                <a:cs typeface="Verdana"/>
              </a:rPr>
              <a:t>la</a:t>
            </a:r>
            <a:r>
              <a:rPr lang="fr-FR" sz="1400" spc="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latin typeface="Verdana"/>
                <a:cs typeface="Verdana"/>
              </a:rPr>
              <a:t>gestion</a:t>
            </a:r>
            <a:r>
              <a:rPr lang="fr-FR" sz="1400" spc="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15" dirty="0">
                <a:solidFill>
                  <a:srgbClr val="252525"/>
                </a:solidFill>
                <a:latin typeface="Verdana"/>
                <a:cs typeface="Verdana"/>
              </a:rPr>
              <a:t>des prix du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projet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offrant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5" dirty="0">
                <a:solidFill>
                  <a:srgbClr val="252525"/>
                </a:solidFill>
                <a:latin typeface="Verdana"/>
                <a:cs typeface="Verdana"/>
              </a:rPr>
              <a:t>les</a:t>
            </a:r>
            <a:r>
              <a:rPr lang="fr-FR"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" dirty="0">
                <a:solidFill>
                  <a:srgbClr val="252525"/>
                </a:solidFill>
                <a:latin typeface="Verdana"/>
                <a:cs typeface="Verdana"/>
              </a:rPr>
              <a:t>fonctionnalités</a:t>
            </a:r>
            <a:r>
              <a:rPr lang="fr-FR"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60" dirty="0">
                <a:solidFill>
                  <a:srgbClr val="252525"/>
                </a:solidFill>
                <a:latin typeface="Verdana"/>
                <a:cs typeface="Verdana"/>
              </a:rPr>
              <a:t>suivantes</a:t>
            </a:r>
            <a:r>
              <a:rPr lang="fr-FR"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250" dirty="0">
                <a:solidFill>
                  <a:srgbClr val="252525"/>
                </a:solidFill>
                <a:latin typeface="Verdana"/>
                <a:cs typeface="Verdana"/>
              </a:rPr>
              <a:t>:</a:t>
            </a:r>
            <a:endParaRPr lang="fr-FR" sz="1400" dirty="0"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5" dirty="0">
                <a:solidFill>
                  <a:srgbClr val="252525"/>
                </a:solidFill>
                <a:latin typeface="Verdana"/>
                <a:cs typeface="Verdana"/>
              </a:rPr>
              <a:t>L’ajo</a:t>
            </a:r>
            <a:r>
              <a:rPr lang="fr-FR" sz="1400" spc="-55" dirty="0">
                <a:solidFill>
                  <a:srgbClr val="252525"/>
                </a:solidFill>
                <a:latin typeface="Verdana"/>
                <a:cs typeface="Verdana"/>
              </a:rPr>
              <a:t>ut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d’u</a:t>
            </a:r>
            <a:r>
              <a:rPr lang="fr-FR" sz="1400" spc="40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lang="fr-FR" sz="1400" spc="-35" dirty="0">
                <a:solidFill>
                  <a:srgbClr val="252525"/>
                </a:solidFill>
                <a:latin typeface="Verdana"/>
                <a:cs typeface="Verdana"/>
              </a:rPr>
              <a:t>n</a:t>
            </a:r>
            <a:r>
              <a:rPr lang="fr-FR" sz="1400" spc="65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lang="fr-FR" sz="1400" spc="-5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20" dirty="0">
                <a:solidFill>
                  <a:srgbClr val="252525"/>
                </a:solidFill>
                <a:latin typeface="Verdana"/>
                <a:cs typeface="Verdana"/>
              </a:rPr>
              <a:t>vea</a:t>
            </a:r>
            <a:r>
              <a:rPr lang="fr-FR" sz="1400" spc="25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 prix de projet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110" dirty="0">
                <a:solidFill>
                  <a:srgbClr val="252525"/>
                </a:solidFill>
                <a:latin typeface="Verdana"/>
                <a:cs typeface="Verdana"/>
              </a:rPr>
              <a:t>Modification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  <a:endParaRPr lang="fr-FR" sz="1400" spc="1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Suppression d'une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  <a:endParaRPr lang="fr-FR" sz="1400" spc="-10" dirty="0">
              <a:solidFill>
                <a:srgbClr val="252525"/>
              </a:solidFill>
              <a:latin typeface="Verdana"/>
              <a:cs typeface="Verdana"/>
            </a:endParaRP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Chercher une </a:t>
            </a:r>
            <a:r>
              <a:rPr lang="fr-FR" sz="1400" spc="-105" dirty="0">
                <a:solidFill>
                  <a:srgbClr val="252525"/>
                </a:solidFill>
                <a:latin typeface="Verdana"/>
                <a:cs typeface="Verdana"/>
              </a:rPr>
              <a:t>prix de projet </a:t>
            </a:r>
          </a:p>
          <a:p>
            <a:pPr marL="526415" indent="-28575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fr-FR" sz="1400" spc="-10" dirty="0">
                <a:solidFill>
                  <a:srgbClr val="252525"/>
                </a:solidFill>
                <a:latin typeface="Verdana"/>
                <a:cs typeface="Verdana"/>
              </a:rPr>
              <a:t>Le profit et le prix total seront automatiquement calculés par rapport aux dépenses de chaque projet</a:t>
            </a:r>
          </a:p>
          <a:p>
            <a:pPr marL="469265" indent="-228600">
              <a:spcBef>
                <a:spcPts val="1300"/>
              </a:spcBef>
              <a:buFont typeface="Wingdings"/>
              <a:buChar char=""/>
              <a:tabLst>
                <a:tab pos="469900" algn="l"/>
              </a:tabLst>
            </a:pPr>
            <a:endParaRPr lang="fr-FR" sz="14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4040" y="10009961"/>
            <a:ext cx="2869565" cy="695325"/>
            <a:chOff x="4704040" y="10009961"/>
            <a:chExt cx="2869565" cy="695325"/>
          </a:xfrm>
          <a:solidFill>
            <a:schemeClr val="accent6"/>
          </a:solidFill>
        </p:grpSpPr>
        <p:sp>
          <p:nvSpPr>
            <p:cNvPr id="5" name="object 5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2843824" y="0"/>
                  </a:moveTo>
                  <a:lnTo>
                    <a:pt x="0" y="669722"/>
                  </a:lnTo>
                  <a:lnTo>
                    <a:pt x="2843824" y="669722"/>
                  </a:lnTo>
                  <a:lnTo>
                    <a:pt x="28438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40" y="10022661"/>
              <a:ext cx="2844165" cy="669925"/>
            </a:xfrm>
            <a:custGeom>
              <a:avLst/>
              <a:gdLst/>
              <a:ahLst/>
              <a:cxnLst/>
              <a:rect l="l" t="t" r="r" b="b"/>
              <a:pathLst>
                <a:path w="2844165" h="669925">
                  <a:moveTo>
                    <a:pt x="0" y="669722"/>
                  </a:moveTo>
                  <a:lnTo>
                    <a:pt x="2843824" y="0"/>
                  </a:ln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22338" y="10240956"/>
            <a:ext cx="373380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30"/>
              </a:spcBef>
            </a:pPr>
            <a:r>
              <a:rPr lang="fr-FR" sz="1800" b="1" spc="-14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EDA84A35-AC74-4FDE-9258-55C96B9D03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33" y="6870700"/>
            <a:ext cx="4047017" cy="3430369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007C72FB-E87B-486F-BE78-8ADE8873AC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33" y="3670300"/>
            <a:ext cx="557101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658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Verdana</vt:lpstr>
      <vt:lpstr>Wingdings</vt:lpstr>
      <vt:lpstr>Office Theme</vt:lpstr>
      <vt:lpstr>Présentation du Projet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</dc:title>
  <dc:creator>Windows User</dc:creator>
  <cp:lastModifiedBy>Oussama Belhane</cp:lastModifiedBy>
  <cp:revision>41</cp:revision>
  <dcterms:created xsi:type="dcterms:W3CDTF">2022-03-30T13:17:19Z</dcterms:created>
  <dcterms:modified xsi:type="dcterms:W3CDTF">2022-10-28T18:01:03Z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2018-01-30T00:00:00Z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2022-03-30T00:00:00Z</vt:filetime>
  </property>
</Properties>
</file>