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0E65B9-3D6C-4319-8F73-F241B3F6F5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B48B8D7-812D-4CD3-ABCF-C7E1ECACAB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1FF02F7-FB32-4B90-B036-AA8FF37A7F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76EDF9-B825-4A97-80F9-80BAEEB205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27A7F6-6E70-4851-97B6-4183861E02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3B96EF8-F429-42D4-84BA-D418EE1D4F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DC61550-0E87-46D3-9394-DB27ED2108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63C9074-86A1-4ECB-805F-9D481E78CF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7CEC7B2-321A-40F0-BC3A-77FC6F802C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74935AD-CDA9-4A44-8B79-FB8987AC3A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B49CE31-DD36-4028-9995-F485A47BFB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E2730A9-6990-42C5-8D7B-E172803FC26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54E4507-443B-4B9A-A6F3-3EB963F4E01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79216E2-B493-4DF4-AFF5-94065ACB1EE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D9CF178-6F96-4A95-85C8-087EE045F2B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EF6326A-C623-463C-B361-6F6A70297BE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866E4C5-DEE2-4A14-8F60-3FA329E1B9E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6F8C768-C352-4E8A-8436-7C6793821AE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D779091-0038-47ED-B8B6-ED4312E1305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CF72AE7-BE88-48FE-8F1F-168A316C236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33B810B-5343-47F2-ADDC-2477CC13090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5290668-C413-4BCF-B418-4215B66BECB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Analyse des ventes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TextBox 2"/>
          <p:cNvSpPr/>
          <p:nvPr/>
        </p:nvSpPr>
        <p:spPr>
          <a:xfrm>
            <a:off x="522720" y="1371600"/>
            <a:ext cx="7641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Présentation des résultats d'analyse des ventes basée sur les données de ventes.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Conclusion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TextBox 2"/>
          <p:cNvSpPr/>
          <p:nvPr/>
        </p:nvSpPr>
        <p:spPr>
          <a:xfrm>
            <a:off x="457200" y="2057400"/>
            <a:ext cx="857376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Ce projet d'analyse des ventes a permis d'extraire des informations précieuses à partir des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données brutes, en offrant des perspectives sur les performances de l'entreprise à travers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différentes dimensions. Grâce à l'analyse des ventes par produit, par mois, et par canal de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distribution, nous avons pu identifier les produits les plus performants, les tendances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saisonnières des ventes, ainsi que les régions géographiques et les clients les plus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rentables. L'ajout des indicateurs de performance clés (KPI) a également mis en lumière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la rentabilité globale, la marge bénéficiaire, et l'évolution des volumes de ventes au fil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du temps. Les résultats obtenus offrent une base solide pour prendre des décisions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éclairées visant à optimiser les stratégies de vente, améliorer la gestion des stocks, 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maximiser les profits futurs. Cette analyse peut servir de point de départ pour des actions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ciblées en matière de marketing, de développement produit, et de relations clients.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Ventes par produit - comparaison annuelle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69" name="Picture 2" descr="ventes_par_produit_comparaison.png"/>
          <p:cNvPicPr/>
          <p:nvPr/>
        </p:nvPicPr>
        <p:blipFill>
          <a:blip r:embed="rId1"/>
          <a:stretch/>
        </p:blipFill>
        <p:spPr>
          <a:xfrm>
            <a:off x="457200" y="1371600"/>
            <a:ext cx="822924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Répartition des ventes - Top 5 Produits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1" name="Picture 2" descr="pie_top5_produits.png"/>
          <p:cNvPicPr/>
          <p:nvPr/>
        </p:nvPicPr>
        <p:blipFill>
          <a:blip r:embed="rId1"/>
          <a:stretch/>
        </p:blipFill>
        <p:spPr>
          <a:xfrm>
            <a:off x="457200" y="1371600"/>
            <a:ext cx="822924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Ventes par mois - comparaison annuelle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3" name="Picture 2" descr="ventes_par_mois_comparaison.png"/>
          <p:cNvPicPr/>
          <p:nvPr/>
        </p:nvPicPr>
        <p:blipFill>
          <a:blip r:embed="rId1"/>
          <a:stretch/>
        </p:blipFill>
        <p:spPr>
          <a:xfrm>
            <a:off x="457200" y="1371600"/>
            <a:ext cx="822924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Top 5 des villes par ventes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5" name="Picture 2" descr="top_5_villes.png"/>
          <p:cNvPicPr/>
          <p:nvPr/>
        </p:nvPicPr>
        <p:blipFill>
          <a:blip r:embed="rId1"/>
          <a:stretch/>
        </p:blipFill>
        <p:spPr>
          <a:xfrm>
            <a:off x="457200" y="1371600"/>
            <a:ext cx="822924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Bénéfice par canal - comparaison annuelle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7" name="Picture 2" descr="profit_par_canal.png"/>
          <p:cNvPicPr/>
          <p:nvPr/>
        </p:nvPicPr>
        <p:blipFill>
          <a:blip r:embed="rId1"/>
          <a:stretch/>
        </p:blipFill>
        <p:spPr>
          <a:xfrm>
            <a:off x="457200" y="1371600"/>
            <a:ext cx="822924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Top 5 clients par ventes - comparaison annuelle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9" name="Picture 2" descr="top_5_clients.png"/>
          <p:cNvPicPr/>
          <p:nvPr/>
        </p:nvPicPr>
        <p:blipFill>
          <a:blip r:embed="rId1"/>
          <a:stretch/>
        </p:blipFill>
        <p:spPr>
          <a:xfrm>
            <a:off x="457200" y="1371600"/>
            <a:ext cx="822924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Last 5 clients par ventes - comparaison annuelle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1" name="Picture 2" descr="last_5_clients.png"/>
          <p:cNvPicPr/>
          <p:nvPr/>
        </p:nvPicPr>
        <p:blipFill>
          <a:blip r:embed="rId1"/>
          <a:stretch/>
        </p:blipFill>
        <p:spPr>
          <a:xfrm>
            <a:off x="457200" y="1371600"/>
            <a:ext cx="822924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Cartes d'indicateurs de performance (KPI)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3" name="Picture 2" descr="kpi_cards.png"/>
          <p:cNvPicPr/>
          <p:nvPr/>
        </p:nvPicPr>
        <p:blipFill>
          <a:blip r:embed="rId1"/>
          <a:stretch/>
        </p:blipFill>
        <p:spPr>
          <a:xfrm>
            <a:off x="457200" y="1371600"/>
            <a:ext cx="822924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2025-04-15T15:14:00Z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