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5">
  <p:sldMasterIdLst>
    <p:sldMasterId id="2147483840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59" r:id="rId8"/>
    <p:sldId id="261" r:id="rId9"/>
    <p:sldId id="31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278" r:id="rId27"/>
    <p:sldId id="279" r:id="rId28"/>
    <p:sldId id="280" r:id="rId29"/>
    <p:sldId id="313" r:id="rId30"/>
    <p:sldId id="314" r:id="rId31"/>
    <p:sldId id="315" r:id="rId32"/>
    <p:sldId id="321" r:id="rId33"/>
    <p:sldId id="316" r:id="rId34"/>
    <p:sldId id="317" r:id="rId35"/>
    <p:sldId id="318" r:id="rId36"/>
    <p:sldId id="319" r:id="rId37"/>
    <p:sldId id="320" r:id="rId38"/>
    <p:sldId id="31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11/6/2022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10343"/>
            <a:ext cx="8825658" cy="2181497"/>
          </a:xfrm>
        </p:spPr>
        <p:txBody>
          <a:bodyPr/>
          <a:lstStyle/>
          <a:p>
            <a:pPr algn="ctr"/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Présentation des </a:t>
            </a:r>
            <a:r>
              <a:rPr lang="fr-FR" b="1" dirty="0" err="1">
                <a:latin typeface="Cambria" panose="02040503050406030204" pitchFamily="18" charset="0"/>
                <a:ea typeface="Cambria" panose="02040503050406030204" pitchFamily="18" charset="0"/>
              </a:rPr>
              <a:t>TPs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 ERP </a:t>
            </a:r>
            <a:b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22913"/>
            <a:ext cx="9778656" cy="2560321"/>
          </a:xfrm>
        </p:spPr>
        <p:txBody>
          <a:bodyPr>
            <a:normAutofit fontScale="25000" lnSpcReduction="20000"/>
          </a:bodyPr>
          <a:lstStyle/>
          <a:p>
            <a:endParaRPr lang="fr-FR" b="1" u="sng" dirty="0">
              <a:solidFill>
                <a:schemeClr val="tx1"/>
              </a:solidFill>
            </a:endParaRPr>
          </a:p>
          <a:p>
            <a:endParaRPr lang="fr-FR" b="1" u="sng" dirty="0">
              <a:solidFill>
                <a:schemeClr val="tx1"/>
              </a:solidFill>
            </a:endParaRPr>
          </a:p>
          <a:p>
            <a:r>
              <a:rPr lang="fr-FR" sz="2000" b="1" dirty="0" smtClean="0">
                <a:solidFill>
                  <a:schemeClr val="tx1"/>
                </a:solidFill>
              </a:rPr>
              <a:t>             </a:t>
            </a:r>
            <a:r>
              <a:rPr lang="fr-FR" sz="11200" b="1" dirty="0" smtClean="0">
                <a:solidFill>
                  <a:schemeClr val="tx1"/>
                </a:solidFill>
              </a:rPr>
              <a:t>Encadré par</a:t>
            </a:r>
            <a:r>
              <a:rPr lang="fr-FR" sz="9800" b="1" dirty="0" smtClean="0">
                <a:solidFill>
                  <a:schemeClr val="tx1"/>
                </a:solidFill>
              </a:rPr>
              <a:t> </a:t>
            </a:r>
            <a:r>
              <a:rPr lang="fr-FR" sz="3100" b="1" dirty="0" smtClean="0">
                <a:solidFill>
                  <a:schemeClr val="tx1"/>
                </a:solidFill>
              </a:rPr>
              <a:t>:                                                                                                     </a:t>
            </a:r>
            <a:r>
              <a:rPr lang="fr-FR" sz="11100" b="1" dirty="0">
                <a:solidFill>
                  <a:schemeClr val="tx1"/>
                </a:solidFill>
              </a:rPr>
              <a:t>Réalisé par </a:t>
            </a:r>
            <a:r>
              <a:rPr lang="fr-FR" sz="6200" b="1" dirty="0">
                <a:solidFill>
                  <a:schemeClr val="tx1"/>
                </a:solidFill>
              </a:rPr>
              <a:t>:</a:t>
            </a:r>
            <a:r>
              <a:rPr lang="fr-FR" sz="6200" u="sng" dirty="0">
                <a:solidFill>
                  <a:schemeClr val="tx1"/>
                </a:solidFill>
              </a:rPr>
              <a:t> </a:t>
            </a:r>
            <a:endParaRPr lang="fr-FR" sz="6200" dirty="0">
              <a:solidFill>
                <a:schemeClr val="tx1"/>
              </a:solidFill>
            </a:endParaRPr>
          </a:p>
          <a:p>
            <a:endParaRPr lang="fr-FR" sz="1700" b="1" u="sng" dirty="0" smtClean="0">
              <a:solidFill>
                <a:schemeClr val="tx1"/>
              </a:solidFill>
            </a:endParaRPr>
          </a:p>
          <a:p>
            <a:r>
              <a:rPr lang="fr-FR" sz="1700" b="1" dirty="0" smtClean="0"/>
              <a:t>                </a:t>
            </a:r>
            <a:r>
              <a:rPr lang="fr-FR" sz="8000" b="1" dirty="0" smtClean="0"/>
              <a:t>Prof</a:t>
            </a:r>
            <a:r>
              <a:rPr lang="fr-FR" sz="8000" b="1" dirty="0"/>
              <a:t>. </a:t>
            </a:r>
            <a:r>
              <a:rPr lang="fr-FR" sz="8000" b="1" dirty="0" err="1"/>
              <a:t>Nidal</a:t>
            </a:r>
            <a:r>
              <a:rPr lang="fr-FR" sz="8000" b="1" dirty="0"/>
              <a:t> </a:t>
            </a:r>
            <a:r>
              <a:rPr lang="fr-FR" sz="8000" b="1" dirty="0" smtClean="0"/>
              <a:t>LAMGHARI</a:t>
            </a:r>
            <a:r>
              <a:rPr lang="fr-FR" sz="2600" b="1" dirty="0" smtClean="0"/>
              <a:t>                                                                                                    </a:t>
            </a:r>
            <a:r>
              <a:rPr lang="fr-FR" sz="8000" b="1" dirty="0" err="1" smtClean="0"/>
              <a:t>Gouaiche</a:t>
            </a:r>
            <a:r>
              <a:rPr lang="fr-FR" sz="8000" b="1" dirty="0" smtClean="0"/>
              <a:t> </a:t>
            </a:r>
            <a:r>
              <a:rPr lang="fr-FR" sz="8000" b="1" dirty="0"/>
              <a:t>Oussama</a:t>
            </a:r>
            <a:r>
              <a:rPr lang="fr-FR" sz="8000" dirty="0" smtClean="0"/>
              <a:t>.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8000" b="1" dirty="0" smtClean="0"/>
              <a:t>Jamal </a:t>
            </a:r>
            <a:r>
              <a:rPr lang="en-US" sz="8000" b="1" dirty="0"/>
              <a:t>–</a:t>
            </a:r>
            <a:r>
              <a:rPr lang="en-US" sz="8000" b="1" dirty="0" err="1"/>
              <a:t>eddyn</a:t>
            </a:r>
            <a:r>
              <a:rPr lang="en-US" sz="8000" b="1" dirty="0"/>
              <a:t> </a:t>
            </a:r>
            <a:r>
              <a:rPr lang="en-US" sz="8000" b="1" dirty="0" err="1"/>
              <a:t>Aimane</a:t>
            </a:r>
            <a:endParaRPr lang="fr-FR" sz="9600" dirty="0"/>
          </a:p>
          <a:p>
            <a:endParaRPr lang="fr-FR" sz="2400" dirty="0"/>
          </a:p>
          <a:p>
            <a:endParaRPr lang="fr-FR" sz="2200" b="1" dirty="0" smtClean="0"/>
          </a:p>
          <a:p>
            <a:r>
              <a:rPr lang="fr-FR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</a:t>
            </a:r>
            <a:endParaRPr lang="fr-FR" dirty="0"/>
          </a:p>
          <a:p>
            <a:endParaRPr lang="fr-FR" b="1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Création des fournisseurs :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rgbClr val="002060"/>
                </a:solidFill>
              </a:rPr>
              <a:t>            </a:t>
            </a: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9" y="2603499"/>
            <a:ext cx="10058400" cy="31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Création des clients :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endParaRPr lang="fr-FR" b="1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2603500"/>
            <a:ext cx="10058400" cy="29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Création des produits et services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2603500"/>
            <a:ext cx="1052813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Les </a:t>
            </a:r>
            <a:r>
              <a:rPr lang="en-US" sz="2000" b="1" dirty="0" err="1" smtClean="0">
                <a:solidFill>
                  <a:srgbClr val="002060"/>
                </a:solidFill>
              </a:rPr>
              <a:t>produits</a:t>
            </a:r>
            <a:r>
              <a:rPr lang="en-US" sz="2000" b="1" dirty="0" smtClean="0">
                <a:solidFill>
                  <a:srgbClr val="002060"/>
                </a:solidFill>
              </a:rPr>
              <a:t> et les services à </a:t>
            </a:r>
            <a:r>
              <a:rPr lang="en-US" sz="2000" b="1" dirty="0" err="1" smtClean="0">
                <a:solidFill>
                  <a:srgbClr val="002060"/>
                </a:solidFill>
              </a:rPr>
              <a:t>vendre</a:t>
            </a:r>
            <a:r>
              <a:rPr lang="en-US" sz="2000" b="1" dirty="0" smtClean="0">
                <a:solidFill>
                  <a:srgbClr val="002060"/>
                </a:solidFill>
              </a:rPr>
              <a:t>:</a:t>
            </a:r>
            <a:endParaRPr lang="fr-F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4" y="3245448"/>
            <a:ext cx="10058400" cy="25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Création des produits et services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8557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smtClean="0">
                <a:solidFill>
                  <a:srgbClr val="002060"/>
                </a:solidFill>
              </a:rPr>
              <a:t>Les produits et les services à acheter</a:t>
            </a:r>
          </a:p>
          <a:p>
            <a:pPr marL="457200" indent="-457200">
              <a:buFont typeface="+mj-lt"/>
              <a:buAutoNum type="arabicPeriod" startAt="4"/>
            </a:pPr>
            <a:endParaRPr lang="fr-FR" sz="2000" b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9" y="3221782"/>
            <a:ext cx="10058400" cy="30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TP3: Les fonctionnalités de 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9324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but principal de ce TP est de voir les fonctionnalités de base qu'offre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Odoo</a:t>
            </a:r>
            <a:r>
              <a:rPr lang="fr-FR" dirty="0"/>
              <a:t>. Ainsi, vous essayerez d'imaginer des opérations de ventes et achats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en </a:t>
            </a:r>
            <a:r>
              <a:rPr lang="fr-FR" dirty="0"/>
              <a:t>manipulant les données crées dans le deuxième TP. On s'intéressera donc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aux </a:t>
            </a:r>
            <a:r>
              <a:rPr lang="fr-FR" dirty="0"/>
              <a:t>modules: gestion des achats, gestion des ventes et inventaire.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0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stock 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2" y="2737874"/>
            <a:ext cx="8962956" cy="33051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2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Gestion</a:t>
            </a:r>
            <a:r>
              <a:rPr lang="en-US" b="1" dirty="0"/>
              <a:t> de stock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674154" cy="400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00B050"/>
                </a:solidFill>
              </a:rPr>
              <a:t>ajouter un </a:t>
            </a:r>
            <a:r>
              <a:rPr lang="fr-FR" b="1" u="sng" dirty="0" smtClean="0">
                <a:solidFill>
                  <a:srgbClr val="00B050"/>
                </a:solidFill>
              </a:rPr>
              <a:t>entrepôt:</a:t>
            </a:r>
          </a:p>
          <a:p>
            <a:pPr marL="0" indent="0">
              <a:buNone/>
            </a:pPr>
            <a:endParaRPr lang="fr-FR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9" y="3447336"/>
            <a:ext cx="10058400" cy="2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Gestion</a:t>
            </a:r>
            <a:r>
              <a:rPr lang="en-US" b="1" dirty="0"/>
              <a:t> de stock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2603500"/>
            <a:ext cx="9797143" cy="400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Bons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receptions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" y="2979652"/>
            <a:ext cx="10058400" cy="3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Gestion</a:t>
            </a:r>
            <a:r>
              <a:rPr lang="en-US" b="1" dirty="0"/>
              <a:t> de stock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Bons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livraison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993497"/>
            <a:ext cx="972638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ventes :</a:t>
            </a:r>
            <a:endParaRPr lang="fr-M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493706" cy="4254500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Dans cette partie on va créer 2 opportunités, en passant par le module CRM et en cliquant sur le bouton créer :</a:t>
            </a:r>
            <a:endParaRPr lang="fr-M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10" y="3567723"/>
            <a:ext cx="1962424" cy="3115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30" y="3802239"/>
            <a:ext cx="2672114" cy="1644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03" y="3220716"/>
            <a:ext cx="3717727" cy="32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                INTRODUCTION: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b="1" u="sng" dirty="0">
                <a:solidFill>
                  <a:schemeClr val="accent1">
                    <a:lumMod val="75000"/>
                  </a:schemeClr>
                </a:solidFill>
              </a:rPr>
              <a:t>C’est quoi un ERP ?</a:t>
            </a:r>
          </a:p>
          <a:p>
            <a:r>
              <a:rPr lang="fr-FR" sz="1900" b="1" dirty="0">
                <a:latin typeface="Arial" panose="020B0604020202020204" pitchFamily="34" charset="0"/>
                <a:cs typeface="Arial" panose="020B0604020202020204" pitchFamily="34" charset="0"/>
              </a:rPr>
              <a:t>L’ERP est un progiciel qui permet de gérer l’ensemble des processus opérationnels d’une entreprise en intégrant plusieurs fonctions de gestion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 : solution de gestion des commandes, solution de gestion des stocks, solution de gestion de la paie et de la comptabilité, solution de gestion e-commerce, solution de gestion de commerce </a:t>
            </a: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BtoB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ouBtoC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... dans un système. Autrement dit, l’ERP représente la « colonne vertébrale » d’une entreprise.</a:t>
            </a:r>
          </a:p>
          <a:p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Pour être qualifiée de « Progiciel de Gestion Intégré », une solution logicielle ERP doit couvrir au moins deux principes fondamentaux qui sont les suivants :</a:t>
            </a:r>
          </a:p>
          <a:p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Construire des applications informatiques sous forme de modules indépendants mais parfaitement compatibles sur une </a:t>
            </a:r>
            <a:r>
              <a:rPr lang="fr-FR" sz="1900" b="1" dirty="0">
                <a:latin typeface="Arial" panose="020B0604020202020204" pitchFamily="34" charset="0"/>
                <a:cs typeface="Arial" panose="020B0604020202020204" pitchFamily="34" charset="0"/>
              </a:rPr>
              <a:t>base de données unique et commune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L’usage d’un moteur de Workflow permet de définir l’ensemble des tâches d’un processus et de gérer leur réalisation dans tous les modules du système qui en ont besoin.</a:t>
            </a:r>
          </a:p>
          <a:p>
            <a:pPr marL="0" indent="0">
              <a:buNone/>
            </a:pP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5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Gestion des ventes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MA" b="1" u="sng" dirty="0">
                <a:solidFill>
                  <a:srgbClr val="00B050"/>
                </a:solidFill>
              </a:rPr>
              <a:t>Créations des bons de commandes </a:t>
            </a:r>
            <a:r>
              <a:rPr lang="fr-MA" b="1" u="sng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endParaRPr lang="en-US" sz="20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051313"/>
            <a:ext cx="9640645" cy="29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Gestion des ventes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MA" b="1" u="sng" dirty="0">
                <a:solidFill>
                  <a:srgbClr val="00B050"/>
                </a:solidFill>
              </a:rPr>
              <a:t>Créations des bons de commandes :</a:t>
            </a:r>
            <a:endParaRPr lang="en-US" sz="20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167270"/>
            <a:ext cx="9688277" cy="32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Gestion </a:t>
            </a:r>
            <a:r>
              <a:rPr lang="fr-FR" b="1" dirty="0"/>
              <a:t>des ventes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78724"/>
            <a:ext cx="9512300" cy="34895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3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02365"/>
            <a:ext cx="8761413" cy="978267"/>
          </a:xfrm>
        </p:spPr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achats :</a:t>
            </a:r>
            <a:r>
              <a:rPr lang="fr-M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M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MA" b="1" u="sng" dirty="0">
                <a:solidFill>
                  <a:srgbClr val="00B050"/>
                </a:solidFill>
              </a:rPr>
              <a:t>Créations des bons de commandes :</a:t>
            </a:r>
            <a:endParaRPr lang="en-US" sz="20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3008243"/>
            <a:ext cx="9678751" cy="28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Gestion des achats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b="1" u="sng" dirty="0">
                <a:solidFill>
                  <a:srgbClr val="00B050"/>
                </a:solidFill>
              </a:rPr>
              <a:t>Créations des bons de commandes :</a:t>
            </a:r>
            <a:endParaRPr lang="en-US" sz="2000" b="1" u="sng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061252"/>
            <a:ext cx="9745435" cy="35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Gestion des achats :</a:t>
            </a:r>
            <a:endParaRPr lang="en-US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6" y="2865311"/>
            <a:ext cx="9803848" cy="33632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8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TP4: Découverte du module MRP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algn="just"/>
            <a:r>
              <a:rPr lang="fr-FR" sz="2000" dirty="0" smtClean="0"/>
              <a:t>Le </a:t>
            </a:r>
            <a:r>
              <a:rPr lang="fr-FR" sz="2000" dirty="0"/>
              <a:t>but principal de ce TP est d'utiliser et exploiter le module MRP qu'offre </a:t>
            </a:r>
            <a:r>
              <a:rPr lang="fr-FR" sz="2000" dirty="0" err="1"/>
              <a:t>Odoo</a:t>
            </a:r>
            <a:r>
              <a:rPr lang="fr-FR" sz="2000" dirty="0"/>
              <a:t>. Ainsi, vous essayerez d'imaginer des produit manufacturés dans votre entreprise. Vous définissez ainsi la nomenclature desdits produits et leurs besoins en matières premières.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60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produits manufacturés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1600" b="1" cap="al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 </a:t>
            </a:r>
            <a:r>
              <a:rPr lang="fr-FR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 manufacturé</a:t>
            </a:r>
            <a:r>
              <a:rPr lang="fr-F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peut être un </a:t>
            </a:r>
            <a:r>
              <a:rPr lang="fr-FR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</a:t>
            </a:r>
            <a:r>
              <a:rPr lang="fr-F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semi-fini ou un </a:t>
            </a:r>
            <a:r>
              <a:rPr lang="fr-FR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</a:t>
            </a:r>
            <a:r>
              <a:rPr lang="fr-F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fini. Par nature, il possède une valeur ajoutée et sa production a consommé de l'énergie et des matières premières prélevées sur des ressources naturelles plus ou moins renouvelables, et il a nécessité des ressources humaines.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023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des produits manufacturés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Ajoutons le module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notre ERP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64" y="3137896"/>
            <a:ext cx="744959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des produits manufacturés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85391"/>
            <a:ext cx="8761412" cy="467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smtClean="0"/>
              <a:t>                                         </a:t>
            </a:r>
            <a:r>
              <a:rPr lang="fr-FR" b="1" u="sng" dirty="0" smtClean="0">
                <a:solidFill>
                  <a:srgbClr val="002060"/>
                </a:solidFill>
              </a:rPr>
              <a:t>Nomenclatures </a:t>
            </a:r>
            <a:r>
              <a:rPr lang="fr-FR" b="1" u="sng" dirty="0">
                <a:solidFill>
                  <a:srgbClr val="002060"/>
                </a:solidFill>
              </a:rPr>
              <a:t>du produit manufacturé : </a:t>
            </a:r>
            <a:endParaRPr lang="en-US" b="1" u="sng" dirty="0">
              <a:solidFill>
                <a:srgbClr val="002060"/>
              </a:solidFill>
            </a:endParaRPr>
          </a:p>
          <a:p>
            <a:r>
              <a:rPr lang="fr-FR" sz="1400" dirty="0"/>
              <a:t> PC complet:</a:t>
            </a:r>
            <a:endParaRPr lang="en-US" sz="1400" dirty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* Partie </a:t>
            </a:r>
            <a:r>
              <a:rPr lang="fr-FR" sz="1400" dirty="0"/>
              <a:t>intérieur du pc </a:t>
            </a:r>
            <a:r>
              <a:rPr lang="fr-FR" sz="1400" dirty="0" smtClean="0"/>
              <a:t>(semi </a:t>
            </a:r>
            <a:r>
              <a:rPr lang="fr-FR" sz="1400" dirty="0"/>
              <a:t>final</a:t>
            </a:r>
            <a:r>
              <a:rPr lang="fr-FR" sz="1400" dirty="0" smtClean="0"/>
              <a:t>):</a:t>
            </a:r>
            <a:endParaRPr lang="en-US" sz="1400" dirty="0" smtClean="0"/>
          </a:p>
          <a:p>
            <a:pPr marL="0" indent="0">
              <a:buNone/>
            </a:pPr>
            <a:r>
              <a:rPr lang="fr-FR" sz="1400" dirty="0" smtClean="0"/>
              <a:t>	  		- </a:t>
            </a:r>
            <a:r>
              <a:rPr lang="da-DK" sz="1400" dirty="0"/>
              <a:t>Carte Mère PC HP EliteDesk 800 G1 MT</a:t>
            </a:r>
            <a:endParaRPr lang="en-US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		- </a:t>
            </a:r>
            <a:r>
              <a:rPr lang="pl-PL" sz="1400" dirty="0"/>
              <a:t>Ballistix Noir - 2 x 16 Go (32 Go) - DDR4 3200 MHz - </a:t>
            </a:r>
            <a:r>
              <a:rPr lang="pl-PL" sz="1400" dirty="0" smtClean="0"/>
              <a:t>CL16</a:t>
            </a:r>
            <a:endParaRPr lang="en-US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		-</a:t>
            </a:r>
            <a:r>
              <a:rPr lang="fr-FR" sz="1400" dirty="0"/>
              <a:t>Cartes graphiques Intel® Arc™ série A pour PC portables(carte graphique</a:t>
            </a:r>
            <a:r>
              <a:rPr lang="fr-FR" sz="1400" dirty="0" smtClean="0"/>
              <a:t>)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		-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smtClean="0"/>
              <a:t>alimentation</a:t>
            </a:r>
          </a:p>
          <a:p>
            <a:pPr marL="0" indent="0">
              <a:buNone/>
            </a:pPr>
            <a:r>
              <a:rPr lang="fr-FR" sz="1400" dirty="0" smtClean="0"/>
              <a:t> 			-</a:t>
            </a:r>
            <a:r>
              <a:rPr lang="en-US" sz="1400" dirty="0" err="1" smtClean="0"/>
              <a:t>Une</a:t>
            </a:r>
            <a:r>
              <a:rPr lang="en-US" sz="1400" dirty="0" smtClean="0"/>
              <a:t> </a:t>
            </a:r>
            <a:r>
              <a:rPr lang="en-US" sz="1400" dirty="0"/>
              <a:t>carte </a:t>
            </a:r>
            <a:r>
              <a:rPr lang="en-US" sz="1400" dirty="0" err="1"/>
              <a:t>réseau</a:t>
            </a:r>
            <a:r>
              <a:rPr lang="en-US" sz="1400" dirty="0"/>
              <a:t> </a:t>
            </a:r>
            <a:r>
              <a:rPr lang="en-US" sz="1400" dirty="0" err="1" smtClean="0"/>
              <a:t>WiFi</a:t>
            </a:r>
            <a:endParaRPr lang="en-US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		-</a:t>
            </a:r>
            <a:r>
              <a:rPr lang="fr-FR" sz="1400" dirty="0" err="1" smtClean="0"/>
              <a:t>cpu</a:t>
            </a:r>
            <a:r>
              <a:rPr lang="fr-FR" sz="1400" dirty="0" smtClean="0"/>
              <a:t> </a:t>
            </a:r>
            <a:r>
              <a:rPr lang="fr-FR" sz="1400" dirty="0"/>
              <a:t>i7 10th </a:t>
            </a:r>
            <a:r>
              <a:rPr lang="fr-FR" sz="1400" dirty="0" err="1" smtClean="0"/>
              <a:t>generation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		-un </a:t>
            </a:r>
            <a:r>
              <a:rPr lang="fr-FR" sz="1400" dirty="0"/>
              <a:t>disque dur 500 GB SSD        </a:t>
            </a:r>
            <a:r>
              <a:rPr lang="fr-FR" sz="1400" dirty="0" smtClean="0"/>
              <a:t>	</a:t>
            </a:r>
          </a:p>
          <a:p>
            <a:pPr marL="0" indent="0">
              <a:buNone/>
            </a:pPr>
            <a:r>
              <a:rPr lang="en-US" sz="1400" dirty="0" smtClean="0"/>
              <a:t> 	* </a:t>
            </a:r>
            <a:r>
              <a:rPr lang="en-US" sz="1400" dirty="0" err="1" smtClean="0"/>
              <a:t>Ecran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* </a:t>
            </a:r>
            <a:r>
              <a:rPr lang="fr-FR" sz="1400" dirty="0" smtClean="0"/>
              <a:t>Un </a:t>
            </a:r>
            <a:r>
              <a:rPr lang="fr-FR" sz="1400" dirty="0"/>
              <a:t>clavier et une </a:t>
            </a:r>
            <a:r>
              <a:rPr lang="fr-FR" sz="1400" dirty="0" smtClean="0"/>
              <a:t>souris</a:t>
            </a:r>
          </a:p>
          <a:p>
            <a:pPr marL="0" indent="0">
              <a:buNone/>
            </a:pPr>
            <a:r>
              <a:rPr lang="fr-FR" sz="1400"/>
              <a:t> </a:t>
            </a:r>
            <a:r>
              <a:rPr lang="fr-FR" sz="1400" smtClean="0"/>
              <a:t>       *  Boitier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770" y="843039"/>
            <a:ext cx="8761413" cy="706964"/>
          </a:xfrm>
        </p:spPr>
        <p:txBody>
          <a:bodyPr/>
          <a:lstStyle/>
          <a:p>
            <a:pPr algn="ctr"/>
            <a:r>
              <a:rPr lang="fr-FR" b="1" dirty="0"/>
              <a:t> INTRODUCTION: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L'ERP est un logiciel de gestion</a:t>
            </a:r>
            <a:r>
              <a:rPr lang="fr-FR" dirty="0"/>
              <a:t> qui permet à l'entreprise d’intégrer différentes fonctionnalités telles que :</a:t>
            </a:r>
          </a:p>
          <a:p>
            <a:r>
              <a:rPr lang="fr-FR" dirty="0"/>
              <a:t>La gestion comptable et financière (ERP de gestion comptable, ERP de gestion de facturation),</a:t>
            </a:r>
          </a:p>
          <a:p>
            <a:r>
              <a:rPr lang="fr-FR" dirty="0"/>
              <a:t>La gestion des stocks (logiciel ERP gestion des stocks),</a:t>
            </a:r>
          </a:p>
          <a:p>
            <a:r>
              <a:rPr lang="fr-FR" dirty="0"/>
              <a:t>La gestion des ressources humaines,</a:t>
            </a:r>
          </a:p>
          <a:p>
            <a:r>
              <a:rPr lang="fr-FR" dirty="0"/>
              <a:t>La gestion des fournisseurs (ERP fournisseurs grande distribution) ainsi que,</a:t>
            </a:r>
          </a:p>
          <a:p>
            <a:r>
              <a:rPr lang="fr-FR" dirty="0"/>
              <a:t>La gestion de la vente,</a:t>
            </a:r>
          </a:p>
          <a:p>
            <a:r>
              <a:rPr lang="fr-FR" dirty="0"/>
              <a:t>La gestion de la distribution ou encore,</a:t>
            </a:r>
          </a:p>
          <a:p>
            <a:r>
              <a:rPr lang="fr-FR" dirty="0"/>
              <a:t>La gestion de l'e-commerce (ERP commerce, ERP de commerce détails spécialisé).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8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des produits manufacturés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création des produits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seront présents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la nomenclature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30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127513"/>
            <a:ext cx="10058400" cy="33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761413" cy="706964"/>
          </a:xfrm>
        </p:spPr>
        <p:txBody>
          <a:bodyPr/>
          <a:lstStyle/>
          <a:p>
            <a:r>
              <a:rPr lang="fr-FR" b="1" dirty="0"/>
              <a:t>Gestion des produits manufacturés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création de la nomenclature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produit semi final s1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 partie intérieur du pc)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3498574"/>
            <a:ext cx="9764488" cy="27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des produits manufacturés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création de la nomenclature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produit final pf1 (pc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419060"/>
            <a:ext cx="9754961" cy="29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des produits manufacturés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 des nomenclatures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3" y="3268170"/>
            <a:ext cx="10058400" cy="23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des produits manufacturés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148566"/>
            <a:ext cx="8761413" cy="232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" y="4478400"/>
            <a:ext cx="9783540" cy="2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35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38" r="603"/>
          <a:stretch/>
        </p:blipFill>
        <p:spPr>
          <a:xfrm>
            <a:off x="2392680" y="1063416"/>
            <a:ext cx="6816634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 INTRODUCTION: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chemeClr val="accent1">
                    <a:lumMod val="75000"/>
                  </a:schemeClr>
                </a:solidFill>
              </a:rPr>
              <a:t>Présentation </a:t>
            </a:r>
            <a:r>
              <a:rPr lang="fr-FR" b="1" u="sng" dirty="0" err="1" smtClean="0">
                <a:solidFill>
                  <a:schemeClr val="accent1">
                    <a:lumMod val="75000"/>
                  </a:schemeClr>
                </a:solidFill>
              </a:rPr>
              <a:t>Odoo</a:t>
            </a: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/>
              <a:t>Odoo</a:t>
            </a:r>
            <a:r>
              <a:rPr lang="fr-FR" dirty="0"/>
              <a:t> est un </a:t>
            </a:r>
            <a:r>
              <a:rPr lang="fr-FR" b="1" dirty="0"/>
              <a:t>progiciel open-source de gestion intégré</a:t>
            </a:r>
            <a:r>
              <a:rPr lang="fr-FR" dirty="0"/>
              <a:t> comprenant de très nombreux modules permettant de répondre à de nombreux besoins de gestion des entreprises (ERP), ou de gestion de la relation client (CRM). Le logiciel est utilisé par plus de </a:t>
            </a:r>
            <a:r>
              <a:rPr lang="fr-FR" b="1" dirty="0"/>
              <a:t>cinq millions d’utilisateurs</a:t>
            </a:r>
            <a:r>
              <a:rPr lang="fr-FR" dirty="0"/>
              <a:t> pour gérer leurs entreprises à travers le monde. </a:t>
            </a:r>
            <a:r>
              <a:rPr lang="fr-FR" dirty="0" err="1"/>
              <a:t>Odoo</a:t>
            </a:r>
            <a:r>
              <a:rPr lang="fr-FR" dirty="0"/>
              <a:t> est le système ERP open-source le plus </a:t>
            </a:r>
            <a:r>
              <a:rPr lang="fr-FR" dirty="0" smtClean="0"/>
              <a:t>populaire</a:t>
            </a:r>
          </a:p>
          <a:p>
            <a:pPr marL="0" indent="0">
              <a:buNone/>
            </a:pP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973668"/>
            <a:ext cx="8871337" cy="706964"/>
          </a:xfrm>
        </p:spPr>
        <p:txBody>
          <a:bodyPr/>
          <a:lstStyle/>
          <a:p>
            <a:r>
              <a:rPr lang="en-US" b="1" dirty="0" smtClean="0"/>
              <a:t>                    </a:t>
            </a:r>
            <a:r>
              <a:rPr lang="fr-FR" b="1" dirty="0"/>
              <a:t> 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5878"/>
            <a:ext cx="9817846" cy="45521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400" b="1" u="sng" dirty="0"/>
              <a:t>Liste des principaux modules </a:t>
            </a:r>
            <a:r>
              <a:rPr lang="fr-FR" sz="6400" b="1" u="sng" dirty="0" err="1"/>
              <a:t>odoo</a:t>
            </a:r>
            <a:endParaRPr lang="fr-FR" sz="6400" b="1" u="sng" dirty="0"/>
          </a:p>
          <a:p>
            <a:r>
              <a:rPr lang="fr-FR" sz="5200" b="1" dirty="0"/>
              <a:t>Ventes</a:t>
            </a:r>
            <a:r>
              <a:rPr lang="fr-FR" sz="5200" dirty="0"/>
              <a:t>: gestion des ventes du devis à la </a:t>
            </a:r>
            <a:r>
              <a:rPr lang="fr-FR" sz="5200" dirty="0" smtClean="0"/>
              <a:t>facture</a:t>
            </a:r>
            <a:endParaRPr lang="fr-FR" sz="5200" dirty="0"/>
          </a:p>
          <a:p>
            <a:r>
              <a:rPr lang="fr-FR" sz="5200" b="1" dirty="0"/>
              <a:t>Achats</a:t>
            </a:r>
            <a:r>
              <a:rPr lang="fr-FR" sz="5200" dirty="0"/>
              <a:t>: module permettant de créer des demandes de prix et commandes </a:t>
            </a:r>
            <a:r>
              <a:rPr lang="fr-FR" sz="5200" dirty="0" smtClean="0"/>
              <a:t>fournisseurs</a:t>
            </a:r>
            <a:endParaRPr lang="fr-FR" sz="5200" dirty="0"/>
          </a:p>
          <a:p>
            <a:r>
              <a:rPr lang="fr-FR" sz="5200" b="1" dirty="0"/>
              <a:t>Inventaire</a:t>
            </a:r>
            <a:r>
              <a:rPr lang="fr-FR" sz="5200" dirty="0"/>
              <a:t>: Gestion du stock et des produits entrants/sortants.</a:t>
            </a:r>
          </a:p>
          <a:p>
            <a:r>
              <a:rPr lang="fr-FR" sz="5200" b="1" dirty="0"/>
              <a:t>Facturation</a:t>
            </a:r>
            <a:r>
              <a:rPr lang="fr-FR" sz="5200" dirty="0"/>
              <a:t>: Création de factures et suivi comptable</a:t>
            </a:r>
          </a:p>
          <a:p>
            <a:r>
              <a:rPr lang="fr-FR" sz="5200" b="1" dirty="0"/>
              <a:t>Point de vente: </a:t>
            </a:r>
            <a:r>
              <a:rPr lang="fr-FR" sz="5200" dirty="0"/>
              <a:t>Permet de gérer un point de vente (caisse enregistreuse)</a:t>
            </a:r>
          </a:p>
          <a:p>
            <a:r>
              <a:rPr lang="fr-FR" sz="5200" b="1" dirty="0"/>
              <a:t>CRM</a:t>
            </a:r>
            <a:r>
              <a:rPr lang="fr-FR" sz="5200" dirty="0"/>
              <a:t>: Gestion des clients et des opportunités</a:t>
            </a:r>
          </a:p>
          <a:p>
            <a:r>
              <a:rPr lang="fr-FR" sz="5200" b="1" dirty="0"/>
              <a:t>Email Marketing:</a:t>
            </a:r>
            <a:r>
              <a:rPr lang="fr-FR" sz="5200" dirty="0"/>
              <a:t> Marketing par mail et publipostage</a:t>
            </a:r>
          </a:p>
          <a:p>
            <a:r>
              <a:rPr lang="fr-FR" sz="5200" b="1" dirty="0"/>
              <a:t>Évènements:</a:t>
            </a:r>
            <a:r>
              <a:rPr lang="fr-FR" sz="5200" dirty="0"/>
              <a:t> Organisation d'évènements (réunion, match de foot, séminaire...)</a:t>
            </a:r>
          </a:p>
          <a:p>
            <a:r>
              <a:rPr lang="fr-FR" sz="5200" b="1" dirty="0"/>
              <a:t>Contacts:</a:t>
            </a:r>
            <a:r>
              <a:rPr lang="fr-FR" sz="5200" dirty="0"/>
              <a:t> Gestion d'un annuaire de contacts (clients, fournisseurs, prospects...)</a:t>
            </a:r>
          </a:p>
          <a:p>
            <a:r>
              <a:rPr lang="fr-FR" sz="5200" b="1" dirty="0"/>
              <a:t>Calendrier partagé:</a:t>
            </a:r>
            <a:r>
              <a:rPr lang="fr-FR" sz="5200" dirty="0"/>
              <a:t> Calendrier d'entreprise permettant de partager son emploi du temps</a:t>
            </a:r>
          </a:p>
          <a:p>
            <a:r>
              <a:rPr lang="fr-FR" sz="5200" b="1" dirty="0"/>
              <a:t>Projets: </a:t>
            </a:r>
            <a:r>
              <a:rPr lang="fr-FR" sz="5200" dirty="0"/>
              <a:t>Module complet de gestion de projets (projets, tâches, feuilles de temps</a:t>
            </a:r>
            <a:r>
              <a:rPr lang="fr-FR" sz="5200" dirty="0" smtClean="0"/>
              <a:t>...)</a:t>
            </a:r>
            <a:endParaRPr lang="fr-FR" sz="5200" dirty="0"/>
          </a:p>
          <a:p>
            <a:r>
              <a:rPr lang="fr-FR" sz="5200" b="1" dirty="0"/>
              <a:t>Site web:</a:t>
            </a:r>
            <a:r>
              <a:rPr lang="fr-FR" sz="5200" dirty="0"/>
              <a:t> Création d'un site internet</a:t>
            </a:r>
          </a:p>
          <a:p>
            <a:r>
              <a:rPr lang="fr-FR" sz="5200" b="1" dirty="0"/>
              <a:t>E-commerce:</a:t>
            </a:r>
            <a:r>
              <a:rPr lang="fr-FR" sz="5200" dirty="0"/>
              <a:t> Gestion d'un boutique en ligne intégrée avec l'ERP</a:t>
            </a:r>
          </a:p>
          <a:p>
            <a:r>
              <a:rPr lang="fr-FR" sz="5200" b="1" dirty="0"/>
              <a:t>Employés</a:t>
            </a:r>
            <a:r>
              <a:rPr lang="fr-FR" sz="5200" dirty="0"/>
              <a:t>: Pour gérer les congés, notes de frais, présences, compétences...</a:t>
            </a:r>
          </a:p>
          <a:p>
            <a:r>
              <a:rPr lang="fr-FR" sz="5200" dirty="0"/>
              <a:t>Chaque module est indépendant et peut-être installé ou non, en fonction de vos besoins.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TP2: Première </a:t>
            </a:r>
            <a:r>
              <a:rPr lang="en-US" b="1" dirty="0" err="1"/>
              <a:t>utilisation</a:t>
            </a:r>
            <a:r>
              <a:rPr lang="en-US" b="1" dirty="0"/>
              <a:t> </a:t>
            </a:r>
            <a:r>
              <a:rPr lang="en-US" b="1" dirty="0" err="1"/>
              <a:t>d'Odoo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endParaRPr lang="fr-FR" dirty="0" smtClean="0"/>
          </a:p>
          <a:p>
            <a:pPr marL="0" indent="0" algn="justLow">
              <a:buNone/>
            </a:pPr>
            <a:r>
              <a:rPr lang="fr-FR" dirty="0" smtClean="0"/>
              <a:t>Le </a:t>
            </a:r>
            <a:r>
              <a:rPr lang="fr-FR" dirty="0"/>
              <a:t>but principal de ce TP est de se familiariser avec </a:t>
            </a:r>
            <a:r>
              <a:rPr lang="fr-FR" dirty="0" err="1"/>
              <a:t>Odoo</a:t>
            </a:r>
            <a:r>
              <a:rPr lang="fr-FR" dirty="0"/>
              <a:t>. Pour ce, vous </a:t>
            </a:r>
            <a:endParaRPr lang="fr-FR" dirty="0" smtClean="0"/>
          </a:p>
          <a:p>
            <a:pPr marL="0" indent="0" algn="justLow">
              <a:buNone/>
            </a:pPr>
            <a:r>
              <a:rPr lang="fr-FR" dirty="0" smtClean="0"/>
              <a:t>essayerez </a:t>
            </a:r>
            <a:r>
              <a:rPr lang="fr-FR" dirty="0"/>
              <a:t>d'imaginer votre propre entreprise en lui attribuant un nom, une </a:t>
            </a:r>
            <a:endParaRPr lang="fr-FR" dirty="0" smtClean="0"/>
          </a:p>
          <a:p>
            <a:pPr marL="0" indent="0" algn="justLow">
              <a:buNone/>
            </a:pPr>
            <a:r>
              <a:rPr lang="fr-FR" dirty="0" smtClean="0"/>
              <a:t>activité</a:t>
            </a:r>
            <a:r>
              <a:rPr lang="fr-FR" dirty="0"/>
              <a:t>, un logo, une adresse, des produits et/ou services à commercialiser, </a:t>
            </a:r>
            <a:endParaRPr lang="fr-FR" dirty="0" smtClean="0"/>
          </a:p>
          <a:p>
            <a:pPr marL="0" indent="0" algn="justLow">
              <a:buNone/>
            </a:pPr>
            <a:r>
              <a:rPr lang="fr-FR" dirty="0" smtClean="0"/>
              <a:t>un </a:t>
            </a:r>
            <a:r>
              <a:rPr lang="fr-FR" dirty="0"/>
              <a:t>nombre d'employés, etc. Ainsi, vous êtes amenés à sauvegarder tous les </a:t>
            </a:r>
            <a:endParaRPr lang="fr-FR" dirty="0" smtClean="0"/>
          </a:p>
          <a:p>
            <a:pPr marL="0" indent="0" algn="justLow">
              <a:buNone/>
            </a:pPr>
            <a:r>
              <a:rPr lang="fr-FR" dirty="0" smtClean="0"/>
              <a:t>fichiers </a:t>
            </a:r>
            <a:r>
              <a:rPr lang="fr-FR" dirty="0"/>
              <a:t>générés tout au long des </a:t>
            </a:r>
            <a:r>
              <a:rPr lang="fr-FR" dirty="0" err="1"/>
              <a:t>TPs</a:t>
            </a:r>
            <a:r>
              <a:rPr lang="fr-FR" dirty="0"/>
              <a:t> dans un répertoire portant votre nom et </a:t>
            </a:r>
            <a:endParaRPr lang="fr-FR" dirty="0" smtClean="0"/>
          </a:p>
          <a:p>
            <a:pPr marL="0" indent="0" algn="justLow">
              <a:buNone/>
            </a:pPr>
            <a:r>
              <a:rPr lang="fr-FR" dirty="0" smtClean="0"/>
              <a:t>prénom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2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600891"/>
            <a:ext cx="8761413" cy="1001364"/>
          </a:xfrm>
        </p:spPr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Définition des données de base de votre entreprise :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446784" cy="41286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une plateforme qui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s'intégra dans la vente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produits (des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ordinateurs,claviers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(des applications mobile ou web).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418420"/>
            <a:ext cx="8903445" cy="31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Création des utilisateurs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17" y="2783586"/>
            <a:ext cx="8761413" cy="26365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12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NewRomanPS-BoldMT-Identity-H"/>
              </a:rPr>
              <a:t>Installation de nouveaux modules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896" y="2603500"/>
            <a:ext cx="10668000" cy="4035839"/>
          </a:xfrm>
        </p:spPr>
        <p:txBody>
          <a:bodyPr/>
          <a:lstStyle/>
          <a:p>
            <a:r>
              <a:rPr lang="fr-FR" dirty="0">
                <a:solidFill>
                  <a:srgbClr val="404040"/>
                </a:solidFill>
                <a:latin typeface="TimesNewRomanPSMT-Identity-H"/>
              </a:rPr>
              <a:t>installer les modules suivants : CRM, Gestion des ventes, Gestion des achats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9" y="3026416"/>
            <a:ext cx="10058400" cy="33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1242</Words>
  <Application>Microsoft Office PowerPoint</Application>
  <PresentationFormat>Widescreen</PresentationFormat>
  <Paragraphs>160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</vt:lpstr>
      <vt:lpstr>Century Gothic</vt:lpstr>
      <vt:lpstr>Times New Roman</vt:lpstr>
      <vt:lpstr>TimesNewRomanPS-BoldMT-Identity-H</vt:lpstr>
      <vt:lpstr>TimesNewRomanPSMT-Identity-H</vt:lpstr>
      <vt:lpstr>Wingdings 3</vt:lpstr>
      <vt:lpstr>Ion Boardroom</vt:lpstr>
      <vt:lpstr>Présentation des TPs ERP  </vt:lpstr>
      <vt:lpstr>                INTRODUCTION:</vt:lpstr>
      <vt:lpstr> INTRODUCTION:</vt:lpstr>
      <vt:lpstr> INTRODUCTION:</vt:lpstr>
      <vt:lpstr>                     INTRODUCTION:</vt:lpstr>
      <vt:lpstr>TP2: Première utilisation d'Odoo </vt:lpstr>
      <vt:lpstr>Définition des données de base de votre entreprise :</vt:lpstr>
      <vt:lpstr>Création des utilisateurs</vt:lpstr>
      <vt:lpstr>Installation de nouveaux modules</vt:lpstr>
      <vt:lpstr>Création des fournisseurs :</vt:lpstr>
      <vt:lpstr>Création des clients :</vt:lpstr>
      <vt:lpstr>Création des produits et services :</vt:lpstr>
      <vt:lpstr>Création des produits et services :</vt:lpstr>
      <vt:lpstr>TP3: Les fonctionnalités de base </vt:lpstr>
      <vt:lpstr>Gestion de stock :</vt:lpstr>
      <vt:lpstr>Gestion de stock :</vt:lpstr>
      <vt:lpstr>Gestion de stock :</vt:lpstr>
      <vt:lpstr>Gestion de stock :</vt:lpstr>
      <vt:lpstr>Gestion des ventes :</vt:lpstr>
      <vt:lpstr>Gestion des ventes :</vt:lpstr>
      <vt:lpstr>Gestion des ventes :</vt:lpstr>
      <vt:lpstr> Gestion des ventes : </vt:lpstr>
      <vt:lpstr> Gestion des achats : </vt:lpstr>
      <vt:lpstr>Gestion des achats :</vt:lpstr>
      <vt:lpstr>Gestion des achats :</vt:lpstr>
      <vt:lpstr>TP4: Découverte du module MRP </vt:lpstr>
      <vt:lpstr>Gestion des produits manufacturés</vt:lpstr>
      <vt:lpstr>Gestion des produits manufacturés</vt:lpstr>
      <vt:lpstr>Gestion des produits manufacturés</vt:lpstr>
      <vt:lpstr>Gestion des produits manufacturés</vt:lpstr>
      <vt:lpstr>Gestion des produits manufacturés</vt:lpstr>
      <vt:lpstr>Gestion des produits manufacturés</vt:lpstr>
      <vt:lpstr>Gestion des produits manufacturés</vt:lpstr>
      <vt:lpstr>Gestion des produits manufacturés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2021-12-24T19:35:58Z</dcterms:created>
  <dcterms:modified xsi:type="dcterms:W3CDTF">2022-11-06T08:36:02Z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