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0D385-E333-416C-B4B0-AF5333F4B20E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can be changed to reflect your school’s specific rules.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D5E9E7-F049-4409-BEB3-DBAA80E83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526" y="686784"/>
            <a:ext cx="9631525" cy="1322587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Centre de formation </a:t>
            </a:r>
            <a:r>
              <a:rPr lang="fr-FR" sz="40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POLYTECHNIQUE</a:t>
            </a:r>
            <a:endParaRPr lang="en-US" sz="40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2D7DD-5041-4C4D-A523-F870B27AD1D4}"/>
              </a:ext>
            </a:extLst>
          </p:cNvPr>
          <p:cNvSpPr/>
          <p:nvPr/>
        </p:nvSpPr>
        <p:spPr>
          <a:xfrm>
            <a:off x="489528" y="2531886"/>
            <a:ext cx="112129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P</a:t>
            </a:r>
            <a:r>
              <a:rPr lang="fr-FR" sz="4000" b="1" dirty="0" smtClean="0">
                <a:solidFill>
                  <a:schemeClr val="bg1"/>
                </a:solidFill>
              </a:rPr>
              <a:t>rogrammation </a:t>
            </a:r>
            <a:r>
              <a:rPr lang="fr-FR" sz="4000" b="1" dirty="0">
                <a:solidFill>
                  <a:schemeClr val="bg1"/>
                </a:solidFill>
              </a:rPr>
              <a:t>Java du </a:t>
            </a:r>
            <a:r>
              <a:rPr lang="fr-FR" sz="4000" b="1" dirty="0" smtClean="0">
                <a:solidFill>
                  <a:schemeClr val="bg1"/>
                </a:solidFill>
              </a:rPr>
              <a:t>Niveau </a:t>
            </a:r>
            <a:r>
              <a:rPr lang="fr-FR" sz="4000" b="1" dirty="0">
                <a:solidFill>
                  <a:schemeClr val="bg1"/>
                </a:solidFill>
              </a:rPr>
              <a:t>débutant à </a:t>
            </a:r>
            <a:r>
              <a:rPr lang="fr-FR" sz="4000" b="1" dirty="0" smtClean="0">
                <a:solidFill>
                  <a:schemeClr val="bg1"/>
                </a:solidFill>
              </a:rPr>
              <a:t>Expert</a:t>
            </a:r>
            <a:endParaRPr lang="en-US" sz="10000" b="1" cap="none" spc="0" dirty="0">
              <a:ln w="0"/>
              <a:solidFill>
                <a:schemeClr val="bg1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 peu d'histoire autour de Java</a:t>
            </a:r>
            <a:br>
              <a:rPr lang="fr-FR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</a:rPr>
              <a:t>Le Java est une technologie développée à la base par </a:t>
            </a:r>
            <a:r>
              <a:rPr lang="fr-FR" b="1" dirty="0">
                <a:solidFill>
                  <a:schemeClr val="bg1"/>
                </a:solidFill>
              </a:rPr>
              <a:t>Sun Microsystems</a:t>
            </a:r>
            <a:r>
              <a:rPr lang="fr-FR" dirty="0">
                <a:solidFill>
                  <a:schemeClr val="bg1"/>
                </a:solidFill>
              </a:rPr>
              <a:t> dont les débuts datent de </a:t>
            </a:r>
            <a:r>
              <a:rPr lang="fr-FR" b="1" dirty="0">
                <a:solidFill>
                  <a:schemeClr val="bg1"/>
                </a:solidFill>
              </a:rPr>
              <a:t>1990</a:t>
            </a:r>
            <a:r>
              <a:rPr lang="fr-FR" dirty="0">
                <a:solidFill>
                  <a:schemeClr val="bg1"/>
                </a:solidFill>
              </a:rPr>
              <a:t>. Ses deux créateurs, </a:t>
            </a:r>
            <a:r>
              <a:rPr lang="fr-FR" b="1" dirty="0">
                <a:solidFill>
                  <a:schemeClr val="bg1"/>
                </a:solidFill>
              </a:rPr>
              <a:t>James Gosling et Patrick </a:t>
            </a:r>
            <a:r>
              <a:rPr lang="fr-FR" b="1" dirty="0" err="1">
                <a:solidFill>
                  <a:schemeClr val="bg1"/>
                </a:solidFill>
              </a:rPr>
              <a:t>Naughton</a:t>
            </a:r>
            <a:r>
              <a:rPr lang="fr-FR" b="1" dirty="0">
                <a:solidFill>
                  <a:schemeClr val="bg1"/>
                </a:solidFill>
              </a:rPr>
              <a:t>, </a:t>
            </a:r>
            <a:r>
              <a:rPr lang="fr-FR" dirty="0">
                <a:solidFill>
                  <a:schemeClr val="bg1"/>
                </a:solidFill>
              </a:rPr>
              <a:t>voulaient apporter deux grands principes avec ce nouveau langage :</a:t>
            </a:r>
          </a:p>
          <a:p>
            <a:r>
              <a:rPr lang="fr-FR" dirty="0">
                <a:solidFill>
                  <a:schemeClr val="bg1"/>
                </a:solidFill>
              </a:rPr>
              <a:t>des applications pouvant fonctionner sur </a:t>
            </a:r>
            <a:r>
              <a:rPr lang="fr-FR" b="1" dirty="0">
                <a:solidFill>
                  <a:schemeClr val="bg1"/>
                </a:solidFill>
              </a:rPr>
              <a:t>n'importe quel matériel</a:t>
            </a:r>
            <a:r>
              <a:rPr lang="fr-FR" dirty="0">
                <a:solidFill>
                  <a:schemeClr val="bg1"/>
                </a:solidFill>
              </a:rPr>
              <a:t> (hardware),</a:t>
            </a:r>
          </a:p>
          <a:p>
            <a:r>
              <a:rPr lang="fr-FR" dirty="0">
                <a:solidFill>
                  <a:schemeClr val="bg1"/>
                </a:solidFill>
              </a:rPr>
              <a:t>un langage </a:t>
            </a:r>
            <a:r>
              <a:rPr lang="fr-FR" b="1" dirty="0">
                <a:solidFill>
                  <a:schemeClr val="bg1"/>
                </a:solidFill>
              </a:rPr>
              <a:t>beaucoup plus simple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que le C</a:t>
            </a:r>
            <a:r>
              <a:rPr lang="fr-FR" dirty="0" smtClean="0">
                <a:solidFill>
                  <a:schemeClr val="bg1"/>
                </a:solidFill>
              </a:rPr>
              <a:t>++.</a:t>
            </a:r>
          </a:p>
          <a:p>
            <a:r>
              <a:rPr lang="fr-FR" dirty="0">
                <a:solidFill>
                  <a:schemeClr val="bg1"/>
                </a:solidFill>
              </a:rPr>
              <a:t>Depuis </a:t>
            </a:r>
            <a:r>
              <a:rPr lang="fr-FR" b="1" dirty="0">
                <a:solidFill>
                  <a:schemeClr val="bg1"/>
                </a:solidFill>
              </a:rPr>
              <a:t>2009</a:t>
            </a:r>
            <a:r>
              <a:rPr lang="fr-FR" dirty="0">
                <a:solidFill>
                  <a:schemeClr val="bg1"/>
                </a:solidFill>
              </a:rPr>
              <a:t> c'est l'entreprise </a:t>
            </a:r>
            <a:r>
              <a:rPr lang="fr-FR" b="1" dirty="0">
                <a:solidFill>
                  <a:schemeClr val="bg1"/>
                </a:solidFill>
              </a:rPr>
              <a:t>Oracle</a:t>
            </a:r>
            <a:r>
              <a:rPr lang="fr-FR" dirty="0">
                <a:solidFill>
                  <a:schemeClr val="bg1"/>
                </a:solidFill>
              </a:rPr>
              <a:t> qui est en charge du développement de Java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On retrouve Java côté </a:t>
            </a:r>
            <a:r>
              <a:rPr lang="fr-FR" b="1" dirty="0" err="1">
                <a:solidFill>
                  <a:schemeClr val="bg1"/>
                </a:solidFill>
              </a:rPr>
              <a:t>Backend</a:t>
            </a:r>
            <a:r>
              <a:rPr lang="fr-FR" dirty="0">
                <a:solidFill>
                  <a:schemeClr val="bg1"/>
                </a:solidFill>
              </a:rPr>
              <a:t> dans de nombreux secteurs, tels que </a:t>
            </a:r>
            <a:r>
              <a:rPr lang="fr-FR" b="1" dirty="0">
                <a:solidFill>
                  <a:schemeClr val="bg1"/>
                </a:solidFill>
              </a:rPr>
              <a:t>le </a:t>
            </a:r>
            <a:r>
              <a:rPr lang="fr-FR" b="1" dirty="0" err="1">
                <a:solidFill>
                  <a:schemeClr val="bg1"/>
                </a:solidFill>
              </a:rPr>
              <a:t>big</a:t>
            </a:r>
            <a:r>
              <a:rPr lang="fr-FR" b="1" dirty="0">
                <a:solidFill>
                  <a:schemeClr val="bg1"/>
                </a:solidFill>
              </a:rPr>
              <a:t> data, le web, le mobile ou encore dans les serveurs de jeux en ligne</a:t>
            </a:r>
            <a:r>
              <a:rPr lang="fr-F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Une de ses plus grandes forces est son excellente portabilité : une fois votre programme créé, il fonctionnera automatiquement sous Windows, Mac, Linux, etc.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038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 </a:t>
            </a:r>
            <a:r>
              <a:rPr lang="en-US" b="1" dirty="0" err="1"/>
              <a:t>fonctionnement</a:t>
            </a:r>
            <a:r>
              <a:rPr lang="en-US" b="1" dirty="0"/>
              <a:t> de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Quand vous développez un programme, vous allez écrire un langage qui est</a:t>
            </a:r>
            <a:r>
              <a:rPr lang="fr-FR" b="1" dirty="0">
                <a:solidFill>
                  <a:schemeClr val="bg1"/>
                </a:solidFill>
              </a:rPr>
              <a:t> humainement compréhensible</a:t>
            </a:r>
            <a:r>
              <a:rPr lang="fr-FR" dirty="0">
                <a:solidFill>
                  <a:schemeClr val="bg1"/>
                </a:solidFill>
              </a:rPr>
              <a:t>. Votre ordinateur </a:t>
            </a:r>
            <a:r>
              <a:rPr lang="fr-FR" b="1" dirty="0">
                <a:solidFill>
                  <a:schemeClr val="bg1"/>
                </a:solidFill>
              </a:rPr>
              <a:t>ne comprend pas </a:t>
            </a:r>
            <a:r>
              <a:rPr lang="fr-FR" b="1" dirty="0" err="1">
                <a:solidFill>
                  <a:schemeClr val="bg1"/>
                </a:solidFill>
              </a:rPr>
              <a:t>directement</a:t>
            </a:r>
            <a:r>
              <a:rPr lang="fr-FR" dirty="0" err="1">
                <a:solidFill>
                  <a:schemeClr val="bg1"/>
                </a:solidFill>
              </a:rPr>
              <a:t>le</a:t>
            </a:r>
            <a:r>
              <a:rPr lang="fr-FR" dirty="0">
                <a:solidFill>
                  <a:schemeClr val="bg1"/>
                </a:solidFill>
              </a:rPr>
              <a:t> code que vous écrivez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chemeClr val="bg1"/>
                </a:solidFill>
              </a:rPr>
              <a:t>L'étape de compilation, c'est l'étape durant laquelle le code que vous avez écrit </a:t>
            </a:r>
            <a:r>
              <a:rPr lang="fr-FR" b="1" dirty="0">
                <a:solidFill>
                  <a:schemeClr val="bg1"/>
                </a:solidFill>
              </a:rPr>
              <a:t>va être transformé en code compréhensible par votre ordinateur</a:t>
            </a:r>
            <a:r>
              <a:rPr lang="fr-FR" dirty="0">
                <a:solidFill>
                  <a:schemeClr val="bg1"/>
                </a:solidFill>
              </a:rPr>
              <a:t> (plus exactement votre processeur). Cette étape se fait </a:t>
            </a:r>
            <a:r>
              <a:rPr lang="fr-FR" b="1" dirty="0">
                <a:solidFill>
                  <a:schemeClr val="bg1"/>
                </a:solidFill>
              </a:rPr>
              <a:t>une seule et unique fois</a:t>
            </a:r>
            <a:r>
              <a:rPr lang="fr-FR" dirty="0">
                <a:solidFill>
                  <a:schemeClr val="bg1"/>
                </a:solidFill>
              </a:rPr>
              <a:t>. Le logiciel qui va effectuer cette transformation s'appelle un </a:t>
            </a:r>
            <a:r>
              <a:rPr lang="fr-FR" b="1" dirty="0">
                <a:solidFill>
                  <a:schemeClr val="bg1"/>
                </a:solidFill>
              </a:rPr>
              <a:t>compilateur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Quand un programme est compilé sur un ordinateur, il ne va </a:t>
            </a:r>
            <a:r>
              <a:rPr lang="fr-FR" b="1" dirty="0">
                <a:solidFill>
                  <a:srgbClr val="FF0000"/>
                </a:solidFill>
              </a:rPr>
              <a:t>pas forcément fonctionner sur un autre ordinateur</a:t>
            </a:r>
            <a:r>
              <a:rPr lang="fr-FR" dirty="0">
                <a:solidFill>
                  <a:srgbClr val="FF0000"/>
                </a:solidFill>
              </a:rPr>
              <a:t> (si le système d'exploitation diffère par exemple). Il faudra le </a:t>
            </a:r>
            <a:r>
              <a:rPr lang="fr-FR" b="1" dirty="0" err="1">
                <a:solidFill>
                  <a:srgbClr val="FF0000"/>
                </a:solidFill>
              </a:rPr>
              <a:t>re-compiler</a:t>
            </a:r>
            <a:r>
              <a:rPr lang="fr-FR" b="1" dirty="0">
                <a:solidFill>
                  <a:srgbClr val="FF0000"/>
                </a:solidFill>
              </a:rPr>
              <a:t> </a:t>
            </a:r>
            <a:r>
              <a:rPr lang="fr-FR" dirty="0">
                <a:solidFill>
                  <a:srgbClr val="FF0000"/>
                </a:solidFill>
              </a:rPr>
              <a:t>sur cet ordinateur pour qu'il fonctionne. Ce processus est parfois long et peut prendre plusieurs dizaines de minutes.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2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yground Rules template.potx" id="{3B94854C-D64B-49A7-87B3-EC3E7B77FEC7}" vid="{5DF654BC-1FD6-4744-81E4-6E2169EA85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Playground rules presentation</Template>
  <TotalTime>0</TotalTime>
  <Words>51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Corbel</vt:lpstr>
      <vt:lpstr>Franklin Gothic Medium</vt:lpstr>
      <vt:lpstr>Segoe UI</vt:lpstr>
      <vt:lpstr>Wingdings</vt:lpstr>
      <vt:lpstr>Banded</vt:lpstr>
      <vt:lpstr>PowerPoint Presentation</vt:lpstr>
      <vt:lpstr>Un peu d'histoire autour de Java </vt:lpstr>
      <vt:lpstr>Le fonctionnement de Java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2019-01-05T14:06:38Z</dcterms:created>
  <dcterms:modified xsi:type="dcterms:W3CDTF">2019-01-05T16:17:14Z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2018-08-20T20:01:51.1186001Z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