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6.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74" r:id="rId10"/>
    <p:sldId id="281" r:id="rId11"/>
    <p:sldId id="264" r:id="rId12"/>
    <p:sldId id="282" r:id="rId13"/>
    <p:sldId id="283" r:id="rId14"/>
    <p:sldId id="284" r:id="rId15"/>
    <p:sldId id="265" r:id="rId16"/>
    <p:sldId id="276" r:id="rId17"/>
    <p:sldId id="277" r:id="rId18"/>
    <p:sldId id="278" r:id="rId19"/>
    <p:sldId id="275" r:id="rId20"/>
    <p:sldId id="279" r:id="rId21"/>
    <p:sldId id="280" r:id="rId22"/>
    <p:sldId id="266" r:id="rId23"/>
    <p:sldId id="267" r:id="rId24"/>
    <p:sldId id="268" r:id="rId25"/>
    <p:sldId id="269" r:id="rId26"/>
    <p:sldId id="270" r:id="rId27"/>
    <p:sldId id="271" r:id="rId28"/>
    <p:sldId id="285" r:id="rId29"/>
    <p:sldId id="272" r:id="rId30"/>
    <p:sldId id="273" r:id="rId31"/>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72727" autoAdjust="0"/>
  </p:normalViewPr>
  <p:slideViewPr>
    <p:cSldViewPr>
      <p:cViewPr varScale="1">
        <p:scale>
          <a:sx n="31" d="100"/>
          <a:sy n="31" d="100"/>
        </p:scale>
        <p:origin x="143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857922A-E5DB-41BF-AD76-73FB6373D373}" type="datetimeFigureOut">
              <a:rPr lang="fr-FR" smtClean="0"/>
              <a:t>17/01/2025</a:t>
            </a:fld>
            <a:endParaRPr lang="fr-FR"/>
          </a:p>
        </p:txBody>
      </p:sp>
      <p:sp>
        <p:nvSpPr>
          <p:cNvPr id="4" name="Espace réservé de l'image des diapositives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A01110F-0710-48C0-8F3F-5EEFD40CEA73}" type="slidenum">
              <a:rPr lang="fr-FR" smtClean="0"/>
              <a:t>‹#›</a:t>
            </a:fld>
            <a:endParaRPr lang="fr-FR"/>
          </a:p>
        </p:txBody>
      </p:sp>
    </p:spTree>
    <p:extLst>
      <p:ext uri="{BB962C8B-B14F-4D97-AF65-F5344CB8AC3E}">
        <p14:creationId xmlns:p14="http://schemas.microsoft.com/office/powerpoint/2010/main" val="563332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err="1"/>
              <a:t>Overfitting</a:t>
            </a:r>
            <a:r>
              <a:rPr lang="fr-FR" dirty="0"/>
              <a:t> : Cela se produit lorsque le modèle performe très bien sur les données d'entraînement mais échoue à généraliser sur les données de validation. Dans votre cas, la perte d'entraînement diminue légèrement au fil des époques, mais la perte de validation reste stable et ne diverge pas de manière significative. Cela ne suggère pas un </a:t>
            </a:r>
            <a:r>
              <a:rPr lang="fr-FR" dirty="0" err="1"/>
              <a:t>surapprentissage</a:t>
            </a:r>
            <a:r>
              <a:rPr lang="fr-FR" dirty="0"/>
              <a:t> évident (</a:t>
            </a:r>
            <a:r>
              <a:rPr lang="fr-FR" dirty="0" err="1"/>
              <a:t>overfitting</a:t>
            </a:r>
            <a:r>
              <a:rPr lang="fr-FR" dirty="0"/>
              <a:t>).</a:t>
            </a:r>
          </a:p>
        </p:txBody>
      </p:sp>
      <p:sp>
        <p:nvSpPr>
          <p:cNvPr id="4" name="Espace réservé du numéro de diapositive 3"/>
          <p:cNvSpPr>
            <a:spLocks noGrp="1"/>
          </p:cNvSpPr>
          <p:nvPr>
            <p:ph type="sldNum" sz="quarter" idx="10"/>
          </p:nvPr>
        </p:nvSpPr>
        <p:spPr/>
        <p:txBody>
          <a:bodyPr/>
          <a:lstStyle/>
          <a:p>
            <a:fld id="{4A01110F-0710-48C0-8F3F-5EEFD40CEA73}" type="slidenum">
              <a:rPr lang="fr-FR" smtClean="0"/>
              <a:t>16</a:t>
            </a:fld>
            <a:endParaRPr lang="fr-FR"/>
          </a:p>
        </p:txBody>
      </p:sp>
    </p:spTree>
    <p:extLst>
      <p:ext uri="{BB962C8B-B14F-4D97-AF65-F5344CB8AC3E}">
        <p14:creationId xmlns:p14="http://schemas.microsoft.com/office/powerpoint/2010/main" val="114422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err="1"/>
              <a:t>Underfitting</a:t>
            </a:r>
            <a:r>
              <a:rPr lang="fr-FR" dirty="0"/>
              <a:t> : Cela se produit lorsque le modèle n'apprend pas suffisamment des données d'entraînement pour capturer les relations importantes. Ici, la perte d'entraînement ne diminue que légèrement et reste élevée, tandis que la perte de validation est presque constante. La précision d'entraînement et de validation (autour de 70 %) est également faible et ne s'améliore pas. Cela indique un problème d'apprentissage insuffisant, donc </a:t>
            </a:r>
            <a:r>
              <a:rPr lang="fr-FR" b="1" dirty="0"/>
              <a:t>votre modèle montre des signes d'</a:t>
            </a:r>
            <a:r>
              <a:rPr lang="fr-FR" b="1" dirty="0" err="1"/>
              <a:t>underfitting</a:t>
            </a:r>
            <a:r>
              <a:rPr lang="fr-FR" dirty="0"/>
              <a:t>.</a:t>
            </a:r>
          </a:p>
        </p:txBody>
      </p:sp>
      <p:sp>
        <p:nvSpPr>
          <p:cNvPr id="4" name="Espace réservé du numéro de diapositive 3"/>
          <p:cNvSpPr>
            <a:spLocks noGrp="1"/>
          </p:cNvSpPr>
          <p:nvPr>
            <p:ph type="sldNum" sz="quarter" idx="10"/>
          </p:nvPr>
        </p:nvSpPr>
        <p:spPr/>
        <p:txBody>
          <a:bodyPr/>
          <a:lstStyle/>
          <a:p>
            <a:fld id="{4A01110F-0710-48C0-8F3F-5EEFD40CEA73}" type="slidenum">
              <a:rPr lang="fr-FR" smtClean="0"/>
              <a:t>18</a:t>
            </a:fld>
            <a:endParaRPr lang="fr-FR"/>
          </a:p>
        </p:txBody>
      </p:sp>
    </p:spTree>
    <p:extLst>
      <p:ext uri="{BB962C8B-B14F-4D97-AF65-F5344CB8AC3E}">
        <p14:creationId xmlns:p14="http://schemas.microsoft.com/office/powerpoint/2010/main" val="11161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A01110F-0710-48C0-8F3F-5EEFD40CEA73}" type="slidenum">
              <a:rPr lang="fr-FR" smtClean="0"/>
              <a:t>24</a:t>
            </a:fld>
            <a:endParaRPr lang="fr-FR"/>
          </a:p>
        </p:txBody>
      </p:sp>
    </p:spTree>
    <p:extLst>
      <p:ext uri="{BB962C8B-B14F-4D97-AF65-F5344CB8AC3E}">
        <p14:creationId xmlns:p14="http://schemas.microsoft.com/office/powerpoint/2010/main" val="17343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Explication des éléments :</a:t>
            </a:r>
          </a:p>
          <a:p>
            <a:pPr>
              <a:buFont typeface="+mj-lt"/>
              <a:buAutoNum type="arabicPeriod"/>
            </a:pPr>
            <a:r>
              <a:rPr lang="fr-FR" b="1" dirty="0"/>
              <a:t>Cerveau connecté aux modules externes :</a:t>
            </a:r>
            <a:endParaRPr lang="fr-FR" dirty="0"/>
          </a:p>
          <a:p>
            <a:pPr marL="742950" lvl="1" indent="-285750">
              <a:buFont typeface="+mj-lt"/>
              <a:buAutoNum type="arabicPeriod"/>
            </a:pPr>
            <a:r>
              <a:rPr lang="fr-FR" dirty="0"/>
              <a:t>Représente la connexion entre l'intelligence humaine et les machines via le NLP.</a:t>
            </a:r>
          </a:p>
          <a:p>
            <a:pPr marL="742950" lvl="1" indent="-285750">
              <a:buFont typeface="+mj-lt"/>
              <a:buAutoNum type="arabicPeriod"/>
            </a:pPr>
            <a:r>
              <a:rPr lang="fr-FR" dirty="0"/>
              <a:t>Les machines analysent et interprètent les données textuelles pour en extraire des informations ou fournir des réponses adaptées.</a:t>
            </a:r>
          </a:p>
          <a:p>
            <a:pPr>
              <a:buFont typeface="+mj-lt"/>
              <a:buAutoNum type="arabicPeriod"/>
            </a:pPr>
            <a:r>
              <a:rPr lang="fr-FR" b="1" dirty="0"/>
              <a:t>Icônes autour du cerveau :</a:t>
            </a:r>
            <a:endParaRPr lang="fr-FR" dirty="0"/>
          </a:p>
          <a:p>
            <a:pPr marL="742950" lvl="1" indent="-285750">
              <a:buFont typeface="+mj-lt"/>
              <a:buAutoNum type="arabicPeriod"/>
            </a:pPr>
            <a:r>
              <a:rPr lang="fr-FR" b="1" dirty="0"/>
              <a:t>Microprocesseur (haut-gauche) :</a:t>
            </a:r>
            <a:br>
              <a:rPr lang="fr-FR" dirty="0"/>
            </a:br>
            <a:r>
              <a:rPr lang="fr-FR" dirty="0"/>
              <a:t>Symbolise l'architecture et les calculs algorithmiques nécessaires pour le traitement des données textuelles, comme les réseaux neuronaux.</a:t>
            </a:r>
          </a:p>
          <a:p>
            <a:pPr marL="742950" lvl="1" indent="-285750">
              <a:buFont typeface="+mj-lt"/>
              <a:buAutoNum type="arabicPeriod"/>
            </a:pPr>
            <a:r>
              <a:rPr lang="fr-FR" b="1" dirty="0"/>
              <a:t>Ampoule (haut-centre) :</a:t>
            </a:r>
            <a:br>
              <a:rPr lang="fr-FR" dirty="0"/>
            </a:br>
            <a:r>
              <a:rPr lang="fr-FR" dirty="0"/>
              <a:t>Évoque l'innovation et les idées générées par les applications NLP, notamment dans des domaines tels que l'analyse de sentiments, la traduction automatique ou les chatbots.</a:t>
            </a:r>
          </a:p>
          <a:p>
            <a:pPr marL="742950" lvl="1" indent="-285750">
              <a:buFont typeface="+mj-lt"/>
              <a:buAutoNum type="arabicPeriod"/>
            </a:pPr>
            <a:r>
              <a:rPr lang="fr-FR" b="1" dirty="0"/>
              <a:t>Bulle de discussion (haut-droite) :</a:t>
            </a:r>
            <a:br>
              <a:rPr lang="fr-FR" dirty="0"/>
            </a:br>
            <a:r>
              <a:rPr lang="fr-FR" dirty="0"/>
              <a:t>Met en évidence la capacité des machines à comprendre et à interagir dans le langage humain à travers des outils comme les assistants vocaux.</a:t>
            </a:r>
          </a:p>
          <a:p>
            <a:pPr marL="742950" lvl="1" indent="-285750">
              <a:buFont typeface="+mj-lt"/>
              <a:buAutoNum type="arabicPeriod"/>
            </a:pPr>
            <a:r>
              <a:rPr lang="fr-FR" b="1" dirty="0"/>
              <a:t>Code (bas-gauche) :</a:t>
            </a:r>
            <a:br>
              <a:rPr lang="fr-FR" dirty="0"/>
            </a:br>
            <a:r>
              <a:rPr lang="fr-FR" dirty="0"/>
              <a:t>Symbolise l'intégration d'algorithmes et de langages de programmation (Python, R, etc.) pour développer des modèles NLP.</a:t>
            </a:r>
          </a:p>
          <a:p>
            <a:pPr marL="742950" lvl="1" indent="-285750">
              <a:buFont typeface="+mj-lt"/>
              <a:buAutoNum type="arabicPeriod"/>
            </a:pPr>
            <a:r>
              <a:rPr lang="fr-FR" b="1" dirty="0"/>
              <a:t>Globe terrestre (bas-droite) :</a:t>
            </a:r>
            <a:br>
              <a:rPr lang="fr-FR" dirty="0"/>
            </a:br>
            <a:r>
              <a:rPr lang="fr-FR" dirty="0"/>
              <a:t>Illustre l'application globale du NLP, permettant la traduction entre différentes langues, la compréhension des dialectes, et l'accès universel à la technologie.</a:t>
            </a:r>
          </a:p>
          <a:p>
            <a:pPr>
              <a:buFont typeface="+mj-lt"/>
              <a:buAutoNum type="arabicPeriod"/>
            </a:pPr>
            <a:r>
              <a:rPr lang="fr-FR" b="1" dirty="0"/>
              <a:t>Texte central ("NLP"):</a:t>
            </a:r>
            <a:br>
              <a:rPr lang="fr-FR" dirty="0"/>
            </a:br>
            <a:r>
              <a:rPr lang="fr-FR" dirty="0"/>
              <a:t>Le terme </a:t>
            </a:r>
            <a:r>
              <a:rPr lang="fr-FR" b="1" dirty="0"/>
              <a:t>Natural Language Processing</a:t>
            </a:r>
            <a:r>
              <a:rPr lang="fr-FR" dirty="0"/>
              <a:t> résume l'objectif global de cette technologie : permettre aux machines d'analyser, comprendre, et produire du texte ou des paroles dans des contextes variés.</a:t>
            </a:r>
          </a:p>
          <a:p>
            <a:endParaRPr lang="fr-FR" dirty="0"/>
          </a:p>
        </p:txBody>
      </p:sp>
      <p:sp>
        <p:nvSpPr>
          <p:cNvPr id="4" name="Slide Number Placeholder 3"/>
          <p:cNvSpPr>
            <a:spLocks noGrp="1"/>
          </p:cNvSpPr>
          <p:nvPr>
            <p:ph type="sldNum" sz="quarter" idx="5"/>
          </p:nvPr>
        </p:nvSpPr>
        <p:spPr/>
        <p:txBody>
          <a:bodyPr/>
          <a:lstStyle/>
          <a:p>
            <a:fld id="{4A01110F-0710-48C0-8F3F-5EEFD40CEA73}" type="slidenum">
              <a:rPr lang="fr-FR" smtClean="0"/>
              <a:t>26</a:t>
            </a:fld>
            <a:endParaRPr lang="fr-FR"/>
          </a:p>
        </p:txBody>
      </p:sp>
    </p:spTree>
    <p:extLst>
      <p:ext uri="{BB962C8B-B14F-4D97-AF65-F5344CB8AC3E}">
        <p14:creationId xmlns:p14="http://schemas.microsoft.com/office/powerpoint/2010/main" val="3291260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Collecte des données</a:t>
            </a:r>
            <a:r>
              <a:rPr lang="fr-FR" dirty="0"/>
              <a:t> : Rassemblement de vastes ensembles de données textuelles provenant de diverses sources, telles que des articles, des réseaux sociaux et des transcriptions.</a:t>
            </a:r>
          </a:p>
          <a:p>
            <a:r>
              <a:rPr lang="fr-FR" b="1" dirty="0"/>
              <a:t>Prétraitement des données</a:t>
            </a:r>
            <a:r>
              <a:rPr lang="fr-FR" dirty="0"/>
              <a:t> : Nettoyage et normalisation des textes pour éliminer les bruits et standardiser les formats, incluant des processus comme la tokenisation, la lemmatisation et la suppression des stop-words.</a:t>
            </a:r>
          </a:p>
          <a:p>
            <a:r>
              <a:rPr lang="fr-FR" b="1" dirty="0"/>
              <a:t>Entraînement du modèle</a:t>
            </a:r>
            <a:r>
              <a:rPr lang="fr-FR" dirty="0"/>
              <a:t> : Utilisation des données prétraitées pour former des modèles capables de comprendre et de générer du langage naturel, en s'appuyant sur des algorithmes d'apprentissage automatique ou profond.</a:t>
            </a:r>
          </a:p>
          <a:p>
            <a:r>
              <a:rPr lang="fr-FR" b="1" dirty="0"/>
              <a:t>Évaluation et validation</a:t>
            </a:r>
            <a:r>
              <a:rPr lang="fr-FR" dirty="0"/>
              <a:t> : Test des performances du modèle sur des jeux de données distincts pour s'assurer de sa précision et de sa capacité de généralisation.</a:t>
            </a:r>
          </a:p>
          <a:p>
            <a:r>
              <a:rPr lang="fr-FR" b="1" dirty="0"/>
              <a:t>Déploiement et maintenance</a:t>
            </a:r>
            <a:r>
              <a:rPr lang="fr-FR" dirty="0"/>
              <a:t> : Intégration du modèle dans des applications réelles, avec une surveillance continue et des mises à jour régulières pour maintenir son efficacité face à l'évolution des données linguistiques.</a:t>
            </a:r>
          </a:p>
          <a:p>
            <a:endParaRPr lang="fr-FR" dirty="0"/>
          </a:p>
        </p:txBody>
      </p:sp>
      <p:sp>
        <p:nvSpPr>
          <p:cNvPr id="4" name="Slide Number Placeholder 3"/>
          <p:cNvSpPr>
            <a:spLocks noGrp="1"/>
          </p:cNvSpPr>
          <p:nvPr>
            <p:ph type="sldNum" sz="quarter" idx="5"/>
          </p:nvPr>
        </p:nvSpPr>
        <p:spPr/>
        <p:txBody>
          <a:bodyPr/>
          <a:lstStyle/>
          <a:p>
            <a:fld id="{4A01110F-0710-48C0-8F3F-5EEFD40CEA73}" type="slidenum">
              <a:rPr lang="fr-FR" smtClean="0"/>
              <a:t>28</a:t>
            </a:fld>
            <a:endParaRPr lang="fr-FR"/>
          </a:p>
        </p:txBody>
      </p:sp>
    </p:spTree>
    <p:extLst>
      <p:ext uri="{BB962C8B-B14F-4D97-AF65-F5344CB8AC3E}">
        <p14:creationId xmlns:p14="http://schemas.microsoft.com/office/powerpoint/2010/main" val="1525157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8700" y="4153976"/>
            <a:ext cx="16230600" cy="5104765"/>
          </a:xfrm>
          <a:custGeom>
            <a:avLst/>
            <a:gdLst/>
            <a:ahLst/>
            <a:cxnLst/>
            <a:rect l="l" t="t" r="r" b="b"/>
            <a:pathLst>
              <a:path w="16230600" h="5104765">
                <a:moveTo>
                  <a:pt x="16230151" y="5104322"/>
                </a:moveTo>
                <a:lnTo>
                  <a:pt x="0" y="5104322"/>
                </a:lnTo>
                <a:lnTo>
                  <a:pt x="0" y="0"/>
                </a:lnTo>
                <a:lnTo>
                  <a:pt x="16230151" y="0"/>
                </a:lnTo>
                <a:lnTo>
                  <a:pt x="16230151" y="5104322"/>
                </a:lnTo>
                <a:close/>
              </a:path>
            </a:pathLst>
          </a:custGeom>
          <a:solidFill>
            <a:srgbClr val="F5F5F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6118267" y="557525"/>
            <a:ext cx="1141032" cy="471174"/>
          </a:xfrm>
          <a:prstGeom prst="rect">
            <a:avLst/>
          </a:prstGeom>
        </p:spPr>
      </p:pic>
      <p:sp>
        <p:nvSpPr>
          <p:cNvPr id="2" name="Holder 2"/>
          <p:cNvSpPr>
            <a:spLocks noGrp="1"/>
          </p:cNvSpPr>
          <p:nvPr>
            <p:ph type="ctrTitle"/>
          </p:nvPr>
        </p:nvSpPr>
        <p:spPr>
          <a:xfrm>
            <a:off x="1016000" y="511195"/>
            <a:ext cx="3086100" cy="508000"/>
          </a:xfrm>
          <a:prstGeom prst="rect">
            <a:avLst/>
          </a:prstGeom>
        </p:spPr>
        <p:txBody>
          <a:bodyPr wrap="square" lIns="0" tIns="0" rIns="0" bIns="0">
            <a:spAutoFit/>
          </a:bodyPr>
          <a:lstStyle>
            <a:lvl1pPr>
              <a:defRPr sz="4200" b="1" i="0">
                <a:solidFill>
                  <a:schemeClr val="tx1"/>
                </a:solidFill>
                <a:latin typeface="Tahoma"/>
                <a:cs typeface="Tahom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7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6118267" y="557525"/>
            <a:ext cx="1141032" cy="471174"/>
          </a:xfrm>
          <a:prstGeom prst="rect">
            <a:avLst/>
          </a:prstGeom>
        </p:spPr>
      </p:pic>
      <p:sp>
        <p:nvSpPr>
          <p:cNvPr id="2" name="Holder 2"/>
          <p:cNvSpPr>
            <a:spLocks noGrp="1"/>
          </p:cNvSpPr>
          <p:nvPr>
            <p:ph type="title"/>
          </p:nvPr>
        </p:nvSpPr>
        <p:spPr/>
        <p:txBody>
          <a:bodyPr lIns="0" tIns="0" rIns="0" bIns="0"/>
          <a:lstStyle>
            <a:lvl1pPr>
              <a:defRPr sz="42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7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chemeClr val="tx1"/>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599678" cy="7658100"/>
          </a:xfrm>
          <a:prstGeom prst="rect">
            <a:avLst/>
          </a:prstGeom>
        </p:spPr>
      </p:pic>
      <p:sp>
        <p:nvSpPr>
          <p:cNvPr id="17" name="bg object 17"/>
          <p:cNvSpPr/>
          <p:nvPr/>
        </p:nvSpPr>
        <p:spPr>
          <a:xfrm>
            <a:off x="0" y="11"/>
            <a:ext cx="18288000" cy="10287000"/>
          </a:xfrm>
          <a:custGeom>
            <a:avLst/>
            <a:gdLst/>
            <a:ahLst/>
            <a:cxnLst/>
            <a:rect l="l" t="t" r="r" b="b"/>
            <a:pathLst>
              <a:path w="18288000" h="10287000">
                <a:moveTo>
                  <a:pt x="18288000" y="0"/>
                </a:moveTo>
                <a:lnTo>
                  <a:pt x="0" y="0"/>
                </a:lnTo>
                <a:lnTo>
                  <a:pt x="0" y="560285"/>
                </a:lnTo>
                <a:lnTo>
                  <a:pt x="0" y="1364767"/>
                </a:lnTo>
                <a:lnTo>
                  <a:pt x="0" y="5335511"/>
                </a:lnTo>
                <a:lnTo>
                  <a:pt x="0" y="8262772"/>
                </a:lnTo>
                <a:lnTo>
                  <a:pt x="0" y="10287000"/>
                </a:lnTo>
                <a:lnTo>
                  <a:pt x="1028687" y="10287000"/>
                </a:lnTo>
                <a:lnTo>
                  <a:pt x="1028687" y="8262772"/>
                </a:lnTo>
                <a:lnTo>
                  <a:pt x="18287988" y="8262772"/>
                </a:lnTo>
                <a:lnTo>
                  <a:pt x="18287988" y="5335511"/>
                </a:lnTo>
                <a:lnTo>
                  <a:pt x="1028687" y="5335511"/>
                </a:lnTo>
                <a:lnTo>
                  <a:pt x="1028687" y="1364767"/>
                </a:lnTo>
                <a:lnTo>
                  <a:pt x="18288000" y="1364767"/>
                </a:lnTo>
                <a:lnTo>
                  <a:pt x="18288000" y="0"/>
                </a:lnTo>
                <a:close/>
              </a:path>
            </a:pathLst>
          </a:custGeom>
          <a:solidFill>
            <a:srgbClr val="FFFFFF"/>
          </a:solidFill>
        </p:spPr>
        <p:txBody>
          <a:bodyPr wrap="square" lIns="0" tIns="0" rIns="0" bIns="0" rtlCol="0"/>
          <a:lstStyle/>
          <a:p>
            <a:endParaRPr/>
          </a:p>
        </p:txBody>
      </p:sp>
      <p:sp>
        <p:nvSpPr>
          <p:cNvPr id="18" name="bg object 18"/>
          <p:cNvSpPr/>
          <p:nvPr/>
        </p:nvSpPr>
        <p:spPr>
          <a:xfrm>
            <a:off x="1028699" y="5896014"/>
            <a:ext cx="16230600" cy="3362325"/>
          </a:xfrm>
          <a:custGeom>
            <a:avLst/>
            <a:gdLst/>
            <a:ahLst/>
            <a:cxnLst/>
            <a:rect l="l" t="t" r="r" b="b"/>
            <a:pathLst>
              <a:path w="16230600" h="3362325">
                <a:moveTo>
                  <a:pt x="16230598" y="3362285"/>
                </a:moveTo>
                <a:lnTo>
                  <a:pt x="0" y="3362285"/>
                </a:lnTo>
                <a:lnTo>
                  <a:pt x="0" y="0"/>
                </a:lnTo>
                <a:lnTo>
                  <a:pt x="16230598" y="0"/>
                </a:lnTo>
                <a:lnTo>
                  <a:pt x="16230598" y="3362285"/>
                </a:lnTo>
                <a:close/>
              </a:path>
            </a:pathLst>
          </a:custGeom>
          <a:solidFill>
            <a:srgbClr val="F5F5F5"/>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16118267" y="557525"/>
            <a:ext cx="1141032" cy="471174"/>
          </a:xfrm>
          <a:prstGeom prst="rect">
            <a:avLst/>
          </a:prstGeom>
        </p:spPr>
      </p:pic>
      <p:pic>
        <p:nvPicPr>
          <p:cNvPr id="20" name="bg object 20"/>
          <p:cNvPicPr/>
          <p:nvPr/>
        </p:nvPicPr>
        <p:blipFill>
          <a:blip r:embed="rId4" cstate="print"/>
          <a:stretch>
            <a:fillRect/>
          </a:stretch>
        </p:blipFill>
        <p:spPr>
          <a:xfrm>
            <a:off x="1337823" y="6096118"/>
            <a:ext cx="1193112" cy="88992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1720843"/>
            <a:ext cx="3161665" cy="670560"/>
          </a:xfrm>
          <a:prstGeom prst="rect">
            <a:avLst/>
          </a:prstGeom>
        </p:spPr>
        <p:txBody>
          <a:bodyPr wrap="square" lIns="0" tIns="0" rIns="0" bIns="0">
            <a:spAutoFit/>
          </a:bodyPr>
          <a:lstStyle>
            <a:lvl1pPr>
              <a:defRPr sz="4200" b="1" i="0">
                <a:solidFill>
                  <a:schemeClr val="tx1"/>
                </a:solidFill>
                <a:latin typeface="Tahoma"/>
                <a:cs typeface="Tahoma"/>
              </a:defRPr>
            </a:lvl1pPr>
          </a:lstStyle>
          <a:p>
            <a:endParaRPr/>
          </a:p>
        </p:txBody>
      </p:sp>
      <p:sp>
        <p:nvSpPr>
          <p:cNvPr id="3" name="Holder 3"/>
          <p:cNvSpPr>
            <a:spLocks noGrp="1"/>
          </p:cNvSpPr>
          <p:nvPr>
            <p:ph type="body" idx="1"/>
          </p:nvPr>
        </p:nvSpPr>
        <p:spPr>
          <a:xfrm>
            <a:off x="498264" y="1668659"/>
            <a:ext cx="15800705" cy="3884295"/>
          </a:xfrm>
          <a:prstGeom prst="rect">
            <a:avLst/>
          </a:prstGeom>
        </p:spPr>
        <p:txBody>
          <a:bodyPr wrap="square" lIns="0" tIns="0" rIns="0" bIns="0">
            <a:spAutoFit/>
          </a:bodyPr>
          <a:lstStyle>
            <a:lvl1pPr>
              <a:defRPr sz="27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56.jp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59.PNG"/></Relationships>
</file>

<file path=ppt/slides/_rels/slide2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jpeg"/><Relationship Id="rId5" Type="http://schemas.openxmlformats.org/officeDocument/2006/relationships/image" Target="../media/image63.png"/><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jpg"/></Relationships>
</file>

<file path=ppt/slides/_rels/slide2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56.jpg"/></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85165" y="10238607"/>
            <a:ext cx="635" cy="48895"/>
          </a:xfrm>
          <a:custGeom>
            <a:avLst/>
            <a:gdLst/>
            <a:ahLst/>
            <a:cxnLst/>
            <a:rect l="l" t="t" r="r" b="b"/>
            <a:pathLst>
              <a:path w="635" h="48895">
                <a:moveTo>
                  <a:pt x="398" y="0"/>
                </a:moveTo>
                <a:lnTo>
                  <a:pt x="382" y="2032"/>
                </a:lnTo>
                <a:lnTo>
                  <a:pt x="0" y="48391"/>
                </a:lnTo>
              </a:path>
            </a:pathLst>
          </a:custGeom>
          <a:ln w="190499">
            <a:solidFill>
              <a:srgbClr val="000000"/>
            </a:solidFill>
          </a:ln>
        </p:spPr>
        <p:txBody>
          <a:bodyPr wrap="square" lIns="0" tIns="0" rIns="0" bIns="0" rtlCol="0"/>
          <a:lstStyle/>
          <a:p>
            <a:endParaRPr/>
          </a:p>
        </p:txBody>
      </p:sp>
      <p:sp>
        <p:nvSpPr>
          <p:cNvPr id="3" name="object 3"/>
          <p:cNvSpPr/>
          <p:nvPr/>
        </p:nvSpPr>
        <p:spPr>
          <a:xfrm>
            <a:off x="12148560" y="10238607"/>
            <a:ext cx="635" cy="48895"/>
          </a:xfrm>
          <a:custGeom>
            <a:avLst/>
            <a:gdLst/>
            <a:ahLst/>
            <a:cxnLst/>
            <a:rect l="l" t="t" r="r" b="b"/>
            <a:pathLst>
              <a:path w="634" h="48895">
                <a:moveTo>
                  <a:pt x="384" y="48392"/>
                </a:moveTo>
                <a:lnTo>
                  <a:pt x="55" y="2032"/>
                </a:lnTo>
                <a:lnTo>
                  <a:pt x="0" y="0"/>
                </a:lnTo>
              </a:path>
            </a:pathLst>
          </a:custGeom>
          <a:ln w="190499">
            <a:solidFill>
              <a:srgbClr val="000000"/>
            </a:solidFill>
          </a:ln>
        </p:spPr>
        <p:txBody>
          <a:bodyPr wrap="square" lIns="0" tIns="0" rIns="0" bIns="0" rtlCol="0"/>
          <a:lstStyle/>
          <a:p>
            <a:endParaRPr/>
          </a:p>
        </p:txBody>
      </p:sp>
      <p:grpSp>
        <p:nvGrpSpPr>
          <p:cNvPr id="4" name="object 4"/>
          <p:cNvGrpSpPr/>
          <p:nvPr/>
        </p:nvGrpSpPr>
        <p:grpSpPr>
          <a:xfrm>
            <a:off x="0" y="0"/>
            <a:ext cx="10516235" cy="8257540"/>
            <a:chOff x="0" y="0"/>
            <a:chExt cx="10516235" cy="8257540"/>
          </a:xfrm>
        </p:grpSpPr>
        <p:pic>
          <p:nvPicPr>
            <p:cNvPr id="5" name="object 5"/>
            <p:cNvPicPr/>
            <p:nvPr/>
          </p:nvPicPr>
          <p:blipFill>
            <a:blip r:embed="rId2" cstate="print"/>
            <a:stretch>
              <a:fillRect/>
            </a:stretch>
          </p:blipFill>
          <p:spPr>
            <a:xfrm>
              <a:off x="0" y="0"/>
              <a:ext cx="9374629" cy="8257166"/>
            </a:xfrm>
            <a:prstGeom prst="rect">
              <a:avLst/>
            </a:prstGeom>
          </p:spPr>
        </p:pic>
        <p:pic>
          <p:nvPicPr>
            <p:cNvPr id="6" name="object 6"/>
            <p:cNvPicPr/>
            <p:nvPr/>
          </p:nvPicPr>
          <p:blipFill>
            <a:blip r:embed="rId3" cstate="print"/>
            <a:stretch>
              <a:fillRect/>
            </a:stretch>
          </p:blipFill>
          <p:spPr>
            <a:xfrm>
              <a:off x="0" y="0"/>
              <a:ext cx="7013637" cy="5749408"/>
            </a:xfrm>
            <a:prstGeom prst="rect">
              <a:avLst/>
            </a:prstGeom>
          </p:spPr>
        </p:pic>
        <p:pic>
          <p:nvPicPr>
            <p:cNvPr id="7" name="object 7"/>
            <p:cNvPicPr/>
            <p:nvPr/>
          </p:nvPicPr>
          <p:blipFill>
            <a:blip r:embed="rId4" cstate="print"/>
            <a:stretch>
              <a:fillRect/>
            </a:stretch>
          </p:blipFill>
          <p:spPr>
            <a:xfrm>
              <a:off x="9374630" y="737071"/>
              <a:ext cx="1141031" cy="533740"/>
            </a:xfrm>
            <a:prstGeom prst="rect">
              <a:avLst/>
            </a:prstGeom>
          </p:spPr>
        </p:pic>
      </p:grpSp>
      <p:pic>
        <p:nvPicPr>
          <p:cNvPr id="8" name="object 8"/>
          <p:cNvPicPr/>
          <p:nvPr/>
        </p:nvPicPr>
        <p:blipFill>
          <a:blip r:embed="rId5" cstate="print"/>
          <a:stretch>
            <a:fillRect/>
          </a:stretch>
        </p:blipFill>
        <p:spPr>
          <a:xfrm>
            <a:off x="4078583" y="8831582"/>
            <a:ext cx="916070" cy="916070"/>
          </a:xfrm>
          <a:prstGeom prst="rect">
            <a:avLst/>
          </a:prstGeom>
        </p:spPr>
      </p:pic>
      <p:pic>
        <p:nvPicPr>
          <p:cNvPr id="9" name="object 9"/>
          <p:cNvPicPr/>
          <p:nvPr/>
        </p:nvPicPr>
        <p:blipFill>
          <a:blip r:embed="rId6" cstate="print"/>
          <a:stretch>
            <a:fillRect/>
          </a:stretch>
        </p:blipFill>
        <p:spPr>
          <a:xfrm>
            <a:off x="6304686" y="7699409"/>
            <a:ext cx="5024836" cy="2587590"/>
          </a:xfrm>
          <a:prstGeom prst="rect">
            <a:avLst/>
          </a:prstGeom>
        </p:spPr>
      </p:pic>
      <p:pic>
        <p:nvPicPr>
          <p:cNvPr id="10" name="object 10"/>
          <p:cNvPicPr/>
          <p:nvPr/>
        </p:nvPicPr>
        <p:blipFill>
          <a:blip r:embed="rId7" cstate="print"/>
          <a:stretch>
            <a:fillRect/>
          </a:stretch>
        </p:blipFill>
        <p:spPr>
          <a:xfrm>
            <a:off x="9495694" y="4180156"/>
            <a:ext cx="601573" cy="601573"/>
          </a:xfrm>
          <a:prstGeom prst="rect">
            <a:avLst/>
          </a:prstGeom>
        </p:spPr>
      </p:pic>
      <p:pic>
        <p:nvPicPr>
          <p:cNvPr id="11" name="object 11"/>
          <p:cNvPicPr/>
          <p:nvPr/>
        </p:nvPicPr>
        <p:blipFill>
          <a:blip r:embed="rId7" cstate="print"/>
          <a:stretch>
            <a:fillRect/>
          </a:stretch>
        </p:blipFill>
        <p:spPr>
          <a:xfrm>
            <a:off x="427126" y="8230009"/>
            <a:ext cx="601573" cy="601573"/>
          </a:xfrm>
          <a:prstGeom prst="rect">
            <a:avLst/>
          </a:prstGeom>
        </p:spPr>
      </p:pic>
      <p:sp>
        <p:nvSpPr>
          <p:cNvPr id="12" name="object 12"/>
          <p:cNvSpPr txBox="1"/>
          <p:nvPr/>
        </p:nvSpPr>
        <p:spPr>
          <a:xfrm>
            <a:off x="10502962" y="461863"/>
            <a:ext cx="7167245" cy="2525395"/>
          </a:xfrm>
          <a:prstGeom prst="rect">
            <a:avLst/>
          </a:prstGeom>
        </p:spPr>
        <p:txBody>
          <a:bodyPr vert="horz" wrap="square" lIns="0" tIns="121920" rIns="0" bIns="0" rtlCol="0">
            <a:spAutoFit/>
          </a:bodyPr>
          <a:lstStyle/>
          <a:p>
            <a:pPr marL="12700" marR="5080">
              <a:lnSpc>
                <a:spcPts val="6300"/>
              </a:lnSpc>
              <a:spcBef>
                <a:spcPts val="960"/>
              </a:spcBef>
            </a:pPr>
            <a:r>
              <a:rPr sz="5900" b="1" spc="130" dirty="0">
                <a:latin typeface="Tahoma"/>
                <a:cs typeface="Tahoma"/>
              </a:rPr>
              <a:t>Dialectal</a:t>
            </a:r>
            <a:r>
              <a:rPr sz="5900" b="1" spc="-50" dirty="0">
                <a:latin typeface="Tahoma"/>
                <a:cs typeface="Tahoma"/>
              </a:rPr>
              <a:t> </a:t>
            </a:r>
            <a:r>
              <a:rPr sz="5900" b="1" spc="160" dirty="0">
                <a:latin typeface="Tahoma"/>
                <a:cs typeface="Tahoma"/>
              </a:rPr>
              <a:t>Variance </a:t>
            </a:r>
            <a:r>
              <a:rPr sz="5900" b="1" spc="130" dirty="0">
                <a:latin typeface="Tahoma"/>
                <a:cs typeface="Tahoma"/>
              </a:rPr>
              <a:t>Analysis</a:t>
            </a:r>
            <a:r>
              <a:rPr sz="5900" b="1" spc="-35" dirty="0">
                <a:latin typeface="Tahoma"/>
                <a:cs typeface="Tahoma"/>
              </a:rPr>
              <a:t> </a:t>
            </a:r>
            <a:r>
              <a:rPr sz="5900" b="1" spc="90" dirty="0">
                <a:latin typeface="Tahoma"/>
                <a:cs typeface="Tahoma"/>
              </a:rPr>
              <a:t>of </a:t>
            </a:r>
            <a:r>
              <a:rPr sz="5900" b="1" spc="225" dirty="0">
                <a:latin typeface="Tahoma"/>
                <a:cs typeface="Tahoma"/>
              </a:rPr>
              <a:t>Moroccan</a:t>
            </a:r>
            <a:r>
              <a:rPr sz="5900" b="1" spc="-50" dirty="0">
                <a:latin typeface="Tahoma"/>
                <a:cs typeface="Tahoma"/>
              </a:rPr>
              <a:t> </a:t>
            </a:r>
            <a:r>
              <a:rPr sz="5900" b="1" spc="-10" dirty="0">
                <a:latin typeface="Tahoma"/>
                <a:cs typeface="Tahoma"/>
              </a:rPr>
              <a:t>Darija</a:t>
            </a:r>
            <a:endParaRPr sz="5900">
              <a:latin typeface="Tahoma"/>
              <a:cs typeface="Tahoma"/>
            </a:endParaRPr>
          </a:p>
        </p:txBody>
      </p:sp>
      <p:pic>
        <p:nvPicPr>
          <p:cNvPr id="13" name="object 13"/>
          <p:cNvPicPr/>
          <p:nvPr/>
        </p:nvPicPr>
        <p:blipFill>
          <a:blip r:embed="rId8" cstate="print"/>
          <a:stretch>
            <a:fillRect/>
          </a:stretch>
        </p:blipFill>
        <p:spPr>
          <a:xfrm>
            <a:off x="10221070" y="4180155"/>
            <a:ext cx="6720720" cy="1623537"/>
          </a:xfrm>
          <a:prstGeom prst="rect">
            <a:avLst/>
          </a:prstGeom>
        </p:spPr>
      </p:pic>
      <p:sp>
        <p:nvSpPr>
          <p:cNvPr id="14" name="object 14"/>
          <p:cNvSpPr txBox="1"/>
          <p:nvPr/>
        </p:nvSpPr>
        <p:spPr>
          <a:xfrm>
            <a:off x="10772934" y="4167726"/>
            <a:ext cx="5991066" cy="1493870"/>
          </a:xfrm>
          <a:prstGeom prst="rect">
            <a:avLst/>
          </a:prstGeom>
        </p:spPr>
        <p:txBody>
          <a:bodyPr vert="horz" wrap="square" lIns="0" tIns="12065" rIns="0" bIns="0" rtlCol="0">
            <a:spAutoFit/>
          </a:bodyPr>
          <a:lstStyle/>
          <a:p>
            <a:pPr marL="831215" marR="5080" indent="-819150">
              <a:lnSpc>
                <a:spcPct val="115999"/>
              </a:lnSpc>
              <a:spcBef>
                <a:spcPts val="95"/>
              </a:spcBef>
            </a:pPr>
            <a:r>
              <a:rPr lang="en-US" sz="4150" b="1" spc="185" dirty="0" err="1">
                <a:solidFill>
                  <a:srgbClr val="FFFFFF"/>
                </a:solidFill>
                <a:latin typeface="Tahoma"/>
                <a:cs typeface="Tahoma"/>
              </a:rPr>
              <a:t>B</a:t>
            </a:r>
            <a:r>
              <a:rPr sz="4150" b="1" spc="185" dirty="0" err="1">
                <a:solidFill>
                  <a:srgbClr val="FFFFFF"/>
                </a:solidFill>
                <a:latin typeface="Tahoma"/>
                <a:cs typeface="Tahoma"/>
              </a:rPr>
              <a:t>ouchama</a:t>
            </a:r>
            <a:r>
              <a:rPr sz="4150" b="1" spc="-30" dirty="0">
                <a:solidFill>
                  <a:srgbClr val="FFFFFF"/>
                </a:solidFill>
                <a:latin typeface="Tahoma"/>
                <a:cs typeface="Tahoma"/>
              </a:rPr>
              <a:t> </a:t>
            </a:r>
            <a:r>
              <a:rPr lang="en-US" sz="4150" b="1" spc="130" dirty="0" err="1">
                <a:solidFill>
                  <a:srgbClr val="FFFFFF"/>
                </a:solidFill>
                <a:latin typeface="Tahoma"/>
                <a:cs typeface="Tahoma"/>
              </a:rPr>
              <a:t>T</a:t>
            </a:r>
            <a:r>
              <a:rPr sz="4150" b="1" spc="130" dirty="0" err="1">
                <a:solidFill>
                  <a:srgbClr val="FFFFFF"/>
                </a:solidFill>
                <a:latin typeface="Tahoma"/>
                <a:cs typeface="Tahoma"/>
              </a:rPr>
              <a:t>ouhami</a:t>
            </a:r>
            <a:r>
              <a:rPr sz="4150" b="1" spc="130" dirty="0">
                <a:solidFill>
                  <a:srgbClr val="FFFFFF"/>
                </a:solidFill>
                <a:latin typeface="Tahoma"/>
                <a:cs typeface="Tahoma"/>
              </a:rPr>
              <a:t> </a:t>
            </a:r>
            <a:r>
              <a:rPr lang="en-US" sz="4150" b="1" spc="100" dirty="0" err="1">
                <a:solidFill>
                  <a:srgbClr val="FFFFFF"/>
                </a:solidFill>
                <a:latin typeface="Tahoma"/>
                <a:cs typeface="Tahoma"/>
              </a:rPr>
              <a:t>N</a:t>
            </a:r>
            <a:r>
              <a:rPr sz="4150" b="1" spc="100" dirty="0" err="1">
                <a:solidFill>
                  <a:srgbClr val="FFFFFF"/>
                </a:solidFill>
                <a:latin typeface="Tahoma"/>
                <a:cs typeface="Tahoma"/>
              </a:rPr>
              <a:t>aya</a:t>
            </a:r>
            <a:r>
              <a:rPr sz="4150" b="1" spc="-30" dirty="0">
                <a:solidFill>
                  <a:srgbClr val="FFFFFF"/>
                </a:solidFill>
                <a:latin typeface="Tahoma"/>
                <a:cs typeface="Tahoma"/>
              </a:rPr>
              <a:t> </a:t>
            </a:r>
            <a:r>
              <a:rPr lang="en-US" sz="4150" b="1" spc="120" dirty="0" err="1">
                <a:solidFill>
                  <a:srgbClr val="FFFFFF"/>
                </a:solidFill>
                <a:latin typeface="Tahoma"/>
                <a:cs typeface="Tahoma"/>
              </a:rPr>
              <a:t>O</a:t>
            </a:r>
            <a:r>
              <a:rPr sz="4150" b="1" spc="120" dirty="0" err="1">
                <a:solidFill>
                  <a:srgbClr val="FFFFFF"/>
                </a:solidFill>
                <a:latin typeface="Tahoma"/>
                <a:cs typeface="Tahoma"/>
              </a:rPr>
              <a:t>ussama</a:t>
            </a:r>
            <a:endParaRPr sz="415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378808" y="1326047"/>
            <a:ext cx="5128895" cy="1040130"/>
          </a:xfrm>
          <a:prstGeom prst="rect">
            <a:avLst/>
          </a:prstGeom>
        </p:spPr>
        <p:txBody>
          <a:bodyPr vert="horz" wrap="square" lIns="0" tIns="80010" rIns="0" bIns="0" rtlCol="0">
            <a:spAutoFit/>
          </a:bodyPr>
          <a:lstStyle/>
          <a:p>
            <a:pPr marL="1120140" marR="5080" indent="-1108075">
              <a:lnSpc>
                <a:spcPts val="3750"/>
              </a:lnSpc>
              <a:spcBef>
                <a:spcPts val="630"/>
              </a:spcBef>
            </a:pPr>
            <a:r>
              <a:rPr sz="3500" b="1" spc="114" dirty="0">
                <a:latin typeface="Tahoma"/>
                <a:cs typeface="Tahoma"/>
              </a:rPr>
              <a:t>Analyse</a:t>
            </a:r>
            <a:r>
              <a:rPr sz="3500" b="1" spc="5" dirty="0">
                <a:latin typeface="Tahoma"/>
                <a:cs typeface="Tahoma"/>
              </a:rPr>
              <a:t> </a:t>
            </a:r>
            <a:r>
              <a:rPr sz="3500" b="1" spc="75" dirty="0">
                <a:latin typeface="Tahoma"/>
                <a:cs typeface="Tahoma"/>
              </a:rPr>
              <a:t>qualitative</a:t>
            </a:r>
            <a:r>
              <a:rPr sz="3500" b="1" spc="10" dirty="0">
                <a:latin typeface="Tahoma"/>
                <a:cs typeface="Tahoma"/>
              </a:rPr>
              <a:t> </a:t>
            </a:r>
            <a:r>
              <a:rPr sz="3500" b="1" spc="80" dirty="0">
                <a:latin typeface="Tahoma"/>
                <a:cs typeface="Tahoma"/>
              </a:rPr>
              <a:t>et quantitative</a:t>
            </a:r>
            <a:endParaRPr sz="3500">
              <a:latin typeface="Tahoma"/>
              <a:cs typeface="Tahoma"/>
            </a:endParaRPr>
          </a:p>
        </p:txBody>
      </p:sp>
      <p:sp>
        <p:nvSpPr>
          <p:cNvPr id="4" name="ZoneTexte 3"/>
          <p:cNvSpPr txBox="1"/>
          <p:nvPr/>
        </p:nvSpPr>
        <p:spPr>
          <a:xfrm>
            <a:off x="1016000" y="3467100"/>
            <a:ext cx="4755103" cy="461665"/>
          </a:xfrm>
          <a:prstGeom prst="rect">
            <a:avLst/>
          </a:prstGeom>
          <a:noFill/>
        </p:spPr>
        <p:txBody>
          <a:bodyPr wrap="square" rtlCol="0">
            <a:spAutoFit/>
          </a:bodyPr>
          <a:lstStyle/>
          <a:p>
            <a:r>
              <a:rPr lang="en-US" sz="2400" b="1" dirty="0" err="1"/>
              <a:t>Analyse</a:t>
            </a:r>
            <a:r>
              <a:rPr lang="en-US" sz="2400" b="1" dirty="0"/>
              <a:t> qualitative :</a:t>
            </a:r>
            <a:endParaRPr lang="fr-FR" sz="2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457700"/>
            <a:ext cx="8753311" cy="4579048"/>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499" y="4457700"/>
            <a:ext cx="4130101" cy="170591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00" y="6591300"/>
            <a:ext cx="3807439" cy="2289524"/>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2642" y="1221337"/>
            <a:ext cx="4683918" cy="2581656"/>
          </a:xfrm>
          <a:prstGeom prst="rect">
            <a:avLst/>
          </a:prstGeom>
        </p:spPr>
      </p:pic>
    </p:spTree>
    <p:extLst>
      <p:ext uri="{BB962C8B-B14F-4D97-AF65-F5344CB8AC3E}">
        <p14:creationId xmlns:p14="http://schemas.microsoft.com/office/powerpoint/2010/main" val="351253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378808" y="1326047"/>
            <a:ext cx="5128895" cy="1040130"/>
          </a:xfrm>
          <a:prstGeom prst="rect">
            <a:avLst/>
          </a:prstGeom>
        </p:spPr>
        <p:txBody>
          <a:bodyPr vert="horz" wrap="square" lIns="0" tIns="80010" rIns="0" bIns="0" rtlCol="0">
            <a:spAutoFit/>
          </a:bodyPr>
          <a:lstStyle/>
          <a:p>
            <a:pPr marL="1120140" marR="5080" indent="-1108075">
              <a:lnSpc>
                <a:spcPts val="3750"/>
              </a:lnSpc>
              <a:spcBef>
                <a:spcPts val="630"/>
              </a:spcBef>
            </a:pPr>
            <a:r>
              <a:rPr sz="3500" b="1" spc="114" dirty="0">
                <a:latin typeface="Tahoma"/>
                <a:cs typeface="Tahoma"/>
              </a:rPr>
              <a:t>Analyse</a:t>
            </a:r>
            <a:r>
              <a:rPr sz="3500" b="1" spc="5" dirty="0">
                <a:latin typeface="Tahoma"/>
                <a:cs typeface="Tahoma"/>
              </a:rPr>
              <a:t> </a:t>
            </a:r>
            <a:r>
              <a:rPr sz="3500" b="1" spc="75" dirty="0">
                <a:latin typeface="Tahoma"/>
                <a:cs typeface="Tahoma"/>
              </a:rPr>
              <a:t>qualitative</a:t>
            </a:r>
            <a:r>
              <a:rPr sz="3500" b="1" spc="10" dirty="0">
                <a:latin typeface="Tahoma"/>
                <a:cs typeface="Tahoma"/>
              </a:rPr>
              <a:t> </a:t>
            </a:r>
            <a:r>
              <a:rPr sz="3500" b="1" spc="80" dirty="0">
                <a:latin typeface="Tahoma"/>
                <a:cs typeface="Tahoma"/>
              </a:rPr>
              <a:t>et quantitative</a:t>
            </a:r>
            <a:endParaRPr sz="3500">
              <a:latin typeface="Tahoma"/>
              <a:cs typeface="Tahoma"/>
            </a:endParaRPr>
          </a:p>
        </p:txBody>
      </p:sp>
      <p:sp>
        <p:nvSpPr>
          <p:cNvPr id="4" name="ZoneTexte 3"/>
          <p:cNvSpPr txBox="1"/>
          <p:nvPr/>
        </p:nvSpPr>
        <p:spPr>
          <a:xfrm>
            <a:off x="1016000" y="3467100"/>
            <a:ext cx="4755103" cy="461665"/>
          </a:xfrm>
          <a:prstGeom prst="rect">
            <a:avLst/>
          </a:prstGeom>
          <a:noFill/>
        </p:spPr>
        <p:txBody>
          <a:bodyPr wrap="square" rtlCol="0">
            <a:spAutoFit/>
          </a:bodyPr>
          <a:lstStyle/>
          <a:p>
            <a:r>
              <a:rPr lang="en-US" sz="2400" b="1" dirty="0" err="1"/>
              <a:t>Analyse</a:t>
            </a:r>
            <a:r>
              <a:rPr lang="en-US" sz="2400" b="1" dirty="0"/>
              <a:t> quantitative :</a:t>
            </a:r>
            <a:endParaRPr lang="fr-FR" sz="2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808" y="4305300"/>
            <a:ext cx="9144000" cy="4783426"/>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2336" y="6743700"/>
            <a:ext cx="3899738" cy="2345026"/>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9200" y="4249340"/>
            <a:ext cx="4311645" cy="2349604"/>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2642" y="1221337"/>
            <a:ext cx="4683918" cy="258165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378808" y="1326047"/>
            <a:ext cx="5128895" cy="1040130"/>
          </a:xfrm>
          <a:prstGeom prst="rect">
            <a:avLst/>
          </a:prstGeom>
        </p:spPr>
        <p:txBody>
          <a:bodyPr vert="horz" wrap="square" lIns="0" tIns="80010" rIns="0" bIns="0" rtlCol="0">
            <a:spAutoFit/>
          </a:bodyPr>
          <a:lstStyle/>
          <a:p>
            <a:pPr marL="1120140" marR="5080" indent="-1108075">
              <a:lnSpc>
                <a:spcPts val="3750"/>
              </a:lnSpc>
              <a:spcBef>
                <a:spcPts val="630"/>
              </a:spcBef>
            </a:pPr>
            <a:r>
              <a:rPr sz="3500" b="1" spc="114" dirty="0">
                <a:latin typeface="Tahoma"/>
                <a:cs typeface="Tahoma"/>
              </a:rPr>
              <a:t>Analyse</a:t>
            </a:r>
            <a:r>
              <a:rPr sz="3500" b="1" spc="5" dirty="0">
                <a:latin typeface="Tahoma"/>
                <a:cs typeface="Tahoma"/>
              </a:rPr>
              <a:t> </a:t>
            </a:r>
            <a:r>
              <a:rPr sz="3500" b="1" spc="75" dirty="0">
                <a:latin typeface="Tahoma"/>
                <a:cs typeface="Tahoma"/>
              </a:rPr>
              <a:t>qualitative</a:t>
            </a:r>
            <a:r>
              <a:rPr sz="3500" b="1" spc="10" dirty="0">
                <a:latin typeface="Tahoma"/>
                <a:cs typeface="Tahoma"/>
              </a:rPr>
              <a:t> </a:t>
            </a:r>
            <a:r>
              <a:rPr sz="3500" b="1" spc="80" dirty="0">
                <a:latin typeface="Tahoma"/>
                <a:cs typeface="Tahoma"/>
              </a:rPr>
              <a:t>et quantitative</a:t>
            </a:r>
            <a:endParaRPr sz="3500">
              <a:latin typeface="Tahoma"/>
              <a:cs typeface="Tahoma"/>
            </a:endParaRPr>
          </a:p>
        </p:txBody>
      </p:sp>
      <p:sp>
        <p:nvSpPr>
          <p:cNvPr id="4" name="ZoneTexte 3"/>
          <p:cNvSpPr txBox="1"/>
          <p:nvPr/>
        </p:nvSpPr>
        <p:spPr>
          <a:xfrm>
            <a:off x="1016000" y="3467100"/>
            <a:ext cx="4755103" cy="461665"/>
          </a:xfrm>
          <a:prstGeom prst="rect">
            <a:avLst/>
          </a:prstGeom>
          <a:noFill/>
        </p:spPr>
        <p:txBody>
          <a:bodyPr wrap="square" rtlCol="0">
            <a:spAutoFit/>
          </a:bodyPr>
          <a:lstStyle/>
          <a:p>
            <a:r>
              <a:rPr lang="en-US" sz="2400" b="1" dirty="0" err="1"/>
              <a:t>Analyse</a:t>
            </a:r>
            <a:r>
              <a:rPr lang="en-US" sz="2400" b="1" dirty="0"/>
              <a:t> quantitative :</a:t>
            </a:r>
            <a:endParaRPr lang="fr-FR" sz="2400" b="1"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808" y="4305300"/>
            <a:ext cx="9144000" cy="4783426"/>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3400" y="4686300"/>
            <a:ext cx="4010096" cy="3906251"/>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2642" y="1221337"/>
            <a:ext cx="4683918" cy="2581656"/>
          </a:xfrm>
          <a:prstGeom prst="rect">
            <a:avLst/>
          </a:prstGeom>
        </p:spPr>
      </p:pic>
    </p:spTree>
    <p:extLst>
      <p:ext uri="{BB962C8B-B14F-4D97-AF65-F5344CB8AC3E}">
        <p14:creationId xmlns:p14="http://schemas.microsoft.com/office/powerpoint/2010/main" val="279730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378808" y="1326047"/>
            <a:ext cx="5128895" cy="1040130"/>
          </a:xfrm>
          <a:prstGeom prst="rect">
            <a:avLst/>
          </a:prstGeom>
        </p:spPr>
        <p:txBody>
          <a:bodyPr vert="horz" wrap="square" lIns="0" tIns="80010" rIns="0" bIns="0" rtlCol="0">
            <a:spAutoFit/>
          </a:bodyPr>
          <a:lstStyle/>
          <a:p>
            <a:pPr marL="1120140" marR="5080" indent="-1108075">
              <a:lnSpc>
                <a:spcPts val="3750"/>
              </a:lnSpc>
              <a:spcBef>
                <a:spcPts val="630"/>
              </a:spcBef>
            </a:pPr>
            <a:r>
              <a:rPr sz="3500" b="1" spc="114" dirty="0">
                <a:latin typeface="Tahoma"/>
                <a:cs typeface="Tahoma"/>
              </a:rPr>
              <a:t>Analyse</a:t>
            </a:r>
            <a:r>
              <a:rPr sz="3500" b="1" spc="5" dirty="0">
                <a:latin typeface="Tahoma"/>
                <a:cs typeface="Tahoma"/>
              </a:rPr>
              <a:t> </a:t>
            </a:r>
            <a:r>
              <a:rPr sz="3500" b="1" spc="75" dirty="0">
                <a:latin typeface="Tahoma"/>
                <a:cs typeface="Tahoma"/>
              </a:rPr>
              <a:t>qualitative</a:t>
            </a:r>
            <a:r>
              <a:rPr sz="3500" b="1" spc="10" dirty="0">
                <a:latin typeface="Tahoma"/>
                <a:cs typeface="Tahoma"/>
              </a:rPr>
              <a:t> </a:t>
            </a:r>
            <a:r>
              <a:rPr sz="3500" b="1" spc="80" dirty="0">
                <a:latin typeface="Tahoma"/>
                <a:cs typeface="Tahoma"/>
              </a:rPr>
              <a:t>et quantitative</a:t>
            </a:r>
            <a:endParaRPr sz="3500">
              <a:latin typeface="Tahoma"/>
              <a:cs typeface="Tahoma"/>
            </a:endParaRPr>
          </a:p>
        </p:txBody>
      </p:sp>
      <p:sp>
        <p:nvSpPr>
          <p:cNvPr id="4" name="ZoneTexte 3"/>
          <p:cNvSpPr txBox="1"/>
          <p:nvPr/>
        </p:nvSpPr>
        <p:spPr>
          <a:xfrm>
            <a:off x="1016000" y="3467100"/>
            <a:ext cx="4755103" cy="461665"/>
          </a:xfrm>
          <a:prstGeom prst="rect">
            <a:avLst/>
          </a:prstGeom>
          <a:noFill/>
        </p:spPr>
        <p:txBody>
          <a:bodyPr wrap="square" rtlCol="0">
            <a:spAutoFit/>
          </a:bodyPr>
          <a:lstStyle/>
          <a:p>
            <a:r>
              <a:rPr lang="en-US" sz="2400" b="1" dirty="0" err="1"/>
              <a:t>Analyse</a:t>
            </a:r>
            <a:r>
              <a:rPr lang="en-US" sz="2400" b="1" dirty="0"/>
              <a:t> quantitative :</a:t>
            </a:r>
            <a:endParaRPr lang="fr-FR" sz="2400" b="1"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610100"/>
            <a:ext cx="5855439" cy="426720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0" y="4610100"/>
            <a:ext cx="5855439" cy="4267200"/>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2642" y="1221337"/>
            <a:ext cx="4683918" cy="2581656"/>
          </a:xfrm>
          <a:prstGeom prst="rect">
            <a:avLst/>
          </a:prstGeom>
        </p:spPr>
      </p:pic>
    </p:spTree>
    <p:extLst>
      <p:ext uri="{BB962C8B-B14F-4D97-AF65-F5344CB8AC3E}">
        <p14:creationId xmlns:p14="http://schemas.microsoft.com/office/powerpoint/2010/main" val="2865507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378808" y="1326047"/>
            <a:ext cx="5128895" cy="1040130"/>
          </a:xfrm>
          <a:prstGeom prst="rect">
            <a:avLst/>
          </a:prstGeom>
        </p:spPr>
        <p:txBody>
          <a:bodyPr vert="horz" wrap="square" lIns="0" tIns="80010" rIns="0" bIns="0" rtlCol="0">
            <a:spAutoFit/>
          </a:bodyPr>
          <a:lstStyle/>
          <a:p>
            <a:pPr marL="1120140" marR="5080" indent="-1108075">
              <a:lnSpc>
                <a:spcPts val="3750"/>
              </a:lnSpc>
              <a:spcBef>
                <a:spcPts val="630"/>
              </a:spcBef>
            </a:pPr>
            <a:r>
              <a:rPr sz="3500" b="1" spc="114" dirty="0">
                <a:latin typeface="Tahoma"/>
                <a:cs typeface="Tahoma"/>
              </a:rPr>
              <a:t>Analyse</a:t>
            </a:r>
            <a:r>
              <a:rPr sz="3500" b="1" spc="5" dirty="0">
                <a:latin typeface="Tahoma"/>
                <a:cs typeface="Tahoma"/>
              </a:rPr>
              <a:t> </a:t>
            </a:r>
            <a:r>
              <a:rPr sz="3500" b="1" spc="75" dirty="0">
                <a:latin typeface="Tahoma"/>
                <a:cs typeface="Tahoma"/>
              </a:rPr>
              <a:t>qualitative</a:t>
            </a:r>
            <a:r>
              <a:rPr sz="3500" b="1" spc="10" dirty="0">
                <a:latin typeface="Tahoma"/>
                <a:cs typeface="Tahoma"/>
              </a:rPr>
              <a:t> </a:t>
            </a:r>
            <a:r>
              <a:rPr sz="3500" b="1" spc="80" dirty="0">
                <a:latin typeface="Tahoma"/>
                <a:cs typeface="Tahoma"/>
              </a:rPr>
              <a:t>et quantitative</a:t>
            </a:r>
            <a:endParaRPr sz="3500">
              <a:latin typeface="Tahoma"/>
              <a:cs typeface="Tahoma"/>
            </a:endParaRPr>
          </a:p>
        </p:txBody>
      </p:sp>
      <p:sp>
        <p:nvSpPr>
          <p:cNvPr id="4" name="ZoneTexte 3"/>
          <p:cNvSpPr txBox="1"/>
          <p:nvPr/>
        </p:nvSpPr>
        <p:spPr>
          <a:xfrm>
            <a:off x="1016000" y="3467100"/>
            <a:ext cx="4755103" cy="461665"/>
          </a:xfrm>
          <a:prstGeom prst="rect">
            <a:avLst/>
          </a:prstGeom>
          <a:noFill/>
        </p:spPr>
        <p:txBody>
          <a:bodyPr wrap="square" rtlCol="0">
            <a:spAutoFit/>
          </a:bodyPr>
          <a:lstStyle/>
          <a:p>
            <a:r>
              <a:rPr lang="en-US" sz="2400" b="1" dirty="0" err="1"/>
              <a:t>Analyse</a:t>
            </a:r>
            <a:r>
              <a:rPr lang="en-US" sz="2400" b="1" dirty="0"/>
              <a:t> quantitative :</a:t>
            </a:r>
            <a:endParaRPr lang="fr-FR" sz="2400" b="1"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4533900"/>
            <a:ext cx="6858000" cy="42672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00" y="5067300"/>
            <a:ext cx="1950755" cy="325126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2642" y="1221337"/>
            <a:ext cx="4683918" cy="2581656"/>
          </a:xfrm>
          <a:prstGeom prst="rect">
            <a:avLst/>
          </a:prstGeom>
        </p:spPr>
      </p:pic>
    </p:spTree>
    <p:extLst>
      <p:ext uri="{BB962C8B-B14F-4D97-AF65-F5344CB8AC3E}">
        <p14:creationId xmlns:p14="http://schemas.microsoft.com/office/powerpoint/2010/main" val="2627125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442690" y="1223514"/>
            <a:ext cx="4682490" cy="1015365"/>
          </a:xfrm>
          <a:prstGeom prst="rect">
            <a:avLst/>
          </a:prstGeom>
        </p:spPr>
        <p:txBody>
          <a:bodyPr vert="horz" wrap="square" lIns="0" tIns="74295" rIns="0" bIns="0" rtlCol="0">
            <a:spAutoFit/>
          </a:bodyPr>
          <a:lstStyle/>
          <a:p>
            <a:pPr marL="556260" marR="5080" indent="-544195">
              <a:lnSpc>
                <a:spcPts val="3679"/>
              </a:lnSpc>
              <a:spcBef>
                <a:spcPts val="585"/>
              </a:spcBef>
            </a:pPr>
            <a:r>
              <a:rPr sz="3400" b="1" spc="70" dirty="0">
                <a:latin typeface="Tahoma"/>
                <a:cs typeface="Tahoma"/>
              </a:rPr>
              <a:t>Utilisation</a:t>
            </a:r>
            <a:r>
              <a:rPr sz="3400" b="1" spc="-20" dirty="0">
                <a:latin typeface="Tahoma"/>
                <a:cs typeface="Tahoma"/>
              </a:rPr>
              <a:t> </a:t>
            </a:r>
            <a:r>
              <a:rPr sz="3400" b="1" spc="140" dirty="0">
                <a:latin typeface="Tahoma"/>
                <a:cs typeface="Tahoma"/>
              </a:rPr>
              <a:t>des</a:t>
            </a:r>
            <a:r>
              <a:rPr sz="3400" b="1" spc="-15" dirty="0">
                <a:latin typeface="Tahoma"/>
                <a:cs typeface="Tahoma"/>
              </a:rPr>
              <a:t> </a:t>
            </a:r>
            <a:r>
              <a:rPr sz="3400" b="1" spc="65" dirty="0">
                <a:latin typeface="Tahoma"/>
                <a:cs typeface="Tahoma"/>
              </a:rPr>
              <a:t>outils </a:t>
            </a:r>
            <a:r>
              <a:rPr sz="3400" b="1" spc="125" dirty="0">
                <a:latin typeface="Tahoma"/>
                <a:cs typeface="Tahoma"/>
              </a:rPr>
              <a:t>technologiques</a:t>
            </a:r>
            <a:endParaRPr sz="3400">
              <a:latin typeface="Tahoma"/>
              <a:cs typeface="Tahoma"/>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4209142"/>
            <a:ext cx="9271000" cy="5049157"/>
          </a:xfrm>
          <a:prstGeom prst="rect">
            <a:avLst/>
          </a:prstGeom>
        </p:spPr>
      </p:pic>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1975" y="4900384"/>
            <a:ext cx="2514600" cy="20574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6675" y="7200900"/>
            <a:ext cx="3610778" cy="1842405"/>
          </a:xfrm>
          <a:prstGeom prst="rect">
            <a:avLst/>
          </a:prstGeom>
        </p:spPr>
      </p:pic>
      <p:sp>
        <p:nvSpPr>
          <p:cNvPr id="11" name="ZoneTexte 10"/>
          <p:cNvSpPr txBox="1"/>
          <p:nvPr/>
        </p:nvSpPr>
        <p:spPr>
          <a:xfrm>
            <a:off x="1016000" y="3162300"/>
            <a:ext cx="3200400" cy="461665"/>
          </a:xfrm>
          <a:prstGeom prst="rect">
            <a:avLst/>
          </a:prstGeom>
          <a:noFill/>
        </p:spPr>
        <p:txBody>
          <a:bodyPr wrap="square" rtlCol="0">
            <a:spAutoFit/>
          </a:bodyPr>
          <a:lstStyle/>
          <a:p>
            <a:r>
              <a:rPr lang="en-US" sz="2400" b="1" dirty="0"/>
              <a:t>Base Model</a:t>
            </a:r>
            <a:endParaRPr lang="fr-FR" sz="2400" b="1" dirty="0"/>
          </a:p>
        </p:txBody>
      </p:sp>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13165" y="7886700"/>
            <a:ext cx="2571749" cy="914400"/>
          </a:xfrm>
          <a:prstGeom prst="rect">
            <a:avLst/>
          </a:prstGeom>
        </p:spPr>
      </p:pic>
      <p:pic>
        <p:nvPicPr>
          <p:cNvPr id="13" name="Imag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8000" y="5058908"/>
            <a:ext cx="3430978" cy="1152525"/>
          </a:xfrm>
          <a:prstGeom prst="rect">
            <a:avLst/>
          </a:prstGeom>
        </p:spPr>
      </p:pic>
      <p:sp>
        <p:nvSpPr>
          <p:cNvPr id="14" name="ZoneTexte 13"/>
          <p:cNvSpPr txBox="1"/>
          <p:nvPr/>
        </p:nvSpPr>
        <p:spPr>
          <a:xfrm>
            <a:off x="15051314" y="4414546"/>
            <a:ext cx="2133600" cy="369332"/>
          </a:xfrm>
          <a:prstGeom prst="rect">
            <a:avLst/>
          </a:prstGeom>
          <a:noFill/>
        </p:spPr>
        <p:txBody>
          <a:bodyPr wrap="square" rtlCol="0">
            <a:spAutoFit/>
          </a:bodyPr>
          <a:lstStyle/>
          <a:p>
            <a:r>
              <a:rPr lang="en-US" dirty="0"/>
              <a:t>Embedding</a:t>
            </a:r>
            <a:endParaRPr lang="fr-FR" dirty="0"/>
          </a:p>
        </p:txBody>
      </p:sp>
      <p:sp>
        <p:nvSpPr>
          <p:cNvPr id="15" name="ZoneTexte 14"/>
          <p:cNvSpPr txBox="1"/>
          <p:nvPr/>
        </p:nvSpPr>
        <p:spPr>
          <a:xfrm>
            <a:off x="10516961" y="4613975"/>
            <a:ext cx="3810000" cy="369332"/>
          </a:xfrm>
          <a:prstGeom prst="rect">
            <a:avLst/>
          </a:prstGeom>
          <a:noFill/>
        </p:spPr>
        <p:txBody>
          <a:bodyPr wrap="square" rtlCol="0">
            <a:spAutoFit/>
          </a:bodyPr>
          <a:lstStyle/>
          <a:p>
            <a:r>
              <a:rPr lang="fr-FR" dirty="0" err="1"/>
              <a:t>sparse_categorical_crossentropy</a:t>
            </a:r>
            <a:endParaRPr lang="fr-FR" dirty="0"/>
          </a:p>
        </p:txBody>
      </p:sp>
      <p:sp>
        <p:nvSpPr>
          <p:cNvPr id="16" name="ZoneTexte 15"/>
          <p:cNvSpPr txBox="1"/>
          <p:nvPr/>
        </p:nvSpPr>
        <p:spPr>
          <a:xfrm>
            <a:off x="15430500" y="7400862"/>
            <a:ext cx="1447800" cy="369332"/>
          </a:xfrm>
          <a:prstGeom prst="rect">
            <a:avLst/>
          </a:prstGeom>
          <a:noFill/>
        </p:spPr>
        <p:txBody>
          <a:bodyPr wrap="square" rtlCol="0">
            <a:spAutoFit/>
          </a:bodyPr>
          <a:lstStyle/>
          <a:p>
            <a:r>
              <a:rPr lang="fr-FR" dirty="0"/>
              <a:t>Adam</a:t>
            </a:r>
          </a:p>
        </p:txBody>
      </p:sp>
      <p:pic>
        <p:nvPicPr>
          <p:cNvPr id="17" name="Imag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882642" y="1326047"/>
            <a:ext cx="4683918" cy="24769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442690" y="1223514"/>
            <a:ext cx="4682490" cy="1015365"/>
          </a:xfrm>
          <a:prstGeom prst="rect">
            <a:avLst/>
          </a:prstGeom>
        </p:spPr>
        <p:txBody>
          <a:bodyPr vert="horz" wrap="square" lIns="0" tIns="74295" rIns="0" bIns="0" rtlCol="0">
            <a:spAutoFit/>
          </a:bodyPr>
          <a:lstStyle/>
          <a:p>
            <a:pPr marL="556260" marR="5080" indent="-544195">
              <a:lnSpc>
                <a:spcPts val="3679"/>
              </a:lnSpc>
              <a:spcBef>
                <a:spcPts val="585"/>
              </a:spcBef>
            </a:pPr>
            <a:r>
              <a:rPr sz="3400" b="1" spc="70" dirty="0">
                <a:latin typeface="Tahoma"/>
                <a:cs typeface="Tahoma"/>
              </a:rPr>
              <a:t>Utilisation</a:t>
            </a:r>
            <a:r>
              <a:rPr sz="3400" b="1" spc="-20" dirty="0">
                <a:latin typeface="Tahoma"/>
                <a:cs typeface="Tahoma"/>
              </a:rPr>
              <a:t> </a:t>
            </a:r>
            <a:r>
              <a:rPr sz="3400" b="1" spc="140" dirty="0">
                <a:latin typeface="Tahoma"/>
                <a:cs typeface="Tahoma"/>
              </a:rPr>
              <a:t>des</a:t>
            </a:r>
            <a:r>
              <a:rPr sz="3400" b="1" spc="-15" dirty="0">
                <a:latin typeface="Tahoma"/>
                <a:cs typeface="Tahoma"/>
              </a:rPr>
              <a:t> </a:t>
            </a:r>
            <a:r>
              <a:rPr sz="3400" b="1" spc="65" dirty="0">
                <a:latin typeface="Tahoma"/>
                <a:cs typeface="Tahoma"/>
              </a:rPr>
              <a:t>outils </a:t>
            </a:r>
            <a:r>
              <a:rPr sz="3400" b="1" spc="125" dirty="0">
                <a:latin typeface="Tahoma"/>
                <a:cs typeface="Tahoma"/>
              </a:rPr>
              <a:t>technologiques</a:t>
            </a:r>
            <a:endParaRPr sz="3400">
              <a:latin typeface="Tahoma"/>
              <a:cs typeface="Tahoma"/>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4209142"/>
            <a:ext cx="9271000" cy="5049157"/>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0" y="6057900"/>
            <a:ext cx="4499937" cy="2743200"/>
          </a:xfrm>
          <a:prstGeom prst="rect">
            <a:avLst/>
          </a:prstGeom>
        </p:spPr>
      </p:pic>
      <p:sp>
        <p:nvSpPr>
          <p:cNvPr id="11" name="ZoneTexte 10"/>
          <p:cNvSpPr txBox="1"/>
          <p:nvPr/>
        </p:nvSpPr>
        <p:spPr>
          <a:xfrm>
            <a:off x="1016000" y="3238500"/>
            <a:ext cx="3200400" cy="461665"/>
          </a:xfrm>
          <a:prstGeom prst="rect">
            <a:avLst/>
          </a:prstGeom>
          <a:noFill/>
        </p:spPr>
        <p:txBody>
          <a:bodyPr wrap="square" rtlCol="0">
            <a:spAutoFit/>
          </a:bodyPr>
          <a:lstStyle/>
          <a:p>
            <a:r>
              <a:rPr lang="en-US" sz="2400" b="1" dirty="0"/>
              <a:t>Base Model</a:t>
            </a:r>
            <a:endParaRPr lang="fr-FR" sz="2400" b="1" dirty="0"/>
          </a:p>
        </p:txBody>
      </p:sp>
      <p:pic>
        <p:nvPicPr>
          <p:cNvPr id="4" name="Imag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20600" y="4580830"/>
            <a:ext cx="4602606" cy="910078"/>
          </a:xfrm>
          <a:prstGeom prst="rect">
            <a:avLst/>
          </a:prstGeom>
        </p:spPr>
      </p:pic>
      <p:pic>
        <p:nvPicPr>
          <p:cNvPr id="12" name="Imag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82642" y="1326047"/>
            <a:ext cx="4683918" cy="2476946"/>
          </a:xfrm>
          <a:prstGeom prst="rect">
            <a:avLst/>
          </a:prstGeom>
        </p:spPr>
      </p:pic>
    </p:spTree>
    <p:extLst>
      <p:ext uri="{BB962C8B-B14F-4D97-AF65-F5344CB8AC3E}">
        <p14:creationId xmlns:p14="http://schemas.microsoft.com/office/powerpoint/2010/main" val="1238264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442690" y="1223514"/>
            <a:ext cx="4682490" cy="1015365"/>
          </a:xfrm>
          <a:prstGeom prst="rect">
            <a:avLst/>
          </a:prstGeom>
        </p:spPr>
        <p:txBody>
          <a:bodyPr vert="horz" wrap="square" lIns="0" tIns="74295" rIns="0" bIns="0" rtlCol="0">
            <a:spAutoFit/>
          </a:bodyPr>
          <a:lstStyle/>
          <a:p>
            <a:pPr marL="556260" marR="5080" indent="-544195">
              <a:lnSpc>
                <a:spcPts val="3679"/>
              </a:lnSpc>
              <a:spcBef>
                <a:spcPts val="585"/>
              </a:spcBef>
            </a:pPr>
            <a:r>
              <a:rPr sz="3400" b="1" spc="70" dirty="0">
                <a:latin typeface="Tahoma"/>
                <a:cs typeface="Tahoma"/>
              </a:rPr>
              <a:t>Utilisation</a:t>
            </a:r>
            <a:r>
              <a:rPr sz="3400" b="1" spc="-20" dirty="0">
                <a:latin typeface="Tahoma"/>
                <a:cs typeface="Tahoma"/>
              </a:rPr>
              <a:t> </a:t>
            </a:r>
            <a:r>
              <a:rPr sz="3400" b="1" spc="140" dirty="0">
                <a:latin typeface="Tahoma"/>
                <a:cs typeface="Tahoma"/>
              </a:rPr>
              <a:t>des</a:t>
            </a:r>
            <a:r>
              <a:rPr sz="3400" b="1" spc="-15" dirty="0">
                <a:latin typeface="Tahoma"/>
                <a:cs typeface="Tahoma"/>
              </a:rPr>
              <a:t> </a:t>
            </a:r>
            <a:r>
              <a:rPr sz="3400" b="1" spc="65" dirty="0">
                <a:latin typeface="Tahoma"/>
                <a:cs typeface="Tahoma"/>
              </a:rPr>
              <a:t>outils </a:t>
            </a:r>
            <a:r>
              <a:rPr sz="3400" b="1" spc="125" dirty="0">
                <a:latin typeface="Tahoma"/>
                <a:cs typeface="Tahoma"/>
              </a:rPr>
              <a:t>technologiques</a:t>
            </a:r>
            <a:endParaRPr sz="3400">
              <a:latin typeface="Tahoma"/>
              <a:cs typeface="Tahoma"/>
            </a:endParaRPr>
          </a:p>
        </p:txBody>
      </p:sp>
      <p:sp>
        <p:nvSpPr>
          <p:cNvPr id="11" name="ZoneTexte 10"/>
          <p:cNvSpPr txBox="1"/>
          <p:nvPr/>
        </p:nvSpPr>
        <p:spPr>
          <a:xfrm>
            <a:off x="990600" y="3386435"/>
            <a:ext cx="3937000" cy="461665"/>
          </a:xfrm>
          <a:prstGeom prst="rect">
            <a:avLst/>
          </a:prstGeom>
          <a:noFill/>
        </p:spPr>
        <p:txBody>
          <a:bodyPr wrap="square" rtlCol="0">
            <a:spAutoFit/>
          </a:bodyPr>
          <a:lstStyle/>
          <a:p>
            <a:r>
              <a:rPr lang="en-US" sz="2400" b="1" dirty="0" err="1"/>
              <a:t>Ajustement</a:t>
            </a:r>
            <a:r>
              <a:rPr lang="en-US" sz="2400" b="1" dirty="0"/>
              <a:t> Base Model</a:t>
            </a:r>
            <a:endParaRPr lang="fr-FR" sz="2400" b="1"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4152900"/>
            <a:ext cx="9118600" cy="502920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800" y="4914900"/>
            <a:ext cx="2653393" cy="2280602"/>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53799" y="6896099"/>
            <a:ext cx="2757341" cy="2057401"/>
          </a:xfrm>
          <a:prstGeom prst="rect">
            <a:avLst/>
          </a:prstGeom>
        </p:spPr>
      </p:pic>
      <p:sp>
        <p:nvSpPr>
          <p:cNvPr id="9" name="ZoneTexte 8"/>
          <p:cNvSpPr txBox="1"/>
          <p:nvPr/>
        </p:nvSpPr>
        <p:spPr>
          <a:xfrm>
            <a:off x="15316200" y="4513943"/>
            <a:ext cx="2209800" cy="381000"/>
          </a:xfrm>
          <a:prstGeom prst="rect">
            <a:avLst/>
          </a:prstGeom>
          <a:noFill/>
        </p:spPr>
        <p:txBody>
          <a:bodyPr wrap="square" rtlCol="0">
            <a:spAutoFit/>
          </a:bodyPr>
          <a:lstStyle/>
          <a:p>
            <a:r>
              <a:rPr lang="en-US" dirty="0"/>
              <a:t>LSTM</a:t>
            </a:r>
            <a:endParaRPr lang="fr-FR" dirty="0"/>
          </a:p>
        </p:txBody>
      </p:sp>
      <p:sp>
        <p:nvSpPr>
          <p:cNvPr id="12" name="ZoneTexte 11"/>
          <p:cNvSpPr txBox="1"/>
          <p:nvPr/>
        </p:nvSpPr>
        <p:spPr>
          <a:xfrm>
            <a:off x="12195254" y="6427911"/>
            <a:ext cx="1905000" cy="369332"/>
          </a:xfrm>
          <a:prstGeom prst="rect">
            <a:avLst/>
          </a:prstGeom>
          <a:noFill/>
        </p:spPr>
        <p:txBody>
          <a:bodyPr wrap="square" rtlCol="0">
            <a:spAutoFit/>
          </a:bodyPr>
          <a:lstStyle/>
          <a:p>
            <a:r>
              <a:rPr lang="en-US" dirty="0"/>
              <a:t>Dropout</a:t>
            </a:r>
            <a:endParaRPr lang="fr-FR" dirty="0"/>
          </a:p>
        </p:txBody>
      </p:sp>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82642" y="1326047"/>
            <a:ext cx="4683918" cy="2476946"/>
          </a:xfrm>
          <a:prstGeom prst="rect">
            <a:avLst/>
          </a:prstGeom>
        </p:spPr>
      </p:pic>
    </p:spTree>
    <p:extLst>
      <p:ext uri="{BB962C8B-B14F-4D97-AF65-F5344CB8AC3E}">
        <p14:creationId xmlns:p14="http://schemas.microsoft.com/office/powerpoint/2010/main" val="27759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442690" y="1223514"/>
            <a:ext cx="4682490" cy="1015365"/>
          </a:xfrm>
          <a:prstGeom prst="rect">
            <a:avLst/>
          </a:prstGeom>
        </p:spPr>
        <p:txBody>
          <a:bodyPr vert="horz" wrap="square" lIns="0" tIns="74295" rIns="0" bIns="0" rtlCol="0">
            <a:spAutoFit/>
          </a:bodyPr>
          <a:lstStyle/>
          <a:p>
            <a:pPr marL="556260" marR="5080" indent="-544195">
              <a:lnSpc>
                <a:spcPts val="3679"/>
              </a:lnSpc>
              <a:spcBef>
                <a:spcPts val="585"/>
              </a:spcBef>
            </a:pPr>
            <a:r>
              <a:rPr sz="3400" b="1" spc="70" dirty="0">
                <a:latin typeface="Tahoma"/>
                <a:cs typeface="Tahoma"/>
              </a:rPr>
              <a:t>Utilisation</a:t>
            </a:r>
            <a:r>
              <a:rPr sz="3400" b="1" spc="-20" dirty="0">
                <a:latin typeface="Tahoma"/>
                <a:cs typeface="Tahoma"/>
              </a:rPr>
              <a:t> </a:t>
            </a:r>
            <a:r>
              <a:rPr sz="3400" b="1" spc="140" dirty="0">
                <a:latin typeface="Tahoma"/>
                <a:cs typeface="Tahoma"/>
              </a:rPr>
              <a:t>des</a:t>
            </a:r>
            <a:r>
              <a:rPr sz="3400" b="1" spc="-15" dirty="0">
                <a:latin typeface="Tahoma"/>
                <a:cs typeface="Tahoma"/>
              </a:rPr>
              <a:t> </a:t>
            </a:r>
            <a:r>
              <a:rPr sz="3400" b="1" spc="65" dirty="0">
                <a:latin typeface="Tahoma"/>
                <a:cs typeface="Tahoma"/>
              </a:rPr>
              <a:t>outils </a:t>
            </a:r>
            <a:r>
              <a:rPr sz="3400" b="1" spc="125" dirty="0">
                <a:latin typeface="Tahoma"/>
                <a:cs typeface="Tahoma"/>
              </a:rPr>
              <a:t>technologiques</a:t>
            </a:r>
            <a:endParaRPr sz="3400">
              <a:latin typeface="Tahoma"/>
              <a:cs typeface="Tahoma"/>
            </a:endParaRPr>
          </a:p>
        </p:txBody>
      </p:sp>
      <p:sp>
        <p:nvSpPr>
          <p:cNvPr id="11" name="ZoneTexte 10"/>
          <p:cNvSpPr txBox="1"/>
          <p:nvPr/>
        </p:nvSpPr>
        <p:spPr>
          <a:xfrm>
            <a:off x="990600" y="3386435"/>
            <a:ext cx="3937000" cy="461665"/>
          </a:xfrm>
          <a:prstGeom prst="rect">
            <a:avLst/>
          </a:prstGeom>
          <a:noFill/>
        </p:spPr>
        <p:txBody>
          <a:bodyPr wrap="square" rtlCol="0">
            <a:spAutoFit/>
          </a:bodyPr>
          <a:lstStyle/>
          <a:p>
            <a:r>
              <a:rPr lang="en-US" sz="2400" b="1" dirty="0" err="1"/>
              <a:t>Ajustement</a:t>
            </a:r>
            <a:r>
              <a:rPr lang="en-US" sz="2400" b="1" dirty="0"/>
              <a:t> Base Model</a:t>
            </a:r>
            <a:endParaRPr lang="fr-FR" sz="2400" b="1"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4152900"/>
            <a:ext cx="9118600" cy="50292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0" y="5905500"/>
            <a:ext cx="4526029" cy="2895600"/>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7079" y="4457700"/>
            <a:ext cx="5434955" cy="999437"/>
          </a:xfrm>
          <a:prstGeom prst="rect">
            <a:avLst/>
          </a:prstGeom>
        </p:spPr>
      </p:pic>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82642" y="1326047"/>
            <a:ext cx="4683918" cy="2476946"/>
          </a:xfrm>
          <a:prstGeom prst="rect">
            <a:avLst/>
          </a:prstGeom>
        </p:spPr>
      </p:pic>
    </p:spTree>
    <p:extLst>
      <p:ext uri="{BB962C8B-B14F-4D97-AF65-F5344CB8AC3E}">
        <p14:creationId xmlns:p14="http://schemas.microsoft.com/office/powerpoint/2010/main" val="823434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442690" y="1223514"/>
            <a:ext cx="4682490" cy="1015365"/>
          </a:xfrm>
          <a:prstGeom prst="rect">
            <a:avLst/>
          </a:prstGeom>
        </p:spPr>
        <p:txBody>
          <a:bodyPr vert="horz" wrap="square" lIns="0" tIns="74295" rIns="0" bIns="0" rtlCol="0">
            <a:spAutoFit/>
          </a:bodyPr>
          <a:lstStyle/>
          <a:p>
            <a:pPr marL="556260" marR="5080" indent="-544195">
              <a:lnSpc>
                <a:spcPts val="3679"/>
              </a:lnSpc>
              <a:spcBef>
                <a:spcPts val="585"/>
              </a:spcBef>
            </a:pPr>
            <a:r>
              <a:rPr sz="3400" b="1" spc="70" dirty="0">
                <a:latin typeface="Tahoma"/>
                <a:cs typeface="Tahoma"/>
              </a:rPr>
              <a:t>Utilisation</a:t>
            </a:r>
            <a:r>
              <a:rPr sz="3400" b="1" spc="-20" dirty="0">
                <a:latin typeface="Tahoma"/>
                <a:cs typeface="Tahoma"/>
              </a:rPr>
              <a:t> </a:t>
            </a:r>
            <a:r>
              <a:rPr sz="3400" b="1" spc="140" dirty="0">
                <a:latin typeface="Tahoma"/>
                <a:cs typeface="Tahoma"/>
              </a:rPr>
              <a:t>des</a:t>
            </a:r>
            <a:r>
              <a:rPr sz="3400" b="1" spc="-15" dirty="0">
                <a:latin typeface="Tahoma"/>
                <a:cs typeface="Tahoma"/>
              </a:rPr>
              <a:t> </a:t>
            </a:r>
            <a:r>
              <a:rPr sz="3400" b="1" spc="65" dirty="0">
                <a:latin typeface="Tahoma"/>
                <a:cs typeface="Tahoma"/>
              </a:rPr>
              <a:t>outils </a:t>
            </a:r>
            <a:r>
              <a:rPr sz="3400" b="1" spc="125" dirty="0">
                <a:latin typeface="Tahoma"/>
                <a:cs typeface="Tahoma"/>
              </a:rPr>
              <a:t>technologiques</a:t>
            </a:r>
            <a:endParaRPr sz="3400">
              <a:latin typeface="Tahoma"/>
              <a:cs typeface="Tahoma"/>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143" y="6134100"/>
            <a:ext cx="11996057" cy="289560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0" y="4242360"/>
            <a:ext cx="2133600" cy="1559165"/>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97000" y="5295900"/>
            <a:ext cx="2970055" cy="3505200"/>
          </a:xfrm>
          <a:prstGeom prst="rect">
            <a:avLst/>
          </a:prstGeom>
        </p:spPr>
      </p:pic>
      <p:sp>
        <p:nvSpPr>
          <p:cNvPr id="10" name="ZoneTexte 9"/>
          <p:cNvSpPr txBox="1"/>
          <p:nvPr/>
        </p:nvSpPr>
        <p:spPr>
          <a:xfrm>
            <a:off x="1016000" y="3162300"/>
            <a:ext cx="3200400" cy="461665"/>
          </a:xfrm>
          <a:prstGeom prst="rect">
            <a:avLst/>
          </a:prstGeom>
          <a:noFill/>
        </p:spPr>
        <p:txBody>
          <a:bodyPr wrap="square" rtlCol="0">
            <a:spAutoFit/>
          </a:bodyPr>
          <a:lstStyle/>
          <a:p>
            <a:r>
              <a:rPr lang="en-US" sz="2400" b="1" dirty="0" err="1"/>
              <a:t>AraBert</a:t>
            </a:r>
            <a:r>
              <a:rPr lang="en-US" sz="2400" b="1" dirty="0"/>
              <a:t> Model</a:t>
            </a:r>
            <a:endParaRPr lang="fr-FR" sz="2400" b="1" dirty="0"/>
          </a:p>
        </p:txBody>
      </p:sp>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82642" y="1326047"/>
            <a:ext cx="4683918" cy="2476946"/>
          </a:xfrm>
          <a:prstGeom prst="rect">
            <a:avLst/>
          </a:prstGeom>
        </p:spPr>
      </p:pic>
    </p:spTree>
    <p:extLst>
      <p:ext uri="{BB962C8B-B14F-4D97-AF65-F5344CB8AC3E}">
        <p14:creationId xmlns:p14="http://schemas.microsoft.com/office/powerpoint/2010/main" val="394198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1337823" y="7132197"/>
              <a:ext cx="1193112" cy="889920"/>
            </a:xfrm>
            <a:prstGeom prst="rect">
              <a:avLst/>
            </a:prstGeom>
          </p:spPr>
        </p:pic>
        <p:pic>
          <p:nvPicPr>
            <p:cNvPr id="4" name="object 4"/>
            <p:cNvPicPr/>
            <p:nvPr/>
          </p:nvPicPr>
          <p:blipFill>
            <a:blip r:embed="rId2" cstate="print"/>
            <a:stretch>
              <a:fillRect/>
            </a:stretch>
          </p:blipFill>
          <p:spPr>
            <a:xfrm>
              <a:off x="1337823" y="8164993"/>
              <a:ext cx="1193112" cy="889920"/>
            </a:xfrm>
            <a:prstGeom prst="rect">
              <a:avLst/>
            </a:prstGeom>
          </p:spPr>
        </p:pic>
      </p:grpSp>
      <p:sp>
        <p:nvSpPr>
          <p:cNvPr id="5" name="object 5"/>
          <p:cNvSpPr txBox="1"/>
          <p:nvPr/>
        </p:nvSpPr>
        <p:spPr>
          <a:xfrm>
            <a:off x="1586336" y="6184167"/>
            <a:ext cx="696595" cy="2727960"/>
          </a:xfrm>
          <a:prstGeom prst="rect">
            <a:avLst/>
          </a:prstGeom>
        </p:spPr>
        <p:txBody>
          <a:bodyPr vert="horz" wrap="square" lIns="0" tIns="13335" rIns="0" bIns="0" rtlCol="0">
            <a:spAutoFit/>
          </a:bodyPr>
          <a:lstStyle/>
          <a:p>
            <a:pPr marL="65405">
              <a:lnSpc>
                <a:spcPct val="100000"/>
              </a:lnSpc>
              <a:spcBef>
                <a:spcPts val="105"/>
              </a:spcBef>
            </a:pPr>
            <a:r>
              <a:rPr sz="4150" b="1" spc="-465" dirty="0">
                <a:solidFill>
                  <a:srgbClr val="FFFFFF"/>
                </a:solidFill>
                <a:latin typeface="Tahoma"/>
                <a:cs typeface="Tahoma"/>
              </a:rPr>
              <a:t>01</a:t>
            </a:r>
            <a:endParaRPr sz="4150">
              <a:latin typeface="Tahoma"/>
              <a:cs typeface="Tahoma"/>
            </a:endParaRPr>
          </a:p>
          <a:p>
            <a:pPr marL="12700">
              <a:lnSpc>
                <a:spcPct val="100000"/>
              </a:lnSpc>
              <a:spcBef>
                <a:spcPts val="3175"/>
              </a:spcBef>
            </a:pPr>
            <a:r>
              <a:rPr sz="4150" b="1" spc="-25" dirty="0">
                <a:solidFill>
                  <a:srgbClr val="FFFFFF"/>
                </a:solidFill>
                <a:latin typeface="Tahoma"/>
                <a:cs typeface="Tahoma"/>
              </a:rPr>
              <a:t>02</a:t>
            </a:r>
            <a:endParaRPr sz="4150">
              <a:latin typeface="Tahoma"/>
              <a:cs typeface="Tahoma"/>
            </a:endParaRPr>
          </a:p>
          <a:p>
            <a:pPr marL="12700">
              <a:lnSpc>
                <a:spcPct val="100000"/>
              </a:lnSpc>
              <a:spcBef>
                <a:spcPts val="3155"/>
              </a:spcBef>
            </a:pPr>
            <a:r>
              <a:rPr sz="4150" b="1" spc="-25" dirty="0">
                <a:solidFill>
                  <a:srgbClr val="FFFFFF"/>
                </a:solidFill>
                <a:latin typeface="Tahoma"/>
                <a:cs typeface="Tahoma"/>
              </a:rPr>
              <a:t>03</a:t>
            </a:r>
            <a:endParaRPr sz="4150">
              <a:latin typeface="Tahoma"/>
              <a:cs typeface="Tahoma"/>
            </a:endParaRPr>
          </a:p>
        </p:txBody>
      </p:sp>
      <p:grpSp>
        <p:nvGrpSpPr>
          <p:cNvPr id="6" name="object 6"/>
          <p:cNvGrpSpPr/>
          <p:nvPr/>
        </p:nvGrpSpPr>
        <p:grpSpPr>
          <a:xfrm>
            <a:off x="9143973" y="6097759"/>
            <a:ext cx="1193165" cy="2959100"/>
            <a:chOff x="9143973" y="6097759"/>
            <a:chExt cx="1193165" cy="2959100"/>
          </a:xfrm>
        </p:grpSpPr>
        <p:pic>
          <p:nvPicPr>
            <p:cNvPr id="7" name="object 7"/>
            <p:cNvPicPr/>
            <p:nvPr/>
          </p:nvPicPr>
          <p:blipFill>
            <a:blip r:embed="rId3" cstate="print"/>
            <a:stretch>
              <a:fillRect/>
            </a:stretch>
          </p:blipFill>
          <p:spPr>
            <a:xfrm>
              <a:off x="9143973" y="6097759"/>
              <a:ext cx="1193112" cy="889920"/>
            </a:xfrm>
            <a:prstGeom prst="rect">
              <a:avLst/>
            </a:prstGeom>
          </p:spPr>
        </p:pic>
        <p:pic>
          <p:nvPicPr>
            <p:cNvPr id="8" name="object 8"/>
            <p:cNvPicPr/>
            <p:nvPr/>
          </p:nvPicPr>
          <p:blipFill>
            <a:blip r:embed="rId3" cstate="print"/>
            <a:stretch>
              <a:fillRect/>
            </a:stretch>
          </p:blipFill>
          <p:spPr>
            <a:xfrm>
              <a:off x="9143973" y="7133837"/>
              <a:ext cx="1193112" cy="889920"/>
            </a:xfrm>
            <a:prstGeom prst="rect">
              <a:avLst/>
            </a:prstGeom>
          </p:spPr>
        </p:pic>
        <p:pic>
          <p:nvPicPr>
            <p:cNvPr id="9" name="object 9"/>
            <p:cNvPicPr/>
            <p:nvPr/>
          </p:nvPicPr>
          <p:blipFill>
            <a:blip r:embed="rId3" cstate="print"/>
            <a:stretch>
              <a:fillRect/>
            </a:stretch>
          </p:blipFill>
          <p:spPr>
            <a:xfrm>
              <a:off x="9143973" y="8166633"/>
              <a:ext cx="1193112" cy="889920"/>
            </a:xfrm>
            <a:prstGeom prst="rect">
              <a:avLst/>
            </a:prstGeom>
          </p:spPr>
        </p:pic>
      </p:grpSp>
      <p:sp>
        <p:nvSpPr>
          <p:cNvPr id="10" name="object 10"/>
          <p:cNvSpPr txBox="1"/>
          <p:nvPr/>
        </p:nvSpPr>
        <p:spPr>
          <a:xfrm>
            <a:off x="9366900" y="6185810"/>
            <a:ext cx="747395" cy="2727960"/>
          </a:xfrm>
          <a:prstGeom prst="rect">
            <a:avLst/>
          </a:prstGeom>
        </p:spPr>
        <p:txBody>
          <a:bodyPr vert="horz" wrap="square" lIns="0" tIns="13335" rIns="0" bIns="0" rtlCol="0">
            <a:spAutoFit/>
          </a:bodyPr>
          <a:lstStyle/>
          <a:p>
            <a:pPr marL="12700">
              <a:lnSpc>
                <a:spcPct val="100000"/>
              </a:lnSpc>
              <a:spcBef>
                <a:spcPts val="105"/>
              </a:spcBef>
            </a:pPr>
            <a:r>
              <a:rPr sz="4150" b="1" spc="155" dirty="0">
                <a:solidFill>
                  <a:srgbClr val="FFFFFF"/>
                </a:solidFill>
                <a:latin typeface="Tahoma"/>
                <a:cs typeface="Tahoma"/>
              </a:rPr>
              <a:t>04</a:t>
            </a:r>
            <a:endParaRPr sz="4150">
              <a:latin typeface="Tahoma"/>
              <a:cs typeface="Tahoma"/>
            </a:endParaRPr>
          </a:p>
          <a:p>
            <a:pPr marL="37465">
              <a:lnSpc>
                <a:spcPct val="100000"/>
              </a:lnSpc>
              <a:spcBef>
                <a:spcPts val="3175"/>
              </a:spcBef>
            </a:pPr>
            <a:r>
              <a:rPr sz="4150" b="1" spc="-25" dirty="0">
                <a:solidFill>
                  <a:srgbClr val="FFFFFF"/>
                </a:solidFill>
                <a:latin typeface="Tahoma"/>
                <a:cs typeface="Tahoma"/>
              </a:rPr>
              <a:t>05</a:t>
            </a:r>
            <a:endParaRPr sz="4150">
              <a:latin typeface="Tahoma"/>
              <a:cs typeface="Tahoma"/>
            </a:endParaRPr>
          </a:p>
          <a:p>
            <a:pPr marL="26034">
              <a:lnSpc>
                <a:spcPct val="100000"/>
              </a:lnSpc>
              <a:spcBef>
                <a:spcPts val="3155"/>
              </a:spcBef>
            </a:pPr>
            <a:r>
              <a:rPr sz="4150" b="1" spc="50" dirty="0">
                <a:solidFill>
                  <a:srgbClr val="FFFFFF"/>
                </a:solidFill>
                <a:latin typeface="Tahoma"/>
                <a:cs typeface="Tahoma"/>
              </a:rPr>
              <a:t>06</a:t>
            </a:r>
            <a:endParaRPr sz="4150">
              <a:latin typeface="Tahoma"/>
              <a:cs typeface="Tahoma"/>
            </a:endParaRPr>
          </a:p>
        </p:txBody>
      </p:sp>
      <p:pic>
        <p:nvPicPr>
          <p:cNvPr id="11" name="object 11"/>
          <p:cNvPicPr/>
          <p:nvPr/>
        </p:nvPicPr>
        <p:blipFill>
          <a:blip r:embed="rId4" cstate="print"/>
          <a:stretch>
            <a:fillRect/>
          </a:stretch>
        </p:blipFill>
        <p:spPr>
          <a:xfrm>
            <a:off x="7748761" y="1341320"/>
            <a:ext cx="9601199" cy="3790949"/>
          </a:xfrm>
          <a:prstGeom prst="rect">
            <a:avLst/>
          </a:prstGeom>
        </p:spPr>
      </p:pic>
      <p:sp>
        <p:nvSpPr>
          <p:cNvPr id="12" name="object 12"/>
          <p:cNvSpPr txBox="1"/>
          <p:nvPr/>
        </p:nvSpPr>
        <p:spPr>
          <a:xfrm>
            <a:off x="1016000" y="511195"/>
            <a:ext cx="2264410" cy="508000"/>
          </a:xfrm>
          <a:prstGeom prst="rect">
            <a:avLst/>
          </a:prstGeom>
        </p:spPr>
        <p:txBody>
          <a:bodyPr vert="horz" wrap="square" lIns="0" tIns="14604" rIns="0" bIns="0" rtlCol="0">
            <a:spAutoFit/>
          </a:bodyPr>
          <a:lstStyle/>
          <a:p>
            <a:pPr marL="12700">
              <a:lnSpc>
                <a:spcPct val="100000"/>
              </a:lnSpc>
              <a:spcBef>
                <a:spcPts val="114"/>
              </a:spcBef>
            </a:pPr>
            <a:r>
              <a:rPr sz="3150" b="1" spc="175" dirty="0">
                <a:solidFill>
                  <a:srgbClr val="171FD0"/>
                </a:solidFill>
                <a:latin typeface="Tahoma"/>
                <a:cs typeface="Tahoma"/>
              </a:rPr>
              <a:t>Sommaire</a:t>
            </a:r>
            <a:endParaRPr sz="3150">
              <a:latin typeface="Tahoma"/>
              <a:cs typeface="Tahoma"/>
            </a:endParaRPr>
          </a:p>
        </p:txBody>
      </p:sp>
      <p:sp>
        <p:nvSpPr>
          <p:cNvPr id="13" name="object 13"/>
          <p:cNvSpPr txBox="1"/>
          <p:nvPr/>
        </p:nvSpPr>
        <p:spPr>
          <a:xfrm>
            <a:off x="2827409" y="6192095"/>
            <a:ext cx="4847590" cy="569595"/>
          </a:xfrm>
          <a:prstGeom prst="rect">
            <a:avLst/>
          </a:prstGeom>
        </p:spPr>
        <p:txBody>
          <a:bodyPr vert="horz" wrap="square" lIns="0" tIns="14604" rIns="0" bIns="0" rtlCol="0">
            <a:spAutoFit/>
          </a:bodyPr>
          <a:lstStyle/>
          <a:p>
            <a:pPr marL="12700">
              <a:lnSpc>
                <a:spcPct val="100000"/>
              </a:lnSpc>
              <a:spcBef>
                <a:spcPts val="114"/>
              </a:spcBef>
            </a:pPr>
            <a:r>
              <a:rPr sz="3550" b="1" dirty="0">
                <a:latin typeface="Tahoma"/>
                <a:cs typeface="Tahoma"/>
              </a:rPr>
              <a:t>Titre</a:t>
            </a:r>
            <a:r>
              <a:rPr sz="3550" b="1" spc="65" dirty="0">
                <a:latin typeface="Tahoma"/>
                <a:cs typeface="Tahoma"/>
              </a:rPr>
              <a:t> </a:t>
            </a:r>
            <a:r>
              <a:rPr sz="3550" b="1" spc="95" dirty="0">
                <a:latin typeface="Tahoma"/>
                <a:cs typeface="Tahoma"/>
              </a:rPr>
              <a:t>et</a:t>
            </a:r>
            <a:r>
              <a:rPr sz="3550" b="1" spc="65" dirty="0">
                <a:latin typeface="Tahoma"/>
                <a:cs typeface="Tahoma"/>
              </a:rPr>
              <a:t> </a:t>
            </a:r>
            <a:r>
              <a:rPr sz="3550" b="1" spc="50" dirty="0">
                <a:latin typeface="Tahoma"/>
                <a:cs typeface="Tahoma"/>
              </a:rPr>
              <a:t>Introduction</a:t>
            </a:r>
            <a:endParaRPr sz="3550">
              <a:latin typeface="Tahoma"/>
              <a:cs typeface="Tahoma"/>
            </a:endParaRPr>
          </a:p>
        </p:txBody>
      </p:sp>
      <p:sp>
        <p:nvSpPr>
          <p:cNvPr id="14" name="object 14"/>
          <p:cNvSpPr txBox="1"/>
          <p:nvPr/>
        </p:nvSpPr>
        <p:spPr>
          <a:xfrm>
            <a:off x="2827409" y="7211190"/>
            <a:ext cx="5500370" cy="569595"/>
          </a:xfrm>
          <a:prstGeom prst="rect">
            <a:avLst/>
          </a:prstGeom>
        </p:spPr>
        <p:txBody>
          <a:bodyPr vert="horz" wrap="square" lIns="0" tIns="14604" rIns="0" bIns="0" rtlCol="0">
            <a:spAutoFit/>
          </a:bodyPr>
          <a:lstStyle/>
          <a:p>
            <a:pPr marL="12700">
              <a:lnSpc>
                <a:spcPct val="100000"/>
              </a:lnSpc>
              <a:spcBef>
                <a:spcPts val="114"/>
              </a:spcBef>
            </a:pPr>
            <a:r>
              <a:rPr sz="3550" b="1" spc="105" dirty="0">
                <a:latin typeface="Tahoma"/>
                <a:cs typeface="Tahoma"/>
              </a:rPr>
              <a:t>Contexte</a:t>
            </a:r>
            <a:r>
              <a:rPr sz="3550" b="1" spc="-20" dirty="0">
                <a:latin typeface="Tahoma"/>
                <a:cs typeface="Tahoma"/>
              </a:rPr>
              <a:t> </a:t>
            </a:r>
            <a:r>
              <a:rPr sz="3550" b="1" spc="95" dirty="0">
                <a:latin typeface="Tahoma"/>
                <a:cs typeface="Tahoma"/>
              </a:rPr>
              <a:t>et</a:t>
            </a:r>
            <a:r>
              <a:rPr sz="3550" b="1" spc="-15" dirty="0">
                <a:latin typeface="Tahoma"/>
                <a:cs typeface="Tahoma"/>
              </a:rPr>
              <a:t> </a:t>
            </a:r>
            <a:r>
              <a:rPr sz="3550" b="1" spc="80" dirty="0">
                <a:latin typeface="Tahoma"/>
                <a:cs typeface="Tahoma"/>
              </a:rPr>
              <a:t>Motivation</a:t>
            </a:r>
            <a:endParaRPr sz="3550">
              <a:latin typeface="Tahoma"/>
              <a:cs typeface="Tahoma"/>
            </a:endParaRPr>
          </a:p>
        </p:txBody>
      </p:sp>
      <p:sp>
        <p:nvSpPr>
          <p:cNvPr id="15" name="object 15"/>
          <p:cNvSpPr txBox="1"/>
          <p:nvPr/>
        </p:nvSpPr>
        <p:spPr>
          <a:xfrm>
            <a:off x="2827409" y="8274599"/>
            <a:ext cx="3335020" cy="569595"/>
          </a:xfrm>
          <a:prstGeom prst="rect">
            <a:avLst/>
          </a:prstGeom>
        </p:spPr>
        <p:txBody>
          <a:bodyPr vert="horz" wrap="square" lIns="0" tIns="14604" rIns="0" bIns="0" rtlCol="0">
            <a:spAutoFit/>
          </a:bodyPr>
          <a:lstStyle/>
          <a:p>
            <a:pPr marL="12700">
              <a:lnSpc>
                <a:spcPct val="100000"/>
              </a:lnSpc>
              <a:spcBef>
                <a:spcPts val="114"/>
              </a:spcBef>
            </a:pPr>
            <a:r>
              <a:rPr sz="3550" b="1" spc="114" dirty="0">
                <a:latin typeface="Tahoma"/>
                <a:cs typeface="Tahoma"/>
              </a:rPr>
              <a:t>Méthodologie</a:t>
            </a:r>
            <a:endParaRPr sz="3550">
              <a:latin typeface="Tahoma"/>
              <a:cs typeface="Tahoma"/>
            </a:endParaRPr>
          </a:p>
        </p:txBody>
      </p:sp>
      <p:sp>
        <p:nvSpPr>
          <p:cNvPr id="16" name="object 16"/>
          <p:cNvSpPr txBox="1"/>
          <p:nvPr/>
        </p:nvSpPr>
        <p:spPr>
          <a:xfrm>
            <a:off x="10553010" y="6274327"/>
            <a:ext cx="7589520" cy="478155"/>
          </a:xfrm>
          <a:prstGeom prst="rect">
            <a:avLst/>
          </a:prstGeom>
        </p:spPr>
        <p:txBody>
          <a:bodyPr vert="horz" wrap="square" lIns="0" tIns="14604" rIns="0" bIns="0" rtlCol="0">
            <a:spAutoFit/>
          </a:bodyPr>
          <a:lstStyle/>
          <a:p>
            <a:pPr marL="12700">
              <a:lnSpc>
                <a:spcPct val="100000"/>
              </a:lnSpc>
              <a:spcBef>
                <a:spcPts val="114"/>
              </a:spcBef>
            </a:pPr>
            <a:r>
              <a:rPr sz="2950" spc="-409" dirty="0">
                <a:latin typeface="Verdana"/>
                <a:cs typeface="Verdana"/>
              </a:rPr>
              <a:t>.</a:t>
            </a:r>
            <a:r>
              <a:rPr sz="2950" spc="-225" dirty="0">
                <a:latin typeface="Verdana"/>
                <a:cs typeface="Verdana"/>
              </a:rPr>
              <a:t> </a:t>
            </a:r>
            <a:r>
              <a:rPr sz="2950" b="1" spc="90" dirty="0">
                <a:latin typeface="Tahoma"/>
                <a:cs typeface="Tahoma"/>
              </a:rPr>
              <a:t>Description</a:t>
            </a:r>
            <a:r>
              <a:rPr sz="2950" b="1" spc="-10" dirty="0">
                <a:latin typeface="Tahoma"/>
                <a:cs typeface="Tahoma"/>
              </a:rPr>
              <a:t> </a:t>
            </a:r>
            <a:r>
              <a:rPr sz="2950" b="1" spc="114" dirty="0">
                <a:latin typeface="Tahoma"/>
                <a:cs typeface="Tahoma"/>
              </a:rPr>
              <a:t>des</a:t>
            </a:r>
            <a:r>
              <a:rPr sz="2950" b="1" spc="-5" dirty="0">
                <a:latin typeface="Tahoma"/>
                <a:cs typeface="Tahoma"/>
              </a:rPr>
              <a:t> </a:t>
            </a:r>
            <a:r>
              <a:rPr sz="2950" b="1" spc="75" dirty="0">
                <a:latin typeface="Tahoma"/>
                <a:cs typeface="Tahoma"/>
              </a:rPr>
              <a:t>Variantes</a:t>
            </a:r>
            <a:r>
              <a:rPr sz="2950" b="1" spc="-5" dirty="0">
                <a:latin typeface="Tahoma"/>
                <a:cs typeface="Tahoma"/>
              </a:rPr>
              <a:t> </a:t>
            </a:r>
            <a:r>
              <a:rPr sz="2950" b="1" spc="65" dirty="0">
                <a:latin typeface="Tahoma"/>
                <a:cs typeface="Tahoma"/>
              </a:rPr>
              <a:t>Dialectales</a:t>
            </a:r>
            <a:endParaRPr sz="2950">
              <a:latin typeface="Tahoma"/>
              <a:cs typeface="Tahoma"/>
            </a:endParaRPr>
          </a:p>
        </p:txBody>
      </p:sp>
      <p:sp>
        <p:nvSpPr>
          <p:cNvPr id="17" name="object 17"/>
          <p:cNvSpPr txBox="1"/>
          <p:nvPr/>
        </p:nvSpPr>
        <p:spPr>
          <a:xfrm>
            <a:off x="10905446" y="7261593"/>
            <a:ext cx="4860925" cy="569595"/>
          </a:xfrm>
          <a:prstGeom prst="rect">
            <a:avLst/>
          </a:prstGeom>
        </p:spPr>
        <p:txBody>
          <a:bodyPr vert="horz" wrap="square" lIns="0" tIns="14604" rIns="0" bIns="0" rtlCol="0">
            <a:spAutoFit/>
          </a:bodyPr>
          <a:lstStyle/>
          <a:p>
            <a:pPr marL="12700">
              <a:lnSpc>
                <a:spcPct val="100000"/>
              </a:lnSpc>
              <a:spcBef>
                <a:spcPts val="114"/>
              </a:spcBef>
            </a:pPr>
            <a:r>
              <a:rPr sz="3550" b="1" spc="105" dirty="0">
                <a:latin typeface="Tahoma"/>
                <a:cs typeface="Tahoma"/>
              </a:rPr>
              <a:t>Analyse</a:t>
            </a:r>
            <a:r>
              <a:rPr sz="3550" b="1" spc="-20" dirty="0">
                <a:latin typeface="Tahoma"/>
                <a:cs typeface="Tahoma"/>
              </a:rPr>
              <a:t> </a:t>
            </a:r>
            <a:r>
              <a:rPr sz="3550" b="1" spc="95" dirty="0">
                <a:latin typeface="Tahoma"/>
                <a:cs typeface="Tahoma"/>
              </a:rPr>
              <a:t>et</a:t>
            </a:r>
            <a:r>
              <a:rPr sz="3550" b="1" spc="-20" dirty="0">
                <a:latin typeface="Tahoma"/>
                <a:cs typeface="Tahoma"/>
              </a:rPr>
              <a:t> </a:t>
            </a:r>
            <a:r>
              <a:rPr sz="3550" b="1" spc="55" dirty="0">
                <a:latin typeface="Tahoma"/>
                <a:cs typeface="Tahoma"/>
              </a:rPr>
              <a:t>Résultats</a:t>
            </a:r>
            <a:endParaRPr sz="3550">
              <a:latin typeface="Tahoma"/>
              <a:cs typeface="Tahoma"/>
            </a:endParaRPr>
          </a:p>
        </p:txBody>
      </p:sp>
      <p:sp>
        <p:nvSpPr>
          <p:cNvPr id="18" name="object 18"/>
          <p:cNvSpPr txBox="1"/>
          <p:nvPr/>
        </p:nvSpPr>
        <p:spPr>
          <a:xfrm>
            <a:off x="10905446" y="8274599"/>
            <a:ext cx="5423535" cy="569595"/>
          </a:xfrm>
          <a:prstGeom prst="rect">
            <a:avLst/>
          </a:prstGeom>
        </p:spPr>
        <p:txBody>
          <a:bodyPr vert="horz" wrap="square" lIns="0" tIns="14604" rIns="0" bIns="0" rtlCol="0">
            <a:spAutoFit/>
          </a:bodyPr>
          <a:lstStyle/>
          <a:p>
            <a:pPr marL="12700">
              <a:lnSpc>
                <a:spcPct val="100000"/>
              </a:lnSpc>
              <a:spcBef>
                <a:spcPts val="114"/>
              </a:spcBef>
            </a:pPr>
            <a:r>
              <a:rPr sz="3550" b="1" spc="114" dirty="0">
                <a:latin typeface="Tahoma"/>
                <a:cs typeface="Tahoma"/>
              </a:rPr>
              <a:t>Applications</a:t>
            </a:r>
            <a:r>
              <a:rPr sz="3550" b="1" spc="-25" dirty="0">
                <a:latin typeface="Tahoma"/>
                <a:cs typeface="Tahoma"/>
              </a:rPr>
              <a:t> </a:t>
            </a:r>
            <a:r>
              <a:rPr sz="3550" b="1" spc="95" dirty="0">
                <a:latin typeface="Tahoma"/>
                <a:cs typeface="Tahoma"/>
              </a:rPr>
              <a:t>et</a:t>
            </a:r>
            <a:r>
              <a:rPr sz="3550" b="1" spc="-25" dirty="0">
                <a:latin typeface="Tahoma"/>
                <a:cs typeface="Tahoma"/>
              </a:rPr>
              <a:t> </a:t>
            </a:r>
            <a:r>
              <a:rPr sz="3550" b="1" spc="45" dirty="0">
                <a:latin typeface="Tahoma"/>
                <a:cs typeface="Tahoma"/>
              </a:rPr>
              <a:t>Impact</a:t>
            </a:r>
            <a:endParaRPr sz="3550">
              <a:latin typeface="Tahoma"/>
              <a:cs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442690" y="1223514"/>
            <a:ext cx="4682490" cy="1015365"/>
          </a:xfrm>
          <a:prstGeom prst="rect">
            <a:avLst/>
          </a:prstGeom>
        </p:spPr>
        <p:txBody>
          <a:bodyPr vert="horz" wrap="square" lIns="0" tIns="74295" rIns="0" bIns="0" rtlCol="0">
            <a:spAutoFit/>
          </a:bodyPr>
          <a:lstStyle/>
          <a:p>
            <a:pPr marL="556260" marR="5080" indent="-544195">
              <a:lnSpc>
                <a:spcPts val="3679"/>
              </a:lnSpc>
              <a:spcBef>
                <a:spcPts val="585"/>
              </a:spcBef>
            </a:pPr>
            <a:r>
              <a:rPr sz="3400" b="1" spc="70" dirty="0">
                <a:latin typeface="Tahoma"/>
                <a:cs typeface="Tahoma"/>
              </a:rPr>
              <a:t>Utilisation</a:t>
            </a:r>
            <a:r>
              <a:rPr sz="3400" b="1" spc="-20" dirty="0">
                <a:latin typeface="Tahoma"/>
                <a:cs typeface="Tahoma"/>
              </a:rPr>
              <a:t> </a:t>
            </a:r>
            <a:r>
              <a:rPr sz="3400" b="1" spc="140" dirty="0">
                <a:latin typeface="Tahoma"/>
                <a:cs typeface="Tahoma"/>
              </a:rPr>
              <a:t>des</a:t>
            </a:r>
            <a:r>
              <a:rPr sz="3400" b="1" spc="-15" dirty="0">
                <a:latin typeface="Tahoma"/>
                <a:cs typeface="Tahoma"/>
              </a:rPr>
              <a:t> </a:t>
            </a:r>
            <a:r>
              <a:rPr sz="3400" b="1" spc="65" dirty="0">
                <a:latin typeface="Tahoma"/>
                <a:cs typeface="Tahoma"/>
              </a:rPr>
              <a:t>outils </a:t>
            </a:r>
            <a:r>
              <a:rPr sz="3400" b="1" spc="125" dirty="0">
                <a:latin typeface="Tahoma"/>
                <a:cs typeface="Tahoma"/>
              </a:rPr>
              <a:t>technologiques</a:t>
            </a:r>
            <a:endParaRPr sz="3400">
              <a:latin typeface="Tahoma"/>
              <a:cs typeface="Tahoma"/>
            </a:endParaRPr>
          </a:p>
        </p:txBody>
      </p:sp>
      <p:sp>
        <p:nvSpPr>
          <p:cNvPr id="10" name="ZoneTexte 9"/>
          <p:cNvSpPr txBox="1"/>
          <p:nvPr/>
        </p:nvSpPr>
        <p:spPr>
          <a:xfrm>
            <a:off x="1016000" y="3162300"/>
            <a:ext cx="3200400" cy="461665"/>
          </a:xfrm>
          <a:prstGeom prst="rect">
            <a:avLst/>
          </a:prstGeom>
          <a:noFill/>
        </p:spPr>
        <p:txBody>
          <a:bodyPr wrap="square" rtlCol="0">
            <a:spAutoFit/>
          </a:bodyPr>
          <a:lstStyle/>
          <a:p>
            <a:r>
              <a:rPr lang="en-US" sz="2400" b="1" dirty="0" err="1"/>
              <a:t>AraBert</a:t>
            </a:r>
            <a:r>
              <a:rPr lang="en-US" sz="2400" b="1" dirty="0"/>
              <a:t> Model</a:t>
            </a:r>
            <a:endParaRPr lang="fr-FR" sz="2400" b="1"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0" y="6282983"/>
            <a:ext cx="5105400" cy="2670517"/>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00" y="4152900"/>
            <a:ext cx="9423400" cy="5105400"/>
          </a:xfrm>
          <a:prstGeom prst="rect">
            <a:avLst/>
          </a:prstGeom>
        </p:spPr>
      </p:pic>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9000" y="4610100"/>
            <a:ext cx="6002354" cy="1066800"/>
          </a:xfrm>
          <a:prstGeom prst="rect">
            <a:avLst/>
          </a:prstGeom>
        </p:spPr>
      </p:pic>
      <p:pic>
        <p:nvPicPr>
          <p:cNvPr id="12" name="Imag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82642" y="1326047"/>
            <a:ext cx="4683918" cy="2476946"/>
          </a:xfrm>
          <a:prstGeom prst="rect">
            <a:avLst/>
          </a:prstGeom>
        </p:spPr>
      </p:pic>
    </p:spTree>
    <p:extLst>
      <p:ext uri="{BB962C8B-B14F-4D97-AF65-F5344CB8AC3E}">
        <p14:creationId xmlns:p14="http://schemas.microsoft.com/office/powerpoint/2010/main" val="199220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dirty="0"/>
          </a:p>
        </p:txBody>
      </p:sp>
      <p:sp>
        <p:nvSpPr>
          <p:cNvPr id="3" name="object 3"/>
          <p:cNvSpPr txBox="1"/>
          <p:nvPr/>
        </p:nvSpPr>
        <p:spPr>
          <a:xfrm>
            <a:off x="1442690" y="1223514"/>
            <a:ext cx="7701310" cy="1023998"/>
          </a:xfrm>
          <a:prstGeom prst="rect">
            <a:avLst/>
          </a:prstGeom>
        </p:spPr>
        <p:txBody>
          <a:bodyPr vert="horz" wrap="square" lIns="0" tIns="74295" rIns="0" bIns="0" rtlCol="0">
            <a:spAutoFit/>
          </a:bodyPr>
          <a:lstStyle/>
          <a:p>
            <a:pPr marL="556260" marR="5080" indent="-544195">
              <a:lnSpc>
                <a:spcPts val="3679"/>
              </a:lnSpc>
              <a:spcBef>
                <a:spcPts val="585"/>
              </a:spcBef>
            </a:pPr>
            <a:r>
              <a:rPr lang="en-US" sz="3400" b="1" spc="125" dirty="0" err="1">
                <a:latin typeface="Tahoma"/>
                <a:cs typeface="Tahoma"/>
              </a:rPr>
              <a:t>Utilisation</a:t>
            </a:r>
            <a:r>
              <a:rPr lang="en-US" sz="3400" b="1" spc="125" dirty="0">
                <a:latin typeface="Tahoma"/>
                <a:cs typeface="Tahoma"/>
              </a:rPr>
              <a:t> Avec </a:t>
            </a:r>
            <a:r>
              <a:rPr lang="en-US" sz="3400" b="1" spc="125" dirty="0" err="1">
                <a:latin typeface="Tahoma"/>
                <a:cs typeface="Tahoma"/>
              </a:rPr>
              <a:t>une</a:t>
            </a:r>
            <a:r>
              <a:rPr lang="en-US" sz="3400" b="1" spc="125" dirty="0">
                <a:latin typeface="Tahoma"/>
                <a:cs typeface="Tahoma"/>
              </a:rPr>
              <a:t> Application Web</a:t>
            </a:r>
            <a:endParaRPr sz="3400" dirty="0">
              <a:latin typeface="Tahoma"/>
              <a:cs typeface="Tahoma"/>
            </a:endParaRPr>
          </a:p>
        </p:txBody>
      </p:sp>
      <p:pic>
        <p:nvPicPr>
          <p:cNvPr id="12" name="Imag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642" y="1326047"/>
            <a:ext cx="4683918" cy="2476946"/>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799" y="4381500"/>
            <a:ext cx="3217259" cy="4632852"/>
          </a:xfrm>
          <a:prstGeom prst="rect">
            <a:avLst/>
          </a:prstGeom>
        </p:spPr>
      </p:pic>
      <p:pic>
        <p:nvPicPr>
          <p:cNvPr id="13" name="Imag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16261" y="4762500"/>
            <a:ext cx="2577084" cy="1447800"/>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93345" y="6697926"/>
            <a:ext cx="1909763" cy="1909763"/>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30200" y="5976407"/>
            <a:ext cx="2419597" cy="1676400"/>
          </a:xfrm>
          <a:prstGeom prst="rect">
            <a:avLst/>
          </a:prstGeom>
        </p:spPr>
      </p:pic>
    </p:spTree>
    <p:extLst>
      <p:ext uri="{BB962C8B-B14F-4D97-AF65-F5344CB8AC3E}">
        <p14:creationId xmlns:p14="http://schemas.microsoft.com/office/powerpoint/2010/main" val="83098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4183" y="2329023"/>
            <a:ext cx="9382124" cy="6457949"/>
          </a:xfrm>
          <a:prstGeom prst="rect">
            <a:avLst/>
          </a:prstGeom>
        </p:spPr>
      </p:pic>
      <p:sp>
        <p:nvSpPr>
          <p:cNvPr id="3" name="object 3"/>
          <p:cNvSpPr txBox="1">
            <a:spLocks noGrp="1"/>
          </p:cNvSpPr>
          <p:nvPr>
            <p:ph type="title"/>
          </p:nvPr>
        </p:nvSpPr>
        <p:spPr>
          <a:xfrm>
            <a:off x="1016000" y="431795"/>
            <a:ext cx="12160885" cy="1149350"/>
          </a:xfrm>
          <a:prstGeom prst="rect">
            <a:avLst/>
          </a:prstGeom>
        </p:spPr>
        <p:txBody>
          <a:bodyPr vert="horz" wrap="square" lIns="0" tIns="93980" rIns="0" bIns="0" rtlCol="0">
            <a:spAutoFit/>
          </a:bodyPr>
          <a:lstStyle/>
          <a:p>
            <a:pPr marL="12700">
              <a:lnSpc>
                <a:spcPct val="100000"/>
              </a:lnSpc>
              <a:spcBef>
                <a:spcPts val="740"/>
              </a:spcBef>
            </a:pPr>
            <a:r>
              <a:rPr sz="3150" spc="175" dirty="0">
                <a:solidFill>
                  <a:srgbClr val="171FD0"/>
                </a:solidFill>
              </a:rPr>
              <a:t>Description</a:t>
            </a:r>
            <a:r>
              <a:rPr sz="3150" spc="155" dirty="0">
                <a:solidFill>
                  <a:srgbClr val="171FD0"/>
                </a:solidFill>
              </a:rPr>
              <a:t> </a:t>
            </a:r>
            <a:r>
              <a:rPr sz="3150" spc="175" dirty="0">
                <a:solidFill>
                  <a:srgbClr val="171FD0"/>
                </a:solidFill>
              </a:rPr>
              <a:t>des</a:t>
            </a:r>
            <a:r>
              <a:rPr sz="3150" spc="155" dirty="0">
                <a:solidFill>
                  <a:srgbClr val="171FD0"/>
                </a:solidFill>
              </a:rPr>
              <a:t> Variantes</a:t>
            </a:r>
            <a:r>
              <a:rPr sz="3150" spc="160" dirty="0">
                <a:solidFill>
                  <a:srgbClr val="171FD0"/>
                </a:solidFill>
              </a:rPr>
              <a:t> </a:t>
            </a:r>
            <a:r>
              <a:rPr sz="3150" spc="140" dirty="0">
                <a:solidFill>
                  <a:srgbClr val="171FD0"/>
                </a:solidFill>
              </a:rPr>
              <a:t>Dialectales</a:t>
            </a:r>
            <a:endParaRPr sz="3150"/>
          </a:p>
          <a:p>
            <a:pPr marL="3639185">
              <a:lnSpc>
                <a:spcPct val="100000"/>
              </a:lnSpc>
              <a:spcBef>
                <a:spcPts val="645"/>
              </a:spcBef>
            </a:pPr>
            <a:r>
              <a:rPr sz="3150" spc="135" dirty="0"/>
              <a:t>Introduction</a:t>
            </a:r>
            <a:r>
              <a:rPr sz="3150" spc="160" dirty="0"/>
              <a:t> </a:t>
            </a:r>
            <a:r>
              <a:rPr sz="3150" spc="120" dirty="0"/>
              <a:t>aux</a:t>
            </a:r>
            <a:r>
              <a:rPr sz="3150" spc="170" dirty="0"/>
              <a:t> </a:t>
            </a:r>
            <a:r>
              <a:rPr sz="3150" spc="155" dirty="0"/>
              <a:t>Variantes</a:t>
            </a:r>
            <a:r>
              <a:rPr sz="3150" spc="175" dirty="0"/>
              <a:t> </a:t>
            </a:r>
            <a:r>
              <a:rPr sz="3150" spc="140" dirty="0"/>
              <a:t>Dialectales</a:t>
            </a:r>
            <a:endParaRPr sz="3150"/>
          </a:p>
        </p:txBody>
      </p:sp>
      <p:sp>
        <p:nvSpPr>
          <p:cNvPr id="4" name="object 4"/>
          <p:cNvSpPr txBox="1"/>
          <p:nvPr/>
        </p:nvSpPr>
        <p:spPr>
          <a:xfrm>
            <a:off x="9929427" y="1771972"/>
            <a:ext cx="7330440" cy="7473315"/>
          </a:xfrm>
          <a:prstGeom prst="rect">
            <a:avLst/>
          </a:prstGeom>
          <a:solidFill>
            <a:srgbClr val="F5F5F5"/>
          </a:solidFill>
        </p:spPr>
        <p:txBody>
          <a:bodyPr vert="horz" wrap="square" lIns="0" tIns="0" rIns="0" bIns="0" rtlCol="0">
            <a:spAutoFit/>
          </a:bodyPr>
          <a:lstStyle/>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pPr>
            <a:endParaRPr sz="2700">
              <a:latin typeface="Times New Roman"/>
              <a:cs typeface="Times New Roman"/>
            </a:endParaRPr>
          </a:p>
          <a:p>
            <a:pPr>
              <a:lnSpc>
                <a:spcPct val="100000"/>
              </a:lnSpc>
              <a:spcBef>
                <a:spcPts val="565"/>
              </a:spcBef>
            </a:pPr>
            <a:endParaRPr sz="2700">
              <a:latin typeface="Times New Roman"/>
              <a:cs typeface="Times New Roman"/>
            </a:endParaRPr>
          </a:p>
          <a:p>
            <a:pPr marL="464820" marR="876935">
              <a:lnSpc>
                <a:spcPct val="115700"/>
              </a:lnSpc>
              <a:spcBef>
                <a:spcPts val="5"/>
              </a:spcBef>
            </a:pPr>
            <a:r>
              <a:rPr sz="2700" spc="70" dirty="0">
                <a:latin typeface="Verdana"/>
                <a:cs typeface="Verdana"/>
              </a:rPr>
              <a:t>Chaque</a:t>
            </a:r>
            <a:r>
              <a:rPr sz="2700" spc="-225" dirty="0">
                <a:latin typeface="Verdana"/>
                <a:cs typeface="Verdana"/>
              </a:rPr>
              <a:t> </a:t>
            </a:r>
            <a:r>
              <a:rPr sz="2700" spc="55" dirty="0">
                <a:latin typeface="Verdana"/>
                <a:cs typeface="Verdana"/>
              </a:rPr>
              <a:t>région</a:t>
            </a:r>
            <a:r>
              <a:rPr sz="2700" spc="-220" dirty="0">
                <a:latin typeface="Verdana"/>
                <a:cs typeface="Verdana"/>
              </a:rPr>
              <a:t> </a:t>
            </a:r>
            <a:r>
              <a:rPr sz="2700" spc="120" dirty="0">
                <a:latin typeface="Verdana"/>
                <a:cs typeface="Verdana"/>
              </a:rPr>
              <a:t>du</a:t>
            </a:r>
            <a:r>
              <a:rPr sz="2700" spc="-220" dirty="0">
                <a:latin typeface="Verdana"/>
                <a:cs typeface="Verdana"/>
              </a:rPr>
              <a:t> </a:t>
            </a:r>
            <a:r>
              <a:rPr sz="2700" spc="80" dirty="0">
                <a:latin typeface="Verdana"/>
                <a:cs typeface="Verdana"/>
              </a:rPr>
              <a:t>Maroc</a:t>
            </a:r>
            <a:r>
              <a:rPr sz="2700" spc="-220" dirty="0">
                <a:latin typeface="Verdana"/>
                <a:cs typeface="Verdana"/>
              </a:rPr>
              <a:t> </a:t>
            </a:r>
            <a:r>
              <a:rPr sz="2700" spc="-10" dirty="0">
                <a:latin typeface="Verdana"/>
                <a:cs typeface="Verdana"/>
              </a:rPr>
              <a:t>présente </a:t>
            </a:r>
            <a:r>
              <a:rPr sz="2700" dirty="0">
                <a:latin typeface="Verdana"/>
                <a:cs typeface="Verdana"/>
              </a:rPr>
              <a:t>des</a:t>
            </a:r>
            <a:r>
              <a:rPr sz="2700" spc="10" dirty="0">
                <a:latin typeface="Verdana"/>
                <a:cs typeface="Verdana"/>
              </a:rPr>
              <a:t> </a:t>
            </a:r>
            <a:r>
              <a:rPr sz="2700" dirty="0">
                <a:latin typeface="Verdana"/>
                <a:cs typeface="Verdana"/>
              </a:rPr>
              <a:t>spécificités</a:t>
            </a:r>
            <a:r>
              <a:rPr sz="2700" spc="15" dirty="0">
                <a:latin typeface="Verdana"/>
                <a:cs typeface="Verdana"/>
              </a:rPr>
              <a:t> </a:t>
            </a:r>
            <a:r>
              <a:rPr sz="2700" spc="35" dirty="0">
                <a:latin typeface="Verdana"/>
                <a:cs typeface="Verdana"/>
              </a:rPr>
              <a:t>linguistiques </a:t>
            </a:r>
            <a:r>
              <a:rPr sz="2700" dirty="0">
                <a:latin typeface="Verdana"/>
                <a:cs typeface="Verdana"/>
              </a:rPr>
              <a:t>influencées</a:t>
            </a:r>
            <a:r>
              <a:rPr sz="2700" spc="-35" dirty="0">
                <a:latin typeface="Verdana"/>
                <a:cs typeface="Verdana"/>
              </a:rPr>
              <a:t> </a:t>
            </a:r>
            <a:r>
              <a:rPr sz="2700" dirty="0">
                <a:latin typeface="Verdana"/>
                <a:cs typeface="Verdana"/>
              </a:rPr>
              <a:t>par</a:t>
            </a:r>
            <a:r>
              <a:rPr sz="2700" spc="-35" dirty="0">
                <a:latin typeface="Verdana"/>
                <a:cs typeface="Verdana"/>
              </a:rPr>
              <a:t> </a:t>
            </a:r>
            <a:r>
              <a:rPr sz="2700" spc="-10" dirty="0">
                <a:latin typeface="Verdana"/>
                <a:cs typeface="Verdana"/>
              </a:rPr>
              <a:t>divers</a:t>
            </a:r>
            <a:r>
              <a:rPr sz="2700" spc="-30" dirty="0">
                <a:latin typeface="Verdana"/>
                <a:cs typeface="Verdana"/>
              </a:rPr>
              <a:t> </a:t>
            </a:r>
            <a:r>
              <a:rPr sz="2700" spc="-10" dirty="0">
                <a:latin typeface="Verdana"/>
                <a:cs typeface="Verdana"/>
              </a:rPr>
              <a:t>facteurs historiques,</a:t>
            </a:r>
            <a:r>
              <a:rPr sz="2700" spc="-55" dirty="0">
                <a:latin typeface="Verdana"/>
                <a:cs typeface="Verdana"/>
              </a:rPr>
              <a:t> </a:t>
            </a:r>
            <a:r>
              <a:rPr sz="2700" dirty="0">
                <a:latin typeface="Verdana"/>
                <a:cs typeface="Verdana"/>
              </a:rPr>
              <a:t>culturels</a:t>
            </a:r>
            <a:r>
              <a:rPr sz="2700" spc="-50" dirty="0">
                <a:latin typeface="Verdana"/>
                <a:cs typeface="Verdana"/>
              </a:rPr>
              <a:t> </a:t>
            </a:r>
            <a:r>
              <a:rPr sz="2700" spc="-25" dirty="0">
                <a:latin typeface="Verdana"/>
                <a:cs typeface="Verdana"/>
              </a:rPr>
              <a:t>et </a:t>
            </a:r>
            <a:r>
              <a:rPr sz="2700" dirty="0">
                <a:latin typeface="Verdana"/>
                <a:cs typeface="Verdana"/>
              </a:rPr>
              <a:t>géographiques.</a:t>
            </a:r>
            <a:r>
              <a:rPr sz="2700" spc="95" dirty="0">
                <a:latin typeface="Verdana"/>
                <a:cs typeface="Verdana"/>
              </a:rPr>
              <a:t> </a:t>
            </a:r>
            <a:r>
              <a:rPr sz="2700" dirty="0">
                <a:latin typeface="Verdana"/>
                <a:cs typeface="Verdana"/>
              </a:rPr>
              <a:t>Cette</a:t>
            </a:r>
            <a:r>
              <a:rPr sz="2700" spc="95" dirty="0">
                <a:latin typeface="Verdana"/>
                <a:cs typeface="Verdana"/>
              </a:rPr>
              <a:t> </a:t>
            </a:r>
            <a:r>
              <a:rPr sz="2700" spc="-10" dirty="0">
                <a:latin typeface="Verdana"/>
                <a:cs typeface="Verdana"/>
              </a:rPr>
              <a:t>diversité </a:t>
            </a:r>
            <a:r>
              <a:rPr sz="2700" spc="50" dirty="0">
                <a:latin typeface="Verdana"/>
                <a:cs typeface="Verdana"/>
              </a:rPr>
              <a:t>enrichit</a:t>
            </a:r>
            <a:r>
              <a:rPr sz="2700" spc="-170" dirty="0">
                <a:latin typeface="Verdana"/>
                <a:cs typeface="Verdana"/>
              </a:rPr>
              <a:t> </a:t>
            </a:r>
            <a:r>
              <a:rPr sz="2700" dirty="0">
                <a:latin typeface="Verdana"/>
                <a:cs typeface="Verdana"/>
              </a:rPr>
              <a:t>le</a:t>
            </a:r>
            <a:r>
              <a:rPr sz="2700" spc="-170" dirty="0">
                <a:latin typeface="Verdana"/>
                <a:cs typeface="Verdana"/>
              </a:rPr>
              <a:t> </a:t>
            </a:r>
            <a:r>
              <a:rPr sz="2700" dirty="0">
                <a:latin typeface="Verdana"/>
                <a:cs typeface="Verdana"/>
              </a:rPr>
              <a:t>paysage</a:t>
            </a:r>
            <a:r>
              <a:rPr sz="2700" spc="-170" dirty="0">
                <a:latin typeface="Verdana"/>
                <a:cs typeface="Verdana"/>
              </a:rPr>
              <a:t> </a:t>
            </a:r>
            <a:r>
              <a:rPr sz="2700" spc="45" dirty="0">
                <a:latin typeface="Verdana"/>
                <a:cs typeface="Verdana"/>
              </a:rPr>
              <a:t>linguistique </a:t>
            </a:r>
            <a:r>
              <a:rPr sz="2700" spc="-10" dirty="0">
                <a:latin typeface="Verdana"/>
                <a:cs typeface="Verdana"/>
              </a:rPr>
              <a:t>national.</a:t>
            </a:r>
            <a:endParaRPr sz="2700">
              <a:latin typeface="Verdana"/>
              <a:cs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29427" y="1771972"/>
            <a:ext cx="7330440" cy="7473315"/>
            <a:chOff x="9929427" y="1771972"/>
            <a:chExt cx="7330440" cy="7473315"/>
          </a:xfrm>
        </p:grpSpPr>
        <p:sp>
          <p:nvSpPr>
            <p:cNvPr id="3" name="object 3"/>
            <p:cNvSpPr/>
            <p:nvPr/>
          </p:nvSpPr>
          <p:spPr>
            <a:xfrm>
              <a:off x="9929427" y="1771972"/>
              <a:ext cx="7330440" cy="7473315"/>
            </a:xfrm>
            <a:custGeom>
              <a:avLst/>
              <a:gdLst/>
              <a:ahLst/>
              <a:cxnLst/>
              <a:rect l="l" t="t" r="r" b="b"/>
              <a:pathLst>
                <a:path w="7330440" h="7473315">
                  <a:moveTo>
                    <a:pt x="7329872" y="7473034"/>
                  </a:moveTo>
                  <a:lnTo>
                    <a:pt x="0" y="7473034"/>
                  </a:lnTo>
                  <a:lnTo>
                    <a:pt x="0" y="0"/>
                  </a:lnTo>
                  <a:lnTo>
                    <a:pt x="7329872" y="0"/>
                  </a:lnTo>
                  <a:lnTo>
                    <a:pt x="7329872" y="7473034"/>
                  </a:lnTo>
                  <a:close/>
                </a:path>
              </a:pathLst>
            </a:custGeom>
            <a:solidFill>
              <a:srgbClr val="F5F5F5"/>
            </a:solidFill>
          </p:spPr>
          <p:txBody>
            <a:bodyPr wrap="square" lIns="0" tIns="0" rIns="0" bIns="0" rtlCol="0"/>
            <a:lstStyle/>
            <a:p>
              <a:endParaRPr/>
            </a:p>
          </p:txBody>
        </p:sp>
        <p:pic>
          <p:nvPicPr>
            <p:cNvPr id="4" name="object 4"/>
            <p:cNvPicPr/>
            <p:nvPr/>
          </p:nvPicPr>
          <p:blipFill>
            <a:blip r:embed="rId2" cstate="print"/>
            <a:stretch>
              <a:fillRect/>
            </a:stretch>
          </p:blipFill>
          <p:spPr>
            <a:xfrm>
              <a:off x="10699311" y="3031922"/>
              <a:ext cx="104775" cy="104774"/>
            </a:xfrm>
            <a:prstGeom prst="rect">
              <a:avLst/>
            </a:prstGeom>
          </p:spPr>
        </p:pic>
        <p:pic>
          <p:nvPicPr>
            <p:cNvPr id="5" name="object 5"/>
            <p:cNvPicPr/>
            <p:nvPr/>
          </p:nvPicPr>
          <p:blipFill>
            <a:blip r:embed="rId2" cstate="print"/>
            <a:stretch>
              <a:fillRect/>
            </a:stretch>
          </p:blipFill>
          <p:spPr>
            <a:xfrm>
              <a:off x="10699311" y="3984422"/>
              <a:ext cx="104775" cy="104774"/>
            </a:xfrm>
            <a:prstGeom prst="rect">
              <a:avLst/>
            </a:prstGeom>
          </p:spPr>
        </p:pic>
        <p:pic>
          <p:nvPicPr>
            <p:cNvPr id="6" name="object 6"/>
            <p:cNvPicPr/>
            <p:nvPr/>
          </p:nvPicPr>
          <p:blipFill>
            <a:blip r:embed="rId2" cstate="print"/>
            <a:stretch>
              <a:fillRect/>
            </a:stretch>
          </p:blipFill>
          <p:spPr>
            <a:xfrm>
              <a:off x="10699311" y="5413172"/>
              <a:ext cx="104775" cy="104774"/>
            </a:xfrm>
            <a:prstGeom prst="rect">
              <a:avLst/>
            </a:prstGeom>
          </p:spPr>
        </p:pic>
        <p:pic>
          <p:nvPicPr>
            <p:cNvPr id="7" name="object 7"/>
            <p:cNvPicPr/>
            <p:nvPr/>
          </p:nvPicPr>
          <p:blipFill>
            <a:blip r:embed="rId2" cstate="print"/>
            <a:stretch>
              <a:fillRect/>
            </a:stretch>
          </p:blipFill>
          <p:spPr>
            <a:xfrm>
              <a:off x="10699311" y="6841922"/>
              <a:ext cx="104775" cy="104774"/>
            </a:xfrm>
            <a:prstGeom prst="rect">
              <a:avLst/>
            </a:prstGeom>
          </p:spPr>
        </p:pic>
        <p:pic>
          <p:nvPicPr>
            <p:cNvPr id="8" name="object 8"/>
            <p:cNvPicPr/>
            <p:nvPr/>
          </p:nvPicPr>
          <p:blipFill>
            <a:blip r:embed="rId3" cstate="print"/>
            <a:stretch>
              <a:fillRect/>
            </a:stretch>
          </p:blipFill>
          <p:spPr>
            <a:xfrm>
              <a:off x="10699311" y="7794422"/>
              <a:ext cx="104775" cy="104774"/>
            </a:xfrm>
            <a:prstGeom prst="rect">
              <a:avLst/>
            </a:prstGeom>
          </p:spPr>
        </p:pic>
      </p:grpSp>
      <p:sp>
        <p:nvSpPr>
          <p:cNvPr id="9" name="object 9"/>
          <p:cNvSpPr txBox="1"/>
          <p:nvPr/>
        </p:nvSpPr>
        <p:spPr>
          <a:xfrm>
            <a:off x="9929427" y="1771972"/>
            <a:ext cx="7330440" cy="7473315"/>
          </a:xfrm>
          <a:prstGeom prst="rect">
            <a:avLst/>
          </a:prstGeom>
        </p:spPr>
        <p:txBody>
          <a:bodyPr vert="horz" wrap="square" lIns="0" tIns="133985" rIns="0" bIns="0" rtlCol="0">
            <a:spAutoFit/>
          </a:bodyPr>
          <a:lstStyle/>
          <a:p>
            <a:pPr>
              <a:lnSpc>
                <a:spcPct val="100000"/>
              </a:lnSpc>
              <a:spcBef>
                <a:spcPts val="1055"/>
              </a:spcBef>
            </a:pPr>
            <a:endParaRPr sz="2700">
              <a:latin typeface="Times New Roman"/>
              <a:cs typeface="Times New Roman"/>
            </a:endParaRPr>
          </a:p>
          <a:p>
            <a:pPr marL="1049020" marR="845819" indent="-584200">
              <a:lnSpc>
                <a:spcPct val="115700"/>
              </a:lnSpc>
            </a:pPr>
            <a:r>
              <a:rPr sz="2700" dirty="0">
                <a:latin typeface="Verdana"/>
                <a:cs typeface="Verdana"/>
              </a:rPr>
              <a:t>Caractéristiques</a:t>
            </a:r>
            <a:r>
              <a:rPr sz="2700" spc="-25" dirty="0">
                <a:latin typeface="Verdana"/>
                <a:cs typeface="Verdana"/>
              </a:rPr>
              <a:t> </a:t>
            </a:r>
            <a:r>
              <a:rPr sz="2700" dirty="0">
                <a:latin typeface="Verdana"/>
                <a:cs typeface="Verdana"/>
              </a:rPr>
              <a:t>des</a:t>
            </a:r>
            <a:r>
              <a:rPr sz="2700" spc="-25" dirty="0">
                <a:latin typeface="Verdana"/>
                <a:cs typeface="Verdana"/>
              </a:rPr>
              <a:t> </a:t>
            </a:r>
            <a:r>
              <a:rPr sz="2700" spc="-10" dirty="0">
                <a:latin typeface="Verdana"/>
                <a:cs typeface="Verdana"/>
              </a:rPr>
              <a:t>Régions: </a:t>
            </a:r>
            <a:r>
              <a:rPr sz="2700" dirty="0">
                <a:latin typeface="Verdana"/>
                <a:cs typeface="Verdana"/>
              </a:rPr>
              <a:t>Casablanca</a:t>
            </a:r>
            <a:r>
              <a:rPr sz="2700" spc="-125" dirty="0">
                <a:latin typeface="Verdana"/>
                <a:cs typeface="Verdana"/>
              </a:rPr>
              <a:t> </a:t>
            </a:r>
            <a:r>
              <a:rPr sz="2700" spc="-615" dirty="0">
                <a:latin typeface="Verdana"/>
                <a:cs typeface="Verdana"/>
              </a:rPr>
              <a:t>:</a:t>
            </a:r>
            <a:r>
              <a:rPr sz="2700" spc="-125" dirty="0">
                <a:latin typeface="Verdana"/>
                <a:cs typeface="Verdana"/>
              </a:rPr>
              <a:t> </a:t>
            </a:r>
            <a:r>
              <a:rPr sz="2700" spc="45" dirty="0">
                <a:latin typeface="Verdana"/>
                <a:cs typeface="Verdana"/>
              </a:rPr>
              <a:t>Dialecte</a:t>
            </a:r>
            <a:r>
              <a:rPr sz="2700" spc="-125" dirty="0">
                <a:latin typeface="Verdana"/>
                <a:cs typeface="Verdana"/>
              </a:rPr>
              <a:t> </a:t>
            </a:r>
            <a:r>
              <a:rPr sz="2700" spc="45" dirty="0">
                <a:latin typeface="Verdana"/>
                <a:cs typeface="Verdana"/>
              </a:rPr>
              <a:t>influencé </a:t>
            </a:r>
            <a:r>
              <a:rPr sz="2700" dirty="0">
                <a:latin typeface="Verdana"/>
                <a:cs typeface="Verdana"/>
              </a:rPr>
              <a:t>par</a:t>
            </a:r>
            <a:r>
              <a:rPr sz="2700" spc="-45" dirty="0">
                <a:latin typeface="Verdana"/>
                <a:cs typeface="Verdana"/>
              </a:rPr>
              <a:t> </a:t>
            </a:r>
            <a:r>
              <a:rPr sz="2700" dirty="0">
                <a:latin typeface="Verdana"/>
                <a:cs typeface="Verdana"/>
              </a:rPr>
              <a:t>l'urbanisation</a:t>
            </a:r>
            <a:r>
              <a:rPr sz="2700" spc="-45" dirty="0">
                <a:latin typeface="Verdana"/>
                <a:cs typeface="Verdana"/>
              </a:rPr>
              <a:t> </a:t>
            </a:r>
            <a:r>
              <a:rPr sz="2700" spc="-10" dirty="0">
                <a:latin typeface="Verdana"/>
                <a:cs typeface="Verdana"/>
              </a:rPr>
              <a:t>rapide.</a:t>
            </a:r>
            <a:endParaRPr sz="2700">
              <a:latin typeface="Verdana"/>
              <a:cs typeface="Verdana"/>
            </a:endParaRPr>
          </a:p>
          <a:p>
            <a:pPr marL="1049020" marR="847725">
              <a:lnSpc>
                <a:spcPct val="115700"/>
              </a:lnSpc>
            </a:pPr>
            <a:r>
              <a:rPr sz="2700" dirty="0">
                <a:latin typeface="Verdana"/>
                <a:cs typeface="Verdana"/>
              </a:rPr>
              <a:t>Tanger</a:t>
            </a:r>
            <a:r>
              <a:rPr sz="2700" spc="-120" dirty="0">
                <a:latin typeface="Verdana"/>
                <a:cs typeface="Verdana"/>
              </a:rPr>
              <a:t> </a:t>
            </a:r>
            <a:r>
              <a:rPr sz="2700" spc="-615" dirty="0">
                <a:latin typeface="Verdana"/>
                <a:cs typeface="Verdana"/>
              </a:rPr>
              <a:t>:</a:t>
            </a:r>
            <a:r>
              <a:rPr sz="2700" spc="-120" dirty="0">
                <a:latin typeface="Verdana"/>
                <a:cs typeface="Verdana"/>
              </a:rPr>
              <a:t> </a:t>
            </a:r>
            <a:r>
              <a:rPr sz="2700" dirty="0">
                <a:latin typeface="Verdana"/>
                <a:cs typeface="Verdana"/>
              </a:rPr>
              <a:t>Forte</a:t>
            </a:r>
            <a:r>
              <a:rPr sz="2700" spc="-120" dirty="0">
                <a:latin typeface="Verdana"/>
                <a:cs typeface="Verdana"/>
              </a:rPr>
              <a:t> </a:t>
            </a:r>
            <a:r>
              <a:rPr sz="2700" spc="55" dirty="0">
                <a:latin typeface="Verdana"/>
                <a:cs typeface="Verdana"/>
              </a:rPr>
              <a:t>influence</a:t>
            </a:r>
            <a:r>
              <a:rPr sz="2700" spc="-120" dirty="0">
                <a:latin typeface="Verdana"/>
                <a:cs typeface="Verdana"/>
              </a:rPr>
              <a:t> </a:t>
            </a:r>
            <a:r>
              <a:rPr sz="2700" spc="60" dirty="0">
                <a:latin typeface="Verdana"/>
                <a:cs typeface="Verdana"/>
              </a:rPr>
              <a:t>de </a:t>
            </a:r>
            <a:r>
              <a:rPr sz="2700" spc="-10" dirty="0">
                <a:latin typeface="Verdana"/>
                <a:cs typeface="Verdana"/>
              </a:rPr>
              <a:t>l'espagnol,</a:t>
            </a:r>
            <a:r>
              <a:rPr sz="2700" spc="-195" dirty="0">
                <a:latin typeface="Verdana"/>
                <a:cs typeface="Verdana"/>
              </a:rPr>
              <a:t> </a:t>
            </a:r>
            <a:r>
              <a:rPr sz="2700" spc="45" dirty="0">
                <a:latin typeface="Verdana"/>
                <a:cs typeface="Verdana"/>
              </a:rPr>
              <a:t>particulièrement</a:t>
            </a:r>
            <a:r>
              <a:rPr sz="2700" spc="-195" dirty="0">
                <a:latin typeface="Verdana"/>
                <a:cs typeface="Verdana"/>
              </a:rPr>
              <a:t> </a:t>
            </a:r>
            <a:r>
              <a:rPr sz="2700" spc="-25" dirty="0">
                <a:latin typeface="Verdana"/>
                <a:cs typeface="Verdana"/>
              </a:rPr>
              <a:t>au </a:t>
            </a:r>
            <a:r>
              <a:rPr sz="2700" dirty="0">
                <a:latin typeface="Verdana"/>
                <a:cs typeface="Verdana"/>
              </a:rPr>
              <a:t>niveau</a:t>
            </a:r>
            <a:r>
              <a:rPr sz="2700" spc="-155" dirty="0">
                <a:latin typeface="Verdana"/>
                <a:cs typeface="Verdana"/>
              </a:rPr>
              <a:t> </a:t>
            </a:r>
            <a:r>
              <a:rPr sz="2700" spc="120" dirty="0">
                <a:latin typeface="Verdana"/>
                <a:cs typeface="Verdana"/>
              </a:rPr>
              <a:t>du</a:t>
            </a:r>
            <a:r>
              <a:rPr sz="2700" spc="-155" dirty="0">
                <a:latin typeface="Verdana"/>
                <a:cs typeface="Verdana"/>
              </a:rPr>
              <a:t> </a:t>
            </a:r>
            <a:r>
              <a:rPr sz="2700" spc="-10" dirty="0">
                <a:latin typeface="Verdana"/>
                <a:cs typeface="Verdana"/>
              </a:rPr>
              <a:t>lexique.</a:t>
            </a:r>
            <a:endParaRPr sz="2700">
              <a:latin typeface="Verdana"/>
              <a:cs typeface="Verdana"/>
            </a:endParaRPr>
          </a:p>
          <a:p>
            <a:pPr marL="1049020" marR="490220">
              <a:lnSpc>
                <a:spcPct val="112599"/>
              </a:lnSpc>
              <a:spcBef>
                <a:spcPts val="309"/>
              </a:spcBef>
            </a:pPr>
            <a:r>
              <a:rPr sz="4050" spc="-22" baseline="4115" dirty="0">
                <a:latin typeface="Verdana"/>
                <a:cs typeface="Verdana"/>
              </a:rPr>
              <a:t>Ag</a:t>
            </a:r>
            <a:r>
              <a:rPr sz="4050" spc="-30" baseline="4115" dirty="0">
                <a:latin typeface="Verdana"/>
                <a:cs typeface="Verdana"/>
              </a:rPr>
              <a:t>a</a:t>
            </a:r>
            <a:r>
              <a:rPr sz="4050" spc="-22" baseline="4115" dirty="0">
                <a:latin typeface="Verdana"/>
                <a:cs typeface="Verdana"/>
              </a:rPr>
              <a:t>d</a:t>
            </a:r>
            <a:r>
              <a:rPr sz="4050" spc="-307" baseline="4115" dirty="0">
                <a:latin typeface="Verdana"/>
                <a:cs typeface="Verdana"/>
              </a:rPr>
              <a:t>i</a:t>
            </a:r>
            <a:r>
              <a:rPr sz="1900" spc="-1120" dirty="0">
                <a:solidFill>
                  <a:srgbClr val="FFFFFF"/>
                </a:solidFill>
                <a:latin typeface="Lucida Sans Unicode"/>
                <a:cs typeface="Lucida Sans Unicode"/>
              </a:rPr>
              <a:t>C</a:t>
            </a:r>
            <a:r>
              <a:rPr sz="4050" spc="-179" baseline="4115" dirty="0">
                <a:latin typeface="Verdana"/>
                <a:cs typeface="Verdana"/>
              </a:rPr>
              <a:t>r</a:t>
            </a:r>
            <a:r>
              <a:rPr sz="1900" spc="-240" dirty="0">
                <a:solidFill>
                  <a:srgbClr val="FFFFFF"/>
                </a:solidFill>
                <a:latin typeface="Lucida Sans Unicode"/>
                <a:cs typeface="Lucida Sans Unicode"/>
              </a:rPr>
              <a:t>a</a:t>
            </a:r>
            <a:r>
              <a:rPr sz="4050" spc="-1185" baseline="4115" dirty="0">
                <a:latin typeface="Verdana"/>
                <a:cs typeface="Verdana"/>
              </a:rPr>
              <a:t>:</a:t>
            </a:r>
            <a:r>
              <a:rPr sz="1900" spc="-15" dirty="0">
                <a:solidFill>
                  <a:srgbClr val="FFFFFF"/>
                </a:solidFill>
                <a:latin typeface="Lucida Sans Unicode"/>
                <a:cs typeface="Lucida Sans Unicode"/>
              </a:rPr>
              <a:t>r</a:t>
            </a:r>
            <a:r>
              <a:rPr sz="1900" spc="-730" dirty="0">
                <a:solidFill>
                  <a:srgbClr val="FFFFFF"/>
                </a:solidFill>
                <a:latin typeface="Lucida Sans Unicode"/>
                <a:cs typeface="Lucida Sans Unicode"/>
              </a:rPr>
              <a:t>a</a:t>
            </a:r>
            <a:r>
              <a:rPr sz="4050" spc="-1567" baseline="4115" dirty="0">
                <a:latin typeface="Verdana"/>
                <a:cs typeface="Verdana"/>
              </a:rPr>
              <a:t>P</a:t>
            </a:r>
            <a:r>
              <a:rPr sz="1900" spc="-20" dirty="0">
                <a:solidFill>
                  <a:srgbClr val="FFFFFF"/>
                </a:solidFill>
                <a:latin typeface="Lucida Sans Unicode"/>
                <a:cs typeface="Lucida Sans Unicode"/>
              </a:rPr>
              <a:t>c</a:t>
            </a:r>
            <a:r>
              <a:rPr sz="1900" spc="-375" dirty="0">
                <a:solidFill>
                  <a:srgbClr val="FFFFFF"/>
                </a:solidFill>
                <a:latin typeface="Lucida Sans Unicode"/>
                <a:cs typeface="Lucida Sans Unicode"/>
              </a:rPr>
              <a:t>t</a:t>
            </a:r>
            <a:r>
              <a:rPr sz="4050" spc="-1222" baseline="4115" dirty="0">
                <a:latin typeface="Verdana"/>
                <a:cs typeface="Verdana"/>
              </a:rPr>
              <a:t>r</a:t>
            </a:r>
            <a:r>
              <a:rPr sz="1900" spc="-310" dirty="0">
                <a:solidFill>
                  <a:srgbClr val="FFFFFF"/>
                </a:solidFill>
                <a:latin typeface="Lucida Sans Unicode"/>
                <a:cs typeface="Lucida Sans Unicode"/>
              </a:rPr>
              <a:t>é</a:t>
            </a:r>
            <a:r>
              <a:rPr sz="4050" spc="-2017" baseline="4115" dirty="0">
                <a:latin typeface="Verdana"/>
                <a:cs typeface="Verdana"/>
              </a:rPr>
              <a:t>é</a:t>
            </a:r>
            <a:r>
              <a:rPr sz="1900" spc="-15" dirty="0">
                <a:solidFill>
                  <a:srgbClr val="FFFFFF"/>
                </a:solidFill>
                <a:latin typeface="Lucida Sans Unicode"/>
                <a:cs typeface="Lucida Sans Unicode"/>
              </a:rPr>
              <a:t>r</a:t>
            </a:r>
            <a:r>
              <a:rPr sz="1900" spc="-10" dirty="0">
                <a:solidFill>
                  <a:srgbClr val="FFFFFF"/>
                </a:solidFill>
                <a:latin typeface="Lucida Sans Unicode"/>
                <a:cs typeface="Lucida Sans Unicode"/>
              </a:rPr>
              <a:t>i</a:t>
            </a:r>
            <a:r>
              <a:rPr sz="1900" spc="-869" dirty="0">
                <a:solidFill>
                  <a:srgbClr val="FFFFFF"/>
                </a:solidFill>
                <a:latin typeface="Lucida Sans Unicode"/>
                <a:cs typeface="Lucida Sans Unicode"/>
              </a:rPr>
              <a:t>s</a:t>
            </a:r>
            <a:r>
              <a:rPr sz="4050" spc="-892" baseline="4115" dirty="0">
                <a:latin typeface="Verdana"/>
                <a:cs typeface="Verdana"/>
              </a:rPr>
              <a:t>s</a:t>
            </a:r>
            <a:r>
              <a:rPr sz="1900" spc="-140" dirty="0">
                <a:solidFill>
                  <a:srgbClr val="FFFFFF"/>
                </a:solidFill>
                <a:latin typeface="Lucida Sans Unicode"/>
                <a:cs typeface="Lucida Sans Unicode"/>
              </a:rPr>
              <a:t>t</a:t>
            </a:r>
            <a:r>
              <a:rPr sz="4050" spc="-2279" baseline="4115" dirty="0">
                <a:latin typeface="Verdana"/>
                <a:cs typeface="Verdana"/>
              </a:rPr>
              <a:t>e</a:t>
            </a:r>
            <a:r>
              <a:rPr sz="1900" spc="-10" dirty="0">
                <a:solidFill>
                  <a:srgbClr val="FFFFFF"/>
                </a:solidFill>
                <a:latin typeface="Lucida Sans Unicode"/>
                <a:cs typeface="Lucida Sans Unicode"/>
              </a:rPr>
              <a:t>i</a:t>
            </a:r>
            <a:r>
              <a:rPr sz="1900" spc="-125" dirty="0">
                <a:solidFill>
                  <a:srgbClr val="FFFFFF"/>
                </a:solidFill>
                <a:latin typeface="Lucida Sans Unicode"/>
                <a:cs typeface="Lucida Sans Unicode"/>
              </a:rPr>
              <a:t>q</a:t>
            </a:r>
            <a:r>
              <a:rPr sz="4050" spc="-2452" baseline="4115" dirty="0">
                <a:latin typeface="Verdana"/>
                <a:cs typeface="Verdana"/>
              </a:rPr>
              <a:t>n</a:t>
            </a:r>
            <a:r>
              <a:rPr sz="1900" spc="-20" dirty="0">
                <a:solidFill>
                  <a:srgbClr val="FFFFFF"/>
                </a:solidFill>
                <a:latin typeface="Lucida Sans Unicode"/>
                <a:cs typeface="Lucida Sans Unicode"/>
              </a:rPr>
              <a:t>u</a:t>
            </a:r>
            <a:r>
              <a:rPr sz="1900" spc="-509" dirty="0">
                <a:solidFill>
                  <a:srgbClr val="FFFFFF"/>
                </a:solidFill>
                <a:latin typeface="Lucida Sans Unicode"/>
                <a:cs typeface="Lucida Sans Unicode"/>
              </a:rPr>
              <a:t>e</a:t>
            </a:r>
            <a:r>
              <a:rPr sz="4050" spc="-1462" baseline="4115" dirty="0">
                <a:latin typeface="Verdana"/>
                <a:cs typeface="Verdana"/>
              </a:rPr>
              <a:t>c</a:t>
            </a:r>
            <a:r>
              <a:rPr sz="1900" spc="-10" dirty="0">
                <a:solidFill>
                  <a:srgbClr val="FFFFFF"/>
                </a:solidFill>
                <a:latin typeface="Lucida Sans Unicode"/>
                <a:cs typeface="Lucida Sans Unicode"/>
              </a:rPr>
              <a:t>s</a:t>
            </a:r>
            <a:r>
              <a:rPr sz="1900" spc="-445" dirty="0">
                <a:solidFill>
                  <a:srgbClr val="FFFFFF"/>
                </a:solidFill>
                <a:latin typeface="Lucida Sans Unicode"/>
                <a:cs typeface="Lucida Sans Unicode"/>
              </a:rPr>
              <a:t> </a:t>
            </a:r>
            <a:r>
              <a:rPr sz="4050" spc="-1942" baseline="4115" dirty="0">
                <a:latin typeface="Verdana"/>
                <a:cs typeface="Verdana"/>
              </a:rPr>
              <a:t>e</a:t>
            </a:r>
            <a:r>
              <a:rPr sz="1900" spc="-25" dirty="0">
                <a:solidFill>
                  <a:srgbClr val="FFFFFF"/>
                </a:solidFill>
                <a:latin typeface="Lucida Sans Unicode"/>
                <a:cs typeface="Lucida Sans Unicode"/>
              </a:rPr>
              <a:t>d</a:t>
            </a:r>
            <a:r>
              <a:rPr sz="1900" spc="-220" dirty="0">
                <a:solidFill>
                  <a:srgbClr val="FFFFFF"/>
                </a:solidFill>
                <a:latin typeface="Lucida Sans Unicode"/>
                <a:cs typeface="Lucida Sans Unicode"/>
              </a:rPr>
              <a:t>e</a:t>
            </a:r>
            <a:r>
              <a:rPr sz="4050" spc="-3720" baseline="4115" dirty="0">
                <a:latin typeface="Verdana"/>
                <a:cs typeface="Verdana"/>
              </a:rPr>
              <a:t>m</a:t>
            </a:r>
            <a:r>
              <a:rPr sz="1900" spc="-15" dirty="0">
                <a:solidFill>
                  <a:srgbClr val="FFFFFF"/>
                </a:solidFill>
                <a:latin typeface="Lucida Sans Unicode"/>
                <a:cs typeface="Lucida Sans Unicode"/>
              </a:rPr>
              <a:t>s</a:t>
            </a:r>
            <a:r>
              <a:rPr sz="1900" spc="-30" dirty="0">
                <a:solidFill>
                  <a:srgbClr val="FFFFFF"/>
                </a:solidFill>
                <a:latin typeface="Lucida Sans Unicode"/>
                <a:cs typeface="Lucida Sans Unicode"/>
              </a:rPr>
              <a:t> R</a:t>
            </a:r>
            <a:r>
              <a:rPr sz="1900" spc="-1005" dirty="0">
                <a:solidFill>
                  <a:srgbClr val="FFFFFF"/>
                </a:solidFill>
                <a:latin typeface="Lucida Sans Unicode"/>
                <a:cs typeface="Lucida Sans Unicode"/>
              </a:rPr>
              <a:t>é</a:t>
            </a:r>
            <a:r>
              <a:rPr sz="4050" spc="-1005" baseline="4115" dirty="0">
                <a:latin typeface="Verdana"/>
                <a:cs typeface="Verdana"/>
              </a:rPr>
              <a:t>a</a:t>
            </a:r>
            <a:r>
              <a:rPr sz="1900" spc="-490" dirty="0">
                <a:solidFill>
                  <a:srgbClr val="FFFFFF"/>
                </a:solidFill>
                <a:latin typeface="Lucida Sans Unicode"/>
                <a:cs typeface="Lucida Sans Unicode"/>
              </a:rPr>
              <a:t>g</a:t>
            </a:r>
            <a:r>
              <a:rPr sz="4050" spc="-1132" baseline="4115" dirty="0">
                <a:latin typeface="Verdana"/>
                <a:cs typeface="Verdana"/>
              </a:rPr>
              <a:t>r</a:t>
            </a:r>
            <a:r>
              <a:rPr sz="1900" spc="-20" dirty="0">
                <a:solidFill>
                  <a:srgbClr val="FFFFFF"/>
                </a:solidFill>
                <a:latin typeface="Lucida Sans Unicode"/>
                <a:cs typeface="Lucida Sans Unicode"/>
              </a:rPr>
              <a:t>i</a:t>
            </a:r>
            <a:r>
              <a:rPr sz="1900" spc="-965" dirty="0">
                <a:solidFill>
                  <a:srgbClr val="FFFFFF"/>
                </a:solidFill>
                <a:latin typeface="Lucida Sans Unicode"/>
                <a:cs typeface="Lucida Sans Unicode"/>
              </a:rPr>
              <a:t>o</a:t>
            </a:r>
            <a:r>
              <a:rPr sz="4050" spc="-1305" baseline="4115" dirty="0">
                <a:latin typeface="Verdana"/>
                <a:cs typeface="Verdana"/>
              </a:rPr>
              <a:t>q</a:t>
            </a:r>
            <a:r>
              <a:rPr sz="1900" spc="-270" dirty="0">
                <a:solidFill>
                  <a:srgbClr val="FFFFFF"/>
                </a:solidFill>
                <a:latin typeface="Lucida Sans Unicode"/>
                <a:cs typeface="Lucida Sans Unicode"/>
              </a:rPr>
              <a:t>n</a:t>
            </a:r>
            <a:r>
              <a:rPr sz="4050" spc="-2279" baseline="4115" dirty="0">
                <a:latin typeface="Verdana"/>
                <a:cs typeface="Verdana"/>
              </a:rPr>
              <a:t>u</a:t>
            </a:r>
            <a:r>
              <a:rPr sz="1900" spc="-20" dirty="0">
                <a:solidFill>
                  <a:srgbClr val="FFFFFF"/>
                </a:solidFill>
                <a:latin typeface="Lucida Sans Unicode"/>
                <a:cs typeface="Lucida Sans Unicode"/>
              </a:rPr>
              <a:t>s</a:t>
            </a:r>
            <a:r>
              <a:rPr sz="1900" spc="185" dirty="0">
                <a:solidFill>
                  <a:srgbClr val="FFFFFF"/>
                </a:solidFill>
                <a:latin typeface="Lucida Sans Unicode"/>
                <a:cs typeface="Lucida Sans Unicode"/>
              </a:rPr>
              <a:t> </a:t>
            </a:r>
            <a:r>
              <a:rPr sz="4050" baseline="4115" dirty="0">
                <a:latin typeface="Verdana"/>
                <a:cs typeface="Verdana"/>
              </a:rPr>
              <a:t>ée</a:t>
            </a:r>
            <a:r>
              <a:rPr sz="4050" spc="-157" baseline="4115" dirty="0">
                <a:latin typeface="Verdana"/>
                <a:cs typeface="Verdana"/>
              </a:rPr>
              <a:t> </a:t>
            </a:r>
            <a:r>
              <a:rPr sz="4050" spc="89" baseline="4115" dirty="0">
                <a:latin typeface="Verdana"/>
                <a:cs typeface="Verdana"/>
              </a:rPr>
              <a:t>de </a:t>
            </a:r>
            <a:r>
              <a:rPr sz="2700" dirty="0">
                <a:latin typeface="Verdana"/>
                <a:cs typeface="Verdana"/>
              </a:rPr>
              <a:t>l'amazigh</a:t>
            </a:r>
            <a:r>
              <a:rPr sz="2700" spc="-110" dirty="0">
                <a:latin typeface="Verdana"/>
                <a:cs typeface="Verdana"/>
              </a:rPr>
              <a:t> </a:t>
            </a:r>
            <a:r>
              <a:rPr sz="2700" dirty="0">
                <a:latin typeface="Verdana"/>
                <a:cs typeface="Verdana"/>
              </a:rPr>
              <a:t>dans</a:t>
            </a:r>
            <a:r>
              <a:rPr sz="2700" spc="-105" dirty="0">
                <a:latin typeface="Verdana"/>
                <a:cs typeface="Verdana"/>
              </a:rPr>
              <a:t> </a:t>
            </a:r>
            <a:r>
              <a:rPr sz="2700" spc="-20" dirty="0">
                <a:latin typeface="Verdana"/>
                <a:cs typeface="Verdana"/>
              </a:rPr>
              <a:t>les</a:t>
            </a:r>
            <a:r>
              <a:rPr sz="2700" spc="-105" dirty="0">
                <a:latin typeface="Verdana"/>
                <a:cs typeface="Verdana"/>
              </a:rPr>
              <a:t> </a:t>
            </a:r>
            <a:r>
              <a:rPr sz="2700" dirty="0">
                <a:latin typeface="Verdana"/>
                <a:cs typeface="Verdana"/>
              </a:rPr>
              <a:t>expressions</a:t>
            </a:r>
            <a:r>
              <a:rPr sz="2700" spc="-110" dirty="0">
                <a:latin typeface="Verdana"/>
                <a:cs typeface="Verdana"/>
              </a:rPr>
              <a:t> </a:t>
            </a:r>
            <a:r>
              <a:rPr sz="2700" spc="-25" dirty="0">
                <a:latin typeface="Verdana"/>
                <a:cs typeface="Verdana"/>
              </a:rPr>
              <a:t>et </a:t>
            </a:r>
            <a:r>
              <a:rPr sz="2700" dirty="0">
                <a:latin typeface="Verdana"/>
                <a:cs typeface="Verdana"/>
              </a:rPr>
              <a:t>le</a:t>
            </a:r>
            <a:r>
              <a:rPr sz="2700" spc="-185" dirty="0">
                <a:latin typeface="Verdana"/>
                <a:cs typeface="Verdana"/>
              </a:rPr>
              <a:t> </a:t>
            </a:r>
            <a:r>
              <a:rPr sz="2700" spc="-10" dirty="0">
                <a:latin typeface="Verdana"/>
                <a:cs typeface="Verdana"/>
              </a:rPr>
              <a:t>vocabulaire.</a:t>
            </a:r>
            <a:endParaRPr sz="2700">
              <a:latin typeface="Verdana"/>
              <a:cs typeface="Verdana"/>
            </a:endParaRPr>
          </a:p>
          <a:p>
            <a:pPr marL="1049020" marR="974725">
              <a:lnSpc>
                <a:spcPct val="115700"/>
              </a:lnSpc>
            </a:pPr>
            <a:r>
              <a:rPr sz="2700" spc="50" dirty="0">
                <a:latin typeface="Verdana"/>
                <a:cs typeface="Verdana"/>
              </a:rPr>
              <a:t>Marrakech</a:t>
            </a:r>
            <a:r>
              <a:rPr sz="2700" spc="-215" dirty="0">
                <a:latin typeface="Verdana"/>
                <a:cs typeface="Verdana"/>
              </a:rPr>
              <a:t> </a:t>
            </a:r>
            <a:r>
              <a:rPr sz="2700" spc="-615" dirty="0">
                <a:latin typeface="Verdana"/>
                <a:cs typeface="Verdana"/>
              </a:rPr>
              <a:t>:</a:t>
            </a:r>
            <a:r>
              <a:rPr sz="2700" spc="-215" dirty="0">
                <a:latin typeface="Verdana"/>
                <a:cs typeface="Verdana"/>
              </a:rPr>
              <a:t> </a:t>
            </a:r>
            <a:r>
              <a:rPr sz="2700" spc="45" dirty="0">
                <a:latin typeface="Verdana"/>
                <a:cs typeface="Verdana"/>
              </a:rPr>
              <a:t>Dialecte</a:t>
            </a:r>
            <a:r>
              <a:rPr sz="2700" spc="-210" dirty="0">
                <a:latin typeface="Verdana"/>
                <a:cs typeface="Verdana"/>
              </a:rPr>
              <a:t> </a:t>
            </a:r>
            <a:r>
              <a:rPr sz="2700" spc="55" dirty="0">
                <a:latin typeface="Verdana"/>
                <a:cs typeface="Verdana"/>
              </a:rPr>
              <a:t>empreint </a:t>
            </a:r>
            <a:r>
              <a:rPr sz="2700" dirty="0">
                <a:latin typeface="Verdana"/>
                <a:cs typeface="Verdana"/>
              </a:rPr>
              <a:t>d'histoire</a:t>
            </a:r>
            <a:r>
              <a:rPr sz="2700" spc="-155" dirty="0">
                <a:latin typeface="Verdana"/>
                <a:cs typeface="Verdana"/>
              </a:rPr>
              <a:t> </a:t>
            </a:r>
            <a:r>
              <a:rPr sz="2700" dirty="0">
                <a:latin typeface="Verdana"/>
                <a:cs typeface="Verdana"/>
              </a:rPr>
              <a:t>et</a:t>
            </a:r>
            <a:r>
              <a:rPr sz="2700" spc="-150" dirty="0">
                <a:latin typeface="Verdana"/>
                <a:cs typeface="Verdana"/>
              </a:rPr>
              <a:t> </a:t>
            </a:r>
            <a:r>
              <a:rPr sz="2700" spc="85" dirty="0">
                <a:latin typeface="Verdana"/>
                <a:cs typeface="Verdana"/>
              </a:rPr>
              <a:t>de</a:t>
            </a:r>
            <a:r>
              <a:rPr sz="2700" spc="-150" dirty="0">
                <a:latin typeface="Verdana"/>
                <a:cs typeface="Verdana"/>
              </a:rPr>
              <a:t> </a:t>
            </a:r>
            <a:r>
              <a:rPr sz="2700" spc="-10" dirty="0">
                <a:latin typeface="Verdana"/>
                <a:cs typeface="Verdana"/>
              </a:rPr>
              <a:t>traditions.</a:t>
            </a:r>
            <a:endParaRPr sz="2700">
              <a:latin typeface="Verdana"/>
              <a:cs typeface="Verdana"/>
            </a:endParaRPr>
          </a:p>
          <a:p>
            <a:pPr marL="1049020" marR="735330">
              <a:lnSpc>
                <a:spcPct val="115700"/>
              </a:lnSpc>
            </a:pPr>
            <a:r>
              <a:rPr sz="2700" dirty="0">
                <a:latin typeface="Verdana"/>
                <a:cs typeface="Verdana"/>
              </a:rPr>
              <a:t>Oujda</a:t>
            </a:r>
            <a:r>
              <a:rPr sz="2700" spc="-160" dirty="0">
                <a:latin typeface="Verdana"/>
                <a:cs typeface="Verdana"/>
              </a:rPr>
              <a:t> </a:t>
            </a:r>
            <a:r>
              <a:rPr sz="2700" spc="-615" dirty="0">
                <a:latin typeface="Verdana"/>
                <a:cs typeface="Verdana"/>
              </a:rPr>
              <a:t>:</a:t>
            </a:r>
            <a:r>
              <a:rPr sz="2700" spc="-160" dirty="0">
                <a:latin typeface="Verdana"/>
                <a:cs typeface="Verdana"/>
              </a:rPr>
              <a:t> </a:t>
            </a:r>
            <a:r>
              <a:rPr sz="2700" spc="45" dirty="0">
                <a:latin typeface="Verdana"/>
                <a:cs typeface="Verdana"/>
              </a:rPr>
              <a:t>Ressemblance</a:t>
            </a:r>
            <a:r>
              <a:rPr sz="2700" spc="-160" dirty="0">
                <a:latin typeface="Verdana"/>
                <a:cs typeface="Verdana"/>
              </a:rPr>
              <a:t> </a:t>
            </a:r>
            <a:r>
              <a:rPr sz="2700" dirty="0">
                <a:latin typeface="Verdana"/>
                <a:cs typeface="Verdana"/>
              </a:rPr>
              <a:t>avec</a:t>
            </a:r>
            <a:r>
              <a:rPr sz="2700" spc="-155" dirty="0">
                <a:latin typeface="Verdana"/>
                <a:cs typeface="Verdana"/>
              </a:rPr>
              <a:t> </a:t>
            </a:r>
            <a:r>
              <a:rPr sz="2700" spc="-25" dirty="0">
                <a:latin typeface="Verdana"/>
                <a:cs typeface="Verdana"/>
              </a:rPr>
              <a:t>le </a:t>
            </a:r>
            <a:r>
              <a:rPr sz="2700" spc="45" dirty="0">
                <a:latin typeface="Verdana"/>
                <a:cs typeface="Verdana"/>
              </a:rPr>
              <a:t>dialecte</a:t>
            </a:r>
            <a:r>
              <a:rPr sz="2700" spc="-155" dirty="0">
                <a:latin typeface="Verdana"/>
                <a:cs typeface="Verdana"/>
              </a:rPr>
              <a:t> </a:t>
            </a:r>
            <a:r>
              <a:rPr sz="2700" dirty="0">
                <a:latin typeface="Verdana"/>
                <a:cs typeface="Verdana"/>
              </a:rPr>
              <a:t>algérien</a:t>
            </a:r>
            <a:r>
              <a:rPr sz="2700" spc="-155" dirty="0">
                <a:latin typeface="Verdana"/>
                <a:cs typeface="Verdana"/>
              </a:rPr>
              <a:t> </a:t>
            </a:r>
            <a:r>
              <a:rPr sz="2700" spc="70" dirty="0">
                <a:latin typeface="Verdana"/>
                <a:cs typeface="Verdana"/>
              </a:rPr>
              <a:t>en</a:t>
            </a:r>
            <a:r>
              <a:rPr sz="2700" spc="-150" dirty="0">
                <a:latin typeface="Verdana"/>
                <a:cs typeface="Verdana"/>
              </a:rPr>
              <a:t> </a:t>
            </a:r>
            <a:r>
              <a:rPr sz="2700" dirty="0">
                <a:latin typeface="Verdana"/>
                <a:cs typeface="Verdana"/>
              </a:rPr>
              <a:t>raison</a:t>
            </a:r>
            <a:r>
              <a:rPr sz="2700" spc="-155" dirty="0">
                <a:latin typeface="Verdana"/>
                <a:cs typeface="Verdana"/>
              </a:rPr>
              <a:t> </a:t>
            </a:r>
            <a:r>
              <a:rPr sz="2700" spc="85" dirty="0">
                <a:latin typeface="Verdana"/>
                <a:cs typeface="Verdana"/>
              </a:rPr>
              <a:t>de</a:t>
            </a:r>
            <a:r>
              <a:rPr sz="2700" spc="-155" dirty="0">
                <a:latin typeface="Verdana"/>
                <a:cs typeface="Verdana"/>
              </a:rPr>
              <a:t> </a:t>
            </a:r>
            <a:r>
              <a:rPr sz="2700" spc="-25" dirty="0">
                <a:latin typeface="Verdana"/>
                <a:cs typeface="Verdana"/>
              </a:rPr>
              <a:t>la </a:t>
            </a:r>
            <a:r>
              <a:rPr sz="2700" dirty="0">
                <a:latin typeface="Verdana"/>
                <a:cs typeface="Verdana"/>
              </a:rPr>
              <a:t>proximité</a:t>
            </a:r>
            <a:r>
              <a:rPr sz="2700" spc="114" dirty="0">
                <a:latin typeface="Verdana"/>
                <a:cs typeface="Verdana"/>
              </a:rPr>
              <a:t> </a:t>
            </a:r>
            <a:r>
              <a:rPr sz="2700" spc="-10" dirty="0">
                <a:latin typeface="Verdana"/>
                <a:cs typeface="Verdana"/>
              </a:rPr>
              <a:t>géographique.</a:t>
            </a:r>
            <a:endParaRPr sz="2700">
              <a:latin typeface="Verdana"/>
              <a:cs typeface="Verdana"/>
            </a:endParaRPr>
          </a:p>
        </p:txBody>
      </p:sp>
      <p:pic>
        <p:nvPicPr>
          <p:cNvPr id="10" name="object 10"/>
          <p:cNvPicPr/>
          <p:nvPr/>
        </p:nvPicPr>
        <p:blipFill>
          <a:blip r:embed="rId4" cstate="print"/>
          <a:stretch>
            <a:fillRect/>
          </a:stretch>
        </p:blipFill>
        <p:spPr>
          <a:xfrm>
            <a:off x="1527949" y="2000518"/>
            <a:ext cx="7258049" cy="7258049"/>
          </a:xfrm>
          <a:prstGeom prst="rect">
            <a:avLst/>
          </a:prstGeom>
        </p:spPr>
      </p:pic>
      <p:sp>
        <p:nvSpPr>
          <p:cNvPr id="11" name="object 11"/>
          <p:cNvSpPr txBox="1">
            <a:spLocks noGrp="1"/>
          </p:cNvSpPr>
          <p:nvPr>
            <p:ph type="title"/>
          </p:nvPr>
        </p:nvSpPr>
        <p:spPr>
          <a:xfrm>
            <a:off x="1016000" y="431795"/>
            <a:ext cx="10944225" cy="1149350"/>
          </a:xfrm>
          <a:prstGeom prst="rect">
            <a:avLst/>
          </a:prstGeom>
        </p:spPr>
        <p:txBody>
          <a:bodyPr vert="horz" wrap="square" lIns="0" tIns="93980" rIns="0" bIns="0" rtlCol="0">
            <a:spAutoFit/>
          </a:bodyPr>
          <a:lstStyle/>
          <a:p>
            <a:pPr marL="12700">
              <a:lnSpc>
                <a:spcPct val="100000"/>
              </a:lnSpc>
              <a:spcBef>
                <a:spcPts val="740"/>
              </a:spcBef>
            </a:pPr>
            <a:r>
              <a:rPr sz="3150" spc="175" dirty="0">
                <a:solidFill>
                  <a:srgbClr val="171FD0"/>
                </a:solidFill>
              </a:rPr>
              <a:t>Description</a:t>
            </a:r>
            <a:r>
              <a:rPr sz="3150" spc="155" dirty="0">
                <a:solidFill>
                  <a:srgbClr val="171FD0"/>
                </a:solidFill>
              </a:rPr>
              <a:t> </a:t>
            </a:r>
            <a:r>
              <a:rPr sz="3150" spc="175" dirty="0">
                <a:solidFill>
                  <a:srgbClr val="171FD0"/>
                </a:solidFill>
              </a:rPr>
              <a:t>des</a:t>
            </a:r>
            <a:r>
              <a:rPr sz="3150" spc="155" dirty="0">
                <a:solidFill>
                  <a:srgbClr val="171FD0"/>
                </a:solidFill>
              </a:rPr>
              <a:t> Variantes</a:t>
            </a:r>
            <a:r>
              <a:rPr sz="3150" spc="160" dirty="0">
                <a:solidFill>
                  <a:srgbClr val="171FD0"/>
                </a:solidFill>
              </a:rPr>
              <a:t> </a:t>
            </a:r>
            <a:r>
              <a:rPr sz="3150" spc="140" dirty="0">
                <a:solidFill>
                  <a:srgbClr val="171FD0"/>
                </a:solidFill>
              </a:rPr>
              <a:t>Dialectales</a:t>
            </a:r>
            <a:endParaRPr sz="3150"/>
          </a:p>
          <a:p>
            <a:pPr marL="5265420">
              <a:lnSpc>
                <a:spcPct val="100000"/>
              </a:lnSpc>
              <a:spcBef>
                <a:spcPts val="645"/>
              </a:spcBef>
            </a:pPr>
            <a:r>
              <a:rPr sz="3150" spc="165" dirty="0"/>
              <a:t>Présentation</a:t>
            </a:r>
            <a:r>
              <a:rPr sz="3150" spc="170" dirty="0"/>
              <a:t> </a:t>
            </a:r>
            <a:r>
              <a:rPr sz="3150" spc="175" dirty="0"/>
              <a:t>des</a:t>
            </a:r>
            <a:r>
              <a:rPr sz="3150" spc="185" dirty="0"/>
              <a:t> </a:t>
            </a:r>
            <a:r>
              <a:rPr sz="3150" spc="160" dirty="0"/>
              <a:t>Régions</a:t>
            </a:r>
            <a:endParaRPr sz="31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10964" y="1771972"/>
            <a:ext cx="16376650" cy="7486650"/>
            <a:chOff x="510964" y="1771972"/>
            <a:chExt cx="16376650" cy="7486650"/>
          </a:xfrm>
        </p:grpSpPr>
        <p:sp>
          <p:nvSpPr>
            <p:cNvPr id="3" name="object 3"/>
            <p:cNvSpPr/>
            <p:nvPr/>
          </p:nvSpPr>
          <p:spPr>
            <a:xfrm>
              <a:off x="510964" y="1771972"/>
              <a:ext cx="16376650" cy="7486650"/>
            </a:xfrm>
            <a:custGeom>
              <a:avLst/>
              <a:gdLst/>
              <a:ahLst/>
              <a:cxnLst/>
              <a:rect l="l" t="t" r="r" b="b"/>
              <a:pathLst>
                <a:path w="16376650" h="7486650">
                  <a:moveTo>
                    <a:pt x="16376341" y="7486327"/>
                  </a:moveTo>
                  <a:lnTo>
                    <a:pt x="0" y="7486327"/>
                  </a:lnTo>
                  <a:lnTo>
                    <a:pt x="0" y="0"/>
                  </a:lnTo>
                  <a:lnTo>
                    <a:pt x="16376341" y="0"/>
                  </a:lnTo>
                  <a:lnTo>
                    <a:pt x="16376341" y="7486327"/>
                  </a:lnTo>
                  <a:close/>
                </a:path>
              </a:pathLst>
            </a:custGeom>
            <a:solidFill>
              <a:srgbClr val="F5F5F5"/>
            </a:solidFill>
          </p:spPr>
          <p:txBody>
            <a:bodyPr wrap="square" lIns="0" tIns="0" rIns="0" bIns="0" rtlCol="0"/>
            <a:lstStyle/>
            <a:p>
              <a:endParaRPr/>
            </a:p>
          </p:txBody>
        </p:sp>
        <p:pic>
          <p:nvPicPr>
            <p:cNvPr id="5" name="object 5"/>
            <p:cNvPicPr/>
            <p:nvPr/>
          </p:nvPicPr>
          <p:blipFill>
            <a:blip r:embed="rId3" cstate="print"/>
            <a:stretch>
              <a:fillRect/>
            </a:stretch>
          </p:blipFill>
          <p:spPr>
            <a:xfrm>
              <a:off x="819639" y="2422046"/>
              <a:ext cx="106107" cy="106107"/>
            </a:xfrm>
            <a:prstGeom prst="rect">
              <a:avLst/>
            </a:prstGeom>
          </p:spPr>
        </p:pic>
        <p:pic>
          <p:nvPicPr>
            <p:cNvPr id="6" name="object 6"/>
            <p:cNvPicPr/>
            <p:nvPr/>
          </p:nvPicPr>
          <p:blipFill>
            <a:blip r:embed="rId4" cstate="print"/>
            <a:stretch>
              <a:fillRect/>
            </a:stretch>
          </p:blipFill>
          <p:spPr>
            <a:xfrm>
              <a:off x="819639" y="2904352"/>
              <a:ext cx="106107" cy="106107"/>
            </a:xfrm>
            <a:prstGeom prst="rect">
              <a:avLst/>
            </a:prstGeom>
          </p:spPr>
        </p:pic>
        <p:pic>
          <p:nvPicPr>
            <p:cNvPr id="7" name="object 7"/>
            <p:cNvPicPr/>
            <p:nvPr/>
          </p:nvPicPr>
          <p:blipFill>
            <a:blip r:embed="rId4" cstate="print"/>
            <a:stretch>
              <a:fillRect/>
            </a:stretch>
          </p:blipFill>
          <p:spPr>
            <a:xfrm>
              <a:off x="819639" y="3386658"/>
              <a:ext cx="106107" cy="106107"/>
            </a:xfrm>
            <a:prstGeom prst="rect">
              <a:avLst/>
            </a:prstGeom>
          </p:spPr>
        </p:pic>
        <p:pic>
          <p:nvPicPr>
            <p:cNvPr id="8" name="object 8"/>
            <p:cNvPicPr/>
            <p:nvPr/>
          </p:nvPicPr>
          <p:blipFill>
            <a:blip r:embed="rId3" cstate="print"/>
            <a:stretch>
              <a:fillRect/>
            </a:stretch>
          </p:blipFill>
          <p:spPr>
            <a:xfrm>
              <a:off x="819639" y="3868964"/>
              <a:ext cx="106107" cy="106107"/>
            </a:xfrm>
            <a:prstGeom prst="rect">
              <a:avLst/>
            </a:prstGeom>
          </p:spPr>
        </p:pic>
        <p:pic>
          <p:nvPicPr>
            <p:cNvPr id="9" name="object 9"/>
            <p:cNvPicPr/>
            <p:nvPr/>
          </p:nvPicPr>
          <p:blipFill>
            <a:blip r:embed="rId5" cstate="print"/>
            <a:stretch>
              <a:fillRect/>
            </a:stretch>
          </p:blipFill>
          <p:spPr>
            <a:xfrm>
              <a:off x="819639" y="4351270"/>
              <a:ext cx="106107" cy="106107"/>
            </a:xfrm>
            <a:prstGeom prst="rect">
              <a:avLst/>
            </a:prstGeom>
          </p:spPr>
        </p:pic>
        <p:pic>
          <p:nvPicPr>
            <p:cNvPr id="10" name="object 10"/>
            <p:cNvPicPr/>
            <p:nvPr/>
          </p:nvPicPr>
          <p:blipFill>
            <a:blip r:embed="rId4" cstate="print"/>
            <a:stretch>
              <a:fillRect/>
            </a:stretch>
          </p:blipFill>
          <p:spPr>
            <a:xfrm>
              <a:off x="819639" y="4833575"/>
              <a:ext cx="106107" cy="106107"/>
            </a:xfrm>
            <a:prstGeom prst="rect">
              <a:avLst/>
            </a:prstGeom>
          </p:spPr>
        </p:pic>
        <p:pic>
          <p:nvPicPr>
            <p:cNvPr id="11" name="object 11"/>
            <p:cNvPicPr/>
            <p:nvPr/>
          </p:nvPicPr>
          <p:blipFill>
            <a:blip r:embed="rId4" cstate="print"/>
            <a:stretch>
              <a:fillRect/>
            </a:stretch>
          </p:blipFill>
          <p:spPr>
            <a:xfrm>
              <a:off x="819639" y="5315881"/>
              <a:ext cx="106107" cy="106107"/>
            </a:xfrm>
            <a:prstGeom prst="rect">
              <a:avLst/>
            </a:prstGeom>
          </p:spPr>
        </p:pic>
      </p:grpSp>
      <p:sp>
        <p:nvSpPr>
          <p:cNvPr id="12" name="object 12"/>
          <p:cNvSpPr txBox="1">
            <a:spLocks noGrp="1"/>
          </p:cNvSpPr>
          <p:nvPr>
            <p:ph type="title"/>
          </p:nvPr>
        </p:nvSpPr>
        <p:spPr>
          <a:xfrm>
            <a:off x="1016000" y="431795"/>
            <a:ext cx="13394055" cy="1149350"/>
          </a:xfrm>
          <a:prstGeom prst="rect">
            <a:avLst/>
          </a:prstGeom>
        </p:spPr>
        <p:txBody>
          <a:bodyPr vert="horz" wrap="square" lIns="0" tIns="93980" rIns="0" bIns="0" rtlCol="0">
            <a:spAutoFit/>
          </a:bodyPr>
          <a:lstStyle/>
          <a:p>
            <a:pPr marL="12700">
              <a:lnSpc>
                <a:spcPct val="100000"/>
              </a:lnSpc>
              <a:spcBef>
                <a:spcPts val="740"/>
              </a:spcBef>
            </a:pPr>
            <a:r>
              <a:rPr sz="3150" spc="175" dirty="0">
                <a:solidFill>
                  <a:srgbClr val="171FD0"/>
                </a:solidFill>
              </a:rPr>
              <a:t>Description</a:t>
            </a:r>
            <a:r>
              <a:rPr sz="3150" spc="155" dirty="0">
                <a:solidFill>
                  <a:srgbClr val="171FD0"/>
                </a:solidFill>
              </a:rPr>
              <a:t> </a:t>
            </a:r>
            <a:r>
              <a:rPr sz="3150" spc="175" dirty="0">
                <a:solidFill>
                  <a:srgbClr val="171FD0"/>
                </a:solidFill>
              </a:rPr>
              <a:t>des</a:t>
            </a:r>
            <a:r>
              <a:rPr sz="3150" spc="155" dirty="0">
                <a:solidFill>
                  <a:srgbClr val="171FD0"/>
                </a:solidFill>
              </a:rPr>
              <a:t> Variantes</a:t>
            </a:r>
            <a:r>
              <a:rPr sz="3150" spc="160" dirty="0">
                <a:solidFill>
                  <a:srgbClr val="171FD0"/>
                </a:solidFill>
              </a:rPr>
              <a:t> </a:t>
            </a:r>
            <a:r>
              <a:rPr sz="3150" spc="140" dirty="0">
                <a:solidFill>
                  <a:srgbClr val="171FD0"/>
                </a:solidFill>
              </a:rPr>
              <a:t>Dialectales</a:t>
            </a:r>
            <a:endParaRPr sz="3150"/>
          </a:p>
          <a:p>
            <a:pPr marL="3514090">
              <a:lnSpc>
                <a:spcPct val="100000"/>
              </a:lnSpc>
              <a:spcBef>
                <a:spcPts val="645"/>
              </a:spcBef>
            </a:pPr>
            <a:r>
              <a:rPr sz="3150" spc="185" dirty="0"/>
              <a:t>Exemples</a:t>
            </a:r>
            <a:r>
              <a:rPr sz="3150" spc="170" dirty="0"/>
              <a:t> </a:t>
            </a:r>
            <a:r>
              <a:rPr sz="3150" spc="185" dirty="0"/>
              <a:t>Concrets</a:t>
            </a:r>
            <a:r>
              <a:rPr sz="3150" spc="170" dirty="0"/>
              <a:t> </a:t>
            </a:r>
            <a:r>
              <a:rPr sz="3150" spc="195" dirty="0"/>
              <a:t>de</a:t>
            </a:r>
            <a:r>
              <a:rPr sz="3150" spc="175" dirty="0"/>
              <a:t> </a:t>
            </a:r>
            <a:r>
              <a:rPr sz="3150" spc="145" dirty="0"/>
              <a:t>Variations</a:t>
            </a:r>
            <a:r>
              <a:rPr sz="3150" spc="170" dirty="0"/>
              <a:t> </a:t>
            </a:r>
            <a:r>
              <a:rPr sz="3150" spc="140" dirty="0"/>
              <a:t>Dialectales</a:t>
            </a:r>
            <a:endParaRPr sz="3150"/>
          </a:p>
        </p:txBody>
      </p:sp>
      <p:sp>
        <p:nvSpPr>
          <p:cNvPr id="13" name="object 13"/>
          <p:cNvSpPr txBox="1">
            <a:spLocks noGrp="1"/>
          </p:cNvSpPr>
          <p:nvPr>
            <p:ph type="body" idx="1"/>
          </p:nvPr>
        </p:nvSpPr>
        <p:spPr>
          <a:prstGeom prst="rect">
            <a:avLst/>
          </a:prstGeom>
        </p:spPr>
        <p:txBody>
          <a:bodyPr vert="horz" wrap="square" lIns="0" tIns="11430" rIns="0" bIns="0" rtlCol="0">
            <a:spAutoFit/>
          </a:bodyPr>
          <a:lstStyle/>
          <a:p>
            <a:pPr marL="603885" marR="11649075" indent="-591820">
              <a:lnSpc>
                <a:spcPct val="117200"/>
              </a:lnSpc>
              <a:spcBef>
                <a:spcPts val="90"/>
              </a:spcBef>
            </a:pPr>
            <a:r>
              <a:rPr spc="45" dirty="0"/>
              <a:t>Différences</a:t>
            </a:r>
            <a:r>
              <a:rPr spc="-190" dirty="0"/>
              <a:t> </a:t>
            </a:r>
            <a:r>
              <a:rPr spc="-10" dirty="0"/>
              <a:t>Dialectales: </a:t>
            </a:r>
            <a:r>
              <a:rPr spc="55" dirty="0">
                <a:solidFill>
                  <a:srgbClr val="171FD0"/>
                </a:solidFill>
              </a:rPr>
              <a:t>Vocabulaire</a:t>
            </a:r>
            <a:r>
              <a:rPr spc="-175" dirty="0">
                <a:solidFill>
                  <a:srgbClr val="171FD0"/>
                </a:solidFill>
              </a:rPr>
              <a:t> </a:t>
            </a:r>
            <a:r>
              <a:rPr spc="-665" dirty="0">
                <a:solidFill>
                  <a:srgbClr val="171FD0"/>
                </a:solidFill>
              </a:rPr>
              <a:t>:</a:t>
            </a:r>
          </a:p>
          <a:p>
            <a:pPr marL="603885">
              <a:lnSpc>
                <a:spcPct val="100000"/>
              </a:lnSpc>
              <a:spcBef>
                <a:spcPts val="560"/>
              </a:spcBef>
            </a:pPr>
            <a:r>
              <a:rPr spc="75" dirty="0"/>
              <a:t>Exemple</a:t>
            </a:r>
            <a:r>
              <a:rPr spc="-200" dirty="0"/>
              <a:t> </a:t>
            </a:r>
            <a:r>
              <a:rPr spc="-705" dirty="0"/>
              <a:t>1</a:t>
            </a:r>
            <a:r>
              <a:rPr spc="-195" dirty="0"/>
              <a:t> </a:t>
            </a:r>
            <a:r>
              <a:rPr spc="-615" dirty="0"/>
              <a:t>:</a:t>
            </a:r>
            <a:r>
              <a:rPr spc="-195" dirty="0"/>
              <a:t> </a:t>
            </a:r>
            <a:r>
              <a:rPr spc="-90" dirty="0"/>
              <a:t>*"</a:t>
            </a:r>
            <a:r>
              <a:rPr lang="ar-AE" dirty="0"/>
              <a:t>حليب</a:t>
            </a:r>
            <a:r>
              <a:rPr spc="-90" dirty="0"/>
              <a:t>"</a:t>
            </a:r>
            <a:r>
              <a:rPr spc="-195" dirty="0"/>
              <a:t> </a:t>
            </a:r>
            <a:r>
              <a:rPr spc="-25" dirty="0"/>
              <a:t>(Casablanca,</a:t>
            </a:r>
            <a:r>
              <a:rPr spc="-195" dirty="0"/>
              <a:t> </a:t>
            </a:r>
            <a:r>
              <a:rPr spc="-10" dirty="0"/>
              <a:t>Tanger)</a:t>
            </a:r>
            <a:r>
              <a:rPr spc="-195" dirty="0"/>
              <a:t> </a:t>
            </a:r>
            <a:r>
              <a:rPr spc="-170" dirty="0"/>
              <a:t>vs.</a:t>
            </a:r>
            <a:r>
              <a:rPr spc="-195" dirty="0"/>
              <a:t> </a:t>
            </a:r>
            <a:r>
              <a:rPr spc="-45" dirty="0"/>
              <a:t>"</a:t>
            </a:r>
            <a:r>
              <a:rPr lang="ar-AE" dirty="0"/>
              <a:t>عصير</a:t>
            </a:r>
            <a:r>
              <a:rPr spc="-45" dirty="0"/>
              <a:t>"</a:t>
            </a:r>
            <a:r>
              <a:rPr spc="-195" dirty="0"/>
              <a:t> </a:t>
            </a:r>
            <a:r>
              <a:rPr spc="-10" dirty="0"/>
              <a:t>(Agadir).</a:t>
            </a:r>
          </a:p>
          <a:p>
            <a:pPr marL="603885" marR="2622550">
              <a:lnSpc>
                <a:spcPct val="117200"/>
              </a:lnSpc>
            </a:pPr>
            <a:r>
              <a:rPr spc="75" dirty="0"/>
              <a:t>Exemple</a:t>
            </a:r>
            <a:r>
              <a:rPr spc="-105" dirty="0"/>
              <a:t> </a:t>
            </a:r>
            <a:r>
              <a:rPr spc="-160" dirty="0"/>
              <a:t>2</a:t>
            </a:r>
            <a:r>
              <a:rPr spc="-105" dirty="0"/>
              <a:t> </a:t>
            </a:r>
            <a:r>
              <a:rPr spc="-615" dirty="0"/>
              <a:t>:</a:t>
            </a:r>
            <a:r>
              <a:rPr spc="-100" dirty="0"/>
              <a:t> </a:t>
            </a:r>
            <a:r>
              <a:rPr dirty="0"/>
              <a:t>"</a:t>
            </a:r>
            <a:r>
              <a:rPr lang="ar-AE" b="1" dirty="0"/>
              <a:t> تبرݣيك</a:t>
            </a:r>
            <a:r>
              <a:rPr lang="ar-AE" dirty="0"/>
              <a:t>.</a:t>
            </a:r>
            <a:r>
              <a:rPr dirty="0"/>
              <a:t>"</a:t>
            </a:r>
            <a:r>
              <a:rPr spc="-105" dirty="0"/>
              <a:t> </a:t>
            </a:r>
            <a:r>
              <a:rPr dirty="0"/>
              <a:t>(Marrakech)</a:t>
            </a:r>
            <a:r>
              <a:rPr spc="-100" dirty="0"/>
              <a:t> </a:t>
            </a:r>
            <a:r>
              <a:rPr spc="-615" dirty="0"/>
              <a:t>:</a:t>
            </a:r>
            <a:r>
              <a:rPr spc="-105" dirty="0"/>
              <a:t> </a:t>
            </a:r>
            <a:r>
              <a:rPr dirty="0"/>
              <a:t>Utilisé</a:t>
            </a:r>
            <a:r>
              <a:rPr spc="-100" dirty="0"/>
              <a:t> </a:t>
            </a:r>
            <a:r>
              <a:rPr spc="85" dirty="0"/>
              <a:t>pour</a:t>
            </a:r>
            <a:r>
              <a:rPr spc="-105" dirty="0"/>
              <a:t> </a:t>
            </a:r>
            <a:r>
              <a:rPr dirty="0"/>
              <a:t>"discussion</a:t>
            </a:r>
            <a:r>
              <a:rPr spc="-105" dirty="0"/>
              <a:t> </a:t>
            </a:r>
            <a:r>
              <a:rPr spc="-10" dirty="0"/>
              <a:t>excessive". </a:t>
            </a:r>
            <a:r>
              <a:rPr spc="90" dirty="0">
                <a:solidFill>
                  <a:srgbClr val="171FD0"/>
                </a:solidFill>
              </a:rPr>
              <a:t>Prononciation</a:t>
            </a:r>
            <a:r>
              <a:rPr spc="-185" dirty="0">
                <a:solidFill>
                  <a:srgbClr val="171FD0"/>
                </a:solidFill>
              </a:rPr>
              <a:t> </a:t>
            </a:r>
            <a:r>
              <a:rPr spc="-665" dirty="0">
                <a:solidFill>
                  <a:srgbClr val="171FD0"/>
                </a:solidFill>
              </a:rPr>
              <a:t>:</a:t>
            </a:r>
          </a:p>
          <a:p>
            <a:pPr marL="603885" marR="5080">
              <a:lnSpc>
                <a:spcPct val="117200"/>
              </a:lnSpc>
            </a:pPr>
            <a:r>
              <a:rPr spc="80" dirty="0"/>
              <a:t>Le</a:t>
            </a:r>
            <a:r>
              <a:rPr spc="-170" dirty="0"/>
              <a:t> </a:t>
            </a:r>
            <a:r>
              <a:rPr spc="60" dirty="0"/>
              <a:t>son</a:t>
            </a:r>
            <a:r>
              <a:rPr spc="-165" dirty="0"/>
              <a:t> </a:t>
            </a:r>
            <a:r>
              <a:rPr spc="-40" dirty="0"/>
              <a:t>"</a:t>
            </a:r>
            <a:r>
              <a:rPr lang="ar-AE" dirty="0"/>
              <a:t> قاف </a:t>
            </a:r>
            <a:r>
              <a:rPr spc="-40" dirty="0"/>
              <a:t>"</a:t>
            </a:r>
            <a:r>
              <a:rPr spc="-170" dirty="0"/>
              <a:t> </a:t>
            </a:r>
            <a:r>
              <a:rPr spc="60" dirty="0"/>
              <a:t>dans</a:t>
            </a:r>
            <a:r>
              <a:rPr spc="-165" dirty="0"/>
              <a:t> </a:t>
            </a:r>
            <a:r>
              <a:rPr dirty="0"/>
              <a:t>certaines</a:t>
            </a:r>
            <a:r>
              <a:rPr spc="-170" dirty="0"/>
              <a:t> </a:t>
            </a:r>
            <a:r>
              <a:rPr spc="55" dirty="0"/>
              <a:t>régions</a:t>
            </a:r>
            <a:r>
              <a:rPr spc="-165" dirty="0"/>
              <a:t> </a:t>
            </a:r>
            <a:r>
              <a:rPr spc="75" dirty="0"/>
              <a:t>remplacé</a:t>
            </a:r>
            <a:r>
              <a:rPr spc="-170" dirty="0"/>
              <a:t> </a:t>
            </a:r>
            <a:r>
              <a:rPr dirty="0"/>
              <a:t>par</a:t>
            </a:r>
            <a:r>
              <a:rPr spc="-165" dirty="0"/>
              <a:t> </a:t>
            </a:r>
            <a:r>
              <a:rPr spc="-70" dirty="0"/>
              <a:t>"</a:t>
            </a:r>
            <a:r>
              <a:rPr lang="ar-AE" dirty="0"/>
              <a:t> گاف </a:t>
            </a:r>
            <a:r>
              <a:rPr spc="-70" dirty="0"/>
              <a:t>"</a:t>
            </a:r>
            <a:r>
              <a:rPr spc="-165" dirty="0"/>
              <a:t> </a:t>
            </a:r>
            <a:r>
              <a:rPr spc="-190" dirty="0"/>
              <a:t>(ex.</a:t>
            </a:r>
            <a:r>
              <a:rPr spc="-170" dirty="0"/>
              <a:t> </a:t>
            </a:r>
            <a:r>
              <a:rPr spc="45" dirty="0"/>
              <a:t>Casablanca</a:t>
            </a:r>
            <a:r>
              <a:rPr spc="-165" dirty="0"/>
              <a:t> </a:t>
            </a:r>
            <a:r>
              <a:rPr spc="-170" dirty="0"/>
              <a:t>vs. </a:t>
            </a:r>
            <a:r>
              <a:rPr spc="-10" dirty="0"/>
              <a:t>Marrakech). </a:t>
            </a:r>
            <a:r>
              <a:rPr spc="-20" dirty="0">
                <a:solidFill>
                  <a:srgbClr val="171FD0"/>
                </a:solidFill>
              </a:rPr>
              <a:t>Syntaxe</a:t>
            </a:r>
            <a:r>
              <a:rPr spc="-200" dirty="0">
                <a:solidFill>
                  <a:srgbClr val="171FD0"/>
                </a:solidFill>
              </a:rPr>
              <a:t> </a:t>
            </a:r>
            <a:r>
              <a:rPr spc="-665" dirty="0">
                <a:solidFill>
                  <a:srgbClr val="171FD0"/>
                </a:solidFill>
              </a:rPr>
              <a:t>:</a:t>
            </a:r>
          </a:p>
          <a:p>
            <a:pPr marL="603885">
              <a:lnSpc>
                <a:spcPct val="100000"/>
              </a:lnSpc>
              <a:spcBef>
                <a:spcPts val="555"/>
              </a:spcBef>
            </a:pPr>
            <a:r>
              <a:rPr spc="50" dirty="0"/>
              <a:t>"</a:t>
            </a:r>
            <a:r>
              <a:rPr lang="ar-AE" sz="2400" dirty="0"/>
              <a:t> نشوفو هادشي اليوم </a:t>
            </a:r>
            <a:r>
              <a:rPr dirty="0"/>
              <a:t>"</a:t>
            </a:r>
            <a:r>
              <a:rPr spc="-135" dirty="0"/>
              <a:t> </a:t>
            </a:r>
            <a:r>
              <a:rPr spc="-50" dirty="0"/>
              <a:t>(Oujda)</a:t>
            </a:r>
            <a:r>
              <a:rPr spc="-135" dirty="0"/>
              <a:t> </a:t>
            </a:r>
            <a:r>
              <a:rPr spc="-170" dirty="0"/>
              <a:t>vs.</a:t>
            </a:r>
            <a:r>
              <a:rPr spc="-135" dirty="0"/>
              <a:t> </a:t>
            </a:r>
            <a:r>
              <a:rPr dirty="0"/>
              <a:t>"</a:t>
            </a:r>
            <a:r>
              <a:rPr lang="ar-AE" sz="2400" dirty="0"/>
              <a:t> غادي نشوفو هادشي اليوم </a:t>
            </a:r>
            <a:r>
              <a:rPr dirty="0"/>
              <a:t>"</a:t>
            </a:r>
            <a:r>
              <a:rPr spc="-135" dirty="0"/>
              <a:t> </a:t>
            </a:r>
            <a:r>
              <a:rPr spc="-10" dirty="0"/>
              <a:t>(Casablanca).</a:t>
            </a:r>
          </a:p>
        </p:txBody>
      </p:sp>
      <p:pic>
        <p:nvPicPr>
          <p:cNvPr id="15" name="Picture 14">
            <a:extLst>
              <a:ext uri="{FF2B5EF4-FFF2-40B4-BE49-F238E27FC236}">
                <a16:creationId xmlns:a16="http://schemas.microsoft.com/office/drawing/2014/main" id="{485373BE-5B6C-2CD3-5FFC-B5076FDAAD87}"/>
              </a:ext>
            </a:extLst>
          </p:cNvPr>
          <p:cNvPicPr>
            <a:picLocks noChangeAspect="1"/>
          </p:cNvPicPr>
          <p:nvPr/>
        </p:nvPicPr>
        <p:blipFill>
          <a:blip r:embed="rId6"/>
          <a:stretch>
            <a:fillRect/>
          </a:stretch>
        </p:blipFill>
        <p:spPr>
          <a:xfrm>
            <a:off x="3431228" y="5755643"/>
            <a:ext cx="14345807" cy="453135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511195"/>
            <a:ext cx="4530725" cy="508000"/>
          </a:xfrm>
          <a:prstGeom prst="rect">
            <a:avLst/>
          </a:prstGeom>
        </p:spPr>
        <p:txBody>
          <a:bodyPr vert="horz" wrap="square" lIns="0" tIns="14604" rIns="0" bIns="0" rtlCol="0">
            <a:spAutoFit/>
          </a:bodyPr>
          <a:lstStyle/>
          <a:p>
            <a:pPr marL="12700">
              <a:lnSpc>
                <a:spcPct val="100000"/>
              </a:lnSpc>
              <a:spcBef>
                <a:spcPts val="114"/>
              </a:spcBef>
            </a:pPr>
            <a:r>
              <a:rPr sz="3150" b="1" spc="170" dirty="0">
                <a:solidFill>
                  <a:srgbClr val="171FD0"/>
                </a:solidFill>
                <a:latin typeface="Tahoma"/>
                <a:cs typeface="Tahoma"/>
              </a:rPr>
              <a:t>Analyse</a:t>
            </a:r>
            <a:r>
              <a:rPr sz="3150" b="1" spc="165" dirty="0">
                <a:solidFill>
                  <a:srgbClr val="171FD0"/>
                </a:solidFill>
                <a:latin typeface="Tahoma"/>
                <a:cs typeface="Tahoma"/>
              </a:rPr>
              <a:t> </a:t>
            </a:r>
            <a:r>
              <a:rPr sz="3150" b="1" spc="125" dirty="0">
                <a:solidFill>
                  <a:srgbClr val="171FD0"/>
                </a:solidFill>
                <a:latin typeface="Tahoma"/>
                <a:cs typeface="Tahoma"/>
              </a:rPr>
              <a:t>et</a:t>
            </a:r>
            <a:r>
              <a:rPr sz="3150" b="1" spc="165" dirty="0">
                <a:solidFill>
                  <a:srgbClr val="171FD0"/>
                </a:solidFill>
                <a:latin typeface="Tahoma"/>
                <a:cs typeface="Tahoma"/>
              </a:rPr>
              <a:t> </a:t>
            </a:r>
            <a:r>
              <a:rPr sz="3150" b="1" spc="125" dirty="0">
                <a:solidFill>
                  <a:srgbClr val="171FD0"/>
                </a:solidFill>
                <a:latin typeface="Tahoma"/>
                <a:cs typeface="Tahoma"/>
              </a:rPr>
              <a:t>Résultats</a:t>
            </a:r>
            <a:endParaRPr sz="3150">
              <a:latin typeface="Tahoma"/>
              <a:cs typeface="Tahoma"/>
            </a:endParaRPr>
          </a:p>
        </p:txBody>
      </p:sp>
      <p:sp>
        <p:nvSpPr>
          <p:cNvPr id="3" name="object 3"/>
          <p:cNvSpPr txBox="1"/>
          <p:nvPr/>
        </p:nvSpPr>
        <p:spPr>
          <a:xfrm>
            <a:off x="9518075" y="2825479"/>
            <a:ext cx="8495145" cy="6821098"/>
          </a:xfrm>
          <a:prstGeom prst="rect">
            <a:avLst/>
          </a:prstGeom>
          <a:solidFill>
            <a:srgbClr val="F5F5F5"/>
          </a:solidFill>
        </p:spPr>
        <p:txBody>
          <a:bodyPr vert="horz" wrap="square" lIns="0" tIns="354330" rIns="0" bIns="0"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Analyse phonétique :</a:t>
            </a:r>
            <a:r>
              <a:rPr kumimoji="0" lang="fr-FR" altLang="fr-FR" sz="2800" b="0" i="0" u="none" strike="noStrike" cap="none" normalizeH="0" baseline="0" dirty="0">
                <a:ln>
                  <a:noFill/>
                </a:ln>
                <a:solidFill>
                  <a:schemeClr val="tx1"/>
                </a:solidFill>
                <a:effectLst/>
                <a:latin typeface="Arial" panose="020B0604020202020204" pitchFamily="34" charset="0"/>
              </a:rPr>
              <a:t> Les variantes dialectales montrent une forte influence des langues étrangères dans certaines régions. Par exemple, le remplacement de "</a:t>
            </a:r>
            <a:r>
              <a:rPr lang="ar-AE" sz="2800" dirty="0"/>
              <a:t> قاف </a:t>
            </a:r>
            <a:r>
              <a:rPr kumimoji="0" lang="fr-FR" altLang="fr-FR" sz="2800" b="0" i="0" u="none" strike="noStrike" cap="none" normalizeH="0" baseline="0" dirty="0">
                <a:ln>
                  <a:noFill/>
                </a:ln>
                <a:solidFill>
                  <a:schemeClr val="tx1"/>
                </a:solidFill>
                <a:effectLst/>
                <a:latin typeface="Arial" panose="020B0604020202020204" pitchFamily="34" charset="0"/>
              </a:rPr>
              <a:t>" par "</a:t>
            </a:r>
            <a:r>
              <a:rPr lang="ar-AE" sz="2800" dirty="0"/>
              <a:t> گاف </a:t>
            </a:r>
            <a:r>
              <a:rPr kumimoji="0" lang="fr-FR" altLang="fr-FR" sz="2800" b="0" i="0" u="none" strike="noStrike" cap="none" normalizeH="0" baseline="0" dirty="0">
                <a:ln>
                  <a:noFill/>
                </a:ln>
                <a:solidFill>
                  <a:schemeClr val="tx1"/>
                </a:solidFill>
                <a:effectLst/>
                <a:latin typeface="Arial" panose="020B0604020202020204" pitchFamily="34" charset="0"/>
              </a:rPr>
              <a:t>" est courant à Casablanca, alors qu’il reste plus traditionnel à Marrakech.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Analyse lexicale :</a:t>
            </a:r>
            <a:r>
              <a:rPr kumimoji="0" lang="fr-FR" altLang="fr-FR" sz="2800" b="0" i="0" u="none" strike="noStrike" cap="none" normalizeH="0" baseline="0" dirty="0">
                <a:ln>
                  <a:noFill/>
                </a:ln>
                <a:solidFill>
                  <a:schemeClr val="tx1"/>
                </a:solidFill>
                <a:effectLst/>
                <a:latin typeface="Arial" panose="020B0604020202020204" pitchFamily="34" charset="0"/>
              </a:rPr>
              <a:t> Vocabulaire unique comme "</a:t>
            </a:r>
            <a:r>
              <a:rPr lang="ar-AE" sz="2800" dirty="0"/>
              <a:t> الحليب </a:t>
            </a:r>
            <a:r>
              <a:rPr kumimoji="0" lang="fr-FR" altLang="fr-FR" sz="2800" b="0" i="0" u="none" strike="noStrike" cap="none" normalizeH="0" baseline="0" dirty="0">
                <a:ln>
                  <a:noFill/>
                </a:ln>
                <a:solidFill>
                  <a:schemeClr val="tx1"/>
                </a:solidFill>
                <a:effectLst/>
                <a:latin typeface="Arial" panose="020B0604020202020204" pitchFamily="34" charset="0"/>
              </a:rPr>
              <a:t>" (Casablanca) et "</a:t>
            </a:r>
            <a:r>
              <a:rPr lang="ar-AE" sz="2800" dirty="0"/>
              <a:t> اللبن </a:t>
            </a:r>
            <a:r>
              <a:rPr kumimoji="0" lang="fr-FR" altLang="fr-FR" sz="2800" b="0" i="0" u="none" strike="noStrike" cap="none" normalizeH="0" baseline="0" dirty="0">
                <a:ln>
                  <a:noFill/>
                </a:ln>
                <a:solidFill>
                  <a:schemeClr val="tx1"/>
                </a:solidFill>
                <a:effectLst/>
                <a:latin typeface="Arial" panose="020B0604020202020204" pitchFamily="34" charset="0"/>
              </a:rPr>
              <a:t>" (Tanger) pour le même concept.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Analyse syntaxique :</a:t>
            </a:r>
            <a:r>
              <a:rPr kumimoji="0" lang="fr-FR" altLang="fr-FR" sz="2800" b="0" i="0" u="none" strike="noStrike" cap="none" normalizeH="0" baseline="0" dirty="0">
                <a:ln>
                  <a:noFill/>
                </a:ln>
                <a:solidFill>
                  <a:schemeClr val="tx1"/>
                </a:solidFill>
                <a:effectLst/>
                <a:latin typeface="Arial" panose="020B0604020202020204" pitchFamily="34" charset="0"/>
              </a:rPr>
              <a:t> Les structures de phrases varient selon les régions. Par exemple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0" i="0" u="none" strike="noStrike" cap="none" normalizeH="0" baseline="0" dirty="0">
                <a:ln>
                  <a:noFill/>
                </a:ln>
                <a:solidFill>
                  <a:schemeClr val="tx1"/>
                </a:solidFill>
                <a:effectLst/>
                <a:latin typeface="Arial" panose="020B0604020202020204" pitchFamily="34" charset="0"/>
              </a:rPr>
              <a:t>Oujda : </a:t>
            </a:r>
            <a:r>
              <a:rPr kumimoji="0" lang="fr-FR" altLang="fr-FR" sz="2800" b="0" i="1" u="none" strike="noStrike" cap="none" normalizeH="0" baseline="0" dirty="0">
                <a:ln>
                  <a:noFill/>
                </a:ln>
                <a:solidFill>
                  <a:schemeClr val="tx1"/>
                </a:solidFill>
                <a:effectLst/>
                <a:latin typeface="Arial" panose="020B0604020202020204" pitchFamily="34" charset="0"/>
              </a:rPr>
              <a:t>"</a:t>
            </a:r>
            <a:r>
              <a:rPr lang="ar-AE" sz="2800" dirty="0"/>
              <a:t> نشوفو هادشي اليوم </a:t>
            </a:r>
            <a:r>
              <a:rPr kumimoji="0" lang="fr-FR" altLang="fr-FR" sz="2800" b="0" i="1" u="none" strike="noStrike" cap="none" normalizeH="0" baseline="0" dirty="0">
                <a:ln>
                  <a:noFill/>
                </a:ln>
                <a:solidFill>
                  <a:schemeClr val="tx1"/>
                </a:solidFill>
                <a:effectLst/>
                <a:latin typeface="Arial" panose="020B0604020202020204" pitchFamily="34" charset="0"/>
              </a:rPr>
              <a:t>"</a:t>
            </a: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0" i="0" u="none" strike="noStrike" cap="none" normalizeH="0" baseline="0" dirty="0">
                <a:ln>
                  <a:noFill/>
                </a:ln>
                <a:solidFill>
                  <a:schemeClr val="tx1"/>
                </a:solidFill>
                <a:effectLst/>
                <a:latin typeface="Arial" panose="020B0604020202020204" pitchFamily="34" charset="0"/>
              </a:rPr>
              <a:t>Casablanca : </a:t>
            </a:r>
            <a:r>
              <a:rPr kumimoji="0" lang="fr-FR" altLang="fr-FR" sz="2800" b="0" i="1" u="none" strike="noStrike" cap="none" normalizeH="0" baseline="0" dirty="0">
                <a:ln>
                  <a:noFill/>
                </a:ln>
                <a:solidFill>
                  <a:schemeClr val="tx1"/>
                </a:solidFill>
                <a:effectLst/>
                <a:latin typeface="Arial" panose="020B0604020202020204" pitchFamily="34" charset="0"/>
              </a:rPr>
              <a:t>"</a:t>
            </a:r>
            <a:r>
              <a:rPr lang="ar-AE" sz="2800" dirty="0"/>
              <a:t> غادي نشوفو هادشي اليوم </a:t>
            </a:r>
            <a:r>
              <a:rPr kumimoji="0" lang="fr-FR" altLang="fr-FR" sz="2800" b="0" i="1" u="none" strike="noStrike" cap="none" normalizeH="0" baseline="0" dirty="0">
                <a:ln>
                  <a:noFill/>
                </a:ln>
                <a:solidFill>
                  <a:schemeClr val="tx1"/>
                </a:solidFill>
                <a:effectLst/>
                <a:latin typeface="Arial" panose="020B0604020202020204" pitchFamily="34" charset="0"/>
              </a:rPr>
              <a:t>"</a:t>
            </a:r>
            <a:endParaRPr sz="2700" dirty="0">
              <a:latin typeface="Verdana"/>
              <a:cs typeface="Verdana"/>
            </a:endParaRPr>
          </a:p>
        </p:txBody>
      </p:sp>
      <p:sp>
        <p:nvSpPr>
          <p:cNvPr id="12" name="object 12"/>
          <p:cNvSpPr txBox="1"/>
          <p:nvPr/>
        </p:nvSpPr>
        <p:spPr>
          <a:xfrm>
            <a:off x="7797928" y="5906463"/>
            <a:ext cx="1172845" cy="659130"/>
          </a:xfrm>
          <a:prstGeom prst="rect">
            <a:avLst/>
          </a:prstGeom>
        </p:spPr>
        <p:txBody>
          <a:bodyPr vert="horz" wrap="square" lIns="0" tIns="13335" rIns="0" bIns="0" rtlCol="0">
            <a:spAutoFit/>
          </a:bodyPr>
          <a:lstStyle/>
          <a:p>
            <a:pPr marL="12700">
              <a:lnSpc>
                <a:spcPct val="100000"/>
              </a:lnSpc>
              <a:spcBef>
                <a:spcPts val="105"/>
              </a:spcBef>
            </a:pPr>
            <a:r>
              <a:rPr sz="4150" b="1" spc="-450" dirty="0">
                <a:solidFill>
                  <a:srgbClr val="FFFFFF"/>
                </a:solidFill>
                <a:latin typeface="Tahoma"/>
                <a:cs typeface="Tahoma"/>
              </a:rPr>
              <a:t>98%</a:t>
            </a:r>
            <a:endParaRPr sz="4150">
              <a:latin typeface="Tahoma"/>
              <a:cs typeface="Tahoma"/>
            </a:endParaRPr>
          </a:p>
        </p:txBody>
      </p:sp>
      <p:sp>
        <p:nvSpPr>
          <p:cNvPr id="18" name="object 18"/>
          <p:cNvSpPr txBox="1"/>
          <p:nvPr/>
        </p:nvSpPr>
        <p:spPr>
          <a:xfrm>
            <a:off x="7801305" y="8456428"/>
            <a:ext cx="1165860" cy="659130"/>
          </a:xfrm>
          <a:prstGeom prst="rect">
            <a:avLst/>
          </a:prstGeom>
        </p:spPr>
        <p:txBody>
          <a:bodyPr vert="horz" wrap="square" lIns="0" tIns="13335" rIns="0" bIns="0" rtlCol="0">
            <a:spAutoFit/>
          </a:bodyPr>
          <a:lstStyle/>
          <a:p>
            <a:pPr marL="12700">
              <a:lnSpc>
                <a:spcPct val="100000"/>
              </a:lnSpc>
              <a:spcBef>
                <a:spcPts val="105"/>
              </a:spcBef>
            </a:pPr>
            <a:r>
              <a:rPr sz="4150" b="1" spc="-470" dirty="0">
                <a:solidFill>
                  <a:srgbClr val="FFFFFF"/>
                </a:solidFill>
                <a:latin typeface="Tahoma"/>
                <a:cs typeface="Tahoma"/>
              </a:rPr>
              <a:t>45%</a:t>
            </a:r>
            <a:endParaRPr sz="4150">
              <a:latin typeface="Tahoma"/>
              <a:cs typeface="Tahoma"/>
            </a:endParaRPr>
          </a:p>
        </p:txBody>
      </p:sp>
      <p:sp>
        <p:nvSpPr>
          <p:cNvPr id="24" name="TextBox 23">
            <a:extLst>
              <a:ext uri="{FF2B5EF4-FFF2-40B4-BE49-F238E27FC236}">
                <a16:creationId xmlns:a16="http://schemas.microsoft.com/office/drawing/2014/main" id="{B9A2366C-473E-37BE-BAEB-2513BE33079C}"/>
              </a:ext>
            </a:extLst>
          </p:cNvPr>
          <p:cNvSpPr txBox="1"/>
          <p:nvPr/>
        </p:nvSpPr>
        <p:spPr>
          <a:xfrm>
            <a:off x="1029855" y="5906463"/>
            <a:ext cx="3200400" cy="1143000"/>
          </a:xfrm>
          <a:prstGeom prst="rect">
            <a:avLst/>
          </a:prstGeom>
          <a:noFill/>
        </p:spPr>
        <p:txBody>
          <a:bodyPr wrap="square" rtlCol="0">
            <a:spAutoFit/>
          </a:bodyPr>
          <a:lstStyle/>
          <a:p>
            <a:endParaRPr lang="fr-FR" dirty="0"/>
          </a:p>
        </p:txBody>
      </p:sp>
      <p:pic>
        <p:nvPicPr>
          <p:cNvPr id="29" name="Picture 28">
            <a:extLst>
              <a:ext uri="{FF2B5EF4-FFF2-40B4-BE49-F238E27FC236}">
                <a16:creationId xmlns:a16="http://schemas.microsoft.com/office/drawing/2014/main" id="{EBB06906-A20B-AED8-FD8C-17432D4AE4E0}"/>
              </a:ext>
            </a:extLst>
          </p:cNvPr>
          <p:cNvPicPr>
            <a:picLocks noChangeAspect="1"/>
          </p:cNvPicPr>
          <p:nvPr/>
        </p:nvPicPr>
        <p:blipFill>
          <a:blip r:embed="rId2"/>
          <a:stretch>
            <a:fillRect/>
          </a:stretch>
        </p:blipFill>
        <p:spPr>
          <a:xfrm>
            <a:off x="6927" y="2007632"/>
            <a:ext cx="9511148" cy="3875967"/>
          </a:xfrm>
          <a:prstGeom prst="rect">
            <a:avLst/>
          </a:prstGeom>
        </p:spPr>
      </p:pic>
      <p:pic>
        <p:nvPicPr>
          <p:cNvPr id="31" name="Picture 30">
            <a:extLst>
              <a:ext uri="{FF2B5EF4-FFF2-40B4-BE49-F238E27FC236}">
                <a16:creationId xmlns:a16="http://schemas.microsoft.com/office/drawing/2014/main" id="{F72C5F5D-505A-3068-8940-350EF0C69523}"/>
              </a:ext>
            </a:extLst>
          </p:cNvPr>
          <p:cNvPicPr>
            <a:picLocks noChangeAspect="1"/>
          </p:cNvPicPr>
          <p:nvPr/>
        </p:nvPicPr>
        <p:blipFill>
          <a:blip r:embed="rId3"/>
          <a:stretch>
            <a:fillRect/>
          </a:stretch>
        </p:blipFill>
        <p:spPr>
          <a:xfrm>
            <a:off x="65404" y="6362700"/>
            <a:ext cx="9459645" cy="311638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511195"/>
            <a:ext cx="5052060" cy="508000"/>
          </a:xfrm>
          <a:prstGeom prst="rect">
            <a:avLst/>
          </a:prstGeom>
        </p:spPr>
        <p:txBody>
          <a:bodyPr vert="horz" wrap="square" lIns="0" tIns="14604" rIns="0" bIns="0" rtlCol="0">
            <a:spAutoFit/>
          </a:bodyPr>
          <a:lstStyle/>
          <a:p>
            <a:pPr marL="12700">
              <a:lnSpc>
                <a:spcPct val="100000"/>
              </a:lnSpc>
              <a:spcBef>
                <a:spcPts val="114"/>
              </a:spcBef>
            </a:pPr>
            <a:r>
              <a:rPr sz="3150" b="1" spc="180" dirty="0">
                <a:solidFill>
                  <a:srgbClr val="171FD0"/>
                </a:solidFill>
                <a:latin typeface="Tahoma"/>
                <a:cs typeface="Tahoma"/>
              </a:rPr>
              <a:t>Applications</a:t>
            </a:r>
            <a:r>
              <a:rPr sz="3150" b="1" spc="150" dirty="0">
                <a:solidFill>
                  <a:srgbClr val="171FD0"/>
                </a:solidFill>
                <a:latin typeface="Tahoma"/>
                <a:cs typeface="Tahoma"/>
              </a:rPr>
              <a:t> </a:t>
            </a:r>
            <a:r>
              <a:rPr sz="3150" b="1" spc="125" dirty="0">
                <a:solidFill>
                  <a:srgbClr val="171FD0"/>
                </a:solidFill>
                <a:latin typeface="Tahoma"/>
                <a:cs typeface="Tahoma"/>
              </a:rPr>
              <a:t>et</a:t>
            </a:r>
            <a:r>
              <a:rPr sz="3150" b="1" spc="170" dirty="0">
                <a:solidFill>
                  <a:srgbClr val="171FD0"/>
                </a:solidFill>
                <a:latin typeface="Tahoma"/>
                <a:cs typeface="Tahoma"/>
              </a:rPr>
              <a:t> </a:t>
            </a:r>
            <a:r>
              <a:rPr sz="3150" b="1" spc="110" dirty="0">
                <a:solidFill>
                  <a:srgbClr val="171FD0"/>
                </a:solidFill>
                <a:latin typeface="Tahoma"/>
                <a:cs typeface="Tahoma"/>
              </a:rPr>
              <a:t>Impact</a:t>
            </a:r>
            <a:endParaRPr sz="3150">
              <a:latin typeface="Tahoma"/>
              <a:cs typeface="Tahoma"/>
            </a:endParaRPr>
          </a:p>
        </p:txBody>
      </p:sp>
      <p:sp>
        <p:nvSpPr>
          <p:cNvPr id="3" name="object 3"/>
          <p:cNvSpPr txBox="1"/>
          <p:nvPr/>
        </p:nvSpPr>
        <p:spPr>
          <a:xfrm>
            <a:off x="762000" y="1790700"/>
            <a:ext cx="9753600" cy="5459059"/>
          </a:xfrm>
          <a:prstGeom prst="rect">
            <a:avLst/>
          </a:prstGeom>
          <a:solidFill>
            <a:srgbClr val="F5F5F5"/>
          </a:solidFill>
        </p:spPr>
        <p:txBody>
          <a:bodyPr vert="horz" wrap="square" lIns="0" tIns="354330" rIns="0" bIns="0"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Éducation :</a:t>
            </a:r>
            <a:r>
              <a:rPr kumimoji="0" lang="fr-FR" altLang="fr-FR" sz="2800" b="0" i="0" u="none" strike="noStrike" cap="none" normalizeH="0" baseline="0" dirty="0">
                <a:ln>
                  <a:noFill/>
                </a:ln>
                <a:solidFill>
                  <a:schemeClr val="tx1"/>
                </a:solidFill>
                <a:effectLst/>
                <a:latin typeface="Arial" panose="020B0604020202020204" pitchFamily="34" charset="0"/>
              </a:rPr>
              <a:t> Aider à l'apprentissage du Darija à travers des ressources dialectales.</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2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Technologie NLP :</a:t>
            </a:r>
            <a:r>
              <a:rPr kumimoji="0" lang="fr-FR" altLang="fr-FR" sz="2800" b="0" i="0" u="none" strike="noStrike" cap="none" normalizeH="0" baseline="0" dirty="0">
                <a:ln>
                  <a:noFill/>
                </a:ln>
                <a:solidFill>
                  <a:schemeClr val="tx1"/>
                </a:solidFill>
                <a:effectLst/>
                <a:latin typeface="Arial" panose="020B0604020202020204" pitchFamily="34" charset="0"/>
              </a:rPr>
              <a:t> Contribution à la reconnaissance vocale et aux systèmes de traduction pour le Darija.</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sz="2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Préservation culturelle :</a:t>
            </a:r>
            <a:r>
              <a:rPr kumimoji="0" lang="fr-FR" altLang="fr-FR" sz="2800" b="0" i="0" u="none" strike="noStrike" cap="none" normalizeH="0" baseline="0" dirty="0">
                <a:ln>
                  <a:noFill/>
                </a:ln>
                <a:solidFill>
                  <a:schemeClr val="tx1"/>
                </a:solidFill>
                <a:effectLst/>
                <a:latin typeface="Arial" panose="020B0604020202020204" pitchFamily="34" charset="0"/>
              </a:rPr>
              <a:t> Archivage des variations dialectales pour préserver l'identité marocaine. </a:t>
            </a:r>
          </a:p>
          <a:p>
            <a:pPr marL="464820" marR="546100">
              <a:lnSpc>
                <a:spcPct val="115700"/>
              </a:lnSpc>
              <a:spcBef>
                <a:spcPts val="2790"/>
              </a:spcBef>
            </a:pPr>
            <a:endParaRPr sz="2700" dirty="0">
              <a:latin typeface="Verdana"/>
              <a:cs typeface="Verdana"/>
            </a:endParaRPr>
          </a:p>
        </p:txBody>
      </p:sp>
      <p:pic>
        <p:nvPicPr>
          <p:cNvPr id="28" name="Picture 27">
            <a:extLst>
              <a:ext uri="{FF2B5EF4-FFF2-40B4-BE49-F238E27FC236}">
                <a16:creationId xmlns:a16="http://schemas.microsoft.com/office/drawing/2014/main" id="{7545B942-7A4D-704C-6E8B-1920BF6FF7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200" y="3162300"/>
            <a:ext cx="6572248" cy="657224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511195"/>
            <a:ext cx="4352925" cy="508000"/>
          </a:xfrm>
          <a:prstGeom prst="rect">
            <a:avLst/>
          </a:prstGeom>
        </p:spPr>
        <p:txBody>
          <a:bodyPr vert="horz" wrap="square" lIns="0" tIns="14604" rIns="0" bIns="0" rtlCol="0">
            <a:spAutoFit/>
          </a:bodyPr>
          <a:lstStyle/>
          <a:p>
            <a:pPr marL="12700">
              <a:lnSpc>
                <a:spcPct val="100000"/>
              </a:lnSpc>
              <a:spcBef>
                <a:spcPts val="114"/>
              </a:spcBef>
            </a:pPr>
            <a:r>
              <a:rPr sz="3150" b="1" spc="145" dirty="0">
                <a:solidFill>
                  <a:srgbClr val="171FD0"/>
                </a:solidFill>
                <a:latin typeface="Tahoma"/>
                <a:cs typeface="Tahoma"/>
              </a:rPr>
              <a:t>Défis</a:t>
            </a:r>
            <a:r>
              <a:rPr sz="3150" b="1" spc="160" dirty="0">
                <a:solidFill>
                  <a:srgbClr val="171FD0"/>
                </a:solidFill>
                <a:latin typeface="Tahoma"/>
                <a:cs typeface="Tahoma"/>
              </a:rPr>
              <a:t> </a:t>
            </a:r>
            <a:r>
              <a:rPr sz="3150" b="1" spc="125" dirty="0">
                <a:solidFill>
                  <a:srgbClr val="171FD0"/>
                </a:solidFill>
                <a:latin typeface="Tahoma"/>
                <a:cs typeface="Tahoma"/>
              </a:rPr>
              <a:t>et</a:t>
            </a:r>
            <a:r>
              <a:rPr sz="3150" b="1" spc="155" dirty="0">
                <a:solidFill>
                  <a:srgbClr val="171FD0"/>
                </a:solidFill>
                <a:latin typeface="Tahoma"/>
                <a:cs typeface="Tahoma"/>
              </a:rPr>
              <a:t> </a:t>
            </a:r>
            <a:r>
              <a:rPr sz="3150" b="1" spc="145" dirty="0">
                <a:solidFill>
                  <a:srgbClr val="171FD0"/>
                </a:solidFill>
                <a:latin typeface="Tahoma"/>
                <a:cs typeface="Tahoma"/>
              </a:rPr>
              <a:t>Limitations</a:t>
            </a:r>
            <a:endParaRPr sz="3150">
              <a:latin typeface="Tahoma"/>
              <a:cs typeface="Tahoma"/>
            </a:endParaRPr>
          </a:p>
        </p:txBody>
      </p:sp>
      <p:sp>
        <p:nvSpPr>
          <p:cNvPr id="3" name="object 3"/>
          <p:cNvSpPr txBox="1"/>
          <p:nvPr/>
        </p:nvSpPr>
        <p:spPr>
          <a:xfrm>
            <a:off x="838200" y="1545184"/>
            <a:ext cx="7330440" cy="4235775"/>
          </a:xfrm>
          <a:prstGeom prst="rect">
            <a:avLst/>
          </a:prstGeom>
          <a:solidFill>
            <a:srgbClr val="F5F5F5"/>
          </a:solidFill>
        </p:spPr>
        <p:txBody>
          <a:bodyPr vert="horz" wrap="square" lIns="0" tIns="354330" rIns="0" bIns="0"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Collecte des données :</a:t>
            </a:r>
            <a:r>
              <a:rPr kumimoji="0" lang="fr-FR" altLang="fr-FR" sz="2800" b="0" i="0" u="none" strike="noStrike" cap="none" normalizeH="0" baseline="0" dirty="0">
                <a:ln>
                  <a:noFill/>
                </a:ln>
                <a:solidFill>
                  <a:schemeClr val="tx1"/>
                </a:solidFill>
                <a:effectLst/>
                <a:latin typeface="Arial" panose="020B0604020202020204" pitchFamily="34" charset="0"/>
              </a:rPr>
              <a:t> Difficulté à accéder à des ressources fiables dans toutes les régions du Maroc.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Variabilité linguistique :</a:t>
            </a:r>
            <a:r>
              <a:rPr kumimoji="0" lang="fr-FR" altLang="fr-FR" sz="2800" b="0" i="0" u="none" strike="noStrike" cap="none" normalizeH="0" baseline="0" dirty="0">
                <a:ln>
                  <a:noFill/>
                </a:ln>
                <a:solidFill>
                  <a:schemeClr val="tx1"/>
                </a:solidFill>
                <a:effectLst/>
                <a:latin typeface="Arial" panose="020B0604020202020204" pitchFamily="34" charset="0"/>
              </a:rPr>
              <a:t> Complexité des modèles pour gérer les nuances dialectales.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800" b="1" i="0" u="none" strike="noStrike" cap="none" normalizeH="0" baseline="0" dirty="0">
                <a:ln>
                  <a:noFill/>
                </a:ln>
                <a:solidFill>
                  <a:schemeClr val="tx1"/>
                </a:solidFill>
                <a:effectLst/>
                <a:latin typeface="Arial" panose="020B0604020202020204" pitchFamily="34" charset="0"/>
              </a:rPr>
              <a:t>Ressources techniques :</a:t>
            </a:r>
            <a:r>
              <a:rPr kumimoji="0" lang="fr-FR" altLang="fr-FR" sz="2800" b="0" i="0" u="none" strike="noStrike" cap="none" normalizeH="0" baseline="0" dirty="0">
                <a:ln>
                  <a:noFill/>
                </a:ln>
                <a:solidFill>
                  <a:schemeClr val="tx1"/>
                </a:solidFill>
                <a:effectLst/>
                <a:latin typeface="Arial" panose="020B0604020202020204" pitchFamily="34" charset="0"/>
              </a:rPr>
              <a:t> Modèles NLP limités pour des langues à faible diffusion</a:t>
            </a:r>
            <a:endParaRPr sz="2700" dirty="0">
              <a:latin typeface="Verdana"/>
              <a:cs typeface="Verdana"/>
            </a:endParaRPr>
          </a:p>
        </p:txBody>
      </p:sp>
      <p:sp>
        <p:nvSpPr>
          <p:cNvPr id="12" name="object 12"/>
          <p:cNvSpPr txBox="1"/>
          <p:nvPr/>
        </p:nvSpPr>
        <p:spPr>
          <a:xfrm>
            <a:off x="7797928" y="5906463"/>
            <a:ext cx="1172845" cy="659130"/>
          </a:xfrm>
          <a:prstGeom prst="rect">
            <a:avLst/>
          </a:prstGeom>
        </p:spPr>
        <p:txBody>
          <a:bodyPr vert="horz" wrap="square" lIns="0" tIns="13335" rIns="0" bIns="0" rtlCol="0">
            <a:spAutoFit/>
          </a:bodyPr>
          <a:lstStyle/>
          <a:p>
            <a:pPr marL="12700">
              <a:lnSpc>
                <a:spcPct val="100000"/>
              </a:lnSpc>
              <a:spcBef>
                <a:spcPts val="105"/>
              </a:spcBef>
            </a:pPr>
            <a:r>
              <a:rPr sz="4150" b="1" spc="-450" dirty="0">
                <a:solidFill>
                  <a:srgbClr val="FFFFFF"/>
                </a:solidFill>
                <a:latin typeface="Tahoma"/>
                <a:cs typeface="Tahoma"/>
              </a:rPr>
              <a:t>98%</a:t>
            </a:r>
            <a:endParaRPr sz="4150">
              <a:latin typeface="Tahoma"/>
              <a:cs typeface="Tahoma"/>
            </a:endParaRPr>
          </a:p>
        </p:txBody>
      </p:sp>
      <p:pic>
        <p:nvPicPr>
          <p:cNvPr id="27" name="Picture 26">
            <a:extLst>
              <a:ext uri="{FF2B5EF4-FFF2-40B4-BE49-F238E27FC236}">
                <a16:creationId xmlns:a16="http://schemas.microsoft.com/office/drawing/2014/main" id="{1604E10E-6A90-A6DE-6E7B-D38B687523A6}"/>
              </a:ext>
            </a:extLst>
          </p:cNvPr>
          <p:cNvPicPr>
            <a:picLocks noChangeAspect="1"/>
          </p:cNvPicPr>
          <p:nvPr/>
        </p:nvPicPr>
        <p:blipFill>
          <a:blip r:embed="rId2"/>
          <a:stretch>
            <a:fillRect/>
          </a:stretch>
        </p:blipFill>
        <p:spPr>
          <a:xfrm>
            <a:off x="8196349" y="5448300"/>
            <a:ext cx="9859751" cy="27692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E55B4-C066-31D2-3451-17F7A7F4264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777E366-66CD-E12C-3526-7AB575906241}"/>
              </a:ext>
            </a:extLst>
          </p:cNvPr>
          <p:cNvSpPr txBox="1"/>
          <p:nvPr/>
        </p:nvSpPr>
        <p:spPr>
          <a:xfrm>
            <a:off x="1016000" y="511195"/>
            <a:ext cx="4352925" cy="508000"/>
          </a:xfrm>
          <a:prstGeom prst="rect">
            <a:avLst/>
          </a:prstGeom>
        </p:spPr>
        <p:txBody>
          <a:bodyPr vert="horz" wrap="square" lIns="0" tIns="14604" rIns="0" bIns="0" rtlCol="0">
            <a:spAutoFit/>
          </a:bodyPr>
          <a:lstStyle/>
          <a:p>
            <a:pPr marL="12700">
              <a:lnSpc>
                <a:spcPct val="100000"/>
              </a:lnSpc>
              <a:spcBef>
                <a:spcPts val="114"/>
              </a:spcBef>
            </a:pPr>
            <a:r>
              <a:rPr sz="3150" b="1" spc="145" dirty="0">
                <a:solidFill>
                  <a:srgbClr val="171FD0"/>
                </a:solidFill>
                <a:latin typeface="Tahoma"/>
                <a:cs typeface="Tahoma"/>
              </a:rPr>
              <a:t>Défis</a:t>
            </a:r>
            <a:r>
              <a:rPr sz="3150" b="1" spc="160" dirty="0">
                <a:solidFill>
                  <a:srgbClr val="171FD0"/>
                </a:solidFill>
                <a:latin typeface="Tahoma"/>
                <a:cs typeface="Tahoma"/>
              </a:rPr>
              <a:t> </a:t>
            </a:r>
            <a:r>
              <a:rPr sz="3150" b="1" spc="125" dirty="0">
                <a:solidFill>
                  <a:srgbClr val="171FD0"/>
                </a:solidFill>
                <a:latin typeface="Tahoma"/>
                <a:cs typeface="Tahoma"/>
              </a:rPr>
              <a:t>et</a:t>
            </a:r>
            <a:r>
              <a:rPr sz="3150" b="1" spc="155" dirty="0">
                <a:solidFill>
                  <a:srgbClr val="171FD0"/>
                </a:solidFill>
                <a:latin typeface="Tahoma"/>
                <a:cs typeface="Tahoma"/>
              </a:rPr>
              <a:t> </a:t>
            </a:r>
            <a:r>
              <a:rPr sz="3150" b="1" spc="145" dirty="0">
                <a:solidFill>
                  <a:srgbClr val="171FD0"/>
                </a:solidFill>
                <a:latin typeface="Tahoma"/>
                <a:cs typeface="Tahoma"/>
              </a:rPr>
              <a:t>Limitations</a:t>
            </a:r>
            <a:endParaRPr sz="3150">
              <a:latin typeface="Tahoma"/>
              <a:cs typeface="Tahoma"/>
            </a:endParaRPr>
          </a:p>
        </p:txBody>
      </p:sp>
      <p:sp>
        <p:nvSpPr>
          <p:cNvPr id="3" name="object 3">
            <a:extLst>
              <a:ext uri="{FF2B5EF4-FFF2-40B4-BE49-F238E27FC236}">
                <a16:creationId xmlns:a16="http://schemas.microsoft.com/office/drawing/2014/main" id="{B06A394E-4296-E8B1-EB74-E90E2804E23F}"/>
              </a:ext>
            </a:extLst>
          </p:cNvPr>
          <p:cNvSpPr txBox="1"/>
          <p:nvPr/>
        </p:nvSpPr>
        <p:spPr>
          <a:xfrm>
            <a:off x="838200" y="1545184"/>
            <a:ext cx="7330440" cy="5343771"/>
          </a:xfrm>
          <a:prstGeom prst="rect">
            <a:avLst/>
          </a:prstGeom>
          <a:solidFill>
            <a:srgbClr val="F5F5F5"/>
          </a:solidFill>
        </p:spPr>
        <p:txBody>
          <a:bodyPr vert="horz" wrap="square" lIns="0" tIns="354330" rIns="0" bIns="0"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3600" b="1" i="0" u="none" strike="noStrike" cap="none" normalizeH="0" baseline="0" dirty="0">
                <a:ln>
                  <a:noFill/>
                </a:ln>
                <a:solidFill>
                  <a:schemeClr val="tx1"/>
                </a:solidFill>
                <a:effectLst/>
                <a:latin typeface="Arial" panose="020B0604020202020204" pitchFamily="34" charset="0"/>
              </a:rPr>
              <a:t>Collecte des données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fr-FR" sz="3600" b="1" dirty="0"/>
              <a:t>Prétraitement des données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fr-FR" sz="3600" b="1" dirty="0"/>
              <a:t>Entraînement du modèle</a:t>
            </a:r>
          </a:p>
          <a:p>
            <a:pPr marL="0" marR="0" lvl="0" indent="0" algn="l" defTabSz="914400" rtl="0" eaLnBrk="0" fontAlgn="base" latinLnBrk="0" hangingPunct="0">
              <a:lnSpc>
                <a:spcPct val="100000"/>
              </a:lnSpc>
              <a:spcBef>
                <a:spcPct val="0"/>
              </a:spcBef>
              <a:spcAft>
                <a:spcPct val="0"/>
              </a:spcAft>
              <a:buClrTx/>
              <a:buSzTx/>
              <a:tabLst/>
            </a:pPr>
            <a:endParaRPr lang="fr-FR" sz="3600" dirty="0">
              <a:solidFill>
                <a:schemeClr val="tx1"/>
              </a:solidFill>
              <a:latin typeface="Arial" panose="020B0604020202020204" pitchFamily="34" charset="0"/>
              <a:cs typeface="Verdana"/>
            </a:endParaRPr>
          </a:p>
          <a:p>
            <a:pPr marL="0" marR="0" lvl="0" indent="0" algn="l" defTabSz="914400" rtl="0" eaLnBrk="0" fontAlgn="base" latinLnBrk="0" hangingPunct="0">
              <a:lnSpc>
                <a:spcPct val="100000"/>
              </a:lnSpc>
              <a:spcBef>
                <a:spcPct val="0"/>
              </a:spcBef>
              <a:spcAft>
                <a:spcPct val="0"/>
              </a:spcAft>
              <a:buClrTx/>
              <a:buSzTx/>
              <a:tabLst/>
            </a:pPr>
            <a:r>
              <a:rPr lang="fr-FR" sz="3600" b="1" dirty="0"/>
              <a:t>Évaluation et validation</a:t>
            </a:r>
          </a:p>
          <a:p>
            <a:pPr marL="0" marR="0" lvl="0" indent="0" algn="l" defTabSz="914400" rtl="0" eaLnBrk="0" fontAlgn="base" latinLnBrk="0" hangingPunct="0">
              <a:lnSpc>
                <a:spcPct val="100000"/>
              </a:lnSpc>
              <a:spcBef>
                <a:spcPct val="0"/>
              </a:spcBef>
              <a:spcAft>
                <a:spcPct val="0"/>
              </a:spcAft>
              <a:buClrTx/>
              <a:buSzTx/>
              <a:tabLst/>
            </a:pPr>
            <a:endParaRPr lang="fr-FR" sz="3600" b="1" dirty="0">
              <a:latin typeface="Verdana"/>
              <a:cs typeface="Verdana"/>
            </a:endParaRPr>
          </a:p>
          <a:p>
            <a:pPr marL="0" marR="0" lvl="0" indent="0" algn="l" defTabSz="914400" rtl="0" eaLnBrk="0" fontAlgn="base" latinLnBrk="0" hangingPunct="0">
              <a:lnSpc>
                <a:spcPct val="100000"/>
              </a:lnSpc>
              <a:spcBef>
                <a:spcPct val="0"/>
              </a:spcBef>
              <a:spcAft>
                <a:spcPct val="0"/>
              </a:spcAft>
              <a:buClrTx/>
              <a:buSzTx/>
              <a:tabLst/>
            </a:pPr>
            <a:r>
              <a:rPr lang="fr-FR" sz="3600" b="1" dirty="0"/>
              <a:t>Déploiement et maintenance</a:t>
            </a:r>
            <a:endParaRPr sz="3600" dirty="0">
              <a:latin typeface="Verdana"/>
              <a:cs typeface="Verdana"/>
            </a:endParaRPr>
          </a:p>
        </p:txBody>
      </p:sp>
      <p:sp>
        <p:nvSpPr>
          <p:cNvPr id="12" name="object 12">
            <a:extLst>
              <a:ext uri="{FF2B5EF4-FFF2-40B4-BE49-F238E27FC236}">
                <a16:creationId xmlns:a16="http://schemas.microsoft.com/office/drawing/2014/main" id="{2631797C-3433-4B89-6219-90C7D092B14F}"/>
              </a:ext>
            </a:extLst>
          </p:cNvPr>
          <p:cNvSpPr txBox="1"/>
          <p:nvPr/>
        </p:nvSpPr>
        <p:spPr>
          <a:xfrm>
            <a:off x="7797928" y="5906463"/>
            <a:ext cx="1172845" cy="659130"/>
          </a:xfrm>
          <a:prstGeom prst="rect">
            <a:avLst/>
          </a:prstGeom>
        </p:spPr>
        <p:txBody>
          <a:bodyPr vert="horz" wrap="square" lIns="0" tIns="13335" rIns="0" bIns="0" rtlCol="0">
            <a:spAutoFit/>
          </a:bodyPr>
          <a:lstStyle/>
          <a:p>
            <a:pPr marL="12700">
              <a:lnSpc>
                <a:spcPct val="100000"/>
              </a:lnSpc>
              <a:spcBef>
                <a:spcPts val="105"/>
              </a:spcBef>
            </a:pPr>
            <a:r>
              <a:rPr sz="4150" b="1" spc="-450" dirty="0">
                <a:solidFill>
                  <a:srgbClr val="FFFFFF"/>
                </a:solidFill>
                <a:latin typeface="Tahoma"/>
                <a:cs typeface="Tahoma"/>
              </a:rPr>
              <a:t>98%</a:t>
            </a:r>
            <a:endParaRPr sz="4150">
              <a:latin typeface="Tahoma"/>
              <a:cs typeface="Tahoma"/>
            </a:endParaRPr>
          </a:p>
        </p:txBody>
      </p:sp>
      <p:pic>
        <p:nvPicPr>
          <p:cNvPr id="5" name="Picture 4">
            <a:extLst>
              <a:ext uri="{FF2B5EF4-FFF2-40B4-BE49-F238E27FC236}">
                <a16:creationId xmlns:a16="http://schemas.microsoft.com/office/drawing/2014/main" id="{E84C44D8-047C-6084-8995-A48F014A1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4350" y="3483303"/>
            <a:ext cx="9525000" cy="5505450"/>
          </a:xfrm>
          <a:prstGeom prst="rect">
            <a:avLst/>
          </a:prstGeom>
        </p:spPr>
      </p:pic>
    </p:spTree>
    <p:extLst>
      <p:ext uri="{BB962C8B-B14F-4D97-AF65-F5344CB8AC3E}">
        <p14:creationId xmlns:p14="http://schemas.microsoft.com/office/powerpoint/2010/main" val="1580686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511195"/>
            <a:ext cx="6017895" cy="508000"/>
          </a:xfrm>
          <a:prstGeom prst="rect">
            <a:avLst/>
          </a:prstGeom>
        </p:spPr>
        <p:txBody>
          <a:bodyPr vert="horz" wrap="square" lIns="0" tIns="14604" rIns="0" bIns="0" rtlCol="0">
            <a:spAutoFit/>
          </a:bodyPr>
          <a:lstStyle/>
          <a:p>
            <a:pPr marL="12700">
              <a:lnSpc>
                <a:spcPct val="100000"/>
              </a:lnSpc>
              <a:spcBef>
                <a:spcPts val="114"/>
              </a:spcBef>
            </a:pPr>
            <a:r>
              <a:rPr sz="3150" b="1" spc="190" dirty="0">
                <a:solidFill>
                  <a:srgbClr val="171FD0"/>
                </a:solidFill>
                <a:latin typeface="Tahoma"/>
                <a:cs typeface="Tahoma"/>
              </a:rPr>
              <a:t>Conclusion</a:t>
            </a:r>
            <a:r>
              <a:rPr sz="3150" b="1" spc="170" dirty="0">
                <a:solidFill>
                  <a:srgbClr val="171FD0"/>
                </a:solidFill>
                <a:latin typeface="Tahoma"/>
                <a:cs typeface="Tahoma"/>
              </a:rPr>
              <a:t> </a:t>
            </a:r>
            <a:r>
              <a:rPr sz="3150" b="1" spc="125" dirty="0">
                <a:solidFill>
                  <a:srgbClr val="171FD0"/>
                </a:solidFill>
                <a:latin typeface="Tahoma"/>
                <a:cs typeface="Tahoma"/>
              </a:rPr>
              <a:t>et</a:t>
            </a:r>
            <a:r>
              <a:rPr sz="3150" b="1" spc="170" dirty="0">
                <a:solidFill>
                  <a:srgbClr val="171FD0"/>
                </a:solidFill>
                <a:latin typeface="Tahoma"/>
                <a:cs typeface="Tahoma"/>
              </a:rPr>
              <a:t> </a:t>
            </a:r>
            <a:r>
              <a:rPr sz="3150" b="1" spc="160" dirty="0">
                <a:solidFill>
                  <a:srgbClr val="171FD0"/>
                </a:solidFill>
                <a:latin typeface="Tahoma"/>
                <a:cs typeface="Tahoma"/>
              </a:rPr>
              <a:t>Perspectives</a:t>
            </a:r>
            <a:endParaRPr sz="3150">
              <a:latin typeface="Tahoma"/>
              <a:cs typeface="Tahoma"/>
            </a:endParaRPr>
          </a:p>
        </p:txBody>
      </p:sp>
      <p:sp>
        <p:nvSpPr>
          <p:cNvPr id="3" name="object 3"/>
          <p:cNvSpPr txBox="1"/>
          <p:nvPr/>
        </p:nvSpPr>
        <p:spPr>
          <a:xfrm>
            <a:off x="9150927" y="7200315"/>
            <a:ext cx="8601256" cy="2512226"/>
          </a:xfrm>
          <a:prstGeom prst="rect">
            <a:avLst/>
          </a:prstGeom>
          <a:solidFill>
            <a:srgbClr val="F5F5F5"/>
          </a:solidFill>
        </p:spPr>
        <p:txBody>
          <a:bodyPr vert="horz" wrap="square" lIns="0" tIns="354330" rIns="0" bIns="0" rtlCol="0">
            <a:spAutoFit/>
          </a:bodyPr>
          <a:lstStyle/>
          <a:p>
            <a:pPr>
              <a:buFont typeface="Arial" panose="020B0604020202020204" pitchFamily="34" charset="0"/>
              <a:buChar char="•"/>
            </a:pPr>
            <a:r>
              <a:rPr lang="fr-FR" sz="2800" b="1" dirty="0"/>
              <a:t>Perspectives :</a:t>
            </a:r>
            <a:r>
              <a:rPr lang="fr-FR" sz="2800" dirty="0"/>
              <a:t>Intégrer plus de données des réseaux sociaux.</a:t>
            </a:r>
          </a:p>
          <a:p>
            <a:pPr>
              <a:buFont typeface="Arial" panose="020B0604020202020204" pitchFamily="34" charset="0"/>
              <a:buChar char="•"/>
            </a:pPr>
            <a:r>
              <a:rPr lang="fr-FR" sz="2800" dirty="0"/>
              <a:t>Développer une application mobile pour apprendre le Darija.</a:t>
            </a:r>
          </a:p>
          <a:p>
            <a:pPr>
              <a:buFont typeface="Arial" panose="020B0604020202020204" pitchFamily="34" charset="0"/>
              <a:buChar char="•"/>
            </a:pPr>
            <a:r>
              <a:rPr lang="fr-FR" sz="2800" dirty="0"/>
              <a:t>Utiliser des modèles préentraînés (ex. AraBERT).</a:t>
            </a:r>
          </a:p>
        </p:txBody>
      </p:sp>
      <p:sp>
        <p:nvSpPr>
          <p:cNvPr id="6" name="object 6"/>
          <p:cNvSpPr txBox="1"/>
          <p:nvPr/>
        </p:nvSpPr>
        <p:spPr>
          <a:xfrm>
            <a:off x="7828734" y="3333507"/>
            <a:ext cx="1111250" cy="659130"/>
          </a:xfrm>
          <a:prstGeom prst="rect">
            <a:avLst/>
          </a:prstGeom>
        </p:spPr>
        <p:txBody>
          <a:bodyPr vert="horz" wrap="square" lIns="0" tIns="13335" rIns="0" bIns="0" rtlCol="0">
            <a:spAutoFit/>
          </a:bodyPr>
          <a:lstStyle/>
          <a:p>
            <a:pPr marL="12700">
              <a:lnSpc>
                <a:spcPct val="100000"/>
              </a:lnSpc>
              <a:spcBef>
                <a:spcPts val="105"/>
              </a:spcBef>
            </a:pPr>
            <a:r>
              <a:rPr sz="4150" b="1" spc="-620" dirty="0">
                <a:solidFill>
                  <a:srgbClr val="FFFFFF"/>
                </a:solidFill>
                <a:latin typeface="Tahoma"/>
                <a:cs typeface="Tahoma"/>
              </a:rPr>
              <a:t>22%</a:t>
            </a:r>
            <a:endParaRPr sz="4150">
              <a:latin typeface="Tahoma"/>
              <a:cs typeface="Tahoma"/>
            </a:endParaRPr>
          </a:p>
        </p:txBody>
      </p:sp>
      <p:sp>
        <p:nvSpPr>
          <p:cNvPr id="12" name="object 12"/>
          <p:cNvSpPr txBox="1"/>
          <p:nvPr/>
        </p:nvSpPr>
        <p:spPr>
          <a:xfrm>
            <a:off x="7797928" y="5906463"/>
            <a:ext cx="1172845" cy="659130"/>
          </a:xfrm>
          <a:prstGeom prst="rect">
            <a:avLst/>
          </a:prstGeom>
        </p:spPr>
        <p:txBody>
          <a:bodyPr vert="horz" wrap="square" lIns="0" tIns="13335" rIns="0" bIns="0" rtlCol="0">
            <a:spAutoFit/>
          </a:bodyPr>
          <a:lstStyle/>
          <a:p>
            <a:pPr marL="12700">
              <a:lnSpc>
                <a:spcPct val="100000"/>
              </a:lnSpc>
              <a:spcBef>
                <a:spcPts val="105"/>
              </a:spcBef>
            </a:pPr>
            <a:r>
              <a:rPr sz="4150" b="1" spc="-450" dirty="0">
                <a:solidFill>
                  <a:srgbClr val="FFFFFF"/>
                </a:solidFill>
                <a:latin typeface="Tahoma"/>
                <a:cs typeface="Tahoma"/>
              </a:rPr>
              <a:t>98%</a:t>
            </a:r>
            <a:endParaRPr sz="4150">
              <a:latin typeface="Tahoma"/>
              <a:cs typeface="Tahoma"/>
            </a:endParaRPr>
          </a:p>
        </p:txBody>
      </p:sp>
      <p:sp>
        <p:nvSpPr>
          <p:cNvPr id="18" name="object 18"/>
          <p:cNvSpPr txBox="1"/>
          <p:nvPr/>
        </p:nvSpPr>
        <p:spPr>
          <a:xfrm>
            <a:off x="7801305" y="8456428"/>
            <a:ext cx="1165860" cy="659130"/>
          </a:xfrm>
          <a:prstGeom prst="rect">
            <a:avLst/>
          </a:prstGeom>
        </p:spPr>
        <p:txBody>
          <a:bodyPr vert="horz" wrap="square" lIns="0" tIns="13335" rIns="0" bIns="0" rtlCol="0">
            <a:spAutoFit/>
          </a:bodyPr>
          <a:lstStyle/>
          <a:p>
            <a:pPr marL="12700">
              <a:lnSpc>
                <a:spcPct val="100000"/>
              </a:lnSpc>
              <a:spcBef>
                <a:spcPts val="105"/>
              </a:spcBef>
            </a:pPr>
            <a:r>
              <a:rPr sz="4150" b="1" spc="-470" dirty="0">
                <a:solidFill>
                  <a:srgbClr val="FFFFFF"/>
                </a:solidFill>
                <a:latin typeface="Tahoma"/>
                <a:cs typeface="Tahoma"/>
              </a:rPr>
              <a:t>45%</a:t>
            </a:r>
            <a:endParaRPr sz="4150">
              <a:latin typeface="Tahoma"/>
              <a:cs typeface="Tahoma"/>
            </a:endParaRPr>
          </a:p>
        </p:txBody>
      </p:sp>
      <p:sp>
        <p:nvSpPr>
          <p:cNvPr id="28" name="object 3">
            <a:extLst>
              <a:ext uri="{FF2B5EF4-FFF2-40B4-BE49-F238E27FC236}">
                <a16:creationId xmlns:a16="http://schemas.microsoft.com/office/drawing/2014/main" id="{10E6D0E9-B481-3F7B-FA7F-F98ECA87F12F}"/>
              </a:ext>
            </a:extLst>
          </p:cNvPr>
          <p:cNvSpPr txBox="1"/>
          <p:nvPr/>
        </p:nvSpPr>
        <p:spPr>
          <a:xfrm>
            <a:off x="762000" y="1503402"/>
            <a:ext cx="7330440" cy="2512226"/>
          </a:xfrm>
          <a:prstGeom prst="rect">
            <a:avLst/>
          </a:prstGeom>
          <a:solidFill>
            <a:srgbClr val="F5F5F5"/>
          </a:solidFill>
        </p:spPr>
        <p:txBody>
          <a:bodyPr vert="horz" wrap="square" lIns="0" tIns="354330" rIns="0" bIns="0" rtlCol="0">
            <a:spAutoFit/>
          </a:bodyPr>
          <a:lstStyle/>
          <a:p>
            <a:pPr>
              <a:buFont typeface="Arial" panose="020B0604020202020204" pitchFamily="34" charset="0"/>
              <a:buChar char="•"/>
            </a:pPr>
            <a:r>
              <a:rPr lang="fr-FR" sz="2800" b="1" dirty="0"/>
              <a:t>Résumé :</a:t>
            </a:r>
            <a:r>
              <a:rPr lang="fr-FR" sz="2800" dirty="0"/>
              <a:t>Le Darija est une langue riche avec des variations dialectales fascinantes.</a:t>
            </a:r>
          </a:p>
          <a:p>
            <a:pPr>
              <a:buFont typeface="Arial" panose="020B0604020202020204" pitchFamily="34" charset="0"/>
              <a:buChar char="•"/>
            </a:pPr>
            <a:r>
              <a:rPr lang="fr-FR" sz="2800" dirty="0"/>
              <a:t>Cette diversité est un défi mais aussi une opportunité pour les linguistes et ingénieurs NLP</a:t>
            </a:r>
            <a:endParaRPr sz="2700" dirty="0">
              <a:latin typeface="Verdana"/>
              <a:cs typeface="Verdana"/>
            </a:endParaRPr>
          </a:p>
        </p:txBody>
      </p:sp>
      <p:pic>
        <p:nvPicPr>
          <p:cNvPr id="32" name="Picture 31">
            <a:extLst>
              <a:ext uri="{FF2B5EF4-FFF2-40B4-BE49-F238E27FC236}">
                <a16:creationId xmlns:a16="http://schemas.microsoft.com/office/drawing/2014/main" id="{0A98C343-D2B1-C91D-028E-C7F783EC1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550" y="3992637"/>
            <a:ext cx="3412514" cy="6172200"/>
          </a:xfrm>
          <a:prstGeom prst="rect">
            <a:avLst/>
          </a:prstGeom>
        </p:spPr>
      </p:pic>
      <p:pic>
        <p:nvPicPr>
          <p:cNvPr id="33" name="object 12">
            <a:extLst>
              <a:ext uri="{FF2B5EF4-FFF2-40B4-BE49-F238E27FC236}">
                <a16:creationId xmlns:a16="http://schemas.microsoft.com/office/drawing/2014/main" id="{1EB2D5B7-2091-5C8F-50FA-1C533F2FB659}"/>
              </a:ext>
            </a:extLst>
          </p:cNvPr>
          <p:cNvPicPr/>
          <p:nvPr/>
        </p:nvPicPr>
        <p:blipFill>
          <a:blip r:embed="rId3" cstate="print"/>
          <a:stretch>
            <a:fillRect/>
          </a:stretch>
        </p:blipFill>
        <p:spPr>
          <a:xfrm>
            <a:off x="8595971" y="1773296"/>
            <a:ext cx="2625954" cy="2515529"/>
          </a:xfrm>
          <a:prstGeom prst="rect">
            <a:avLst/>
          </a:prstGeom>
        </p:spPr>
      </p:pic>
      <p:pic>
        <p:nvPicPr>
          <p:cNvPr id="34" name="Image 8">
            <a:extLst>
              <a:ext uri="{FF2B5EF4-FFF2-40B4-BE49-F238E27FC236}">
                <a16:creationId xmlns:a16="http://schemas.microsoft.com/office/drawing/2014/main" id="{9C57A593-E5C9-9B30-000E-F23FDC36D5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3000" y="1943100"/>
            <a:ext cx="4182262" cy="49358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8967" y="6184167"/>
            <a:ext cx="711200" cy="659130"/>
          </a:xfrm>
          <a:prstGeom prst="rect">
            <a:avLst/>
          </a:prstGeom>
        </p:spPr>
        <p:txBody>
          <a:bodyPr vert="horz" wrap="square" lIns="0" tIns="13335" rIns="0" bIns="0" rtlCol="0">
            <a:spAutoFit/>
          </a:bodyPr>
          <a:lstStyle/>
          <a:p>
            <a:pPr marL="12700">
              <a:lnSpc>
                <a:spcPct val="100000"/>
              </a:lnSpc>
              <a:spcBef>
                <a:spcPts val="105"/>
              </a:spcBef>
            </a:pPr>
            <a:r>
              <a:rPr sz="4150" b="1" spc="-25" dirty="0">
                <a:solidFill>
                  <a:srgbClr val="FFFFFF"/>
                </a:solidFill>
                <a:latin typeface="Tahoma"/>
                <a:cs typeface="Tahoma"/>
              </a:rPr>
              <a:t>07</a:t>
            </a:r>
            <a:endParaRPr sz="4150">
              <a:latin typeface="Tahoma"/>
              <a:cs typeface="Tahoma"/>
            </a:endParaRPr>
          </a:p>
        </p:txBody>
      </p:sp>
      <p:grpSp>
        <p:nvGrpSpPr>
          <p:cNvPr id="3" name="object 3"/>
          <p:cNvGrpSpPr/>
          <p:nvPr/>
        </p:nvGrpSpPr>
        <p:grpSpPr>
          <a:xfrm>
            <a:off x="7748761" y="1341320"/>
            <a:ext cx="9601200" cy="7366634"/>
            <a:chOff x="7748761" y="1341320"/>
            <a:chExt cx="9601200" cy="7366634"/>
          </a:xfrm>
        </p:grpSpPr>
        <p:pic>
          <p:nvPicPr>
            <p:cNvPr id="4" name="object 4"/>
            <p:cNvPicPr/>
            <p:nvPr/>
          </p:nvPicPr>
          <p:blipFill>
            <a:blip r:embed="rId2" cstate="print"/>
            <a:stretch>
              <a:fillRect/>
            </a:stretch>
          </p:blipFill>
          <p:spPr>
            <a:xfrm>
              <a:off x="7973023" y="7817819"/>
              <a:ext cx="1193112" cy="889920"/>
            </a:xfrm>
            <a:prstGeom prst="rect">
              <a:avLst/>
            </a:prstGeom>
          </p:spPr>
        </p:pic>
        <p:pic>
          <p:nvPicPr>
            <p:cNvPr id="5" name="object 5"/>
            <p:cNvPicPr/>
            <p:nvPr/>
          </p:nvPicPr>
          <p:blipFill>
            <a:blip r:embed="rId3" cstate="print"/>
            <a:stretch>
              <a:fillRect/>
            </a:stretch>
          </p:blipFill>
          <p:spPr>
            <a:xfrm>
              <a:off x="7748761" y="1341320"/>
              <a:ext cx="9601199" cy="3790949"/>
            </a:xfrm>
            <a:prstGeom prst="rect">
              <a:avLst/>
            </a:prstGeom>
          </p:spPr>
        </p:pic>
      </p:grpSp>
      <p:sp>
        <p:nvSpPr>
          <p:cNvPr id="6" name="object 6"/>
          <p:cNvSpPr txBox="1"/>
          <p:nvPr/>
        </p:nvSpPr>
        <p:spPr>
          <a:xfrm>
            <a:off x="1016000" y="511195"/>
            <a:ext cx="2264410" cy="508000"/>
          </a:xfrm>
          <a:prstGeom prst="rect">
            <a:avLst/>
          </a:prstGeom>
        </p:spPr>
        <p:txBody>
          <a:bodyPr vert="horz" wrap="square" lIns="0" tIns="14604" rIns="0" bIns="0" rtlCol="0">
            <a:spAutoFit/>
          </a:bodyPr>
          <a:lstStyle/>
          <a:p>
            <a:pPr marL="12700">
              <a:lnSpc>
                <a:spcPct val="100000"/>
              </a:lnSpc>
              <a:spcBef>
                <a:spcPts val="114"/>
              </a:spcBef>
            </a:pPr>
            <a:r>
              <a:rPr sz="3150" b="1" spc="175" dirty="0">
                <a:solidFill>
                  <a:srgbClr val="171FD0"/>
                </a:solidFill>
                <a:latin typeface="Tahoma"/>
                <a:cs typeface="Tahoma"/>
              </a:rPr>
              <a:t>Sommaire</a:t>
            </a:r>
            <a:endParaRPr sz="3150">
              <a:latin typeface="Tahoma"/>
              <a:cs typeface="Tahoma"/>
            </a:endParaRPr>
          </a:p>
        </p:txBody>
      </p:sp>
      <p:sp>
        <p:nvSpPr>
          <p:cNvPr id="7" name="object 7"/>
          <p:cNvSpPr txBox="1"/>
          <p:nvPr/>
        </p:nvSpPr>
        <p:spPr>
          <a:xfrm>
            <a:off x="2827409" y="6204084"/>
            <a:ext cx="4660900" cy="569595"/>
          </a:xfrm>
          <a:prstGeom prst="rect">
            <a:avLst/>
          </a:prstGeom>
        </p:spPr>
        <p:txBody>
          <a:bodyPr vert="horz" wrap="square" lIns="0" tIns="14604" rIns="0" bIns="0" rtlCol="0">
            <a:spAutoFit/>
          </a:bodyPr>
          <a:lstStyle/>
          <a:p>
            <a:pPr marL="12700">
              <a:lnSpc>
                <a:spcPct val="100000"/>
              </a:lnSpc>
              <a:spcBef>
                <a:spcPts val="114"/>
              </a:spcBef>
            </a:pPr>
            <a:r>
              <a:rPr sz="3550" b="1" spc="80" dirty="0">
                <a:latin typeface="Tahoma"/>
                <a:cs typeface="Tahoma"/>
              </a:rPr>
              <a:t>Défis</a:t>
            </a:r>
            <a:r>
              <a:rPr sz="3550" b="1" spc="-30" dirty="0">
                <a:latin typeface="Tahoma"/>
                <a:cs typeface="Tahoma"/>
              </a:rPr>
              <a:t> </a:t>
            </a:r>
            <a:r>
              <a:rPr sz="3550" b="1" spc="95" dirty="0">
                <a:latin typeface="Tahoma"/>
                <a:cs typeface="Tahoma"/>
              </a:rPr>
              <a:t>et</a:t>
            </a:r>
            <a:r>
              <a:rPr sz="3550" b="1" spc="-25" dirty="0">
                <a:latin typeface="Tahoma"/>
                <a:cs typeface="Tahoma"/>
              </a:rPr>
              <a:t> </a:t>
            </a:r>
            <a:r>
              <a:rPr sz="3550" b="1" spc="75" dirty="0">
                <a:latin typeface="Tahoma"/>
                <a:cs typeface="Tahoma"/>
              </a:rPr>
              <a:t>Limitations</a:t>
            </a:r>
            <a:endParaRPr sz="3550">
              <a:latin typeface="Tahoma"/>
              <a:cs typeface="Tahoma"/>
            </a:endParaRPr>
          </a:p>
        </p:txBody>
      </p:sp>
      <p:sp>
        <p:nvSpPr>
          <p:cNvPr id="8" name="object 8"/>
          <p:cNvSpPr txBox="1"/>
          <p:nvPr/>
        </p:nvSpPr>
        <p:spPr>
          <a:xfrm>
            <a:off x="8203626" y="7911138"/>
            <a:ext cx="7734300" cy="659130"/>
          </a:xfrm>
          <a:prstGeom prst="rect">
            <a:avLst/>
          </a:prstGeom>
        </p:spPr>
        <p:txBody>
          <a:bodyPr vert="horz" wrap="square" lIns="0" tIns="13335" rIns="0" bIns="0" rtlCol="0">
            <a:spAutoFit/>
          </a:bodyPr>
          <a:lstStyle/>
          <a:p>
            <a:pPr marL="12700">
              <a:lnSpc>
                <a:spcPct val="100000"/>
              </a:lnSpc>
              <a:spcBef>
                <a:spcPts val="105"/>
              </a:spcBef>
              <a:tabLst>
                <a:tab pos="1285240" algn="l"/>
              </a:tabLst>
            </a:pPr>
            <a:r>
              <a:rPr sz="4150" b="1" spc="90" dirty="0">
                <a:solidFill>
                  <a:srgbClr val="FFFFFF"/>
                </a:solidFill>
                <a:latin typeface="Tahoma"/>
                <a:cs typeface="Tahoma"/>
              </a:rPr>
              <a:t>08</a:t>
            </a:r>
            <a:r>
              <a:rPr sz="4150" b="1" dirty="0">
                <a:solidFill>
                  <a:srgbClr val="FFFFFF"/>
                </a:solidFill>
                <a:latin typeface="Tahoma"/>
                <a:cs typeface="Tahoma"/>
              </a:rPr>
              <a:t>	</a:t>
            </a:r>
            <a:r>
              <a:rPr sz="3550" b="1" spc="120" dirty="0">
                <a:latin typeface="Tahoma"/>
                <a:cs typeface="Tahoma"/>
              </a:rPr>
              <a:t>Conclusion</a:t>
            </a:r>
            <a:r>
              <a:rPr sz="3550" b="1" spc="-10" dirty="0">
                <a:latin typeface="Tahoma"/>
                <a:cs typeface="Tahoma"/>
              </a:rPr>
              <a:t> </a:t>
            </a:r>
            <a:r>
              <a:rPr sz="3550" b="1" spc="95" dirty="0">
                <a:latin typeface="Tahoma"/>
                <a:cs typeface="Tahoma"/>
              </a:rPr>
              <a:t>et</a:t>
            </a:r>
            <a:r>
              <a:rPr sz="3550" b="1" spc="-10" dirty="0">
                <a:latin typeface="Tahoma"/>
                <a:cs typeface="Tahoma"/>
              </a:rPr>
              <a:t> </a:t>
            </a:r>
            <a:r>
              <a:rPr sz="3550" b="1" spc="95" dirty="0">
                <a:latin typeface="Tahoma"/>
                <a:cs typeface="Tahoma"/>
              </a:rPr>
              <a:t>Perspectives</a:t>
            </a:r>
            <a:endParaRPr sz="3550">
              <a:latin typeface="Tahoma"/>
              <a:cs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85165" y="10238607"/>
            <a:ext cx="635" cy="48895"/>
          </a:xfrm>
          <a:custGeom>
            <a:avLst/>
            <a:gdLst/>
            <a:ahLst/>
            <a:cxnLst/>
            <a:rect l="l" t="t" r="r" b="b"/>
            <a:pathLst>
              <a:path w="635" h="48895">
                <a:moveTo>
                  <a:pt x="398" y="0"/>
                </a:moveTo>
                <a:lnTo>
                  <a:pt x="382" y="2032"/>
                </a:lnTo>
                <a:lnTo>
                  <a:pt x="0" y="48391"/>
                </a:lnTo>
              </a:path>
            </a:pathLst>
          </a:custGeom>
          <a:ln w="190499">
            <a:solidFill>
              <a:srgbClr val="000000"/>
            </a:solidFill>
          </a:ln>
        </p:spPr>
        <p:txBody>
          <a:bodyPr wrap="square" lIns="0" tIns="0" rIns="0" bIns="0" rtlCol="0"/>
          <a:lstStyle/>
          <a:p>
            <a:endParaRPr/>
          </a:p>
        </p:txBody>
      </p:sp>
      <p:sp>
        <p:nvSpPr>
          <p:cNvPr id="3" name="object 3"/>
          <p:cNvSpPr/>
          <p:nvPr/>
        </p:nvSpPr>
        <p:spPr>
          <a:xfrm>
            <a:off x="12148560" y="10238607"/>
            <a:ext cx="635" cy="48895"/>
          </a:xfrm>
          <a:custGeom>
            <a:avLst/>
            <a:gdLst/>
            <a:ahLst/>
            <a:cxnLst/>
            <a:rect l="l" t="t" r="r" b="b"/>
            <a:pathLst>
              <a:path w="634" h="48895">
                <a:moveTo>
                  <a:pt x="384" y="48392"/>
                </a:moveTo>
                <a:lnTo>
                  <a:pt x="55" y="2032"/>
                </a:lnTo>
                <a:lnTo>
                  <a:pt x="0" y="0"/>
                </a:lnTo>
              </a:path>
            </a:pathLst>
          </a:custGeom>
          <a:ln w="190499">
            <a:solidFill>
              <a:srgbClr val="000000"/>
            </a:solidFill>
          </a:ln>
        </p:spPr>
        <p:txBody>
          <a:bodyPr wrap="square" lIns="0" tIns="0" rIns="0" bIns="0" rtlCol="0"/>
          <a:lstStyle/>
          <a:p>
            <a:endParaRPr/>
          </a:p>
        </p:txBody>
      </p:sp>
      <p:grpSp>
        <p:nvGrpSpPr>
          <p:cNvPr id="4" name="object 4"/>
          <p:cNvGrpSpPr/>
          <p:nvPr/>
        </p:nvGrpSpPr>
        <p:grpSpPr>
          <a:xfrm>
            <a:off x="0" y="0"/>
            <a:ext cx="9375140" cy="8257540"/>
            <a:chOff x="0" y="0"/>
            <a:chExt cx="9375140" cy="8257540"/>
          </a:xfrm>
        </p:grpSpPr>
        <p:pic>
          <p:nvPicPr>
            <p:cNvPr id="5" name="object 5"/>
            <p:cNvPicPr/>
            <p:nvPr/>
          </p:nvPicPr>
          <p:blipFill>
            <a:blip r:embed="rId2" cstate="print"/>
            <a:stretch>
              <a:fillRect/>
            </a:stretch>
          </p:blipFill>
          <p:spPr>
            <a:xfrm>
              <a:off x="0" y="0"/>
              <a:ext cx="9374629" cy="8257166"/>
            </a:xfrm>
            <a:prstGeom prst="rect">
              <a:avLst/>
            </a:prstGeom>
          </p:spPr>
        </p:pic>
        <p:pic>
          <p:nvPicPr>
            <p:cNvPr id="6" name="object 6"/>
            <p:cNvPicPr/>
            <p:nvPr/>
          </p:nvPicPr>
          <p:blipFill>
            <a:blip r:embed="rId3" cstate="print"/>
            <a:stretch>
              <a:fillRect/>
            </a:stretch>
          </p:blipFill>
          <p:spPr>
            <a:xfrm>
              <a:off x="0" y="0"/>
              <a:ext cx="7013637" cy="5749408"/>
            </a:xfrm>
            <a:prstGeom prst="rect">
              <a:avLst/>
            </a:prstGeom>
          </p:spPr>
        </p:pic>
      </p:grpSp>
      <p:pic>
        <p:nvPicPr>
          <p:cNvPr id="7" name="object 7"/>
          <p:cNvPicPr/>
          <p:nvPr/>
        </p:nvPicPr>
        <p:blipFill>
          <a:blip r:embed="rId4" cstate="print"/>
          <a:stretch>
            <a:fillRect/>
          </a:stretch>
        </p:blipFill>
        <p:spPr>
          <a:xfrm>
            <a:off x="10097268" y="1403595"/>
            <a:ext cx="1141031" cy="471174"/>
          </a:xfrm>
          <a:prstGeom prst="rect">
            <a:avLst/>
          </a:prstGeom>
        </p:spPr>
      </p:pic>
      <p:pic>
        <p:nvPicPr>
          <p:cNvPr id="8" name="object 8"/>
          <p:cNvPicPr/>
          <p:nvPr/>
        </p:nvPicPr>
        <p:blipFill>
          <a:blip r:embed="rId5" cstate="print"/>
          <a:stretch>
            <a:fillRect/>
          </a:stretch>
        </p:blipFill>
        <p:spPr>
          <a:xfrm>
            <a:off x="4078583" y="8831582"/>
            <a:ext cx="916070" cy="916070"/>
          </a:xfrm>
          <a:prstGeom prst="rect">
            <a:avLst/>
          </a:prstGeom>
        </p:spPr>
      </p:pic>
      <p:pic>
        <p:nvPicPr>
          <p:cNvPr id="9" name="object 9"/>
          <p:cNvPicPr/>
          <p:nvPr/>
        </p:nvPicPr>
        <p:blipFill>
          <a:blip r:embed="rId6" cstate="print"/>
          <a:stretch>
            <a:fillRect/>
          </a:stretch>
        </p:blipFill>
        <p:spPr>
          <a:xfrm>
            <a:off x="6304686" y="7699409"/>
            <a:ext cx="5024836" cy="2587590"/>
          </a:xfrm>
          <a:prstGeom prst="rect">
            <a:avLst/>
          </a:prstGeom>
        </p:spPr>
      </p:pic>
      <p:pic>
        <p:nvPicPr>
          <p:cNvPr id="10" name="object 10"/>
          <p:cNvPicPr/>
          <p:nvPr/>
        </p:nvPicPr>
        <p:blipFill>
          <a:blip r:embed="rId7" cstate="print"/>
          <a:stretch>
            <a:fillRect/>
          </a:stretch>
        </p:blipFill>
        <p:spPr>
          <a:xfrm>
            <a:off x="11238302" y="5860942"/>
            <a:ext cx="601573" cy="601573"/>
          </a:xfrm>
          <a:prstGeom prst="rect">
            <a:avLst/>
          </a:prstGeom>
        </p:spPr>
      </p:pic>
      <p:pic>
        <p:nvPicPr>
          <p:cNvPr id="11" name="object 11"/>
          <p:cNvPicPr/>
          <p:nvPr/>
        </p:nvPicPr>
        <p:blipFill>
          <a:blip r:embed="rId7" cstate="print"/>
          <a:stretch>
            <a:fillRect/>
          </a:stretch>
        </p:blipFill>
        <p:spPr>
          <a:xfrm>
            <a:off x="427126" y="8230009"/>
            <a:ext cx="601573" cy="601573"/>
          </a:xfrm>
          <a:prstGeom prst="rect">
            <a:avLst/>
          </a:prstGeom>
        </p:spPr>
      </p:pic>
      <p:sp>
        <p:nvSpPr>
          <p:cNvPr id="12" name="object 12"/>
          <p:cNvSpPr txBox="1"/>
          <p:nvPr/>
        </p:nvSpPr>
        <p:spPr>
          <a:xfrm>
            <a:off x="10378347" y="1982103"/>
            <a:ext cx="7769225" cy="2251710"/>
          </a:xfrm>
          <a:prstGeom prst="rect">
            <a:avLst/>
          </a:prstGeom>
        </p:spPr>
        <p:txBody>
          <a:bodyPr vert="horz" wrap="square" lIns="0" tIns="145415" rIns="0" bIns="0" rtlCol="0">
            <a:spAutoFit/>
          </a:bodyPr>
          <a:lstStyle/>
          <a:p>
            <a:pPr marL="12700" marR="5080">
              <a:lnSpc>
                <a:spcPts val="8290"/>
              </a:lnSpc>
              <a:spcBef>
                <a:spcPts val="1145"/>
              </a:spcBef>
            </a:pPr>
            <a:r>
              <a:rPr sz="7700" b="1" spc="210" dirty="0">
                <a:latin typeface="Tahoma"/>
                <a:cs typeface="Tahoma"/>
              </a:rPr>
              <a:t>Merci</a:t>
            </a:r>
            <a:r>
              <a:rPr sz="7700" b="1" spc="-75" dirty="0">
                <a:latin typeface="Tahoma"/>
                <a:cs typeface="Tahoma"/>
              </a:rPr>
              <a:t> </a:t>
            </a:r>
            <a:r>
              <a:rPr sz="7700" b="1" spc="229" dirty="0">
                <a:latin typeface="Tahoma"/>
                <a:cs typeface="Tahoma"/>
              </a:rPr>
              <a:t>pour </a:t>
            </a:r>
            <a:r>
              <a:rPr sz="7700" b="1" spc="150" dirty="0">
                <a:latin typeface="Tahoma"/>
                <a:cs typeface="Tahoma"/>
              </a:rPr>
              <a:t>votre</a:t>
            </a:r>
            <a:r>
              <a:rPr sz="7700" b="1" spc="-65" dirty="0">
                <a:latin typeface="Tahoma"/>
                <a:cs typeface="Tahoma"/>
              </a:rPr>
              <a:t> </a:t>
            </a:r>
            <a:r>
              <a:rPr sz="7700" b="1" spc="170" dirty="0">
                <a:latin typeface="Tahoma"/>
                <a:cs typeface="Tahoma"/>
              </a:rPr>
              <a:t>attention</a:t>
            </a:r>
            <a:endParaRPr sz="7700">
              <a:latin typeface="Tahoma"/>
              <a:cs typeface="Tahoma"/>
            </a:endParaRPr>
          </a:p>
        </p:txBody>
      </p:sp>
      <p:pic>
        <p:nvPicPr>
          <p:cNvPr id="13" name="object 13"/>
          <p:cNvPicPr/>
          <p:nvPr/>
        </p:nvPicPr>
        <p:blipFill>
          <a:blip r:embed="rId8" cstate="print"/>
          <a:stretch>
            <a:fillRect/>
          </a:stretch>
        </p:blipFill>
        <p:spPr>
          <a:xfrm>
            <a:off x="12149032" y="5749407"/>
            <a:ext cx="4113887" cy="1426216"/>
          </a:xfrm>
          <a:prstGeom prst="rect">
            <a:avLst/>
          </a:prstGeom>
        </p:spPr>
      </p:pic>
      <p:sp>
        <p:nvSpPr>
          <p:cNvPr id="14" name="object 14"/>
          <p:cNvSpPr txBox="1"/>
          <p:nvPr/>
        </p:nvSpPr>
        <p:spPr>
          <a:xfrm>
            <a:off x="12335960" y="5898172"/>
            <a:ext cx="3740150" cy="1040130"/>
          </a:xfrm>
          <a:prstGeom prst="rect">
            <a:avLst/>
          </a:prstGeom>
        </p:spPr>
        <p:txBody>
          <a:bodyPr vert="horz" wrap="square" lIns="0" tIns="13335" rIns="0" bIns="0" rtlCol="0">
            <a:spAutoFit/>
          </a:bodyPr>
          <a:lstStyle/>
          <a:p>
            <a:pPr marL="12700">
              <a:lnSpc>
                <a:spcPct val="100000"/>
              </a:lnSpc>
              <a:spcBef>
                <a:spcPts val="105"/>
              </a:spcBef>
            </a:pPr>
            <a:r>
              <a:rPr sz="6650" b="1" spc="50" dirty="0">
                <a:solidFill>
                  <a:srgbClr val="FFFFFF"/>
                </a:solidFill>
                <a:latin typeface="Tahoma"/>
                <a:cs typeface="Tahoma"/>
              </a:rPr>
              <a:t>ATELIER</a:t>
            </a:r>
            <a:endParaRPr sz="665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86878" y="2693270"/>
            <a:ext cx="635" cy="635"/>
          </a:xfrm>
          <a:custGeom>
            <a:avLst/>
            <a:gdLst/>
            <a:ahLst/>
            <a:cxnLst/>
            <a:rect l="l" t="t" r="r" b="b"/>
            <a:pathLst>
              <a:path w="635" h="635">
                <a:moveTo>
                  <a:pt x="92" y="0"/>
                </a:moveTo>
                <a:lnTo>
                  <a:pt x="0" y="209"/>
                </a:lnTo>
              </a:path>
            </a:pathLst>
          </a:custGeom>
          <a:ln w="190499">
            <a:solidFill>
              <a:srgbClr val="000000"/>
            </a:solidFill>
          </a:ln>
        </p:spPr>
        <p:txBody>
          <a:bodyPr wrap="square" lIns="0" tIns="0" rIns="0" bIns="0" rtlCol="0"/>
          <a:lstStyle/>
          <a:p>
            <a:endParaRPr/>
          </a:p>
        </p:txBody>
      </p:sp>
      <p:sp>
        <p:nvSpPr>
          <p:cNvPr id="3" name="object 3"/>
          <p:cNvSpPr/>
          <p:nvPr/>
        </p:nvSpPr>
        <p:spPr>
          <a:xfrm>
            <a:off x="3136757" y="4255003"/>
            <a:ext cx="635" cy="635"/>
          </a:xfrm>
          <a:custGeom>
            <a:avLst/>
            <a:gdLst/>
            <a:ahLst/>
            <a:cxnLst/>
            <a:rect l="l" t="t" r="r" b="b"/>
            <a:pathLst>
              <a:path w="635" h="635">
                <a:moveTo>
                  <a:pt x="83" y="0"/>
                </a:moveTo>
                <a:lnTo>
                  <a:pt x="0" y="575"/>
                </a:lnTo>
              </a:path>
            </a:pathLst>
          </a:custGeom>
          <a:ln w="190499">
            <a:solidFill>
              <a:srgbClr val="000000"/>
            </a:solidFill>
          </a:ln>
        </p:spPr>
        <p:txBody>
          <a:bodyPr wrap="square" lIns="0" tIns="0" rIns="0" bIns="0" rtlCol="0"/>
          <a:lstStyle/>
          <a:p>
            <a:endParaRPr/>
          </a:p>
        </p:txBody>
      </p:sp>
      <p:sp>
        <p:nvSpPr>
          <p:cNvPr id="4" name="object 4"/>
          <p:cNvSpPr/>
          <p:nvPr/>
        </p:nvSpPr>
        <p:spPr>
          <a:xfrm>
            <a:off x="3101120" y="4547151"/>
            <a:ext cx="635" cy="635"/>
          </a:xfrm>
          <a:custGeom>
            <a:avLst/>
            <a:gdLst/>
            <a:ahLst/>
            <a:cxnLst/>
            <a:rect l="l" t="t" r="r" b="b"/>
            <a:pathLst>
              <a:path w="635" h="635">
                <a:moveTo>
                  <a:pt x="49" y="0"/>
                </a:moveTo>
                <a:lnTo>
                  <a:pt x="0" y="526"/>
                </a:lnTo>
              </a:path>
            </a:pathLst>
          </a:custGeom>
          <a:ln w="190499">
            <a:solidFill>
              <a:srgbClr val="000000"/>
            </a:solidFill>
          </a:ln>
        </p:spPr>
        <p:txBody>
          <a:bodyPr wrap="square" lIns="0" tIns="0" rIns="0" bIns="0" rtlCol="0"/>
          <a:lstStyle/>
          <a:p>
            <a:endParaRPr/>
          </a:p>
        </p:txBody>
      </p:sp>
      <p:sp>
        <p:nvSpPr>
          <p:cNvPr id="5" name="object 5"/>
          <p:cNvSpPr/>
          <p:nvPr/>
        </p:nvSpPr>
        <p:spPr>
          <a:xfrm>
            <a:off x="3072198" y="5093182"/>
            <a:ext cx="2844165" cy="5194300"/>
          </a:xfrm>
          <a:custGeom>
            <a:avLst/>
            <a:gdLst/>
            <a:ahLst/>
            <a:cxnLst/>
            <a:rect l="l" t="t" r="r" b="b"/>
            <a:pathLst>
              <a:path w="2844165" h="5194300">
                <a:moveTo>
                  <a:pt x="208" y="0"/>
                </a:moveTo>
                <a:lnTo>
                  <a:pt x="205" y="593"/>
                </a:lnTo>
                <a:lnTo>
                  <a:pt x="0" y="50251"/>
                </a:lnTo>
                <a:lnTo>
                  <a:pt x="4" y="51393"/>
                </a:lnTo>
                <a:lnTo>
                  <a:pt x="192" y="100503"/>
                </a:lnTo>
                <a:lnTo>
                  <a:pt x="213" y="102192"/>
                </a:lnTo>
                <a:lnTo>
                  <a:pt x="781" y="150659"/>
                </a:lnTo>
                <a:lnTo>
                  <a:pt x="829" y="152992"/>
                </a:lnTo>
                <a:lnTo>
                  <a:pt x="1763" y="200717"/>
                </a:lnTo>
                <a:lnTo>
                  <a:pt x="1853" y="203792"/>
                </a:lnTo>
                <a:lnTo>
                  <a:pt x="3133" y="250676"/>
                </a:lnTo>
                <a:lnTo>
                  <a:pt x="5059" y="300528"/>
                </a:lnTo>
                <a:lnTo>
                  <a:pt x="7278" y="350281"/>
                </a:lnTo>
                <a:lnTo>
                  <a:pt x="9896" y="399928"/>
                </a:lnTo>
                <a:lnTo>
                  <a:pt x="12910" y="449470"/>
                </a:lnTo>
                <a:lnTo>
                  <a:pt x="16319" y="498904"/>
                </a:lnTo>
                <a:lnTo>
                  <a:pt x="20122" y="548228"/>
                </a:lnTo>
                <a:lnTo>
                  <a:pt x="24312" y="597443"/>
                </a:lnTo>
                <a:lnTo>
                  <a:pt x="28904" y="646544"/>
                </a:lnTo>
                <a:lnTo>
                  <a:pt x="33878" y="695531"/>
                </a:lnTo>
                <a:lnTo>
                  <a:pt x="39241" y="744403"/>
                </a:lnTo>
                <a:lnTo>
                  <a:pt x="44989" y="793157"/>
                </a:lnTo>
                <a:lnTo>
                  <a:pt x="51121" y="841793"/>
                </a:lnTo>
                <a:lnTo>
                  <a:pt x="57637" y="890309"/>
                </a:lnTo>
                <a:lnTo>
                  <a:pt x="64533" y="938703"/>
                </a:lnTo>
                <a:lnTo>
                  <a:pt x="71809" y="986973"/>
                </a:lnTo>
                <a:lnTo>
                  <a:pt x="79464" y="1035119"/>
                </a:lnTo>
                <a:lnTo>
                  <a:pt x="87494" y="1083138"/>
                </a:lnTo>
                <a:lnTo>
                  <a:pt x="95900" y="1131029"/>
                </a:lnTo>
                <a:lnTo>
                  <a:pt x="104679" y="1178791"/>
                </a:lnTo>
                <a:lnTo>
                  <a:pt x="113830" y="1226421"/>
                </a:lnTo>
                <a:lnTo>
                  <a:pt x="123351" y="1273919"/>
                </a:lnTo>
                <a:lnTo>
                  <a:pt x="133214" y="1321289"/>
                </a:lnTo>
                <a:lnTo>
                  <a:pt x="143498" y="1368509"/>
                </a:lnTo>
                <a:lnTo>
                  <a:pt x="154120" y="1415599"/>
                </a:lnTo>
                <a:lnTo>
                  <a:pt x="165107" y="1462550"/>
                </a:lnTo>
                <a:lnTo>
                  <a:pt x="176456" y="1509361"/>
                </a:lnTo>
                <a:lnTo>
                  <a:pt x="188166" y="1556029"/>
                </a:lnTo>
                <a:lnTo>
                  <a:pt x="200235" y="1602554"/>
                </a:lnTo>
                <a:lnTo>
                  <a:pt x="212662" y="1648933"/>
                </a:lnTo>
                <a:lnTo>
                  <a:pt x="225445" y="1695166"/>
                </a:lnTo>
                <a:lnTo>
                  <a:pt x="238582" y="1741250"/>
                </a:lnTo>
                <a:lnTo>
                  <a:pt x="252073" y="1787184"/>
                </a:lnTo>
                <a:lnTo>
                  <a:pt x="265916" y="1832967"/>
                </a:lnTo>
                <a:lnTo>
                  <a:pt x="280108" y="1878597"/>
                </a:lnTo>
                <a:lnTo>
                  <a:pt x="294649" y="1924072"/>
                </a:lnTo>
                <a:lnTo>
                  <a:pt x="309536" y="1969391"/>
                </a:lnTo>
                <a:lnTo>
                  <a:pt x="324769" y="2014552"/>
                </a:lnTo>
                <a:lnTo>
                  <a:pt x="340345" y="2059554"/>
                </a:lnTo>
                <a:lnTo>
                  <a:pt x="356264" y="2104395"/>
                </a:lnTo>
                <a:lnTo>
                  <a:pt x="372523" y="2149074"/>
                </a:lnTo>
                <a:lnTo>
                  <a:pt x="389121" y="2193588"/>
                </a:lnTo>
                <a:lnTo>
                  <a:pt x="406057" y="2237937"/>
                </a:lnTo>
                <a:lnTo>
                  <a:pt x="423328" y="2282119"/>
                </a:lnTo>
                <a:lnTo>
                  <a:pt x="440934" y="2326132"/>
                </a:lnTo>
                <a:lnTo>
                  <a:pt x="458872" y="2369975"/>
                </a:lnTo>
                <a:lnTo>
                  <a:pt x="477142" y="2413647"/>
                </a:lnTo>
                <a:lnTo>
                  <a:pt x="495742" y="2457144"/>
                </a:lnTo>
                <a:lnTo>
                  <a:pt x="514669" y="2500467"/>
                </a:lnTo>
                <a:lnTo>
                  <a:pt x="533923" y="2543614"/>
                </a:lnTo>
                <a:lnTo>
                  <a:pt x="553502" y="2586582"/>
                </a:lnTo>
                <a:lnTo>
                  <a:pt x="573354" y="2629397"/>
                </a:lnTo>
                <a:lnTo>
                  <a:pt x="593628" y="2671978"/>
                </a:lnTo>
                <a:lnTo>
                  <a:pt x="614172" y="2714403"/>
                </a:lnTo>
                <a:lnTo>
                  <a:pt x="635035" y="2756644"/>
                </a:lnTo>
                <a:lnTo>
                  <a:pt x="656216" y="2798698"/>
                </a:lnTo>
                <a:lnTo>
                  <a:pt x="677711" y="2840565"/>
                </a:lnTo>
                <a:lnTo>
                  <a:pt x="699521" y="2882244"/>
                </a:lnTo>
                <a:lnTo>
                  <a:pt x="721643" y="2923731"/>
                </a:lnTo>
                <a:lnTo>
                  <a:pt x="744076" y="2965027"/>
                </a:lnTo>
                <a:lnTo>
                  <a:pt x="766819" y="3006129"/>
                </a:lnTo>
                <a:lnTo>
                  <a:pt x="789869" y="3047035"/>
                </a:lnTo>
                <a:lnTo>
                  <a:pt x="813225" y="3087745"/>
                </a:lnTo>
                <a:lnTo>
                  <a:pt x="836886" y="3128256"/>
                </a:lnTo>
                <a:lnTo>
                  <a:pt x="860850" y="3168568"/>
                </a:lnTo>
                <a:lnTo>
                  <a:pt x="885115" y="3208678"/>
                </a:lnTo>
                <a:lnTo>
                  <a:pt x="909681" y="3248585"/>
                </a:lnTo>
                <a:lnTo>
                  <a:pt x="934545" y="3288287"/>
                </a:lnTo>
                <a:lnTo>
                  <a:pt x="959609" y="3327847"/>
                </a:lnTo>
                <a:lnTo>
                  <a:pt x="959705" y="3327993"/>
                </a:lnTo>
                <a:lnTo>
                  <a:pt x="985161" y="3367072"/>
                </a:lnTo>
                <a:lnTo>
                  <a:pt x="1010911" y="3406151"/>
                </a:lnTo>
                <a:lnTo>
                  <a:pt x="1036953" y="3445019"/>
                </a:lnTo>
                <a:lnTo>
                  <a:pt x="1063285" y="3483675"/>
                </a:lnTo>
                <a:lnTo>
                  <a:pt x="1089906" y="3522116"/>
                </a:lnTo>
                <a:lnTo>
                  <a:pt x="1116815" y="3560343"/>
                </a:lnTo>
                <a:lnTo>
                  <a:pt x="1144009" y="3598352"/>
                </a:lnTo>
                <a:lnTo>
                  <a:pt x="1171488" y="3636142"/>
                </a:lnTo>
                <a:lnTo>
                  <a:pt x="1199250" y="3673712"/>
                </a:lnTo>
                <a:lnTo>
                  <a:pt x="1227293" y="3711061"/>
                </a:lnTo>
                <a:lnTo>
                  <a:pt x="1255615" y="3748186"/>
                </a:lnTo>
                <a:lnTo>
                  <a:pt x="1284163" y="3785145"/>
                </a:lnTo>
                <a:lnTo>
                  <a:pt x="1313093" y="3821759"/>
                </a:lnTo>
                <a:lnTo>
                  <a:pt x="1342245" y="3858205"/>
                </a:lnTo>
                <a:lnTo>
                  <a:pt x="1371670" y="3894421"/>
                </a:lnTo>
                <a:lnTo>
                  <a:pt x="1401367" y="3930405"/>
                </a:lnTo>
                <a:lnTo>
                  <a:pt x="1431335" y="3966157"/>
                </a:lnTo>
                <a:lnTo>
                  <a:pt x="1461571" y="4001675"/>
                </a:lnTo>
                <a:lnTo>
                  <a:pt x="1492074" y="4036956"/>
                </a:lnTo>
                <a:lnTo>
                  <a:pt x="1522843" y="4072001"/>
                </a:lnTo>
                <a:lnTo>
                  <a:pt x="1553876" y="4106806"/>
                </a:lnTo>
                <a:lnTo>
                  <a:pt x="1585171" y="4141371"/>
                </a:lnTo>
                <a:lnTo>
                  <a:pt x="1616727" y="4175693"/>
                </a:lnTo>
                <a:lnTo>
                  <a:pt x="1648543" y="4209772"/>
                </a:lnTo>
                <a:lnTo>
                  <a:pt x="1680616" y="4243606"/>
                </a:lnTo>
                <a:lnTo>
                  <a:pt x="1712945" y="4277193"/>
                </a:lnTo>
                <a:lnTo>
                  <a:pt x="1745529" y="4310531"/>
                </a:lnTo>
                <a:lnTo>
                  <a:pt x="1778366" y="4343620"/>
                </a:lnTo>
                <a:lnTo>
                  <a:pt x="1811455" y="4376457"/>
                </a:lnTo>
                <a:lnTo>
                  <a:pt x="1844793" y="4409041"/>
                </a:lnTo>
                <a:lnTo>
                  <a:pt x="1878380" y="4441370"/>
                </a:lnTo>
                <a:lnTo>
                  <a:pt x="1912214" y="4473444"/>
                </a:lnTo>
                <a:lnTo>
                  <a:pt x="1946293" y="4505259"/>
                </a:lnTo>
                <a:lnTo>
                  <a:pt x="1980615" y="4536815"/>
                </a:lnTo>
                <a:lnTo>
                  <a:pt x="2015180" y="4568110"/>
                </a:lnTo>
                <a:lnTo>
                  <a:pt x="2049985" y="4599143"/>
                </a:lnTo>
                <a:lnTo>
                  <a:pt x="2085030" y="4629912"/>
                </a:lnTo>
                <a:lnTo>
                  <a:pt x="2120311" y="4660415"/>
                </a:lnTo>
                <a:lnTo>
                  <a:pt x="2155829" y="4690651"/>
                </a:lnTo>
                <a:lnTo>
                  <a:pt x="2191581" y="4720619"/>
                </a:lnTo>
                <a:lnTo>
                  <a:pt x="2227530" y="4750367"/>
                </a:lnTo>
                <a:lnTo>
                  <a:pt x="2263782" y="4779741"/>
                </a:lnTo>
                <a:lnTo>
                  <a:pt x="2300227" y="4808893"/>
                </a:lnTo>
                <a:lnTo>
                  <a:pt x="2336901" y="4837770"/>
                </a:lnTo>
                <a:lnTo>
                  <a:pt x="2373801" y="4866371"/>
                </a:lnTo>
                <a:lnTo>
                  <a:pt x="2410926" y="4894693"/>
                </a:lnTo>
                <a:lnTo>
                  <a:pt x="2448274" y="4922736"/>
                </a:lnTo>
                <a:lnTo>
                  <a:pt x="2485844" y="4950498"/>
                </a:lnTo>
                <a:lnTo>
                  <a:pt x="2523634" y="4977977"/>
                </a:lnTo>
                <a:lnTo>
                  <a:pt x="2561644" y="5005171"/>
                </a:lnTo>
                <a:lnTo>
                  <a:pt x="2599870" y="5032080"/>
                </a:lnTo>
                <a:lnTo>
                  <a:pt x="2638312" y="5058701"/>
                </a:lnTo>
                <a:lnTo>
                  <a:pt x="2676967" y="5085034"/>
                </a:lnTo>
                <a:lnTo>
                  <a:pt x="2715835" y="5111075"/>
                </a:lnTo>
                <a:lnTo>
                  <a:pt x="2754915" y="5136825"/>
                </a:lnTo>
                <a:lnTo>
                  <a:pt x="2794203" y="5162281"/>
                </a:lnTo>
                <a:lnTo>
                  <a:pt x="2833699" y="5187441"/>
                </a:lnTo>
                <a:lnTo>
                  <a:pt x="2843879" y="5193817"/>
                </a:lnTo>
              </a:path>
            </a:pathLst>
          </a:custGeom>
          <a:ln w="190499">
            <a:solidFill>
              <a:srgbClr val="000000"/>
            </a:solidFill>
          </a:ln>
        </p:spPr>
        <p:txBody>
          <a:bodyPr wrap="square" lIns="0" tIns="0" rIns="0" bIns="0" rtlCol="0"/>
          <a:lstStyle/>
          <a:p>
            <a:endParaRPr/>
          </a:p>
        </p:txBody>
      </p:sp>
      <p:sp>
        <p:nvSpPr>
          <p:cNvPr id="6" name="object 6"/>
          <p:cNvSpPr/>
          <p:nvPr/>
        </p:nvSpPr>
        <p:spPr>
          <a:xfrm>
            <a:off x="12371789" y="5093182"/>
            <a:ext cx="2844165" cy="5194300"/>
          </a:xfrm>
          <a:custGeom>
            <a:avLst/>
            <a:gdLst/>
            <a:ahLst/>
            <a:cxnLst/>
            <a:rect l="l" t="t" r="r" b="b"/>
            <a:pathLst>
              <a:path w="2844165" h="5194300">
                <a:moveTo>
                  <a:pt x="0" y="5193817"/>
                </a:moveTo>
                <a:lnTo>
                  <a:pt x="49676" y="5162281"/>
                </a:lnTo>
                <a:lnTo>
                  <a:pt x="88964" y="5136825"/>
                </a:lnTo>
                <a:lnTo>
                  <a:pt x="128043" y="5111075"/>
                </a:lnTo>
                <a:lnTo>
                  <a:pt x="166911" y="5085034"/>
                </a:lnTo>
                <a:lnTo>
                  <a:pt x="205567" y="5058701"/>
                </a:lnTo>
                <a:lnTo>
                  <a:pt x="244009" y="5032080"/>
                </a:lnTo>
                <a:lnTo>
                  <a:pt x="282235" y="5005171"/>
                </a:lnTo>
                <a:lnTo>
                  <a:pt x="320244" y="4977977"/>
                </a:lnTo>
                <a:lnTo>
                  <a:pt x="358035" y="4950498"/>
                </a:lnTo>
                <a:lnTo>
                  <a:pt x="395605" y="4922736"/>
                </a:lnTo>
                <a:lnTo>
                  <a:pt x="432953" y="4894693"/>
                </a:lnTo>
                <a:lnTo>
                  <a:pt x="470078" y="4866371"/>
                </a:lnTo>
                <a:lnTo>
                  <a:pt x="506978" y="4837770"/>
                </a:lnTo>
                <a:lnTo>
                  <a:pt x="543652" y="4808893"/>
                </a:lnTo>
                <a:lnTo>
                  <a:pt x="580097" y="4779741"/>
                </a:lnTo>
                <a:lnTo>
                  <a:pt x="616351" y="4750353"/>
                </a:lnTo>
                <a:lnTo>
                  <a:pt x="652298" y="4720619"/>
                </a:lnTo>
                <a:lnTo>
                  <a:pt x="688049" y="4690651"/>
                </a:lnTo>
                <a:lnTo>
                  <a:pt x="723567" y="4660415"/>
                </a:lnTo>
                <a:lnTo>
                  <a:pt x="758849" y="4629912"/>
                </a:lnTo>
                <a:lnTo>
                  <a:pt x="793893" y="4599143"/>
                </a:lnTo>
                <a:lnTo>
                  <a:pt x="828698" y="4568110"/>
                </a:lnTo>
                <a:lnTo>
                  <a:pt x="863263" y="4536815"/>
                </a:lnTo>
                <a:lnTo>
                  <a:pt x="897586" y="4505259"/>
                </a:lnTo>
                <a:lnTo>
                  <a:pt x="931665" y="4473444"/>
                </a:lnTo>
                <a:lnTo>
                  <a:pt x="965498" y="4441370"/>
                </a:lnTo>
                <a:lnTo>
                  <a:pt x="999085" y="4409041"/>
                </a:lnTo>
                <a:lnTo>
                  <a:pt x="1032424" y="4376457"/>
                </a:lnTo>
                <a:lnTo>
                  <a:pt x="1065512" y="4343620"/>
                </a:lnTo>
                <a:lnTo>
                  <a:pt x="1098349" y="4310531"/>
                </a:lnTo>
                <a:lnTo>
                  <a:pt x="1130933" y="4277193"/>
                </a:lnTo>
                <a:lnTo>
                  <a:pt x="1163263" y="4243606"/>
                </a:lnTo>
                <a:lnTo>
                  <a:pt x="1195336" y="4209772"/>
                </a:lnTo>
                <a:lnTo>
                  <a:pt x="1227151" y="4175693"/>
                </a:lnTo>
                <a:lnTo>
                  <a:pt x="1258707" y="4141371"/>
                </a:lnTo>
                <a:lnTo>
                  <a:pt x="1290003" y="4106806"/>
                </a:lnTo>
                <a:lnTo>
                  <a:pt x="1321036" y="4072001"/>
                </a:lnTo>
                <a:lnTo>
                  <a:pt x="1351804" y="4036956"/>
                </a:lnTo>
                <a:lnTo>
                  <a:pt x="1382308" y="4001675"/>
                </a:lnTo>
                <a:lnTo>
                  <a:pt x="1412544" y="3966157"/>
                </a:lnTo>
                <a:lnTo>
                  <a:pt x="1442511" y="3930405"/>
                </a:lnTo>
                <a:lnTo>
                  <a:pt x="1472208" y="3894421"/>
                </a:lnTo>
                <a:lnTo>
                  <a:pt x="1501634" y="3858205"/>
                </a:lnTo>
                <a:lnTo>
                  <a:pt x="1530786" y="3821759"/>
                </a:lnTo>
                <a:lnTo>
                  <a:pt x="1559715" y="3785125"/>
                </a:lnTo>
                <a:lnTo>
                  <a:pt x="1588263" y="3748186"/>
                </a:lnTo>
                <a:lnTo>
                  <a:pt x="1616586" y="3711061"/>
                </a:lnTo>
                <a:lnTo>
                  <a:pt x="1644629" y="3673712"/>
                </a:lnTo>
                <a:lnTo>
                  <a:pt x="1672390" y="3636142"/>
                </a:lnTo>
                <a:lnTo>
                  <a:pt x="1699869" y="3598352"/>
                </a:lnTo>
                <a:lnTo>
                  <a:pt x="1727064" y="3560343"/>
                </a:lnTo>
                <a:lnTo>
                  <a:pt x="1753972" y="3522116"/>
                </a:lnTo>
                <a:lnTo>
                  <a:pt x="1780594" y="3483675"/>
                </a:lnTo>
                <a:lnTo>
                  <a:pt x="1806926" y="3445019"/>
                </a:lnTo>
                <a:lnTo>
                  <a:pt x="1832968" y="3406151"/>
                </a:lnTo>
                <a:lnTo>
                  <a:pt x="1858717" y="3367072"/>
                </a:lnTo>
                <a:lnTo>
                  <a:pt x="1884078" y="3327930"/>
                </a:lnTo>
                <a:lnTo>
                  <a:pt x="1884175" y="3327784"/>
                </a:lnTo>
                <a:lnTo>
                  <a:pt x="1909334" y="3288287"/>
                </a:lnTo>
                <a:lnTo>
                  <a:pt x="1934198" y="3248585"/>
                </a:lnTo>
                <a:lnTo>
                  <a:pt x="1958763" y="3208678"/>
                </a:lnTo>
                <a:lnTo>
                  <a:pt x="1983029" y="3168568"/>
                </a:lnTo>
                <a:lnTo>
                  <a:pt x="2006993" y="3128256"/>
                </a:lnTo>
                <a:lnTo>
                  <a:pt x="2030654" y="3087745"/>
                </a:lnTo>
                <a:lnTo>
                  <a:pt x="2054010" y="3047035"/>
                </a:lnTo>
                <a:lnTo>
                  <a:pt x="2077060" y="3006129"/>
                </a:lnTo>
                <a:lnTo>
                  <a:pt x="2099802" y="2965027"/>
                </a:lnTo>
                <a:lnTo>
                  <a:pt x="2122235" y="2923731"/>
                </a:lnTo>
                <a:lnTo>
                  <a:pt x="2144358" y="2882244"/>
                </a:lnTo>
                <a:lnTo>
                  <a:pt x="2166167" y="2840565"/>
                </a:lnTo>
                <a:lnTo>
                  <a:pt x="2187663" y="2798698"/>
                </a:lnTo>
                <a:lnTo>
                  <a:pt x="2208843" y="2756644"/>
                </a:lnTo>
                <a:lnTo>
                  <a:pt x="2229706" y="2714403"/>
                </a:lnTo>
                <a:lnTo>
                  <a:pt x="2250251" y="2671978"/>
                </a:lnTo>
                <a:lnTo>
                  <a:pt x="2270517" y="2629388"/>
                </a:lnTo>
                <a:lnTo>
                  <a:pt x="2290377" y="2586582"/>
                </a:lnTo>
                <a:lnTo>
                  <a:pt x="2309956" y="2543614"/>
                </a:lnTo>
                <a:lnTo>
                  <a:pt x="2329210" y="2500467"/>
                </a:lnTo>
                <a:lnTo>
                  <a:pt x="2348137" y="2457144"/>
                </a:lnTo>
                <a:lnTo>
                  <a:pt x="2366736" y="2413647"/>
                </a:lnTo>
                <a:lnTo>
                  <a:pt x="2385006" y="2369975"/>
                </a:lnTo>
                <a:lnTo>
                  <a:pt x="2402945" y="2326132"/>
                </a:lnTo>
                <a:lnTo>
                  <a:pt x="2420551" y="2282119"/>
                </a:lnTo>
                <a:lnTo>
                  <a:pt x="2437822" y="2237937"/>
                </a:lnTo>
                <a:lnTo>
                  <a:pt x="2454758" y="2193588"/>
                </a:lnTo>
                <a:lnTo>
                  <a:pt x="2471356" y="2149074"/>
                </a:lnTo>
                <a:lnTo>
                  <a:pt x="2487615" y="2104395"/>
                </a:lnTo>
                <a:lnTo>
                  <a:pt x="2503533" y="2059554"/>
                </a:lnTo>
                <a:lnTo>
                  <a:pt x="2519110" y="2014552"/>
                </a:lnTo>
                <a:lnTo>
                  <a:pt x="2534343" y="1969391"/>
                </a:lnTo>
                <a:lnTo>
                  <a:pt x="2549230" y="1924072"/>
                </a:lnTo>
                <a:lnTo>
                  <a:pt x="2563771" y="1878597"/>
                </a:lnTo>
                <a:lnTo>
                  <a:pt x="2577963" y="1832967"/>
                </a:lnTo>
                <a:lnTo>
                  <a:pt x="2591805" y="1787184"/>
                </a:lnTo>
                <a:lnTo>
                  <a:pt x="2605296" y="1741250"/>
                </a:lnTo>
                <a:lnTo>
                  <a:pt x="2618434" y="1695166"/>
                </a:lnTo>
                <a:lnTo>
                  <a:pt x="2631217" y="1648933"/>
                </a:lnTo>
                <a:lnTo>
                  <a:pt x="2643644" y="1602554"/>
                </a:lnTo>
                <a:lnTo>
                  <a:pt x="2655713" y="1556029"/>
                </a:lnTo>
                <a:lnTo>
                  <a:pt x="2667423" y="1509361"/>
                </a:lnTo>
                <a:lnTo>
                  <a:pt x="2678772" y="1462550"/>
                </a:lnTo>
                <a:lnTo>
                  <a:pt x="2689758" y="1415599"/>
                </a:lnTo>
                <a:lnTo>
                  <a:pt x="2700381" y="1368509"/>
                </a:lnTo>
                <a:lnTo>
                  <a:pt x="2710660" y="1321287"/>
                </a:lnTo>
                <a:lnTo>
                  <a:pt x="2720528" y="1273919"/>
                </a:lnTo>
                <a:lnTo>
                  <a:pt x="2730049" y="1226421"/>
                </a:lnTo>
                <a:lnTo>
                  <a:pt x="2739200" y="1178791"/>
                </a:lnTo>
                <a:lnTo>
                  <a:pt x="2747979" y="1131029"/>
                </a:lnTo>
                <a:lnTo>
                  <a:pt x="2756384" y="1083138"/>
                </a:lnTo>
                <a:lnTo>
                  <a:pt x="2764415" y="1035119"/>
                </a:lnTo>
                <a:lnTo>
                  <a:pt x="2772069" y="986974"/>
                </a:lnTo>
                <a:lnTo>
                  <a:pt x="2779345" y="938703"/>
                </a:lnTo>
                <a:lnTo>
                  <a:pt x="2786242" y="890309"/>
                </a:lnTo>
                <a:lnTo>
                  <a:pt x="2792757" y="841793"/>
                </a:lnTo>
                <a:lnTo>
                  <a:pt x="2798890" y="793157"/>
                </a:lnTo>
                <a:lnTo>
                  <a:pt x="2804638" y="744403"/>
                </a:lnTo>
                <a:lnTo>
                  <a:pt x="2810000" y="695531"/>
                </a:lnTo>
                <a:lnTo>
                  <a:pt x="2814975" y="646544"/>
                </a:lnTo>
                <a:lnTo>
                  <a:pt x="2819566" y="597443"/>
                </a:lnTo>
                <a:lnTo>
                  <a:pt x="2823756" y="548228"/>
                </a:lnTo>
                <a:lnTo>
                  <a:pt x="2827559" y="498904"/>
                </a:lnTo>
                <a:lnTo>
                  <a:pt x="2830969" y="449470"/>
                </a:lnTo>
                <a:lnTo>
                  <a:pt x="2833983" y="399928"/>
                </a:lnTo>
                <a:lnTo>
                  <a:pt x="2836601" y="350281"/>
                </a:lnTo>
                <a:lnTo>
                  <a:pt x="2838819" y="300528"/>
                </a:lnTo>
                <a:lnTo>
                  <a:pt x="2840749" y="250676"/>
                </a:lnTo>
                <a:lnTo>
                  <a:pt x="2841976" y="203790"/>
                </a:lnTo>
                <a:lnTo>
                  <a:pt x="2843023" y="152992"/>
                </a:lnTo>
                <a:lnTo>
                  <a:pt x="2843659" y="102192"/>
                </a:lnTo>
                <a:lnTo>
                  <a:pt x="2843879" y="51393"/>
                </a:lnTo>
                <a:lnTo>
                  <a:pt x="2843875" y="50251"/>
                </a:lnTo>
                <a:lnTo>
                  <a:pt x="2843683" y="593"/>
                </a:lnTo>
                <a:lnTo>
                  <a:pt x="2843673" y="0"/>
                </a:lnTo>
              </a:path>
            </a:pathLst>
          </a:custGeom>
          <a:ln w="190499">
            <a:solidFill>
              <a:srgbClr val="000000"/>
            </a:solidFill>
          </a:ln>
        </p:spPr>
        <p:txBody>
          <a:bodyPr wrap="square" lIns="0" tIns="0" rIns="0" bIns="0" rtlCol="0"/>
          <a:lstStyle/>
          <a:p>
            <a:endParaRPr/>
          </a:p>
        </p:txBody>
      </p:sp>
      <p:sp>
        <p:nvSpPr>
          <p:cNvPr id="7" name="object 7"/>
          <p:cNvSpPr/>
          <p:nvPr/>
        </p:nvSpPr>
        <p:spPr>
          <a:xfrm>
            <a:off x="15186744" y="4547144"/>
            <a:ext cx="635" cy="635"/>
          </a:xfrm>
          <a:custGeom>
            <a:avLst/>
            <a:gdLst/>
            <a:ahLst/>
            <a:cxnLst/>
            <a:rect l="l" t="t" r="r" b="b"/>
            <a:pathLst>
              <a:path w="634" h="635">
                <a:moveTo>
                  <a:pt x="69" y="526"/>
                </a:moveTo>
                <a:lnTo>
                  <a:pt x="0" y="0"/>
                </a:lnTo>
              </a:path>
            </a:pathLst>
          </a:custGeom>
          <a:ln w="190499">
            <a:solidFill>
              <a:srgbClr val="000000"/>
            </a:solidFill>
          </a:ln>
        </p:spPr>
        <p:txBody>
          <a:bodyPr wrap="square" lIns="0" tIns="0" rIns="0" bIns="0" rtlCol="0"/>
          <a:lstStyle/>
          <a:p>
            <a:endParaRPr/>
          </a:p>
        </p:txBody>
      </p:sp>
      <p:sp>
        <p:nvSpPr>
          <p:cNvPr id="8" name="object 8"/>
          <p:cNvSpPr/>
          <p:nvPr/>
        </p:nvSpPr>
        <p:spPr>
          <a:xfrm>
            <a:off x="15151106" y="4254988"/>
            <a:ext cx="635" cy="635"/>
          </a:xfrm>
          <a:custGeom>
            <a:avLst/>
            <a:gdLst/>
            <a:ahLst/>
            <a:cxnLst/>
            <a:rect l="l" t="t" r="r" b="b"/>
            <a:pathLst>
              <a:path w="634" h="635">
                <a:moveTo>
                  <a:pt x="111" y="575"/>
                </a:moveTo>
                <a:lnTo>
                  <a:pt x="0" y="0"/>
                </a:lnTo>
              </a:path>
            </a:pathLst>
          </a:custGeom>
          <a:ln w="190499">
            <a:solidFill>
              <a:srgbClr val="000000"/>
            </a:solidFill>
          </a:ln>
        </p:spPr>
        <p:txBody>
          <a:bodyPr wrap="square" lIns="0" tIns="0" rIns="0" bIns="0" rtlCol="0"/>
          <a:lstStyle/>
          <a:p>
            <a:endParaRPr/>
          </a:p>
        </p:txBody>
      </p:sp>
      <p:sp>
        <p:nvSpPr>
          <p:cNvPr id="9" name="object 9"/>
          <p:cNvSpPr/>
          <p:nvPr/>
        </p:nvSpPr>
        <p:spPr>
          <a:xfrm>
            <a:off x="14700987" y="2693224"/>
            <a:ext cx="635" cy="635"/>
          </a:xfrm>
          <a:custGeom>
            <a:avLst/>
            <a:gdLst/>
            <a:ahLst/>
            <a:cxnLst/>
            <a:rect l="l" t="t" r="r" b="b"/>
            <a:pathLst>
              <a:path w="634" h="635">
                <a:moveTo>
                  <a:pt x="106" y="210"/>
                </a:moveTo>
                <a:lnTo>
                  <a:pt x="0" y="0"/>
                </a:lnTo>
              </a:path>
            </a:pathLst>
          </a:custGeom>
          <a:ln w="190499">
            <a:solidFill>
              <a:srgbClr val="000000"/>
            </a:solidFill>
          </a:ln>
        </p:spPr>
        <p:txBody>
          <a:bodyPr wrap="square" lIns="0" tIns="0" rIns="0" bIns="0" rtlCol="0"/>
          <a:lstStyle/>
          <a:p>
            <a:endParaRPr/>
          </a:p>
        </p:txBody>
      </p:sp>
      <p:grpSp>
        <p:nvGrpSpPr>
          <p:cNvPr id="10" name="object 10"/>
          <p:cNvGrpSpPr/>
          <p:nvPr/>
        </p:nvGrpSpPr>
        <p:grpSpPr>
          <a:xfrm>
            <a:off x="163466" y="0"/>
            <a:ext cx="17965420" cy="10287000"/>
            <a:chOff x="163466" y="0"/>
            <a:chExt cx="17965420" cy="10287000"/>
          </a:xfrm>
        </p:grpSpPr>
        <p:sp>
          <p:nvSpPr>
            <p:cNvPr id="11" name="object 11"/>
            <p:cNvSpPr/>
            <p:nvPr/>
          </p:nvSpPr>
          <p:spPr>
            <a:xfrm>
              <a:off x="3727395" y="0"/>
              <a:ext cx="10833735" cy="10287000"/>
            </a:xfrm>
            <a:custGeom>
              <a:avLst/>
              <a:gdLst/>
              <a:ahLst/>
              <a:cxnLst/>
              <a:rect l="l" t="t" r="r" b="b"/>
              <a:pathLst>
                <a:path w="10833735" h="10287000">
                  <a:moveTo>
                    <a:pt x="7150200" y="10286999"/>
                  </a:moveTo>
                  <a:lnTo>
                    <a:pt x="3683008" y="10286999"/>
                  </a:lnTo>
                  <a:lnTo>
                    <a:pt x="3660989" y="10280704"/>
                  </a:lnTo>
                  <a:lnTo>
                    <a:pt x="3617607" y="10255304"/>
                  </a:lnTo>
                  <a:lnTo>
                    <a:pt x="3488474" y="10217204"/>
                  </a:lnTo>
                  <a:lnTo>
                    <a:pt x="3445774" y="10191804"/>
                  </a:lnTo>
                  <a:lnTo>
                    <a:pt x="3360901" y="10166404"/>
                  </a:lnTo>
                  <a:lnTo>
                    <a:pt x="3318731" y="10141004"/>
                  </a:lnTo>
                  <a:lnTo>
                    <a:pt x="3276742" y="10128304"/>
                  </a:lnTo>
                  <a:lnTo>
                    <a:pt x="3234935" y="10102904"/>
                  </a:lnTo>
                  <a:lnTo>
                    <a:pt x="3151874" y="10077504"/>
                  </a:lnTo>
                  <a:lnTo>
                    <a:pt x="3069562" y="10026704"/>
                  </a:lnTo>
                  <a:lnTo>
                    <a:pt x="3028692" y="10014004"/>
                  </a:lnTo>
                  <a:lnTo>
                    <a:pt x="2988014" y="9988604"/>
                  </a:lnTo>
                  <a:lnTo>
                    <a:pt x="2947531" y="9975904"/>
                  </a:lnTo>
                  <a:lnTo>
                    <a:pt x="2867154" y="9925104"/>
                  </a:lnTo>
                  <a:lnTo>
                    <a:pt x="2827265" y="9912404"/>
                  </a:lnTo>
                  <a:lnTo>
                    <a:pt x="2708812" y="9836204"/>
                  </a:lnTo>
                  <a:lnTo>
                    <a:pt x="2669739" y="9823504"/>
                  </a:lnTo>
                  <a:lnTo>
                    <a:pt x="2477536" y="9696504"/>
                  </a:lnTo>
                  <a:lnTo>
                    <a:pt x="2327674" y="9594904"/>
                  </a:lnTo>
                  <a:lnTo>
                    <a:pt x="2181403" y="9493304"/>
                  </a:lnTo>
                  <a:lnTo>
                    <a:pt x="2074122" y="9417104"/>
                  </a:lnTo>
                  <a:lnTo>
                    <a:pt x="2038833" y="9379004"/>
                  </a:lnTo>
                  <a:lnTo>
                    <a:pt x="1934404" y="9302804"/>
                  </a:lnTo>
                  <a:lnTo>
                    <a:pt x="1900079" y="9264704"/>
                  </a:lnTo>
                  <a:lnTo>
                    <a:pt x="1832168" y="9213904"/>
                  </a:lnTo>
                  <a:lnTo>
                    <a:pt x="1798585" y="9175804"/>
                  </a:lnTo>
                  <a:lnTo>
                    <a:pt x="1732173" y="9125004"/>
                  </a:lnTo>
                  <a:lnTo>
                    <a:pt x="1699347" y="9086904"/>
                  </a:lnTo>
                  <a:lnTo>
                    <a:pt x="1666778" y="9061504"/>
                  </a:lnTo>
                  <a:lnTo>
                    <a:pt x="1634466" y="9023404"/>
                  </a:lnTo>
                  <a:lnTo>
                    <a:pt x="1602414" y="8998004"/>
                  </a:lnTo>
                  <a:lnTo>
                    <a:pt x="1570624" y="8959904"/>
                  </a:lnTo>
                  <a:lnTo>
                    <a:pt x="1539096" y="8934504"/>
                  </a:lnTo>
                  <a:lnTo>
                    <a:pt x="1507834" y="8896404"/>
                  </a:lnTo>
                  <a:lnTo>
                    <a:pt x="1476838" y="8871004"/>
                  </a:lnTo>
                  <a:lnTo>
                    <a:pt x="1446110" y="8832904"/>
                  </a:lnTo>
                  <a:lnTo>
                    <a:pt x="1415653" y="8807504"/>
                  </a:lnTo>
                  <a:lnTo>
                    <a:pt x="1355555" y="8731304"/>
                  </a:lnTo>
                  <a:lnTo>
                    <a:pt x="1325919" y="8705904"/>
                  </a:lnTo>
                  <a:lnTo>
                    <a:pt x="1238679" y="8591604"/>
                  </a:lnTo>
                  <a:lnTo>
                    <a:pt x="1210162" y="8566204"/>
                  </a:lnTo>
                  <a:lnTo>
                    <a:pt x="1126323" y="8451904"/>
                  </a:lnTo>
                  <a:lnTo>
                    <a:pt x="1098954" y="8426504"/>
                  </a:lnTo>
                  <a:lnTo>
                    <a:pt x="992406" y="8274104"/>
                  </a:lnTo>
                  <a:lnTo>
                    <a:pt x="890631" y="8121704"/>
                  </a:lnTo>
                  <a:lnTo>
                    <a:pt x="793742" y="7969304"/>
                  </a:lnTo>
                  <a:lnTo>
                    <a:pt x="701852" y="7816904"/>
                  </a:lnTo>
                  <a:lnTo>
                    <a:pt x="615073" y="7664504"/>
                  </a:lnTo>
                  <a:lnTo>
                    <a:pt x="594191" y="7613704"/>
                  </a:lnTo>
                  <a:lnTo>
                    <a:pt x="533519" y="7499404"/>
                  </a:lnTo>
                  <a:lnTo>
                    <a:pt x="513960" y="7461304"/>
                  </a:lnTo>
                  <a:lnTo>
                    <a:pt x="494736" y="7410504"/>
                  </a:lnTo>
                  <a:lnTo>
                    <a:pt x="457301" y="7334304"/>
                  </a:lnTo>
                  <a:lnTo>
                    <a:pt x="439094" y="7283504"/>
                  </a:lnTo>
                  <a:lnTo>
                    <a:pt x="386533" y="7169204"/>
                  </a:lnTo>
                  <a:lnTo>
                    <a:pt x="369706" y="7118404"/>
                  </a:lnTo>
                  <a:lnTo>
                    <a:pt x="353228" y="7080304"/>
                  </a:lnTo>
                  <a:lnTo>
                    <a:pt x="337102" y="7029504"/>
                  </a:lnTo>
                  <a:lnTo>
                    <a:pt x="305909" y="6953304"/>
                  </a:lnTo>
                  <a:lnTo>
                    <a:pt x="290846" y="6902504"/>
                  </a:lnTo>
                  <a:lnTo>
                    <a:pt x="276142" y="6864404"/>
                  </a:lnTo>
                  <a:lnTo>
                    <a:pt x="261797" y="6813604"/>
                  </a:lnTo>
                  <a:lnTo>
                    <a:pt x="247814" y="6775504"/>
                  </a:lnTo>
                  <a:lnTo>
                    <a:pt x="234195" y="6724704"/>
                  </a:lnTo>
                  <a:lnTo>
                    <a:pt x="220941" y="6686604"/>
                  </a:lnTo>
                  <a:lnTo>
                    <a:pt x="208054" y="6635804"/>
                  </a:lnTo>
                  <a:lnTo>
                    <a:pt x="195536" y="6597704"/>
                  </a:lnTo>
                  <a:lnTo>
                    <a:pt x="183389" y="6546904"/>
                  </a:lnTo>
                  <a:lnTo>
                    <a:pt x="171613" y="6508804"/>
                  </a:lnTo>
                  <a:lnTo>
                    <a:pt x="160212" y="6458004"/>
                  </a:lnTo>
                  <a:lnTo>
                    <a:pt x="149187" y="6419904"/>
                  </a:lnTo>
                  <a:lnTo>
                    <a:pt x="138539" y="6369104"/>
                  </a:lnTo>
                  <a:lnTo>
                    <a:pt x="128270" y="6331004"/>
                  </a:lnTo>
                  <a:lnTo>
                    <a:pt x="118383" y="6280204"/>
                  </a:lnTo>
                  <a:lnTo>
                    <a:pt x="108879" y="6242104"/>
                  </a:lnTo>
                  <a:lnTo>
                    <a:pt x="91025" y="6140504"/>
                  </a:lnTo>
                  <a:lnTo>
                    <a:pt x="82680" y="6102404"/>
                  </a:lnTo>
                  <a:lnTo>
                    <a:pt x="67161" y="6000804"/>
                  </a:lnTo>
                  <a:lnTo>
                    <a:pt x="59991" y="5962704"/>
                  </a:lnTo>
                  <a:lnTo>
                    <a:pt x="46838" y="5861104"/>
                  </a:lnTo>
                  <a:lnTo>
                    <a:pt x="40858" y="5823004"/>
                  </a:lnTo>
                  <a:lnTo>
                    <a:pt x="30103" y="5721404"/>
                  </a:lnTo>
                  <a:lnTo>
                    <a:pt x="25330" y="5683304"/>
                  </a:lnTo>
                  <a:lnTo>
                    <a:pt x="10315" y="5492804"/>
                  </a:lnTo>
                  <a:lnTo>
                    <a:pt x="3382" y="5340404"/>
                  </a:lnTo>
                  <a:lnTo>
                    <a:pt x="847" y="5251504"/>
                  </a:lnTo>
                  <a:lnTo>
                    <a:pt x="0" y="5149904"/>
                  </a:lnTo>
                  <a:lnTo>
                    <a:pt x="847" y="5048304"/>
                  </a:lnTo>
                  <a:lnTo>
                    <a:pt x="5277" y="4908604"/>
                  </a:lnTo>
                  <a:lnTo>
                    <a:pt x="10315" y="4807004"/>
                  </a:lnTo>
                  <a:lnTo>
                    <a:pt x="25330" y="4616504"/>
                  </a:lnTo>
                  <a:lnTo>
                    <a:pt x="30103" y="4578404"/>
                  </a:lnTo>
                  <a:lnTo>
                    <a:pt x="40858" y="4476804"/>
                  </a:lnTo>
                  <a:lnTo>
                    <a:pt x="46838" y="4438704"/>
                  </a:lnTo>
                  <a:lnTo>
                    <a:pt x="59991" y="4337104"/>
                  </a:lnTo>
                  <a:lnTo>
                    <a:pt x="67161" y="4299004"/>
                  </a:lnTo>
                  <a:lnTo>
                    <a:pt x="82680" y="4197404"/>
                  </a:lnTo>
                  <a:lnTo>
                    <a:pt x="91025" y="4159304"/>
                  </a:lnTo>
                  <a:lnTo>
                    <a:pt x="108879" y="4057704"/>
                  </a:lnTo>
                  <a:lnTo>
                    <a:pt x="118383" y="4019604"/>
                  </a:lnTo>
                  <a:lnTo>
                    <a:pt x="128270" y="3968804"/>
                  </a:lnTo>
                  <a:lnTo>
                    <a:pt x="138539" y="3930704"/>
                  </a:lnTo>
                  <a:lnTo>
                    <a:pt x="149187" y="3879904"/>
                  </a:lnTo>
                  <a:lnTo>
                    <a:pt x="160212" y="3841804"/>
                  </a:lnTo>
                  <a:lnTo>
                    <a:pt x="171613" y="3791004"/>
                  </a:lnTo>
                  <a:lnTo>
                    <a:pt x="183389" y="3752904"/>
                  </a:lnTo>
                  <a:lnTo>
                    <a:pt x="195536" y="3702104"/>
                  </a:lnTo>
                  <a:lnTo>
                    <a:pt x="208054" y="3664004"/>
                  </a:lnTo>
                  <a:lnTo>
                    <a:pt x="220941" y="3613204"/>
                  </a:lnTo>
                  <a:lnTo>
                    <a:pt x="234195" y="3575104"/>
                  </a:lnTo>
                  <a:lnTo>
                    <a:pt x="247814" y="3524304"/>
                  </a:lnTo>
                  <a:lnTo>
                    <a:pt x="261797" y="3486204"/>
                  </a:lnTo>
                  <a:lnTo>
                    <a:pt x="276142" y="3435404"/>
                  </a:lnTo>
                  <a:lnTo>
                    <a:pt x="290846" y="3397304"/>
                  </a:lnTo>
                  <a:lnTo>
                    <a:pt x="305909" y="3346504"/>
                  </a:lnTo>
                  <a:lnTo>
                    <a:pt x="337102" y="3270304"/>
                  </a:lnTo>
                  <a:lnTo>
                    <a:pt x="353228" y="3219504"/>
                  </a:lnTo>
                  <a:lnTo>
                    <a:pt x="369706" y="3181404"/>
                  </a:lnTo>
                  <a:lnTo>
                    <a:pt x="386533" y="3130604"/>
                  </a:lnTo>
                  <a:lnTo>
                    <a:pt x="439094" y="3016304"/>
                  </a:lnTo>
                  <a:lnTo>
                    <a:pt x="457301" y="2965504"/>
                  </a:lnTo>
                  <a:lnTo>
                    <a:pt x="494736" y="2889304"/>
                  </a:lnTo>
                  <a:lnTo>
                    <a:pt x="513960" y="2838504"/>
                  </a:lnTo>
                  <a:lnTo>
                    <a:pt x="573636" y="2724204"/>
                  </a:lnTo>
                  <a:lnTo>
                    <a:pt x="594191" y="2686104"/>
                  </a:lnTo>
                  <a:lnTo>
                    <a:pt x="615073" y="2635304"/>
                  </a:lnTo>
                  <a:lnTo>
                    <a:pt x="701852" y="2482904"/>
                  </a:lnTo>
                  <a:lnTo>
                    <a:pt x="793742" y="2330504"/>
                  </a:lnTo>
                  <a:lnTo>
                    <a:pt x="890631" y="2178104"/>
                  </a:lnTo>
                  <a:lnTo>
                    <a:pt x="992406" y="2025704"/>
                  </a:lnTo>
                  <a:lnTo>
                    <a:pt x="1098954" y="1873304"/>
                  </a:lnTo>
                  <a:lnTo>
                    <a:pt x="1126323" y="1847904"/>
                  </a:lnTo>
                  <a:lnTo>
                    <a:pt x="1210162" y="1733604"/>
                  </a:lnTo>
                  <a:lnTo>
                    <a:pt x="1238679" y="1708204"/>
                  </a:lnTo>
                  <a:lnTo>
                    <a:pt x="1325919" y="1593904"/>
                  </a:lnTo>
                  <a:lnTo>
                    <a:pt x="1355555" y="1568504"/>
                  </a:lnTo>
                  <a:lnTo>
                    <a:pt x="1415653" y="1492304"/>
                  </a:lnTo>
                  <a:lnTo>
                    <a:pt x="1446110" y="1466904"/>
                  </a:lnTo>
                  <a:lnTo>
                    <a:pt x="1476838" y="1428804"/>
                  </a:lnTo>
                  <a:lnTo>
                    <a:pt x="1507834" y="1403404"/>
                  </a:lnTo>
                  <a:lnTo>
                    <a:pt x="1539096" y="1365304"/>
                  </a:lnTo>
                  <a:lnTo>
                    <a:pt x="1570624" y="1339904"/>
                  </a:lnTo>
                  <a:lnTo>
                    <a:pt x="1602414" y="1301804"/>
                  </a:lnTo>
                  <a:lnTo>
                    <a:pt x="1634466" y="1276404"/>
                  </a:lnTo>
                  <a:lnTo>
                    <a:pt x="1666778" y="1238304"/>
                  </a:lnTo>
                  <a:lnTo>
                    <a:pt x="1699347" y="1212904"/>
                  </a:lnTo>
                  <a:lnTo>
                    <a:pt x="1732173" y="1174804"/>
                  </a:lnTo>
                  <a:lnTo>
                    <a:pt x="1798585" y="1124004"/>
                  </a:lnTo>
                  <a:lnTo>
                    <a:pt x="1832168" y="1085904"/>
                  </a:lnTo>
                  <a:lnTo>
                    <a:pt x="1900079" y="1035104"/>
                  </a:lnTo>
                  <a:lnTo>
                    <a:pt x="1934404" y="997004"/>
                  </a:lnTo>
                  <a:lnTo>
                    <a:pt x="2038833" y="920804"/>
                  </a:lnTo>
                  <a:lnTo>
                    <a:pt x="2074122" y="882704"/>
                  </a:lnTo>
                  <a:lnTo>
                    <a:pt x="2217628" y="781104"/>
                  </a:lnTo>
                  <a:lnTo>
                    <a:pt x="2364808" y="679504"/>
                  </a:lnTo>
                  <a:lnTo>
                    <a:pt x="2553777" y="552504"/>
                  </a:lnTo>
                  <a:lnTo>
                    <a:pt x="2669739" y="476304"/>
                  </a:lnTo>
                  <a:lnTo>
                    <a:pt x="2708812" y="463604"/>
                  </a:lnTo>
                  <a:lnTo>
                    <a:pt x="2827265" y="387404"/>
                  </a:lnTo>
                  <a:lnTo>
                    <a:pt x="2867154" y="374704"/>
                  </a:lnTo>
                  <a:lnTo>
                    <a:pt x="2947531" y="323904"/>
                  </a:lnTo>
                  <a:lnTo>
                    <a:pt x="2988014" y="311204"/>
                  </a:lnTo>
                  <a:lnTo>
                    <a:pt x="3028692" y="285804"/>
                  </a:lnTo>
                  <a:lnTo>
                    <a:pt x="3069562" y="273104"/>
                  </a:lnTo>
                  <a:lnTo>
                    <a:pt x="3151874" y="222304"/>
                  </a:lnTo>
                  <a:lnTo>
                    <a:pt x="3193312" y="209604"/>
                  </a:lnTo>
                  <a:lnTo>
                    <a:pt x="3234935" y="184204"/>
                  </a:lnTo>
                  <a:lnTo>
                    <a:pt x="3318731" y="158804"/>
                  </a:lnTo>
                  <a:lnTo>
                    <a:pt x="3360901" y="133404"/>
                  </a:lnTo>
                  <a:lnTo>
                    <a:pt x="3445774" y="108004"/>
                  </a:lnTo>
                  <a:lnTo>
                    <a:pt x="3488474" y="82604"/>
                  </a:lnTo>
                  <a:lnTo>
                    <a:pt x="3617607" y="44504"/>
                  </a:lnTo>
                  <a:lnTo>
                    <a:pt x="3660989" y="19104"/>
                  </a:lnTo>
                  <a:lnTo>
                    <a:pt x="3727812" y="0"/>
                  </a:lnTo>
                  <a:lnTo>
                    <a:pt x="7105396" y="0"/>
                  </a:lnTo>
                  <a:lnTo>
                    <a:pt x="7172219" y="19104"/>
                  </a:lnTo>
                  <a:lnTo>
                    <a:pt x="7215601" y="44504"/>
                  </a:lnTo>
                  <a:lnTo>
                    <a:pt x="7344734" y="82604"/>
                  </a:lnTo>
                  <a:lnTo>
                    <a:pt x="7387434" y="108004"/>
                  </a:lnTo>
                  <a:lnTo>
                    <a:pt x="7472307" y="133404"/>
                  </a:lnTo>
                  <a:lnTo>
                    <a:pt x="7514477" y="158804"/>
                  </a:lnTo>
                  <a:lnTo>
                    <a:pt x="7598273" y="184204"/>
                  </a:lnTo>
                  <a:lnTo>
                    <a:pt x="7639897" y="209604"/>
                  </a:lnTo>
                  <a:lnTo>
                    <a:pt x="7681334" y="222304"/>
                  </a:lnTo>
                  <a:lnTo>
                    <a:pt x="7763646" y="273104"/>
                  </a:lnTo>
                  <a:lnTo>
                    <a:pt x="7804516" y="285804"/>
                  </a:lnTo>
                  <a:lnTo>
                    <a:pt x="7845194" y="311204"/>
                  </a:lnTo>
                  <a:lnTo>
                    <a:pt x="7885678" y="323904"/>
                  </a:lnTo>
                  <a:lnTo>
                    <a:pt x="7966054" y="374704"/>
                  </a:lnTo>
                  <a:lnTo>
                    <a:pt x="8005943" y="387404"/>
                  </a:lnTo>
                  <a:lnTo>
                    <a:pt x="8124396" y="463604"/>
                  </a:lnTo>
                  <a:lnTo>
                    <a:pt x="8163470" y="476304"/>
                  </a:lnTo>
                  <a:lnTo>
                    <a:pt x="8279431" y="552504"/>
                  </a:lnTo>
                  <a:lnTo>
                    <a:pt x="8468401" y="679504"/>
                  </a:lnTo>
                  <a:lnTo>
                    <a:pt x="8615581" y="781104"/>
                  </a:lnTo>
                  <a:lnTo>
                    <a:pt x="8759086" y="882704"/>
                  </a:lnTo>
                  <a:lnTo>
                    <a:pt x="8794375" y="920804"/>
                  </a:lnTo>
                  <a:lnTo>
                    <a:pt x="8898805" y="997004"/>
                  </a:lnTo>
                  <a:lnTo>
                    <a:pt x="8933130" y="1035104"/>
                  </a:lnTo>
                  <a:lnTo>
                    <a:pt x="9001041" y="1085904"/>
                  </a:lnTo>
                  <a:lnTo>
                    <a:pt x="9034624" y="1124004"/>
                  </a:lnTo>
                  <a:lnTo>
                    <a:pt x="9101036" y="1174804"/>
                  </a:lnTo>
                  <a:lnTo>
                    <a:pt x="9133861" y="1212904"/>
                  </a:lnTo>
                  <a:lnTo>
                    <a:pt x="9166431" y="1238304"/>
                  </a:lnTo>
                  <a:lnTo>
                    <a:pt x="9198742" y="1276404"/>
                  </a:lnTo>
                  <a:lnTo>
                    <a:pt x="9230794" y="1301804"/>
                  </a:lnTo>
                  <a:lnTo>
                    <a:pt x="9262585" y="1339904"/>
                  </a:lnTo>
                  <a:lnTo>
                    <a:pt x="9294112" y="1365304"/>
                  </a:lnTo>
                  <a:lnTo>
                    <a:pt x="9325375" y="1403404"/>
                  </a:lnTo>
                  <a:lnTo>
                    <a:pt x="9356371" y="1428804"/>
                  </a:lnTo>
                  <a:lnTo>
                    <a:pt x="9387099" y="1466904"/>
                  </a:lnTo>
                  <a:lnTo>
                    <a:pt x="9417556" y="1492304"/>
                  </a:lnTo>
                  <a:lnTo>
                    <a:pt x="9477654" y="1568504"/>
                  </a:lnTo>
                  <a:lnTo>
                    <a:pt x="9507290" y="1593904"/>
                  </a:lnTo>
                  <a:lnTo>
                    <a:pt x="9594529" y="1708204"/>
                  </a:lnTo>
                  <a:lnTo>
                    <a:pt x="9623047" y="1733604"/>
                  </a:lnTo>
                  <a:lnTo>
                    <a:pt x="9706885" y="1847904"/>
                  </a:lnTo>
                  <a:lnTo>
                    <a:pt x="9734255" y="1873304"/>
                  </a:lnTo>
                  <a:lnTo>
                    <a:pt x="9840803" y="2025704"/>
                  </a:lnTo>
                  <a:lnTo>
                    <a:pt x="9942578" y="2178104"/>
                  </a:lnTo>
                  <a:lnTo>
                    <a:pt x="10039467" y="2330504"/>
                  </a:lnTo>
                  <a:lnTo>
                    <a:pt x="10131357" y="2482904"/>
                  </a:lnTo>
                  <a:lnTo>
                    <a:pt x="10218136" y="2635304"/>
                  </a:lnTo>
                  <a:lnTo>
                    <a:pt x="10239018" y="2686104"/>
                  </a:lnTo>
                  <a:lnTo>
                    <a:pt x="10299690" y="2800404"/>
                  </a:lnTo>
                  <a:lnTo>
                    <a:pt x="10319249" y="2838504"/>
                  </a:lnTo>
                  <a:lnTo>
                    <a:pt x="10338473" y="2889304"/>
                  </a:lnTo>
                  <a:lnTo>
                    <a:pt x="10375908" y="2965504"/>
                  </a:lnTo>
                  <a:lnTo>
                    <a:pt x="10394115" y="3016304"/>
                  </a:lnTo>
                  <a:lnTo>
                    <a:pt x="10446676" y="3130604"/>
                  </a:lnTo>
                  <a:lnTo>
                    <a:pt x="10463503" y="3181404"/>
                  </a:lnTo>
                  <a:lnTo>
                    <a:pt x="10479981" y="3219504"/>
                  </a:lnTo>
                  <a:lnTo>
                    <a:pt x="10496108" y="3270304"/>
                  </a:lnTo>
                  <a:lnTo>
                    <a:pt x="10527300" y="3346504"/>
                  </a:lnTo>
                  <a:lnTo>
                    <a:pt x="10542363" y="3397304"/>
                  </a:lnTo>
                  <a:lnTo>
                    <a:pt x="10557067" y="3435404"/>
                  </a:lnTo>
                  <a:lnTo>
                    <a:pt x="10571412" y="3486204"/>
                  </a:lnTo>
                  <a:lnTo>
                    <a:pt x="10585395" y="3524304"/>
                  </a:lnTo>
                  <a:lnTo>
                    <a:pt x="10599014" y="3575104"/>
                  </a:lnTo>
                  <a:lnTo>
                    <a:pt x="10612268" y="3613204"/>
                  </a:lnTo>
                  <a:lnTo>
                    <a:pt x="10625155" y="3664004"/>
                  </a:lnTo>
                  <a:lnTo>
                    <a:pt x="10637673" y="3702104"/>
                  </a:lnTo>
                  <a:lnTo>
                    <a:pt x="10649820" y="3752904"/>
                  </a:lnTo>
                  <a:lnTo>
                    <a:pt x="10661596" y="3791004"/>
                  </a:lnTo>
                  <a:lnTo>
                    <a:pt x="10672997" y="3841804"/>
                  </a:lnTo>
                  <a:lnTo>
                    <a:pt x="10684022" y="3879904"/>
                  </a:lnTo>
                  <a:lnTo>
                    <a:pt x="10694670" y="3930704"/>
                  </a:lnTo>
                  <a:lnTo>
                    <a:pt x="10704939" y="3968804"/>
                  </a:lnTo>
                  <a:lnTo>
                    <a:pt x="10714826" y="4019604"/>
                  </a:lnTo>
                  <a:lnTo>
                    <a:pt x="10724331" y="4057704"/>
                  </a:lnTo>
                  <a:lnTo>
                    <a:pt x="10742184" y="4159304"/>
                  </a:lnTo>
                  <a:lnTo>
                    <a:pt x="10750529" y="4197404"/>
                  </a:lnTo>
                  <a:lnTo>
                    <a:pt x="10766048" y="4299004"/>
                  </a:lnTo>
                  <a:lnTo>
                    <a:pt x="10773219" y="4337104"/>
                  </a:lnTo>
                  <a:lnTo>
                    <a:pt x="10786372" y="4438704"/>
                  </a:lnTo>
                  <a:lnTo>
                    <a:pt x="10792351" y="4476804"/>
                  </a:lnTo>
                  <a:lnTo>
                    <a:pt x="10803107" y="4578404"/>
                  </a:lnTo>
                  <a:lnTo>
                    <a:pt x="10807879" y="4616504"/>
                  </a:lnTo>
                  <a:lnTo>
                    <a:pt x="10822894" y="4807004"/>
                  </a:lnTo>
                  <a:lnTo>
                    <a:pt x="10829827" y="4959404"/>
                  </a:lnTo>
                  <a:lnTo>
                    <a:pt x="10832362" y="5048304"/>
                  </a:lnTo>
                  <a:lnTo>
                    <a:pt x="10833209" y="5149904"/>
                  </a:lnTo>
                  <a:lnTo>
                    <a:pt x="10832362" y="5251504"/>
                  </a:lnTo>
                  <a:lnTo>
                    <a:pt x="10827932" y="5391204"/>
                  </a:lnTo>
                  <a:lnTo>
                    <a:pt x="10822894" y="5492804"/>
                  </a:lnTo>
                  <a:lnTo>
                    <a:pt x="10807879" y="5683304"/>
                  </a:lnTo>
                  <a:lnTo>
                    <a:pt x="10803107" y="5721404"/>
                  </a:lnTo>
                  <a:lnTo>
                    <a:pt x="10792351" y="5823004"/>
                  </a:lnTo>
                  <a:lnTo>
                    <a:pt x="10786372" y="5861104"/>
                  </a:lnTo>
                  <a:lnTo>
                    <a:pt x="10773219" y="5962704"/>
                  </a:lnTo>
                  <a:lnTo>
                    <a:pt x="10766048" y="6000804"/>
                  </a:lnTo>
                  <a:lnTo>
                    <a:pt x="10750529" y="6102404"/>
                  </a:lnTo>
                  <a:lnTo>
                    <a:pt x="10742184" y="6140504"/>
                  </a:lnTo>
                  <a:lnTo>
                    <a:pt x="10724331" y="6242104"/>
                  </a:lnTo>
                  <a:lnTo>
                    <a:pt x="10714826" y="6280204"/>
                  </a:lnTo>
                  <a:lnTo>
                    <a:pt x="10704939" y="6331004"/>
                  </a:lnTo>
                  <a:lnTo>
                    <a:pt x="10694670" y="6369104"/>
                  </a:lnTo>
                  <a:lnTo>
                    <a:pt x="10684022" y="6419904"/>
                  </a:lnTo>
                  <a:lnTo>
                    <a:pt x="10672997" y="6458004"/>
                  </a:lnTo>
                  <a:lnTo>
                    <a:pt x="10661596" y="6508804"/>
                  </a:lnTo>
                  <a:lnTo>
                    <a:pt x="10649820" y="6546904"/>
                  </a:lnTo>
                  <a:lnTo>
                    <a:pt x="10637673" y="6597704"/>
                  </a:lnTo>
                  <a:lnTo>
                    <a:pt x="10625155" y="6635804"/>
                  </a:lnTo>
                  <a:lnTo>
                    <a:pt x="10612268" y="6686604"/>
                  </a:lnTo>
                  <a:lnTo>
                    <a:pt x="10599014" y="6724704"/>
                  </a:lnTo>
                  <a:lnTo>
                    <a:pt x="10585395" y="6775504"/>
                  </a:lnTo>
                  <a:lnTo>
                    <a:pt x="10571412" y="6813604"/>
                  </a:lnTo>
                  <a:lnTo>
                    <a:pt x="10557067" y="6864404"/>
                  </a:lnTo>
                  <a:lnTo>
                    <a:pt x="10542363" y="6902504"/>
                  </a:lnTo>
                  <a:lnTo>
                    <a:pt x="10527300" y="6953304"/>
                  </a:lnTo>
                  <a:lnTo>
                    <a:pt x="10496108" y="7029504"/>
                  </a:lnTo>
                  <a:lnTo>
                    <a:pt x="10479981" y="7080304"/>
                  </a:lnTo>
                  <a:lnTo>
                    <a:pt x="10463503" y="7118404"/>
                  </a:lnTo>
                  <a:lnTo>
                    <a:pt x="10446676" y="7169204"/>
                  </a:lnTo>
                  <a:lnTo>
                    <a:pt x="10394115" y="7283504"/>
                  </a:lnTo>
                  <a:lnTo>
                    <a:pt x="10375908" y="7334304"/>
                  </a:lnTo>
                  <a:lnTo>
                    <a:pt x="10338473" y="7410504"/>
                  </a:lnTo>
                  <a:lnTo>
                    <a:pt x="10319249" y="7461304"/>
                  </a:lnTo>
                  <a:lnTo>
                    <a:pt x="10259573" y="7575604"/>
                  </a:lnTo>
                  <a:lnTo>
                    <a:pt x="10239018" y="7613704"/>
                  </a:lnTo>
                  <a:lnTo>
                    <a:pt x="10218136" y="7664504"/>
                  </a:lnTo>
                  <a:lnTo>
                    <a:pt x="10131357" y="7816904"/>
                  </a:lnTo>
                  <a:lnTo>
                    <a:pt x="10039467" y="7969304"/>
                  </a:lnTo>
                  <a:lnTo>
                    <a:pt x="9942578" y="8121704"/>
                  </a:lnTo>
                  <a:lnTo>
                    <a:pt x="9840803" y="8274104"/>
                  </a:lnTo>
                  <a:lnTo>
                    <a:pt x="9734255" y="8426504"/>
                  </a:lnTo>
                  <a:lnTo>
                    <a:pt x="9706885" y="8451904"/>
                  </a:lnTo>
                  <a:lnTo>
                    <a:pt x="9623047" y="8566204"/>
                  </a:lnTo>
                  <a:lnTo>
                    <a:pt x="9594529" y="8591604"/>
                  </a:lnTo>
                  <a:lnTo>
                    <a:pt x="9507290" y="8705904"/>
                  </a:lnTo>
                  <a:lnTo>
                    <a:pt x="9477654" y="8731304"/>
                  </a:lnTo>
                  <a:lnTo>
                    <a:pt x="9417556" y="8807504"/>
                  </a:lnTo>
                  <a:lnTo>
                    <a:pt x="9387099" y="8832904"/>
                  </a:lnTo>
                  <a:lnTo>
                    <a:pt x="9356371" y="8871004"/>
                  </a:lnTo>
                  <a:lnTo>
                    <a:pt x="9325375" y="8896404"/>
                  </a:lnTo>
                  <a:lnTo>
                    <a:pt x="9294112" y="8934504"/>
                  </a:lnTo>
                  <a:lnTo>
                    <a:pt x="9262585" y="8959904"/>
                  </a:lnTo>
                  <a:lnTo>
                    <a:pt x="9230794" y="8998004"/>
                  </a:lnTo>
                  <a:lnTo>
                    <a:pt x="9198742" y="9023404"/>
                  </a:lnTo>
                  <a:lnTo>
                    <a:pt x="9166431" y="9061504"/>
                  </a:lnTo>
                  <a:lnTo>
                    <a:pt x="9133861" y="9086904"/>
                  </a:lnTo>
                  <a:lnTo>
                    <a:pt x="9101036" y="9125004"/>
                  </a:lnTo>
                  <a:lnTo>
                    <a:pt x="9034624" y="9175804"/>
                  </a:lnTo>
                  <a:lnTo>
                    <a:pt x="9001041" y="9213904"/>
                  </a:lnTo>
                  <a:lnTo>
                    <a:pt x="8933130" y="9264704"/>
                  </a:lnTo>
                  <a:lnTo>
                    <a:pt x="8898805" y="9302804"/>
                  </a:lnTo>
                  <a:lnTo>
                    <a:pt x="8794375" y="9379004"/>
                  </a:lnTo>
                  <a:lnTo>
                    <a:pt x="8759086" y="9417104"/>
                  </a:lnTo>
                  <a:lnTo>
                    <a:pt x="8651806" y="9493304"/>
                  </a:lnTo>
                  <a:lnTo>
                    <a:pt x="8505534" y="9594904"/>
                  </a:lnTo>
                  <a:lnTo>
                    <a:pt x="8355673" y="9696504"/>
                  </a:lnTo>
                  <a:lnTo>
                    <a:pt x="8163470" y="9823504"/>
                  </a:lnTo>
                  <a:lnTo>
                    <a:pt x="8124396" y="9836204"/>
                  </a:lnTo>
                  <a:lnTo>
                    <a:pt x="8005943" y="9912404"/>
                  </a:lnTo>
                  <a:lnTo>
                    <a:pt x="7966054" y="9925104"/>
                  </a:lnTo>
                  <a:lnTo>
                    <a:pt x="7885678" y="9975904"/>
                  </a:lnTo>
                  <a:lnTo>
                    <a:pt x="7845194" y="9988604"/>
                  </a:lnTo>
                  <a:lnTo>
                    <a:pt x="7804516" y="10014004"/>
                  </a:lnTo>
                  <a:lnTo>
                    <a:pt x="7763646" y="10026704"/>
                  </a:lnTo>
                  <a:lnTo>
                    <a:pt x="7681334" y="10077504"/>
                  </a:lnTo>
                  <a:lnTo>
                    <a:pt x="7598273" y="10102904"/>
                  </a:lnTo>
                  <a:lnTo>
                    <a:pt x="7556466" y="10128304"/>
                  </a:lnTo>
                  <a:lnTo>
                    <a:pt x="7514477" y="10141004"/>
                  </a:lnTo>
                  <a:lnTo>
                    <a:pt x="7472307" y="10166404"/>
                  </a:lnTo>
                  <a:lnTo>
                    <a:pt x="7387434" y="10191804"/>
                  </a:lnTo>
                  <a:lnTo>
                    <a:pt x="7344734" y="10217204"/>
                  </a:lnTo>
                  <a:lnTo>
                    <a:pt x="7215601" y="10255304"/>
                  </a:lnTo>
                  <a:lnTo>
                    <a:pt x="7172219" y="10280704"/>
                  </a:lnTo>
                  <a:lnTo>
                    <a:pt x="7150200" y="10286999"/>
                  </a:lnTo>
                  <a:close/>
                </a:path>
              </a:pathLst>
            </a:custGeom>
            <a:solidFill>
              <a:srgbClr val="F5F5F5"/>
            </a:solidFill>
          </p:spPr>
          <p:txBody>
            <a:bodyPr wrap="square" lIns="0" tIns="0" rIns="0" bIns="0" rtlCol="0"/>
            <a:lstStyle/>
            <a:p>
              <a:endParaRPr/>
            </a:p>
          </p:txBody>
        </p:sp>
        <p:pic>
          <p:nvPicPr>
            <p:cNvPr id="12" name="object 12"/>
            <p:cNvPicPr/>
            <p:nvPr/>
          </p:nvPicPr>
          <p:blipFill>
            <a:blip r:embed="rId2" cstate="print"/>
            <a:stretch>
              <a:fillRect/>
            </a:stretch>
          </p:blipFill>
          <p:spPr>
            <a:xfrm>
              <a:off x="163466" y="1249199"/>
              <a:ext cx="5227523" cy="5219699"/>
            </a:xfrm>
            <a:prstGeom prst="rect">
              <a:avLst/>
            </a:prstGeom>
          </p:spPr>
        </p:pic>
        <p:pic>
          <p:nvPicPr>
            <p:cNvPr id="13" name="object 13"/>
            <p:cNvPicPr/>
            <p:nvPr/>
          </p:nvPicPr>
          <p:blipFill>
            <a:blip r:embed="rId3" cstate="print"/>
            <a:stretch>
              <a:fillRect/>
            </a:stretch>
          </p:blipFill>
          <p:spPr>
            <a:xfrm>
              <a:off x="12900893" y="4813139"/>
              <a:ext cx="5227523" cy="5219699"/>
            </a:xfrm>
            <a:prstGeom prst="rect">
              <a:avLst/>
            </a:prstGeom>
          </p:spPr>
        </p:pic>
        <p:pic>
          <p:nvPicPr>
            <p:cNvPr id="14" name="object 14"/>
            <p:cNvPicPr/>
            <p:nvPr/>
          </p:nvPicPr>
          <p:blipFill>
            <a:blip r:embed="rId4" cstate="print"/>
            <a:stretch>
              <a:fillRect/>
            </a:stretch>
          </p:blipFill>
          <p:spPr>
            <a:xfrm>
              <a:off x="2614157" y="8342229"/>
              <a:ext cx="916070" cy="916070"/>
            </a:xfrm>
            <a:prstGeom prst="rect">
              <a:avLst/>
            </a:prstGeom>
          </p:spPr>
        </p:pic>
        <p:pic>
          <p:nvPicPr>
            <p:cNvPr id="15" name="object 15"/>
            <p:cNvPicPr/>
            <p:nvPr/>
          </p:nvPicPr>
          <p:blipFill>
            <a:blip r:embed="rId5" cstate="print"/>
            <a:stretch>
              <a:fillRect/>
            </a:stretch>
          </p:blipFill>
          <p:spPr>
            <a:xfrm>
              <a:off x="13975409" y="443506"/>
              <a:ext cx="585193" cy="585193"/>
            </a:xfrm>
            <a:prstGeom prst="rect">
              <a:avLst/>
            </a:prstGeom>
          </p:spPr>
        </p:pic>
      </p:grpSp>
      <p:sp>
        <p:nvSpPr>
          <p:cNvPr id="16" name="object 16"/>
          <p:cNvSpPr txBox="1">
            <a:spLocks noGrp="1"/>
          </p:cNvSpPr>
          <p:nvPr>
            <p:ph type="title"/>
          </p:nvPr>
        </p:nvSpPr>
        <p:spPr>
          <a:xfrm>
            <a:off x="150766" y="444854"/>
            <a:ext cx="4796155" cy="537210"/>
          </a:xfrm>
          <a:prstGeom prst="rect">
            <a:avLst/>
          </a:prstGeom>
        </p:spPr>
        <p:txBody>
          <a:bodyPr vert="horz" wrap="square" lIns="0" tIns="13335" rIns="0" bIns="0" rtlCol="0">
            <a:spAutoFit/>
          </a:bodyPr>
          <a:lstStyle/>
          <a:p>
            <a:pPr marL="12700">
              <a:lnSpc>
                <a:spcPct val="100000"/>
              </a:lnSpc>
              <a:spcBef>
                <a:spcPts val="105"/>
              </a:spcBef>
            </a:pPr>
            <a:r>
              <a:rPr sz="3350" spc="105" dirty="0">
                <a:solidFill>
                  <a:srgbClr val="171FD0"/>
                </a:solidFill>
              </a:rPr>
              <a:t>Titre</a:t>
            </a:r>
            <a:r>
              <a:rPr sz="3350" spc="160" dirty="0">
                <a:solidFill>
                  <a:srgbClr val="171FD0"/>
                </a:solidFill>
              </a:rPr>
              <a:t> </a:t>
            </a:r>
            <a:r>
              <a:rPr sz="3350" spc="135" dirty="0">
                <a:solidFill>
                  <a:srgbClr val="171FD0"/>
                </a:solidFill>
              </a:rPr>
              <a:t>et</a:t>
            </a:r>
            <a:r>
              <a:rPr sz="3350" spc="170" dirty="0">
                <a:solidFill>
                  <a:srgbClr val="171FD0"/>
                </a:solidFill>
              </a:rPr>
              <a:t> </a:t>
            </a:r>
            <a:r>
              <a:rPr sz="3350" spc="125" dirty="0">
                <a:solidFill>
                  <a:srgbClr val="171FD0"/>
                </a:solidFill>
              </a:rPr>
              <a:t>Introduction</a:t>
            </a:r>
            <a:endParaRPr sz="3350"/>
          </a:p>
        </p:txBody>
      </p:sp>
      <p:sp>
        <p:nvSpPr>
          <p:cNvPr id="17" name="object 17"/>
          <p:cNvSpPr txBox="1"/>
          <p:nvPr/>
        </p:nvSpPr>
        <p:spPr>
          <a:xfrm>
            <a:off x="5481873" y="1414702"/>
            <a:ext cx="7251700" cy="5967095"/>
          </a:xfrm>
          <a:prstGeom prst="rect">
            <a:avLst/>
          </a:prstGeom>
        </p:spPr>
        <p:txBody>
          <a:bodyPr vert="horz" wrap="square" lIns="0" tIns="12700" rIns="0" bIns="0" rtlCol="0">
            <a:spAutoFit/>
          </a:bodyPr>
          <a:lstStyle/>
          <a:p>
            <a:pPr marL="12700">
              <a:lnSpc>
                <a:spcPct val="100000"/>
              </a:lnSpc>
              <a:spcBef>
                <a:spcPts val="100"/>
              </a:spcBef>
            </a:pPr>
            <a:r>
              <a:rPr sz="4700" b="1" spc="70" dirty="0">
                <a:latin typeface="Tahoma"/>
                <a:cs typeface="Tahoma"/>
              </a:rPr>
              <a:t>Introduction</a:t>
            </a:r>
            <a:r>
              <a:rPr sz="4700" b="1" spc="-35" dirty="0">
                <a:latin typeface="Tahoma"/>
                <a:cs typeface="Tahoma"/>
              </a:rPr>
              <a:t> </a:t>
            </a:r>
            <a:r>
              <a:rPr sz="4700" b="1" spc="145" dirty="0">
                <a:latin typeface="Tahoma"/>
                <a:cs typeface="Tahoma"/>
              </a:rPr>
              <a:t>au</a:t>
            </a:r>
            <a:r>
              <a:rPr sz="4700" b="1" spc="-35" dirty="0">
                <a:latin typeface="Tahoma"/>
                <a:cs typeface="Tahoma"/>
              </a:rPr>
              <a:t> </a:t>
            </a:r>
            <a:r>
              <a:rPr sz="4700" b="1" spc="60" dirty="0">
                <a:latin typeface="Tahoma"/>
                <a:cs typeface="Tahoma"/>
              </a:rPr>
              <a:t>Projet</a:t>
            </a:r>
            <a:endParaRPr sz="4700">
              <a:latin typeface="Tahoma"/>
              <a:cs typeface="Tahoma"/>
            </a:endParaRPr>
          </a:p>
          <a:p>
            <a:pPr marL="128270" marR="47625" indent="-635" algn="ctr">
              <a:lnSpc>
                <a:spcPct val="115700"/>
              </a:lnSpc>
              <a:spcBef>
                <a:spcPts val="3644"/>
              </a:spcBef>
            </a:pPr>
            <a:r>
              <a:rPr sz="2700" spc="65" dirty="0">
                <a:latin typeface="Verdana"/>
                <a:cs typeface="Verdana"/>
              </a:rPr>
              <a:t>Le</a:t>
            </a:r>
            <a:r>
              <a:rPr sz="2700" spc="-195" dirty="0">
                <a:latin typeface="Verdana"/>
                <a:cs typeface="Verdana"/>
              </a:rPr>
              <a:t> </a:t>
            </a:r>
            <a:r>
              <a:rPr sz="2700" spc="-75" dirty="0">
                <a:latin typeface="Verdana"/>
                <a:cs typeface="Verdana"/>
              </a:rPr>
              <a:t>Darija,</a:t>
            </a:r>
            <a:r>
              <a:rPr sz="2700" spc="-195" dirty="0">
                <a:latin typeface="Verdana"/>
                <a:cs typeface="Verdana"/>
              </a:rPr>
              <a:t> </a:t>
            </a:r>
            <a:r>
              <a:rPr sz="2700" spc="80" dirty="0">
                <a:latin typeface="Verdana"/>
                <a:cs typeface="Verdana"/>
              </a:rPr>
              <a:t>ou</a:t>
            </a:r>
            <a:r>
              <a:rPr sz="2700" spc="-195" dirty="0">
                <a:latin typeface="Verdana"/>
                <a:cs typeface="Verdana"/>
              </a:rPr>
              <a:t> </a:t>
            </a:r>
            <a:r>
              <a:rPr sz="2700" dirty="0">
                <a:latin typeface="Verdana"/>
                <a:cs typeface="Verdana"/>
              </a:rPr>
              <a:t>arabe</a:t>
            </a:r>
            <a:r>
              <a:rPr sz="2700" spc="-195" dirty="0">
                <a:latin typeface="Verdana"/>
                <a:cs typeface="Verdana"/>
              </a:rPr>
              <a:t> </a:t>
            </a:r>
            <a:r>
              <a:rPr sz="2700" dirty="0">
                <a:latin typeface="Verdana"/>
                <a:cs typeface="Verdana"/>
              </a:rPr>
              <a:t>marocain,</a:t>
            </a:r>
            <a:r>
              <a:rPr sz="2700" spc="-195" dirty="0">
                <a:latin typeface="Verdana"/>
                <a:cs typeface="Verdana"/>
              </a:rPr>
              <a:t> </a:t>
            </a:r>
            <a:r>
              <a:rPr sz="2700" dirty="0">
                <a:latin typeface="Verdana"/>
                <a:cs typeface="Verdana"/>
              </a:rPr>
              <a:t>est</a:t>
            </a:r>
            <a:r>
              <a:rPr sz="2700" spc="-195" dirty="0">
                <a:latin typeface="Verdana"/>
                <a:cs typeface="Verdana"/>
              </a:rPr>
              <a:t> </a:t>
            </a:r>
            <a:r>
              <a:rPr sz="2700" spc="55" dirty="0">
                <a:latin typeface="Verdana"/>
                <a:cs typeface="Verdana"/>
              </a:rPr>
              <a:t>une </a:t>
            </a:r>
            <a:r>
              <a:rPr sz="2700" spc="65" dirty="0">
                <a:latin typeface="Verdana"/>
                <a:cs typeface="Verdana"/>
              </a:rPr>
              <a:t>langue</a:t>
            </a:r>
            <a:r>
              <a:rPr sz="2700" spc="-155" dirty="0">
                <a:latin typeface="Verdana"/>
                <a:cs typeface="Verdana"/>
              </a:rPr>
              <a:t> </a:t>
            </a:r>
            <a:r>
              <a:rPr sz="2700" dirty="0">
                <a:latin typeface="Verdana"/>
                <a:cs typeface="Verdana"/>
              </a:rPr>
              <a:t>riche</a:t>
            </a:r>
            <a:r>
              <a:rPr sz="2700" spc="-150" dirty="0">
                <a:latin typeface="Verdana"/>
                <a:cs typeface="Verdana"/>
              </a:rPr>
              <a:t> </a:t>
            </a:r>
            <a:r>
              <a:rPr sz="2700" spc="60" dirty="0">
                <a:latin typeface="Verdana"/>
                <a:cs typeface="Verdana"/>
              </a:rPr>
              <a:t>mêlant</a:t>
            </a:r>
            <a:r>
              <a:rPr sz="2700" spc="-150" dirty="0">
                <a:latin typeface="Verdana"/>
                <a:cs typeface="Verdana"/>
              </a:rPr>
              <a:t> </a:t>
            </a:r>
            <a:r>
              <a:rPr sz="2700" spc="-55" dirty="0">
                <a:latin typeface="Verdana"/>
                <a:cs typeface="Verdana"/>
              </a:rPr>
              <a:t>arabe,</a:t>
            </a:r>
            <a:r>
              <a:rPr sz="2700" spc="-150" dirty="0">
                <a:latin typeface="Verdana"/>
                <a:cs typeface="Verdana"/>
              </a:rPr>
              <a:t> </a:t>
            </a:r>
            <a:r>
              <a:rPr sz="2700" spc="-10" dirty="0">
                <a:latin typeface="Verdana"/>
                <a:cs typeface="Verdana"/>
              </a:rPr>
              <a:t>berbère, </a:t>
            </a:r>
            <a:r>
              <a:rPr sz="2700" spc="-40" dirty="0">
                <a:latin typeface="Verdana"/>
                <a:cs typeface="Verdana"/>
              </a:rPr>
              <a:t>français,</a:t>
            </a:r>
            <a:r>
              <a:rPr sz="2700" spc="-180" dirty="0">
                <a:latin typeface="Verdana"/>
                <a:cs typeface="Verdana"/>
              </a:rPr>
              <a:t> </a:t>
            </a:r>
            <a:r>
              <a:rPr sz="2700" spc="50" dirty="0">
                <a:latin typeface="Verdana"/>
                <a:cs typeface="Verdana"/>
              </a:rPr>
              <a:t>espagnol</a:t>
            </a:r>
            <a:r>
              <a:rPr sz="2700" spc="-180" dirty="0">
                <a:latin typeface="Verdana"/>
                <a:cs typeface="Verdana"/>
              </a:rPr>
              <a:t> </a:t>
            </a:r>
            <a:r>
              <a:rPr sz="2700" dirty="0">
                <a:latin typeface="Verdana"/>
                <a:cs typeface="Verdana"/>
              </a:rPr>
              <a:t>et</a:t>
            </a:r>
            <a:r>
              <a:rPr sz="2700" spc="-180" dirty="0">
                <a:latin typeface="Verdana"/>
                <a:cs typeface="Verdana"/>
              </a:rPr>
              <a:t> </a:t>
            </a:r>
            <a:r>
              <a:rPr sz="2700" dirty="0">
                <a:latin typeface="Verdana"/>
                <a:cs typeface="Verdana"/>
              </a:rPr>
              <a:t>d'autres</a:t>
            </a:r>
            <a:r>
              <a:rPr sz="2700" spc="-180" dirty="0">
                <a:latin typeface="Verdana"/>
                <a:cs typeface="Verdana"/>
              </a:rPr>
              <a:t> </a:t>
            </a:r>
            <a:r>
              <a:rPr sz="2700" spc="-10" dirty="0">
                <a:latin typeface="Verdana"/>
                <a:cs typeface="Verdana"/>
              </a:rPr>
              <a:t>influences.</a:t>
            </a:r>
            <a:endParaRPr sz="2700">
              <a:latin typeface="Verdana"/>
              <a:cs typeface="Verdana"/>
            </a:endParaRPr>
          </a:p>
          <a:p>
            <a:pPr marL="85090" marR="5080" algn="ctr">
              <a:lnSpc>
                <a:spcPct val="115700"/>
              </a:lnSpc>
            </a:pPr>
            <a:r>
              <a:rPr sz="2700" dirty="0">
                <a:latin typeface="Verdana"/>
                <a:cs typeface="Verdana"/>
              </a:rPr>
              <a:t>Reflétant</a:t>
            </a:r>
            <a:r>
              <a:rPr sz="2700" spc="-70" dirty="0">
                <a:latin typeface="Verdana"/>
                <a:cs typeface="Verdana"/>
              </a:rPr>
              <a:t> </a:t>
            </a:r>
            <a:r>
              <a:rPr sz="2700" dirty="0">
                <a:latin typeface="Verdana"/>
                <a:cs typeface="Verdana"/>
              </a:rPr>
              <a:t>la</a:t>
            </a:r>
            <a:r>
              <a:rPr sz="2700" spc="-70" dirty="0">
                <a:latin typeface="Verdana"/>
                <a:cs typeface="Verdana"/>
              </a:rPr>
              <a:t> </a:t>
            </a:r>
            <a:r>
              <a:rPr sz="2700" dirty="0">
                <a:latin typeface="Verdana"/>
                <a:cs typeface="Verdana"/>
              </a:rPr>
              <a:t>diversité</a:t>
            </a:r>
            <a:r>
              <a:rPr sz="2700" spc="-70" dirty="0">
                <a:latin typeface="Verdana"/>
                <a:cs typeface="Verdana"/>
              </a:rPr>
              <a:t> </a:t>
            </a:r>
            <a:r>
              <a:rPr sz="2700" dirty="0">
                <a:latin typeface="Verdana"/>
                <a:cs typeface="Verdana"/>
              </a:rPr>
              <a:t>culturelle</a:t>
            </a:r>
            <a:r>
              <a:rPr sz="2700" spc="-70" dirty="0">
                <a:latin typeface="Verdana"/>
                <a:cs typeface="Verdana"/>
              </a:rPr>
              <a:t> </a:t>
            </a:r>
            <a:r>
              <a:rPr sz="2700" spc="120" dirty="0">
                <a:latin typeface="Verdana"/>
                <a:cs typeface="Verdana"/>
              </a:rPr>
              <a:t>du</a:t>
            </a:r>
            <a:r>
              <a:rPr sz="2700" spc="-70" dirty="0">
                <a:latin typeface="Verdana"/>
                <a:cs typeface="Verdana"/>
              </a:rPr>
              <a:t> </a:t>
            </a:r>
            <a:r>
              <a:rPr sz="2700" spc="-10" dirty="0">
                <a:latin typeface="Verdana"/>
                <a:cs typeface="Verdana"/>
              </a:rPr>
              <a:t>Maroc, </a:t>
            </a:r>
            <a:r>
              <a:rPr sz="2700" dirty="0">
                <a:latin typeface="Verdana"/>
                <a:cs typeface="Verdana"/>
              </a:rPr>
              <a:t>il</a:t>
            </a:r>
            <a:r>
              <a:rPr sz="2700" spc="-110" dirty="0">
                <a:latin typeface="Verdana"/>
                <a:cs typeface="Verdana"/>
              </a:rPr>
              <a:t> </a:t>
            </a:r>
            <a:r>
              <a:rPr sz="2700" dirty="0">
                <a:latin typeface="Verdana"/>
                <a:cs typeface="Verdana"/>
              </a:rPr>
              <a:t>présente</a:t>
            </a:r>
            <a:r>
              <a:rPr sz="2700" spc="-105" dirty="0">
                <a:latin typeface="Verdana"/>
                <a:cs typeface="Verdana"/>
              </a:rPr>
              <a:t> </a:t>
            </a:r>
            <a:r>
              <a:rPr sz="2700" dirty="0">
                <a:latin typeface="Verdana"/>
                <a:cs typeface="Verdana"/>
              </a:rPr>
              <a:t>des</a:t>
            </a:r>
            <a:r>
              <a:rPr sz="2700" spc="-105" dirty="0">
                <a:latin typeface="Verdana"/>
                <a:cs typeface="Verdana"/>
              </a:rPr>
              <a:t> </a:t>
            </a:r>
            <a:r>
              <a:rPr sz="2700" spc="-10" dirty="0">
                <a:latin typeface="Verdana"/>
                <a:cs typeface="Verdana"/>
              </a:rPr>
              <a:t>variations</a:t>
            </a:r>
            <a:r>
              <a:rPr sz="2700" spc="-105" dirty="0">
                <a:latin typeface="Verdana"/>
                <a:cs typeface="Verdana"/>
              </a:rPr>
              <a:t> </a:t>
            </a:r>
            <a:r>
              <a:rPr sz="2700" spc="-10" dirty="0">
                <a:latin typeface="Verdana"/>
                <a:cs typeface="Verdana"/>
              </a:rPr>
              <a:t>significatives </a:t>
            </a:r>
            <a:r>
              <a:rPr sz="2700" dirty="0">
                <a:latin typeface="Verdana"/>
                <a:cs typeface="Verdana"/>
              </a:rPr>
              <a:t>entre</a:t>
            </a:r>
            <a:r>
              <a:rPr sz="2700" spc="-110" dirty="0">
                <a:latin typeface="Verdana"/>
                <a:cs typeface="Verdana"/>
              </a:rPr>
              <a:t> </a:t>
            </a:r>
            <a:r>
              <a:rPr sz="2700" spc="-20" dirty="0">
                <a:latin typeface="Verdana"/>
                <a:cs typeface="Verdana"/>
              </a:rPr>
              <a:t>les</a:t>
            </a:r>
            <a:r>
              <a:rPr sz="2700" spc="-105" dirty="0">
                <a:latin typeface="Verdana"/>
                <a:cs typeface="Verdana"/>
              </a:rPr>
              <a:t> </a:t>
            </a:r>
            <a:r>
              <a:rPr sz="2700" spc="-20" dirty="0">
                <a:latin typeface="Verdana"/>
                <a:cs typeface="Verdana"/>
              </a:rPr>
              <a:t>régions,</a:t>
            </a:r>
            <a:r>
              <a:rPr sz="2700" spc="-105" dirty="0">
                <a:latin typeface="Verdana"/>
                <a:cs typeface="Verdana"/>
              </a:rPr>
              <a:t> </a:t>
            </a:r>
            <a:r>
              <a:rPr sz="2700" dirty="0">
                <a:latin typeface="Verdana"/>
                <a:cs typeface="Verdana"/>
              </a:rPr>
              <a:t>tant</a:t>
            </a:r>
            <a:r>
              <a:rPr sz="2700" spc="-105" dirty="0">
                <a:latin typeface="Verdana"/>
                <a:cs typeface="Verdana"/>
              </a:rPr>
              <a:t> </a:t>
            </a:r>
            <a:r>
              <a:rPr sz="2700" dirty="0">
                <a:latin typeface="Verdana"/>
                <a:cs typeface="Verdana"/>
              </a:rPr>
              <a:t>dans</a:t>
            </a:r>
            <a:r>
              <a:rPr sz="2700" spc="-105" dirty="0">
                <a:latin typeface="Verdana"/>
                <a:cs typeface="Verdana"/>
              </a:rPr>
              <a:t> </a:t>
            </a:r>
            <a:r>
              <a:rPr sz="2700" spc="-25" dirty="0">
                <a:latin typeface="Verdana"/>
                <a:cs typeface="Verdana"/>
              </a:rPr>
              <a:t>le</a:t>
            </a:r>
            <a:r>
              <a:rPr sz="2700" spc="675" dirty="0">
                <a:latin typeface="Verdana"/>
                <a:cs typeface="Verdana"/>
              </a:rPr>
              <a:t> </a:t>
            </a:r>
            <a:r>
              <a:rPr sz="2700" dirty="0">
                <a:latin typeface="Verdana"/>
                <a:cs typeface="Verdana"/>
              </a:rPr>
              <a:t>vocabulaire</a:t>
            </a:r>
            <a:r>
              <a:rPr sz="2700" spc="-114" dirty="0">
                <a:latin typeface="Verdana"/>
                <a:cs typeface="Verdana"/>
              </a:rPr>
              <a:t> </a:t>
            </a:r>
            <a:r>
              <a:rPr sz="2700" spc="90" dirty="0">
                <a:latin typeface="Verdana"/>
                <a:cs typeface="Verdana"/>
              </a:rPr>
              <a:t>que</a:t>
            </a:r>
            <a:r>
              <a:rPr sz="2700" spc="-110" dirty="0">
                <a:latin typeface="Verdana"/>
                <a:cs typeface="Verdana"/>
              </a:rPr>
              <a:t> </a:t>
            </a:r>
            <a:r>
              <a:rPr sz="2700" dirty="0">
                <a:latin typeface="Verdana"/>
                <a:cs typeface="Verdana"/>
              </a:rPr>
              <a:t>dans</a:t>
            </a:r>
            <a:r>
              <a:rPr sz="2700" spc="-110" dirty="0">
                <a:latin typeface="Verdana"/>
                <a:cs typeface="Verdana"/>
              </a:rPr>
              <a:t> </a:t>
            </a:r>
            <a:r>
              <a:rPr sz="2700" dirty="0">
                <a:latin typeface="Verdana"/>
                <a:cs typeface="Verdana"/>
              </a:rPr>
              <a:t>la</a:t>
            </a:r>
            <a:r>
              <a:rPr sz="2700" spc="-114" dirty="0">
                <a:latin typeface="Verdana"/>
                <a:cs typeface="Verdana"/>
              </a:rPr>
              <a:t> </a:t>
            </a:r>
            <a:r>
              <a:rPr sz="2700" spc="-10" dirty="0">
                <a:latin typeface="Verdana"/>
                <a:cs typeface="Verdana"/>
              </a:rPr>
              <a:t>prononciation.</a:t>
            </a:r>
            <a:endParaRPr sz="2700">
              <a:latin typeface="Verdana"/>
              <a:cs typeface="Verdana"/>
            </a:endParaRPr>
          </a:p>
          <a:p>
            <a:pPr marL="933450" marR="852805" algn="ctr">
              <a:lnSpc>
                <a:spcPct val="115700"/>
              </a:lnSpc>
            </a:pPr>
            <a:r>
              <a:rPr sz="2700" dirty="0">
                <a:latin typeface="Verdana"/>
                <a:cs typeface="Verdana"/>
              </a:rPr>
              <a:t>Cette</a:t>
            </a:r>
            <a:r>
              <a:rPr sz="2700" spc="-155" dirty="0">
                <a:latin typeface="Verdana"/>
                <a:cs typeface="Verdana"/>
              </a:rPr>
              <a:t> </a:t>
            </a:r>
            <a:r>
              <a:rPr sz="2700" dirty="0">
                <a:latin typeface="Verdana"/>
                <a:cs typeface="Verdana"/>
              </a:rPr>
              <a:t>richesse</a:t>
            </a:r>
            <a:r>
              <a:rPr sz="2700" spc="-150" dirty="0">
                <a:latin typeface="Verdana"/>
                <a:cs typeface="Verdana"/>
              </a:rPr>
              <a:t> </a:t>
            </a:r>
            <a:r>
              <a:rPr sz="2700" spc="70" dirty="0">
                <a:latin typeface="Verdana"/>
                <a:cs typeface="Verdana"/>
              </a:rPr>
              <a:t>en</a:t>
            </a:r>
            <a:r>
              <a:rPr sz="2700" spc="-155" dirty="0">
                <a:latin typeface="Verdana"/>
                <a:cs typeface="Verdana"/>
              </a:rPr>
              <a:t> </a:t>
            </a:r>
            <a:r>
              <a:rPr sz="2700" dirty="0">
                <a:latin typeface="Verdana"/>
                <a:cs typeface="Verdana"/>
              </a:rPr>
              <a:t>fait</a:t>
            </a:r>
            <a:r>
              <a:rPr sz="2700" spc="-150" dirty="0">
                <a:latin typeface="Verdana"/>
                <a:cs typeface="Verdana"/>
              </a:rPr>
              <a:t> </a:t>
            </a:r>
            <a:r>
              <a:rPr sz="2700" spc="105" dirty="0">
                <a:latin typeface="Verdana"/>
                <a:cs typeface="Verdana"/>
              </a:rPr>
              <a:t>un</a:t>
            </a:r>
            <a:r>
              <a:rPr sz="2700" spc="-155" dirty="0">
                <a:latin typeface="Verdana"/>
                <a:cs typeface="Verdana"/>
              </a:rPr>
              <a:t> </a:t>
            </a:r>
            <a:r>
              <a:rPr sz="2700" spc="-10" dirty="0">
                <a:latin typeface="Verdana"/>
                <a:cs typeface="Verdana"/>
              </a:rPr>
              <a:t>trésor </a:t>
            </a:r>
            <a:r>
              <a:rPr sz="2700" spc="55" dirty="0">
                <a:latin typeface="Verdana"/>
                <a:cs typeface="Verdana"/>
              </a:rPr>
              <a:t>linguistique</a:t>
            </a:r>
            <a:r>
              <a:rPr sz="2700" spc="-195" dirty="0">
                <a:latin typeface="Verdana"/>
                <a:cs typeface="Verdana"/>
              </a:rPr>
              <a:t> </a:t>
            </a:r>
            <a:r>
              <a:rPr sz="2700" dirty="0">
                <a:latin typeface="Verdana"/>
                <a:cs typeface="Verdana"/>
              </a:rPr>
              <a:t>et</a:t>
            </a:r>
            <a:r>
              <a:rPr sz="2700" spc="-190" dirty="0">
                <a:latin typeface="Verdana"/>
                <a:cs typeface="Verdana"/>
              </a:rPr>
              <a:t> </a:t>
            </a:r>
            <a:r>
              <a:rPr sz="2700" spc="105" dirty="0">
                <a:latin typeface="Verdana"/>
                <a:cs typeface="Verdana"/>
              </a:rPr>
              <a:t>un</a:t>
            </a:r>
            <a:r>
              <a:rPr sz="2700" spc="-195" dirty="0">
                <a:latin typeface="Verdana"/>
                <a:cs typeface="Verdana"/>
              </a:rPr>
              <a:t> </a:t>
            </a:r>
            <a:r>
              <a:rPr sz="2700" spc="-20" dirty="0">
                <a:latin typeface="Verdana"/>
                <a:cs typeface="Verdana"/>
              </a:rPr>
              <a:t>sujet</a:t>
            </a:r>
            <a:r>
              <a:rPr sz="2700" spc="-190" dirty="0">
                <a:latin typeface="Verdana"/>
                <a:cs typeface="Verdana"/>
              </a:rPr>
              <a:t> </a:t>
            </a:r>
            <a:r>
              <a:rPr sz="2700" spc="35" dirty="0">
                <a:latin typeface="Verdana"/>
                <a:cs typeface="Verdana"/>
              </a:rPr>
              <a:t>d'étude </a:t>
            </a:r>
            <a:r>
              <a:rPr sz="2700" spc="-10" dirty="0">
                <a:latin typeface="Verdana"/>
                <a:cs typeface="Verdana"/>
              </a:rPr>
              <a:t>fascinant.</a:t>
            </a:r>
            <a:endParaRPr sz="27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00" y="4153976"/>
            <a:ext cx="16230600" cy="5104765"/>
          </a:xfrm>
          <a:custGeom>
            <a:avLst/>
            <a:gdLst/>
            <a:ahLst/>
            <a:cxnLst/>
            <a:rect l="l" t="t" r="r" b="b"/>
            <a:pathLst>
              <a:path w="16230600" h="5104765">
                <a:moveTo>
                  <a:pt x="16230151" y="5104322"/>
                </a:moveTo>
                <a:lnTo>
                  <a:pt x="0" y="5104322"/>
                </a:lnTo>
                <a:lnTo>
                  <a:pt x="0" y="0"/>
                </a:lnTo>
                <a:lnTo>
                  <a:pt x="16230151" y="0"/>
                </a:lnTo>
                <a:lnTo>
                  <a:pt x="16230151" y="5104322"/>
                </a:lnTo>
                <a:close/>
              </a:path>
            </a:pathLst>
          </a:custGeom>
          <a:solidFill>
            <a:srgbClr val="F5F5F5"/>
          </a:solidFill>
        </p:spPr>
        <p:txBody>
          <a:bodyPr wrap="square" lIns="0" tIns="0" rIns="0" bIns="0" rtlCol="0"/>
          <a:lstStyle/>
          <a:p>
            <a:endParaRPr/>
          </a:p>
        </p:txBody>
      </p:sp>
      <p:pic>
        <p:nvPicPr>
          <p:cNvPr id="3" name="object 3"/>
          <p:cNvPicPr/>
          <p:nvPr/>
        </p:nvPicPr>
        <p:blipFill>
          <a:blip r:embed="rId2" cstate="print"/>
          <a:stretch>
            <a:fillRect/>
          </a:stretch>
        </p:blipFill>
        <p:spPr>
          <a:xfrm>
            <a:off x="16118267" y="557525"/>
            <a:ext cx="1141032" cy="471174"/>
          </a:xfrm>
          <a:prstGeom prst="rect">
            <a:avLst/>
          </a:prstGeom>
        </p:spPr>
      </p:pic>
      <p:sp>
        <p:nvSpPr>
          <p:cNvPr id="4" name="object 4"/>
          <p:cNvSpPr txBox="1">
            <a:spLocks noGrp="1"/>
          </p:cNvSpPr>
          <p:nvPr>
            <p:ph type="title"/>
          </p:nvPr>
        </p:nvSpPr>
        <p:spPr>
          <a:xfrm>
            <a:off x="1016000" y="511195"/>
            <a:ext cx="5120640" cy="508000"/>
          </a:xfrm>
          <a:prstGeom prst="rect">
            <a:avLst/>
          </a:prstGeom>
        </p:spPr>
        <p:txBody>
          <a:bodyPr vert="horz" wrap="square" lIns="0" tIns="14604" rIns="0" bIns="0" rtlCol="0">
            <a:spAutoFit/>
          </a:bodyPr>
          <a:lstStyle/>
          <a:p>
            <a:pPr marL="12700">
              <a:lnSpc>
                <a:spcPct val="100000"/>
              </a:lnSpc>
              <a:spcBef>
                <a:spcPts val="114"/>
              </a:spcBef>
            </a:pPr>
            <a:r>
              <a:rPr sz="3150" spc="170" dirty="0">
                <a:solidFill>
                  <a:srgbClr val="171FD0"/>
                </a:solidFill>
              </a:rPr>
              <a:t>Contexte</a:t>
            </a:r>
            <a:r>
              <a:rPr sz="3150" spc="155" dirty="0">
                <a:solidFill>
                  <a:srgbClr val="171FD0"/>
                </a:solidFill>
              </a:rPr>
              <a:t> </a:t>
            </a:r>
            <a:r>
              <a:rPr sz="3150" spc="125" dirty="0">
                <a:solidFill>
                  <a:srgbClr val="171FD0"/>
                </a:solidFill>
              </a:rPr>
              <a:t>et</a:t>
            </a:r>
            <a:r>
              <a:rPr sz="3150" spc="170" dirty="0">
                <a:solidFill>
                  <a:srgbClr val="171FD0"/>
                </a:solidFill>
              </a:rPr>
              <a:t> </a:t>
            </a:r>
            <a:r>
              <a:rPr sz="3150" spc="145" dirty="0">
                <a:solidFill>
                  <a:srgbClr val="171FD0"/>
                </a:solidFill>
              </a:rPr>
              <a:t>Motivation</a:t>
            </a:r>
            <a:endParaRPr sz="3150"/>
          </a:p>
        </p:txBody>
      </p:sp>
      <p:grpSp>
        <p:nvGrpSpPr>
          <p:cNvPr id="5" name="object 5"/>
          <p:cNvGrpSpPr/>
          <p:nvPr/>
        </p:nvGrpSpPr>
        <p:grpSpPr>
          <a:xfrm>
            <a:off x="2943166" y="3313405"/>
            <a:ext cx="1681480" cy="1681480"/>
            <a:chOff x="2943166" y="3313405"/>
            <a:chExt cx="1681480" cy="1681480"/>
          </a:xfrm>
        </p:grpSpPr>
        <p:pic>
          <p:nvPicPr>
            <p:cNvPr id="6" name="object 6"/>
            <p:cNvPicPr/>
            <p:nvPr/>
          </p:nvPicPr>
          <p:blipFill>
            <a:blip r:embed="rId3" cstate="print"/>
            <a:stretch>
              <a:fillRect/>
            </a:stretch>
          </p:blipFill>
          <p:spPr>
            <a:xfrm>
              <a:off x="2943166" y="3313405"/>
              <a:ext cx="1681142" cy="1681142"/>
            </a:xfrm>
            <a:prstGeom prst="rect">
              <a:avLst/>
            </a:prstGeom>
          </p:spPr>
        </p:pic>
        <p:sp>
          <p:nvSpPr>
            <p:cNvPr id="7" name="object 7"/>
            <p:cNvSpPr/>
            <p:nvPr/>
          </p:nvSpPr>
          <p:spPr>
            <a:xfrm>
              <a:off x="3283358" y="3590524"/>
              <a:ext cx="1000125" cy="1085850"/>
            </a:xfrm>
            <a:custGeom>
              <a:avLst/>
              <a:gdLst/>
              <a:ahLst/>
              <a:cxnLst/>
              <a:rect l="l" t="t" r="r" b="b"/>
              <a:pathLst>
                <a:path w="1000125" h="1085850">
                  <a:moveTo>
                    <a:pt x="928466" y="1085849"/>
                  </a:moveTo>
                  <a:lnTo>
                    <a:pt x="79717" y="1085849"/>
                  </a:lnTo>
                  <a:lnTo>
                    <a:pt x="54424" y="1078588"/>
                  </a:lnTo>
                  <a:lnTo>
                    <a:pt x="25980" y="1057046"/>
                  </a:lnTo>
                  <a:lnTo>
                    <a:pt x="6942" y="1026743"/>
                  </a:lnTo>
                  <a:lnTo>
                    <a:pt x="0" y="990365"/>
                  </a:lnTo>
                  <a:lnTo>
                    <a:pt x="0" y="979368"/>
                  </a:lnTo>
                  <a:lnTo>
                    <a:pt x="2476" y="929129"/>
                  </a:lnTo>
                  <a:lnTo>
                    <a:pt x="9882" y="879802"/>
                  </a:lnTo>
                  <a:lnTo>
                    <a:pt x="22183" y="831562"/>
                  </a:lnTo>
                  <a:lnTo>
                    <a:pt x="39346" y="784579"/>
                  </a:lnTo>
                  <a:lnTo>
                    <a:pt x="60272" y="741049"/>
                  </a:lnTo>
                  <a:lnTo>
                    <a:pt x="85178" y="699940"/>
                  </a:lnTo>
                  <a:lnTo>
                    <a:pt x="113971" y="661392"/>
                  </a:lnTo>
                  <a:lnTo>
                    <a:pt x="146558" y="625544"/>
                  </a:lnTo>
                  <a:lnTo>
                    <a:pt x="182404" y="592958"/>
                  </a:lnTo>
                  <a:lnTo>
                    <a:pt x="220952" y="564166"/>
                  </a:lnTo>
                  <a:lnTo>
                    <a:pt x="262061" y="539259"/>
                  </a:lnTo>
                  <a:lnTo>
                    <a:pt x="305592" y="518333"/>
                  </a:lnTo>
                  <a:lnTo>
                    <a:pt x="317420" y="513516"/>
                  </a:lnTo>
                  <a:lnTo>
                    <a:pt x="311849" y="508843"/>
                  </a:lnTo>
                  <a:lnTo>
                    <a:pt x="276946" y="473221"/>
                  </a:lnTo>
                  <a:lnTo>
                    <a:pt x="245898" y="427163"/>
                  </a:lnTo>
                  <a:lnTo>
                    <a:pt x="223870" y="374814"/>
                  </a:lnTo>
                  <a:lnTo>
                    <a:pt x="212469" y="318392"/>
                  </a:lnTo>
                  <a:lnTo>
                    <a:pt x="211036" y="289345"/>
                  </a:lnTo>
                  <a:lnTo>
                    <a:pt x="212468" y="260298"/>
                  </a:lnTo>
                  <a:lnTo>
                    <a:pt x="223869" y="203876"/>
                  </a:lnTo>
                  <a:lnTo>
                    <a:pt x="245898" y="151527"/>
                  </a:lnTo>
                  <a:lnTo>
                    <a:pt x="276945" y="105469"/>
                  </a:lnTo>
                  <a:lnTo>
                    <a:pt x="316508" y="65905"/>
                  </a:lnTo>
                  <a:lnTo>
                    <a:pt x="362566" y="34858"/>
                  </a:lnTo>
                  <a:lnTo>
                    <a:pt x="414916" y="12831"/>
                  </a:lnTo>
                  <a:lnTo>
                    <a:pt x="471337" y="1429"/>
                  </a:lnTo>
                  <a:lnTo>
                    <a:pt x="500384" y="0"/>
                  </a:lnTo>
                  <a:lnTo>
                    <a:pt x="529431" y="1429"/>
                  </a:lnTo>
                  <a:lnTo>
                    <a:pt x="585853" y="12831"/>
                  </a:lnTo>
                  <a:lnTo>
                    <a:pt x="638202" y="34858"/>
                  </a:lnTo>
                  <a:lnTo>
                    <a:pt x="673532" y="57893"/>
                  </a:lnTo>
                  <a:lnTo>
                    <a:pt x="500384" y="57893"/>
                  </a:lnTo>
                  <a:lnTo>
                    <a:pt x="477138" y="59038"/>
                  </a:lnTo>
                  <a:lnTo>
                    <a:pt x="432013" y="68149"/>
                  </a:lnTo>
                  <a:lnTo>
                    <a:pt x="390159" y="85762"/>
                  </a:lnTo>
                  <a:lnTo>
                    <a:pt x="353310" y="110606"/>
                  </a:lnTo>
                  <a:lnTo>
                    <a:pt x="321645" y="142270"/>
                  </a:lnTo>
                  <a:lnTo>
                    <a:pt x="296801" y="179119"/>
                  </a:lnTo>
                  <a:lnTo>
                    <a:pt x="279188" y="220974"/>
                  </a:lnTo>
                  <a:lnTo>
                    <a:pt x="270077" y="266099"/>
                  </a:lnTo>
                  <a:lnTo>
                    <a:pt x="268932" y="289345"/>
                  </a:lnTo>
                  <a:lnTo>
                    <a:pt x="270077" y="312590"/>
                  </a:lnTo>
                  <a:lnTo>
                    <a:pt x="279188" y="357714"/>
                  </a:lnTo>
                  <a:lnTo>
                    <a:pt x="296801" y="399567"/>
                  </a:lnTo>
                  <a:lnTo>
                    <a:pt x="321645" y="436416"/>
                  </a:lnTo>
                  <a:lnTo>
                    <a:pt x="353310" y="468081"/>
                  </a:lnTo>
                  <a:lnTo>
                    <a:pt x="390159" y="492925"/>
                  </a:lnTo>
                  <a:lnTo>
                    <a:pt x="432014" y="510538"/>
                  </a:lnTo>
                  <a:lnTo>
                    <a:pt x="477138" y="519649"/>
                  </a:lnTo>
                  <a:lnTo>
                    <a:pt x="500384" y="520794"/>
                  </a:lnTo>
                  <a:lnTo>
                    <a:pt x="700295" y="520794"/>
                  </a:lnTo>
                  <a:lnTo>
                    <a:pt x="738707" y="539259"/>
                  </a:lnTo>
                  <a:lnTo>
                    <a:pt x="761071" y="552809"/>
                  </a:lnTo>
                  <a:lnTo>
                    <a:pt x="380645" y="552809"/>
                  </a:lnTo>
                  <a:lnTo>
                    <a:pt x="379231" y="553489"/>
                  </a:lnTo>
                  <a:lnTo>
                    <a:pt x="377746" y="554071"/>
                  </a:lnTo>
                  <a:lnTo>
                    <a:pt x="372000" y="555750"/>
                  </a:lnTo>
                  <a:lnTo>
                    <a:pt x="367768" y="557056"/>
                  </a:lnTo>
                  <a:lnTo>
                    <a:pt x="328145" y="571654"/>
                  </a:lnTo>
                  <a:lnTo>
                    <a:pt x="289652" y="590158"/>
                  </a:lnTo>
                  <a:lnTo>
                    <a:pt x="253297" y="612186"/>
                  </a:lnTo>
                  <a:lnTo>
                    <a:pt x="219203" y="637655"/>
                  </a:lnTo>
                  <a:lnTo>
                    <a:pt x="187494" y="666481"/>
                  </a:lnTo>
                  <a:lnTo>
                    <a:pt x="158669" y="698192"/>
                  </a:lnTo>
                  <a:lnTo>
                    <a:pt x="133200" y="732286"/>
                  </a:lnTo>
                  <a:lnTo>
                    <a:pt x="111171" y="768640"/>
                  </a:lnTo>
                  <a:lnTo>
                    <a:pt x="92667" y="807131"/>
                  </a:lnTo>
                  <a:lnTo>
                    <a:pt x="77500" y="848659"/>
                  </a:lnTo>
                  <a:lnTo>
                    <a:pt x="66628" y="891308"/>
                  </a:lnTo>
                  <a:lnTo>
                    <a:pt x="60082" y="934928"/>
                  </a:lnTo>
                  <a:lnTo>
                    <a:pt x="57893" y="979368"/>
                  </a:lnTo>
                  <a:lnTo>
                    <a:pt x="57893" y="990365"/>
                  </a:lnTo>
                  <a:lnTo>
                    <a:pt x="61108" y="1006250"/>
                  </a:lnTo>
                  <a:lnTo>
                    <a:pt x="69870" y="1019236"/>
                  </a:lnTo>
                  <a:lnTo>
                    <a:pt x="82856" y="1027998"/>
                  </a:lnTo>
                  <a:lnTo>
                    <a:pt x="98740" y="1031213"/>
                  </a:lnTo>
                  <a:lnTo>
                    <a:pt x="990820" y="1031213"/>
                  </a:lnTo>
                  <a:lnTo>
                    <a:pt x="984625" y="1044423"/>
                  </a:lnTo>
                  <a:lnTo>
                    <a:pt x="966330" y="1065244"/>
                  </a:lnTo>
                  <a:lnTo>
                    <a:pt x="942898" y="1080248"/>
                  </a:lnTo>
                  <a:lnTo>
                    <a:pt x="937042" y="1083026"/>
                  </a:lnTo>
                  <a:lnTo>
                    <a:pt x="930959" y="1085217"/>
                  </a:lnTo>
                  <a:lnTo>
                    <a:pt x="928466" y="1085849"/>
                  </a:lnTo>
                  <a:close/>
                </a:path>
                <a:path w="1000125" h="1085850">
                  <a:moveTo>
                    <a:pt x="700295" y="520794"/>
                  </a:moveTo>
                  <a:lnTo>
                    <a:pt x="500384" y="520794"/>
                  </a:lnTo>
                  <a:lnTo>
                    <a:pt x="523630" y="519649"/>
                  </a:lnTo>
                  <a:lnTo>
                    <a:pt x="546446" y="516225"/>
                  </a:lnTo>
                  <a:lnTo>
                    <a:pt x="590477" y="502604"/>
                  </a:lnTo>
                  <a:lnTo>
                    <a:pt x="629625" y="481403"/>
                  </a:lnTo>
                  <a:lnTo>
                    <a:pt x="664045" y="453003"/>
                  </a:lnTo>
                  <a:lnTo>
                    <a:pt x="692444" y="418583"/>
                  </a:lnTo>
                  <a:lnTo>
                    <a:pt x="713646" y="379434"/>
                  </a:lnTo>
                  <a:lnTo>
                    <a:pt x="727264" y="335407"/>
                  </a:lnTo>
                  <a:lnTo>
                    <a:pt x="731833" y="289345"/>
                  </a:lnTo>
                  <a:lnTo>
                    <a:pt x="730689" y="266099"/>
                  </a:lnTo>
                  <a:lnTo>
                    <a:pt x="721579" y="220974"/>
                  </a:lnTo>
                  <a:lnTo>
                    <a:pt x="703967" y="179119"/>
                  </a:lnTo>
                  <a:lnTo>
                    <a:pt x="679123" y="142270"/>
                  </a:lnTo>
                  <a:lnTo>
                    <a:pt x="647459" y="110606"/>
                  </a:lnTo>
                  <a:lnTo>
                    <a:pt x="610610" y="85762"/>
                  </a:lnTo>
                  <a:lnTo>
                    <a:pt x="568755" y="68149"/>
                  </a:lnTo>
                  <a:lnTo>
                    <a:pt x="523630" y="59038"/>
                  </a:lnTo>
                  <a:lnTo>
                    <a:pt x="500384" y="57893"/>
                  </a:lnTo>
                  <a:lnTo>
                    <a:pt x="673532" y="57893"/>
                  </a:lnTo>
                  <a:lnTo>
                    <a:pt x="704985" y="84744"/>
                  </a:lnTo>
                  <a:lnTo>
                    <a:pt x="740469" y="127757"/>
                  </a:lnTo>
                  <a:lnTo>
                    <a:pt x="766970" y="176700"/>
                  </a:lnTo>
                  <a:lnTo>
                    <a:pt x="784016" y="231775"/>
                  </a:lnTo>
                  <a:lnTo>
                    <a:pt x="789733" y="289345"/>
                  </a:lnTo>
                  <a:lnTo>
                    <a:pt x="788300" y="318392"/>
                  </a:lnTo>
                  <a:lnTo>
                    <a:pt x="776898" y="374814"/>
                  </a:lnTo>
                  <a:lnTo>
                    <a:pt x="754869" y="427163"/>
                  </a:lnTo>
                  <a:lnTo>
                    <a:pt x="723823" y="473221"/>
                  </a:lnTo>
                  <a:lnTo>
                    <a:pt x="694387" y="504025"/>
                  </a:lnTo>
                  <a:lnTo>
                    <a:pt x="683352" y="513516"/>
                  </a:lnTo>
                  <a:lnTo>
                    <a:pt x="687313" y="515077"/>
                  </a:lnTo>
                  <a:lnTo>
                    <a:pt x="691259" y="516676"/>
                  </a:lnTo>
                  <a:lnTo>
                    <a:pt x="695176" y="518333"/>
                  </a:lnTo>
                  <a:lnTo>
                    <a:pt x="700295" y="520794"/>
                  </a:lnTo>
                  <a:close/>
                </a:path>
                <a:path w="1000125" h="1085850">
                  <a:moveTo>
                    <a:pt x="500381" y="578690"/>
                  </a:moveTo>
                  <a:lnTo>
                    <a:pt x="442807" y="572973"/>
                  </a:lnTo>
                  <a:lnTo>
                    <a:pt x="387736" y="555928"/>
                  </a:lnTo>
                  <a:lnTo>
                    <a:pt x="380645" y="552809"/>
                  </a:lnTo>
                  <a:lnTo>
                    <a:pt x="620120" y="552809"/>
                  </a:lnTo>
                  <a:lnTo>
                    <a:pt x="557951" y="572973"/>
                  </a:lnTo>
                  <a:lnTo>
                    <a:pt x="500381" y="578690"/>
                  </a:lnTo>
                  <a:close/>
                </a:path>
                <a:path w="1000125" h="1085850">
                  <a:moveTo>
                    <a:pt x="990820" y="1031213"/>
                  </a:moveTo>
                  <a:lnTo>
                    <a:pt x="902025" y="1031213"/>
                  </a:lnTo>
                  <a:lnTo>
                    <a:pt x="917910" y="1027998"/>
                  </a:lnTo>
                  <a:lnTo>
                    <a:pt x="930895" y="1019236"/>
                  </a:lnTo>
                  <a:lnTo>
                    <a:pt x="939657" y="1006250"/>
                  </a:lnTo>
                  <a:lnTo>
                    <a:pt x="942873" y="990365"/>
                  </a:lnTo>
                  <a:lnTo>
                    <a:pt x="942873" y="979368"/>
                  </a:lnTo>
                  <a:lnTo>
                    <a:pt x="940684" y="934928"/>
                  </a:lnTo>
                  <a:lnTo>
                    <a:pt x="934138" y="891308"/>
                  </a:lnTo>
                  <a:lnTo>
                    <a:pt x="923266" y="848659"/>
                  </a:lnTo>
                  <a:lnTo>
                    <a:pt x="908098" y="807131"/>
                  </a:lnTo>
                  <a:lnTo>
                    <a:pt x="889594" y="768640"/>
                  </a:lnTo>
                  <a:lnTo>
                    <a:pt x="867565" y="732286"/>
                  </a:lnTo>
                  <a:lnTo>
                    <a:pt x="842096" y="698192"/>
                  </a:lnTo>
                  <a:lnTo>
                    <a:pt x="813271" y="666481"/>
                  </a:lnTo>
                  <a:lnTo>
                    <a:pt x="781561" y="637655"/>
                  </a:lnTo>
                  <a:lnTo>
                    <a:pt x="747466" y="612186"/>
                  </a:lnTo>
                  <a:lnTo>
                    <a:pt x="711110" y="590158"/>
                  </a:lnTo>
                  <a:lnTo>
                    <a:pt x="672620" y="571654"/>
                  </a:lnTo>
                  <a:lnTo>
                    <a:pt x="636722" y="558270"/>
                  </a:lnTo>
                  <a:lnTo>
                    <a:pt x="623022" y="554071"/>
                  </a:lnTo>
                  <a:lnTo>
                    <a:pt x="621534" y="553489"/>
                  </a:lnTo>
                  <a:lnTo>
                    <a:pt x="620120" y="552809"/>
                  </a:lnTo>
                  <a:lnTo>
                    <a:pt x="761071" y="552809"/>
                  </a:lnTo>
                  <a:lnTo>
                    <a:pt x="818365" y="592958"/>
                  </a:lnTo>
                  <a:lnTo>
                    <a:pt x="854211" y="625544"/>
                  </a:lnTo>
                  <a:lnTo>
                    <a:pt x="886797" y="661392"/>
                  </a:lnTo>
                  <a:lnTo>
                    <a:pt x="915590" y="699940"/>
                  </a:lnTo>
                  <a:lnTo>
                    <a:pt x="940497" y="741049"/>
                  </a:lnTo>
                  <a:lnTo>
                    <a:pt x="961422" y="784579"/>
                  </a:lnTo>
                  <a:lnTo>
                    <a:pt x="978586" y="831562"/>
                  </a:lnTo>
                  <a:lnTo>
                    <a:pt x="990888" y="879802"/>
                  </a:lnTo>
                  <a:lnTo>
                    <a:pt x="998295" y="929129"/>
                  </a:lnTo>
                  <a:lnTo>
                    <a:pt x="999984" y="963386"/>
                  </a:lnTo>
                  <a:lnTo>
                    <a:pt x="999984" y="995687"/>
                  </a:lnTo>
                  <a:lnTo>
                    <a:pt x="996526" y="1019045"/>
                  </a:lnTo>
                  <a:lnTo>
                    <a:pt x="990820" y="1031213"/>
                  </a:lnTo>
                  <a:close/>
                </a:path>
              </a:pathLst>
            </a:custGeom>
            <a:solidFill>
              <a:srgbClr val="FFFFFF"/>
            </a:solidFill>
          </p:spPr>
          <p:txBody>
            <a:bodyPr wrap="square" lIns="0" tIns="0" rIns="0" bIns="0" rtlCol="0"/>
            <a:lstStyle/>
            <a:p>
              <a:endParaRPr/>
            </a:p>
          </p:txBody>
        </p:sp>
      </p:grpSp>
      <p:grpSp>
        <p:nvGrpSpPr>
          <p:cNvPr id="8" name="object 8"/>
          <p:cNvGrpSpPr/>
          <p:nvPr/>
        </p:nvGrpSpPr>
        <p:grpSpPr>
          <a:xfrm>
            <a:off x="8303428" y="3313405"/>
            <a:ext cx="1681480" cy="1681480"/>
            <a:chOff x="8303428" y="3313405"/>
            <a:chExt cx="1681480" cy="1681480"/>
          </a:xfrm>
        </p:grpSpPr>
        <p:pic>
          <p:nvPicPr>
            <p:cNvPr id="9" name="object 9"/>
            <p:cNvPicPr/>
            <p:nvPr/>
          </p:nvPicPr>
          <p:blipFill>
            <a:blip r:embed="rId4" cstate="print"/>
            <a:stretch>
              <a:fillRect/>
            </a:stretch>
          </p:blipFill>
          <p:spPr>
            <a:xfrm>
              <a:off x="8303428" y="3313405"/>
              <a:ext cx="1681142" cy="1681142"/>
            </a:xfrm>
            <a:prstGeom prst="rect">
              <a:avLst/>
            </a:prstGeom>
          </p:spPr>
        </p:pic>
        <p:sp>
          <p:nvSpPr>
            <p:cNvPr id="10" name="object 10"/>
            <p:cNvSpPr/>
            <p:nvPr/>
          </p:nvSpPr>
          <p:spPr>
            <a:xfrm>
              <a:off x="8521153" y="3510255"/>
              <a:ext cx="1265555" cy="1263650"/>
            </a:xfrm>
            <a:custGeom>
              <a:avLst/>
              <a:gdLst/>
              <a:ahLst/>
              <a:cxnLst/>
              <a:rect l="l" t="t" r="r" b="b"/>
              <a:pathLst>
                <a:path w="1265554" h="1263650">
                  <a:moveTo>
                    <a:pt x="857075" y="124460"/>
                  </a:moveTo>
                  <a:lnTo>
                    <a:pt x="830254" y="107922"/>
                  </a:lnTo>
                  <a:lnTo>
                    <a:pt x="828178" y="104140"/>
                  </a:lnTo>
                  <a:lnTo>
                    <a:pt x="827353" y="99060"/>
                  </a:lnTo>
                  <a:lnTo>
                    <a:pt x="828233" y="88900"/>
                  </a:lnTo>
                  <a:lnTo>
                    <a:pt x="829879" y="85090"/>
                  </a:lnTo>
                  <a:lnTo>
                    <a:pt x="832731" y="81280"/>
                  </a:lnTo>
                  <a:lnTo>
                    <a:pt x="844292" y="63500"/>
                  </a:lnTo>
                  <a:lnTo>
                    <a:pt x="855937" y="46990"/>
                  </a:lnTo>
                  <a:lnTo>
                    <a:pt x="867666" y="29210"/>
                  </a:lnTo>
                  <a:lnTo>
                    <a:pt x="879476" y="12700"/>
                  </a:lnTo>
                  <a:lnTo>
                    <a:pt x="882234" y="8890"/>
                  </a:lnTo>
                  <a:lnTo>
                    <a:pt x="885806" y="5080"/>
                  </a:lnTo>
                  <a:lnTo>
                    <a:pt x="894579" y="0"/>
                  </a:lnTo>
                  <a:lnTo>
                    <a:pt x="909387" y="0"/>
                  </a:lnTo>
                  <a:lnTo>
                    <a:pt x="914191" y="1270"/>
                  </a:lnTo>
                  <a:lnTo>
                    <a:pt x="923068" y="6350"/>
                  </a:lnTo>
                  <a:lnTo>
                    <a:pt x="926594" y="10160"/>
                  </a:lnTo>
                  <a:lnTo>
                    <a:pt x="929208" y="13970"/>
                  </a:lnTo>
                  <a:lnTo>
                    <a:pt x="931062" y="16510"/>
                  </a:lnTo>
                  <a:lnTo>
                    <a:pt x="930274" y="20320"/>
                  </a:lnTo>
                  <a:lnTo>
                    <a:pt x="929585" y="25400"/>
                  </a:lnTo>
                  <a:lnTo>
                    <a:pt x="929263" y="31750"/>
                  </a:lnTo>
                  <a:lnTo>
                    <a:pt x="927732" y="36830"/>
                  </a:lnTo>
                  <a:lnTo>
                    <a:pt x="889034" y="95250"/>
                  </a:lnTo>
                  <a:lnTo>
                    <a:pt x="861693" y="123190"/>
                  </a:lnTo>
                  <a:lnTo>
                    <a:pt x="857075" y="124460"/>
                  </a:lnTo>
                  <a:close/>
                </a:path>
                <a:path w="1265554" h="1263650">
                  <a:moveTo>
                    <a:pt x="206425" y="1000760"/>
                  </a:moveTo>
                  <a:lnTo>
                    <a:pt x="179551" y="1000760"/>
                  </a:lnTo>
                  <a:lnTo>
                    <a:pt x="144114" y="995680"/>
                  </a:lnTo>
                  <a:lnTo>
                    <a:pt x="102222" y="979170"/>
                  </a:lnTo>
                  <a:lnTo>
                    <a:pt x="65164" y="955040"/>
                  </a:lnTo>
                  <a:lnTo>
                    <a:pt x="40390" y="928370"/>
                  </a:lnTo>
                  <a:lnTo>
                    <a:pt x="34997" y="922020"/>
                  </a:lnTo>
                  <a:lnTo>
                    <a:pt x="29948" y="914400"/>
                  </a:lnTo>
                  <a:lnTo>
                    <a:pt x="25243" y="906780"/>
                  </a:lnTo>
                  <a:lnTo>
                    <a:pt x="20902" y="899160"/>
                  </a:lnTo>
                  <a:lnTo>
                    <a:pt x="16944" y="890270"/>
                  </a:lnTo>
                  <a:lnTo>
                    <a:pt x="13371" y="882650"/>
                  </a:lnTo>
                  <a:lnTo>
                    <a:pt x="10181" y="873760"/>
                  </a:lnTo>
                  <a:lnTo>
                    <a:pt x="0" y="826770"/>
                  </a:lnTo>
                  <a:lnTo>
                    <a:pt x="1791" y="779780"/>
                  </a:lnTo>
                  <a:lnTo>
                    <a:pt x="14888" y="735330"/>
                  </a:lnTo>
                  <a:lnTo>
                    <a:pt x="38621" y="695960"/>
                  </a:lnTo>
                  <a:lnTo>
                    <a:pt x="72322" y="661670"/>
                  </a:lnTo>
                  <a:lnTo>
                    <a:pt x="115322" y="635000"/>
                  </a:lnTo>
                  <a:lnTo>
                    <a:pt x="250303" y="570230"/>
                  </a:lnTo>
                  <a:lnTo>
                    <a:pt x="294727" y="547370"/>
                  </a:lnTo>
                  <a:lnTo>
                    <a:pt x="338466" y="523240"/>
                  </a:lnTo>
                  <a:lnTo>
                    <a:pt x="395647" y="486410"/>
                  </a:lnTo>
                  <a:lnTo>
                    <a:pt x="447653" y="443230"/>
                  </a:lnTo>
                  <a:lnTo>
                    <a:pt x="493673" y="393700"/>
                  </a:lnTo>
                  <a:lnTo>
                    <a:pt x="532897" y="337820"/>
                  </a:lnTo>
                  <a:lnTo>
                    <a:pt x="554185" y="298450"/>
                  </a:lnTo>
                  <a:lnTo>
                    <a:pt x="569429" y="256540"/>
                  </a:lnTo>
                  <a:lnTo>
                    <a:pt x="576907" y="213360"/>
                  </a:lnTo>
                  <a:lnTo>
                    <a:pt x="574956" y="168910"/>
                  </a:lnTo>
                  <a:lnTo>
                    <a:pt x="574900" y="167640"/>
                  </a:lnTo>
                  <a:lnTo>
                    <a:pt x="591576" y="119380"/>
                  </a:lnTo>
                  <a:lnTo>
                    <a:pt x="631025" y="97790"/>
                  </a:lnTo>
                  <a:lnTo>
                    <a:pt x="638490" y="97790"/>
                  </a:lnTo>
                  <a:lnTo>
                    <a:pt x="680785" y="111760"/>
                  </a:lnTo>
                  <a:lnTo>
                    <a:pt x="699156" y="135890"/>
                  </a:lnTo>
                  <a:lnTo>
                    <a:pt x="703406" y="144780"/>
                  </a:lnTo>
                  <a:lnTo>
                    <a:pt x="634296" y="144780"/>
                  </a:lnTo>
                  <a:lnTo>
                    <a:pt x="625337" y="151130"/>
                  </a:lnTo>
                  <a:lnTo>
                    <a:pt x="621960" y="158750"/>
                  </a:lnTo>
                  <a:lnTo>
                    <a:pt x="621753" y="167640"/>
                  </a:lnTo>
                  <a:lnTo>
                    <a:pt x="621724" y="168910"/>
                  </a:lnTo>
                  <a:lnTo>
                    <a:pt x="622187" y="179070"/>
                  </a:lnTo>
                  <a:lnTo>
                    <a:pt x="622295" y="198120"/>
                  </a:lnTo>
                  <a:lnTo>
                    <a:pt x="616477" y="254000"/>
                  </a:lnTo>
                  <a:lnTo>
                    <a:pt x="602382" y="302260"/>
                  </a:lnTo>
                  <a:lnTo>
                    <a:pt x="582568" y="345440"/>
                  </a:lnTo>
                  <a:lnTo>
                    <a:pt x="557617" y="387350"/>
                  </a:lnTo>
                  <a:lnTo>
                    <a:pt x="528112" y="425450"/>
                  </a:lnTo>
                  <a:lnTo>
                    <a:pt x="494634" y="459740"/>
                  </a:lnTo>
                  <a:lnTo>
                    <a:pt x="457766" y="492760"/>
                  </a:lnTo>
                  <a:lnTo>
                    <a:pt x="416860" y="524510"/>
                  </a:lnTo>
                  <a:lnTo>
                    <a:pt x="374319" y="553720"/>
                  </a:lnTo>
                  <a:lnTo>
                    <a:pt x="330759" y="582930"/>
                  </a:lnTo>
                  <a:lnTo>
                    <a:pt x="286798" y="613410"/>
                  </a:lnTo>
                  <a:lnTo>
                    <a:pt x="292787" y="626110"/>
                  </a:lnTo>
                  <a:lnTo>
                    <a:pt x="241628" y="626110"/>
                  </a:lnTo>
                  <a:lnTo>
                    <a:pt x="174697" y="656590"/>
                  </a:lnTo>
                  <a:lnTo>
                    <a:pt x="142334" y="673100"/>
                  </a:lnTo>
                  <a:lnTo>
                    <a:pt x="111088" y="690880"/>
                  </a:lnTo>
                  <a:lnTo>
                    <a:pt x="104001" y="694690"/>
                  </a:lnTo>
                  <a:lnTo>
                    <a:pt x="69140" y="730250"/>
                  </a:lnTo>
                  <a:lnTo>
                    <a:pt x="48867" y="775970"/>
                  </a:lnTo>
                  <a:lnTo>
                    <a:pt x="44792" y="808990"/>
                  </a:lnTo>
                  <a:lnTo>
                    <a:pt x="45641" y="824230"/>
                  </a:lnTo>
                  <a:lnTo>
                    <a:pt x="45712" y="825500"/>
                  </a:lnTo>
                  <a:lnTo>
                    <a:pt x="46906" y="834390"/>
                  </a:lnTo>
                  <a:lnTo>
                    <a:pt x="50762" y="850900"/>
                  </a:lnTo>
                  <a:lnTo>
                    <a:pt x="53394" y="858520"/>
                  </a:lnTo>
                  <a:lnTo>
                    <a:pt x="56730" y="866140"/>
                  </a:lnTo>
                  <a:lnTo>
                    <a:pt x="59722" y="873760"/>
                  </a:lnTo>
                  <a:lnTo>
                    <a:pt x="63397" y="881380"/>
                  </a:lnTo>
                  <a:lnTo>
                    <a:pt x="72115" y="895350"/>
                  </a:lnTo>
                  <a:lnTo>
                    <a:pt x="77086" y="902970"/>
                  </a:lnTo>
                  <a:lnTo>
                    <a:pt x="88251" y="914400"/>
                  </a:lnTo>
                  <a:lnTo>
                    <a:pt x="94353" y="920750"/>
                  </a:lnTo>
                  <a:lnTo>
                    <a:pt x="129514" y="943610"/>
                  </a:lnTo>
                  <a:lnTo>
                    <a:pt x="178111" y="955040"/>
                  </a:lnTo>
                  <a:lnTo>
                    <a:pt x="333741" y="955040"/>
                  </a:lnTo>
                  <a:lnTo>
                    <a:pt x="299366" y="971550"/>
                  </a:lnTo>
                  <a:lnTo>
                    <a:pt x="312586" y="991870"/>
                  </a:lnTo>
                  <a:lnTo>
                    <a:pt x="249753" y="991870"/>
                  </a:lnTo>
                  <a:lnTo>
                    <a:pt x="241661" y="993140"/>
                  </a:lnTo>
                  <a:lnTo>
                    <a:pt x="224196" y="998220"/>
                  </a:lnTo>
                  <a:lnTo>
                    <a:pt x="206425" y="1000760"/>
                  </a:lnTo>
                  <a:close/>
                </a:path>
                <a:path w="1265554" h="1263650">
                  <a:moveTo>
                    <a:pt x="1039286" y="892810"/>
                  </a:moveTo>
                  <a:lnTo>
                    <a:pt x="986897" y="892810"/>
                  </a:lnTo>
                  <a:lnTo>
                    <a:pt x="990355" y="890270"/>
                  </a:lnTo>
                  <a:lnTo>
                    <a:pt x="992838" y="887730"/>
                  </a:lnTo>
                  <a:lnTo>
                    <a:pt x="994346" y="883920"/>
                  </a:lnTo>
                  <a:lnTo>
                    <a:pt x="994904" y="882650"/>
                  </a:lnTo>
                  <a:lnTo>
                    <a:pt x="996315" y="878840"/>
                  </a:lnTo>
                  <a:lnTo>
                    <a:pt x="988226" y="857250"/>
                  </a:lnTo>
                  <a:lnTo>
                    <a:pt x="987028" y="855980"/>
                  </a:lnTo>
                  <a:lnTo>
                    <a:pt x="985388" y="852170"/>
                  </a:lnTo>
                  <a:lnTo>
                    <a:pt x="663633" y="167640"/>
                  </a:lnTo>
                  <a:lnTo>
                    <a:pt x="659206" y="158750"/>
                  </a:lnTo>
                  <a:lnTo>
                    <a:pt x="653850" y="149860"/>
                  </a:lnTo>
                  <a:lnTo>
                    <a:pt x="646051" y="144780"/>
                  </a:lnTo>
                  <a:lnTo>
                    <a:pt x="703406" y="144780"/>
                  </a:lnTo>
                  <a:lnTo>
                    <a:pt x="721013" y="181610"/>
                  </a:lnTo>
                  <a:lnTo>
                    <a:pt x="742589" y="227330"/>
                  </a:lnTo>
                  <a:lnTo>
                    <a:pt x="785542" y="318770"/>
                  </a:lnTo>
                  <a:lnTo>
                    <a:pt x="796545" y="341630"/>
                  </a:lnTo>
                  <a:lnTo>
                    <a:pt x="829498" y="411480"/>
                  </a:lnTo>
                  <a:lnTo>
                    <a:pt x="890572" y="411480"/>
                  </a:lnTo>
                  <a:lnTo>
                    <a:pt x="903735" y="414020"/>
                  </a:lnTo>
                  <a:lnTo>
                    <a:pt x="928704" y="430530"/>
                  </a:lnTo>
                  <a:lnTo>
                    <a:pt x="943720" y="453390"/>
                  </a:lnTo>
                  <a:lnTo>
                    <a:pt x="868853" y="453390"/>
                  </a:lnTo>
                  <a:lnTo>
                    <a:pt x="850681" y="457200"/>
                  </a:lnTo>
                  <a:lnTo>
                    <a:pt x="884152" y="527050"/>
                  </a:lnTo>
                  <a:lnTo>
                    <a:pt x="944318" y="527050"/>
                  </a:lnTo>
                  <a:lnTo>
                    <a:pt x="934005" y="544830"/>
                  </a:lnTo>
                  <a:lnTo>
                    <a:pt x="905433" y="571500"/>
                  </a:lnTo>
                  <a:lnTo>
                    <a:pt x="912765" y="588010"/>
                  </a:lnTo>
                  <a:lnTo>
                    <a:pt x="916524" y="596900"/>
                  </a:lnTo>
                  <a:lnTo>
                    <a:pt x="920380" y="604520"/>
                  </a:lnTo>
                  <a:lnTo>
                    <a:pt x="1031657" y="842010"/>
                  </a:lnTo>
                  <a:lnTo>
                    <a:pt x="1040013" y="867410"/>
                  </a:lnTo>
                  <a:lnTo>
                    <a:pt x="1039908" y="878840"/>
                  </a:lnTo>
                  <a:lnTo>
                    <a:pt x="1039791" y="891540"/>
                  </a:lnTo>
                  <a:lnTo>
                    <a:pt x="1039286" y="892810"/>
                  </a:lnTo>
                  <a:close/>
                </a:path>
                <a:path w="1265554" h="1263650">
                  <a:moveTo>
                    <a:pt x="890572" y="411480"/>
                  </a:moveTo>
                  <a:lnTo>
                    <a:pt x="829498" y="411480"/>
                  </a:lnTo>
                  <a:lnTo>
                    <a:pt x="870828" y="407670"/>
                  </a:lnTo>
                  <a:lnTo>
                    <a:pt x="890572" y="411480"/>
                  </a:lnTo>
                  <a:close/>
                </a:path>
                <a:path w="1265554" h="1263650">
                  <a:moveTo>
                    <a:pt x="944318" y="527050"/>
                  </a:moveTo>
                  <a:lnTo>
                    <a:pt x="884152" y="527050"/>
                  </a:lnTo>
                  <a:lnTo>
                    <a:pt x="898599" y="514350"/>
                  </a:lnTo>
                  <a:lnTo>
                    <a:pt x="906422" y="501650"/>
                  </a:lnTo>
                  <a:lnTo>
                    <a:pt x="894884" y="462280"/>
                  </a:lnTo>
                  <a:lnTo>
                    <a:pt x="868853" y="453390"/>
                  </a:lnTo>
                  <a:lnTo>
                    <a:pt x="943720" y="453390"/>
                  </a:lnTo>
                  <a:lnTo>
                    <a:pt x="946223" y="457200"/>
                  </a:lnTo>
                  <a:lnTo>
                    <a:pt x="954226" y="487680"/>
                  </a:lnTo>
                  <a:lnTo>
                    <a:pt x="950212" y="516890"/>
                  </a:lnTo>
                  <a:lnTo>
                    <a:pt x="944318" y="527050"/>
                  </a:lnTo>
                  <a:close/>
                </a:path>
                <a:path w="1265554" h="1263650">
                  <a:moveTo>
                    <a:pt x="333741" y="955040"/>
                  </a:moveTo>
                  <a:lnTo>
                    <a:pt x="186458" y="955040"/>
                  </a:lnTo>
                  <a:lnTo>
                    <a:pt x="203189" y="953770"/>
                  </a:lnTo>
                  <a:lnTo>
                    <a:pt x="211434" y="952500"/>
                  </a:lnTo>
                  <a:lnTo>
                    <a:pt x="219559" y="949960"/>
                  </a:lnTo>
                  <a:lnTo>
                    <a:pt x="256842" y="937260"/>
                  </a:lnTo>
                  <a:lnTo>
                    <a:pt x="330094" y="906780"/>
                  </a:lnTo>
                  <a:lnTo>
                    <a:pt x="366064" y="890270"/>
                  </a:lnTo>
                  <a:lnTo>
                    <a:pt x="241628" y="626110"/>
                  </a:lnTo>
                  <a:lnTo>
                    <a:pt x="292787" y="626110"/>
                  </a:lnTo>
                  <a:lnTo>
                    <a:pt x="406574" y="867410"/>
                  </a:lnTo>
                  <a:lnTo>
                    <a:pt x="541781" y="867410"/>
                  </a:lnTo>
                  <a:lnTo>
                    <a:pt x="527367" y="871220"/>
                  </a:lnTo>
                  <a:lnTo>
                    <a:pt x="524595" y="872490"/>
                  </a:lnTo>
                  <a:lnTo>
                    <a:pt x="522013" y="873760"/>
                  </a:lnTo>
                  <a:lnTo>
                    <a:pt x="519623" y="876300"/>
                  </a:lnTo>
                  <a:lnTo>
                    <a:pt x="522465" y="891540"/>
                  </a:lnTo>
                  <a:lnTo>
                    <a:pt x="470925" y="891540"/>
                  </a:lnTo>
                  <a:lnTo>
                    <a:pt x="426920" y="910590"/>
                  </a:lnTo>
                  <a:lnTo>
                    <a:pt x="431645" y="919480"/>
                  </a:lnTo>
                  <a:lnTo>
                    <a:pt x="435123" y="925830"/>
                  </a:lnTo>
                  <a:lnTo>
                    <a:pt x="437311" y="930910"/>
                  </a:lnTo>
                  <a:lnTo>
                    <a:pt x="383981" y="930910"/>
                  </a:lnTo>
                  <a:lnTo>
                    <a:pt x="333741" y="955040"/>
                  </a:lnTo>
                  <a:close/>
                </a:path>
                <a:path w="1265554" h="1263650">
                  <a:moveTo>
                    <a:pt x="541781" y="867410"/>
                  </a:moveTo>
                  <a:lnTo>
                    <a:pt x="406574" y="867410"/>
                  </a:lnTo>
                  <a:lnTo>
                    <a:pt x="424815" y="859790"/>
                  </a:lnTo>
                  <a:lnTo>
                    <a:pt x="442355" y="853440"/>
                  </a:lnTo>
                  <a:lnTo>
                    <a:pt x="459495" y="845820"/>
                  </a:lnTo>
                  <a:lnTo>
                    <a:pt x="476536" y="840740"/>
                  </a:lnTo>
                  <a:lnTo>
                    <a:pt x="527819" y="824230"/>
                  </a:lnTo>
                  <a:lnTo>
                    <a:pt x="579511" y="811530"/>
                  </a:lnTo>
                  <a:lnTo>
                    <a:pt x="631663" y="802640"/>
                  </a:lnTo>
                  <a:lnTo>
                    <a:pt x="684323" y="797560"/>
                  </a:lnTo>
                  <a:lnTo>
                    <a:pt x="737542" y="798830"/>
                  </a:lnTo>
                  <a:lnTo>
                    <a:pt x="791367" y="803910"/>
                  </a:lnTo>
                  <a:lnTo>
                    <a:pt x="837356" y="814070"/>
                  </a:lnTo>
                  <a:lnTo>
                    <a:pt x="881212" y="831850"/>
                  </a:lnTo>
                  <a:lnTo>
                    <a:pt x="904064" y="843280"/>
                  </a:lnTo>
                  <a:lnTo>
                    <a:pt x="722096" y="843280"/>
                  </a:lnTo>
                  <a:lnTo>
                    <a:pt x="672776" y="844550"/>
                  </a:lnTo>
                  <a:lnTo>
                    <a:pt x="623881" y="849630"/>
                  </a:lnTo>
                  <a:lnTo>
                    <a:pt x="575411" y="858520"/>
                  </a:lnTo>
                  <a:lnTo>
                    <a:pt x="541781" y="867410"/>
                  </a:lnTo>
                  <a:close/>
                </a:path>
                <a:path w="1265554" h="1263650">
                  <a:moveTo>
                    <a:pt x="969095" y="941070"/>
                  </a:moveTo>
                  <a:lnTo>
                    <a:pt x="945842" y="933450"/>
                  </a:lnTo>
                  <a:lnTo>
                    <a:pt x="923613" y="916940"/>
                  </a:lnTo>
                  <a:lnTo>
                    <a:pt x="907563" y="901700"/>
                  </a:lnTo>
                  <a:lnTo>
                    <a:pt x="890526" y="890270"/>
                  </a:lnTo>
                  <a:lnTo>
                    <a:pt x="853494" y="868680"/>
                  </a:lnTo>
                  <a:lnTo>
                    <a:pt x="813578" y="854710"/>
                  </a:lnTo>
                  <a:lnTo>
                    <a:pt x="771842" y="847090"/>
                  </a:lnTo>
                  <a:lnTo>
                    <a:pt x="722096" y="843280"/>
                  </a:lnTo>
                  <a:lnTo>
                    <a:pt x="904064" y="843280"/>
                  </a:lnTo>
                  <a:lnTo>
                    <a:pt x="921903" y="854710"/>
                  </a:lnTo>
                  <a:lnTo>
                    <a:pt x="940675" y="868680"/>
                  </a:lnTo>
                  <a:lnTo>
                    <a:pt x="958397" y="885190"/>
                  </a:lnTo>
                  <a:lnTo>
                    <a:pt x="964052" y="887730"/>
                  </a:lnTo>
                  <a:lnTo>
                    <a:pt x="971300" y="890270"/>
                  </a:lnTo>
                  <a:lnTo>
                    <a:pt x="986897" y="892810"/>
                  </a:lnTo>
                  <a:lnTo>
                    <a:pt x="1039286" y="892810"/>
                  </a:lnTo>
                  <a:lnTo>
                    <a:pt x="1031196" y="913130"/>
                  </a:lnTo>
                  <a:lnTo>
                    <a:pt x="1014429" y="929640"/>
                  </a:lnTo>
                  <a:lnTo>
                    <a:pt x="992311" y="939800"/>
                  </a:lnTo>
                  <a:lnTo>
                    <a:pt x="969095" y="941070"/>
                  </a:lnTo>
                  <a:close/>
                </a:path>
                <a:path w="1265554" h="1263650">
                  <a:moveTo>
                    <a:pt x="519044" y="933450"/>
                  </a:moveTo>
                  <a:lnTo>
                    <a:pt x="438405" y="933450"/>
                  </a:lnTo>
                  <a:lnTo>
                    <a:pt x="463269" y="924560"/>
                  </a:lnTo>
                  <a:lnTo>
                    <a:pt x="475523" y="916940"/>
                  </a:lnTo>
                  <a:lnTo>
                    <a:pt x="477348" y="906780"/>
                  </a:lnTo>
                  <a:lnTo>
                    <a:pt x="470925" y="891540"/>
                  </a:lnTo>
                  <a:lnTo>
                    <a:pt x="522465" y="891540"/>
                  </a:lnTo>
                  <a:lnTo>
                    <a:pt x="525781" y="909320"/>
                  </a:lnTo>
                  <a:lnTo>
                    <a:pt x="520279" y="932180"/>
                  </a:lnTo>
                  <a:lnTo>
                    <a:pt x="519044" y="933450"/>
                  </a:lnTo>
                  <a:close/>
                </a:path>
                <a:path w="1265554" h="1263650">
                  <a:moveTo>
                    <a:pt x="543627" y="1216660"/>
                  </a:moveTo>
                  <a:lnTo>
                    <a:pt x="474182" y="1216660"/>
                  </a:lnTo>
                  <a:lnTo>
                    <a:pt x="487530" y="1212850"/>
                  </a:lnTo>
                  <a:lnTo>
                    <a:pt x="497392" y="1206500"/>
                  </a:lnTo>
                  <a:lnTo>
                    <a:pt x="502085" y="1195070"/>
                  </a:lnTo>
                  <a:lnTo>
                    <a:pt x="501662" y="1182370"/>
                  </a:lnTo>
                  <a:lnTo>
                    <a:pt x="496176" y="1165860"/>
                  </a:lnTo>
                  <a:lnTo>
                    <a:pt x="475625" y="1122680"/>
                  </a:lnTo>
                  <a:lnTo>
                    <a:pt x="393235" y="947420"/>
                  </a:lnTo>
                  <a:lnTo>
                    <a:pt x="390692" y="942340"/>
                  </a:lnTo>
                  <a:lnTo>
                    <a:pt x="387361" y="937260"/>
                  </a:lnTo>
                  <a:lnTo>
                    <a:pt x="383981" y="930910"/>
                  </a:lnTo>
                  <a:lnTo>
                    <a:pt x="437311" y="930910"/>
                  </a:lnTo>
                  <a:lnTo>
                    <a:pt x="438405" y="933450"/>
                  </a:lnTo>
                  <a:lnTo>
                    <a:pt x="519044" y="933450"/>
                  </a:lnTo>
                  <a:lnTo>
                    <a:pt x="499272" y="953770"/>
                  </a:lnTo>
                  <a:lnTo>
                    <a:pt x="458915" y="977900"/>
                  </a:lnTo>
                  <a:lnTo>
                    <a:pt x="498693" y="1061720"/>
                  </a:lnTo>
                  <a:lnTo>
                    <a:pt x="518248" y="1103630"/>
                  </a:lnTo>
                  <a:lnTo>
                    <a:pt x="536982" y="1145540"/>
                  </a:lnTo>
                  <a:lnTo>
                    <a:pt x="546593" y="1191260"/>
                  </a:lnTo>
                  <a:lnTo>
                    <a:pt x="545678" y="1206500"/>
                  </a:lnTo>
                  <a:lnTo>
                    <a:pt x="544531" y="1214120"/>
                  </a:lnTo>
                  <a:lnTo>
                    <a:pt x="543627" y="1216660"/>
                  </a:lnTo>
                  <a:close/>
                </a:path>
                <a:path w="1265554" h="1263650">
                  <a:moveTo>
                    <a:pt x="480367" y="1263650"/>
                  </a:moveTo>
                  <a:lnTo>
                    <a:pt x="472903" y="1263650"/>
                  </a:lnTo>
                  <a:lnTo>
                    <a:pt x="457832" y="1262380"/>
                  </a:lnTo>
                  <a:lnTo>
                    <a:pt x="419004" y="1240790"/>
                  </a:lnTo>
                  <a:lnTo>
                    <a:pt x="410348" y="1228090"/>
                  </a:lnTo>
                  <a:lnTo>
                    <a:pt x="388160" y="1193800"/>
                  </a:lnTo>
                  <a:lnTo>
                    <a:pt x="322124" y="1090930"/>
                  </a:lnTo>
                  <a:lnTo>
                    <a:pt x="293878" y="1047750"/>
                  </a:lnTo>
                  <a:lnTo>
                    <a:pt x="279854" y="1026160"/>
                  </a:lnTo>
                  <a:lnTo>
                    <a:pt x="266075" y="1004570"/>
                  </a:lnTo>
                  <a:lnTo>
                    <a:pt x="261361" y="998220"/>
                  </a:lnTo>
                  <a:lnTo>
                    <a:pt x="256120" y="994410"/>
                  </a:lnTo>
                  <a:lnTo>
                    <a:pt x="249753" y="991870"/>
                  </a:lnTo>
                  <a:lnTo>
                    <a:pt x="312586" y="991870"/>
                  </a:lnTo>
                  <a:lnTo>
                    <a:pt x="358028" y="1061720"/>
                  </a:lnTo>
                  <a:lnTo>
                    <a:pt x="387026" y="1107440"/>
                  </a:lnTo>
                  <a:lnTo>
                    <a:pt x="444459" y="1196340"/>
                  </a:lnTo>
                  <a:lnTo>
                    <a:pt x="452989" y="1207770"/>
                  </a:lnTo>
                  <a:lnTo>
                    <a:pt x="462783" y="1214120"/>
                  </a:lnTo>
                  <a:lnTo>
                    <a:pt x="474182" y="1216660"/>
                  </a:lnTo>
                  <a:lnTo>
                    <a:pt x="543627" y="1216660"/>
                  </a:lnTo>
                  <a:lnTo>
                    <a:pt x="542272" y="1220470"/>
                  </a:lnTo>
                  <a:lnTo>
                    <a:pt x="514865" y="1253490"/>
                  </a:lnTo>
                  <a:lnTo>
                    <a:pt x="494920" y="1261110"/>
                  </a:lnTo>
                  <a:lnTo>
                    <a:pt x="487759" y="1261110"/>
                  </a:lnTo>
                  <a:lnTo>
                    <a:pt x="480367" y="1263650"/>
                  </a:lnTo>
                  <a:close/>
                </a:path>
                <a:path w="1265554" h="1263650">
                  <a:moveTo>
                    <a:pt x="1236191" y="813019"/>
                  </a:moveTo>
                  <a:lnTo>
                    <a:pt x="1230650" y="812096"/>
                  </a:lnTo>
                  <a:lnTo>
                    <a:pt x="1209733" y="806920"/>
                  </a:lnTo>
                  <a:lnTo>
                    <a:pt x="1188943" y="801507"/>
                  </a:lnTo>
                  <a:lnTo>
                    <a:pt x="1148480" y="790388"/>
                  </a:lnTo>
                  <a:lnTo>
                    <a:pt x="1143581" y="789146"/>
                  </a:lnTo>
                  <a:lnTo>
                    <a:pt x="1127608" y="766298"/>
                  </a:lnTo>
                  <a:lnTo>
                    <a:pt x="1127698" y="761620"/>
                  </a:lnTo>
                  <a:lnTo>
                    <a:pt x="1129070" y="756966"/>
                  </a:lnTo>
                  <a:lnTo>
                    <a:pt x="1129923" y="753926"/>
                  </a:lnTo>
                  <a:lnTo>
                    <a:pt x="1155611" y="736906"/>
                  </a:lnTo>
                  <a:lnTo>
                    <a:pt x="1159137" y="737184"/>
                  </a:lnTo>
                  <a:lnTo>
                    <a:pt x="1162607" y="738163"/>
                  </a:lnTo>
                  <a:lnTo>
                    <a:pt x="1222784" y="753926"/>
                  </a:lnTo>
                  <a:lnTo>
                    <a:pt x="1242693" y="759411"/>
                  </a:lnTo>
                  <a:lnTo>
                    <a:pt x="1247520" y="760632"/>
                  </a:lnTo>
                  <a:lnTo>
                    <a:pt x="1251766" y="762928"/>
                  </a:lnTo>
                  <a:lnTo>
                    <a:pt x="1265181" y="788349"/>
                  </a:lnTo>
                  <a:lnTo>
                    <a:pt x="1263146" y="798491"/>
                  </a:lnTo>
                  <a:lnTo>
                    <a:pt x="1260972" y="803004"/>
                  </a:lnTo>
                  <a:lnTo>
                    <a:pt x="1257674" y="806920"/>
                  </a:lnTo>
                  <a:lnTo>
                    <a:pt x="1255671" y="809618"/>
                  </a:lnTo>
                  <a:lnTo>
                    <a:pt x="1252390" y="809979"/>
                  </a:lnTo>
                  <a:lnTo>
                    <a:pt x="1248911" y="810685"/>
                  </a:lnTo>
                  <a:lnTo>
                    <a:pt x="1247057" y="811144"/>
                  </a:lnTo>
                  <a:lnTo>
                    <a:pt x="1241660" y="812702"/>
                  </a:lnTo>
                  <a:lnTo>
                    <a:pt x="1236191" y="813019"/>
                  </a:lnTo>
                  <a:close/>
                </a:path>
                <a:path w="1265554" h="1263650">
                  <a:moveTo>
                    <a:pt x="1070462" y="413389"/>
                  </a:moveTo>
                  <a:lnTo>
                    <a:pt x="1065245" y="413389"/>
                  </a:lnTo>
                  <a:lnTo>
                    <a:pt x="1061048" y="412319"/>
                  </a:lnTo>
                  <a:lnTo>
                    <a:pt x="1052590" y="407502"/>
                  </a:lnTo>
                  <a:lnTo>
                    <a:pt x="1049273" y="404182"/>
                  </a:lnTo>
                  <a:lnTo>
                    <a:pt x="1046867" y="399951"/>
                  </a:lnTo>
                  <a:lnTo>
                    <a:pt x="1045038" y="396828"/>
                  </a:lnTo>
                  <a:lnTo>
                    <a:pt x="1043878" y="393473"/>
                  </a:lnTo>
                  <a:lnTo>
                    <a:pt x="1042896" y="386301"/>
                  </a:lnTo>
                  <a:lnTo>
                    <a:pt x="1043113" y="382758"/>
                  </a:lnTo>
                  <a:lnTo>
                    <a:pt x="1056712" y="362657"/>
                  </a:lnTo>
                  <a:lnTo>
                    <a:pt x="1092050" y="340884"/>
                  </a:lnTo>
                  <a:lnTo>
                    <a:pt x="1127511" y="319603"/>
                  </a:lnTo>
                  <a:lnTo>
                    <a:pt x="1131735" y="316967"/>
                  </a:lnTo>
                  <a:lnTo>
                    <a:pt x="1136332" y="315493"/>
                  </a:lnTo>
                  <a:lnTo>
                    <a:pt x="1171598" y="336641"/>
                  </a:lnTo>
                  <a:lnTo>
                    <a:pt x="1172045" y="340884"/>
                  </a:lnTo>
                  <a:lnTo>
                    <a:pt x="1172140" y="341786"/>
                  </a:lnTo>
                  <a:lnTo>
                    <a:pt x="1172698" y="345068"/>
                  </a:lnTo>
                  <a:lnTo>
                    <a:pt x="1170614" y="347742"/>
                  </a:lnTo>
                  <a:lnTo>
                    <a:pt x="1168711" y="350728"/>
                  </a:lnTo>
                  <a:lnTo>
                    <a:pt x="1167759" y="352385"/>
                  </a:lnTo>
                  <a:lnTo>
                    <a:pt x="1165141" y="357355"/>
                  </a:lnTo>
                  <a:lnTo>
                    <a:pt x="1161575" y="361512"/>
                  </a:lnTo>
                  <a:lnTo>
                    <a:pt x="1157061" y="364855"/>
                  </a:lnTo>
                  <a:lnTo>
                    <a:pt x="1138851" y="376348"/>
                  </a:lnTo>
                  <a:lnTo>
                    <a:pt x="1120542" y="387603"/>
                  </a:lnTo>
                  <a:lnTo>
                    <a:pt x="1084490" y="409156"/>
                  </a:lnTo>
                  <a:lnTo>
                    <a:pt x="1080194" y="411825"/>
                  </a:lnTo>
                  <a:lnTo>
                    <a:pt x="1075517" y="413236"/>
                  </a:lnTo>
                  <a:lnTo>
                    <a:pt x="1070462" y="413389"/>
                  </a:lnTo>
                  <a:close/>
                </a:path>
              </a:pathLst>
            </a:custGeom>
            <a:solidFill>
              <a:srgbClr val="FFFFFF"/>
            </a:solidFill>
          </p:spPr>
          <p:txBody>
            <a:bodyPr wrap="square" lIns="0" tIns="0" rIns="0" bIns="0" rtlCol="0"/>
            <a:lstStyle/>
            <a:p>
              <a:endParaRPr/>
            </a:p>
          </p:txBody>
        </p:sp>
      </p:grpSp>
      <p:grpSp>
        <p:nvGrpSpPr>
          <p:cNvPr id="11" name="object 11"/>
          <p:cNvGrpSpPr/>
          <p:nvPr/>
        </p:nvGrpSpPr>
        <p:grpSpPr>
          <a:xfrm>
            <a:off x="13813504" y="3313405"/>
            <a:ext cx="1681480" cy="1681480"/>
            <a:chOff x="13813504" y="3313405"/>
            <a:chExt cx="1681480" cy="1681480"/>
          </a:xfrm>
        </p:grpSpPr>
        <p:pic>
          <p:nvPicPr>
            <p:cNvPr id="12" name="object 12"/>
            <p:cNvPicPr/>
            <p:nvPr/>
          </p:nvPicPr>
          <p:blipFill>
            <a:blip r:embed="rId3" cstate="print"/>
            <a:stretch>
              <a:fillRect/>
            </a:stretch>
          </p:blipFill>
          <p:spPr>
            <a:xfrm>
              <a:off x="13813504" y="3313405"/>
              <a:ext cx="1681142" cy="1681142"/>
            </a:xfrm>
            <a:prstGeom prst="rect">
              <a:avLst/>
            </a:prstGeom>
          </p:spPr>
        </p:pic>
        <p:sp>
          <p:nvSpPr>
            <p:cNvPr id="13" name="object 13"/>
            <p:cNvSpPr/>
            <p:nvPr/>
          </p:nvSpPr>
          <p:spPr>
            <a:xfrm>
              <a:off x="14166046" y="3723671"/>
              <a:ext cx="857250" cy="857250"/>
            </a:xfrm>
            <a:custGeom>
              <a:avLst/>
              <a:gdLst/>
              <a:ahLst/>
              <a:cxnLst/>
              <a:rect l="l" t="t" r="r" b="b"/>
              <a:pathLst>
                <a:path w="857250" h="857250">
                  <a:moveTo>
                    <a:pt x="411689" y="335377"/>
                  </a:moveTo>
                  <a:lnTo>
                    <a:pt x="283397" y="335377"/>
                  </a:lnTo>
                  <a:lnTo>
                    <a:pt x="551280" y="201429"/>
                  </a:lnTo>
                  <a:lnTo>
                    <a:pt x="548607" y="190880"/>
                  </a:lnTo>
                  <a:lnTo>
                    <a:pt x="546635" y="180074"/>
                  </a:lnTo>
                  <a:lnTo>
                    <a:pt x="545416" y="169029"/>
                  </a:lnTo>
                  <a:lnTo>
                    <a:pt x="544999" y="157762"/>
                  </a:lnTo>
                  <a:lnTo>
                    <a:pt x="553056" y="107951"/>
                  </a:lnTo>
                  <a:lnTo>
                    <a:pt x="575482" y="64650"/>
                  </a:lnTo>
                  <a:lnTo>
                    <a:pt x="609655" y="30479"/>
                  </a:lnTo>
                  <a:lnTo>
                    <a:pt x="652955" y="8056"/>
                  </a:lnTo>
                  <a:lnTo>
                    <a:pt x="702761" y="0"/>
                  </a:lnTo>
                  <a:lnTo>
                    <a:pt x="752568" y="8056"/>
                  </a:lnTo>
                  <a:lnTo>
                    <a:pt x="795868" y="30479"/>
                  </a:lnTo>
                  <a:lnTo>
                    <a:pt x="822759" y="57368"/>
                  </a:lnTo>
                  <a:lnTo>
                    <a:pt x="702761" y="57368"/>
                  </a:lnTo>
                  <a:lnTo>
                    <a:pt x="663723" y="65271"/>
                  </a:lnTo>
                  <a:lnTo>
                    <a:pt x="631807" y="86808"/>
                  </a:lnTo>
                  <a:lnTo>
                    <a:pt x="610270" y="118724"/>
                  </a:lnTo>
                  <a:lnTo>
                    <a:pt x="602367" y="157762"/>
                  </a:lnTo>
                  <a:lnTo>
                    <a:pt x="610270" y="196800"/>
                  </a:lnTo>
                  <a:lnTo>
                    <a:pt x="631807" y="228716"/>
                  </a:lnTo>
                  <a:lnTo>
                    <a:pt x="663723" y="250254"/>
                  </a:lnTo>
                  <a:lnTo>
                    <a:pt x="675752" y="252689"/>
                  </a:lnTo>
                  <a:lnTo>
                    <a:pt x="577057" y="252689"/>
                  </a:lnTo>
                  <a:lnTo>
                    <a:pt x="411689" y="335377"/>
                  </a:lnTo>
                  <a:close/>
                </a:path>
                <a:path w="857250" h="857250">
                  <a:moveTo>
                    <a:pt x="822759" y="258157"/>
                  </a:moveTo>
                  <a:lnTo>
                    <a:pt x="702761" y="258157"/>
                  </a:lnTo>
                  <a:lnTo>
                    <a:pt x="741799" y="250254"/>
                  </a:lnTo>
                  <a:lnTo>
                    <a:pt x="773715" y="228716"/>
                  </a:lnTo>
                  <a:lnTo>
                    <a:pt x="795253" y="196800"/>
                  </a:lnTo>
                  <a:lnTo>
                    <a:pt x="803156" y="157762"/>
                  </a:lnTo>
                  <a:lnTo>
                    <a:pt x="795253" y="118724"/>
                  </a:lnTo>
                  <a:lnTo>
                    <a:pt x="773715" y="86808"/>
                  </a:lnTo>
                  <a:lnTo>
                    <a:pt x="741799" y="65271"/>
                  </a:lnTo>
                  <a:lnTo>
                    <a:pt x="702761" y="57368"/>
                  </a:lnTo>
                  <a:lnTo>
                    <a:pt x="822759" y="57368"/>
                  </a:lnTo>
                  <a:lnTo>
                    <a:pt x="830041" y="64650"/>
                  </a:lnTo>
                  <a:lnTo>
                    <a:pt x="852467" y="107951"/>
                  </a:lnTo>
                  <a:lnTo>
                    <a:pt x="857250" y="137519"/>
                  </a:lnTo>
                  <a:lnTo>
                    <a:pt x="857250" y="178006"/>
                  </a:lnTo>
                  <a:lnTo>
                    <a:pt x="852467" y="207574"/>
                  </a:lnTo>
                  <a:lnTo>
                    <a:pt x="830041" y="250875"/>
                  </a:lnTo>
                  <a:lnTo>
                    <a:pt x="822759" y="258157"/>
                  </a:lnTo>
                  <a:close/>
                </a:path>
                <a:path w="857250" h="857250">
                  <a:moveTo>
                    <a:pt x="702761" y="315525"/>
                  </a:moveTo>
                  <a:lnTo>
                    <a:pt x="665521" y="311062"/>
                  </a:lnTo>
                  <a:lnTo>
                    <a:pt x="631472" y="298387"/>
                  </a:lnTo>
                  <a:lnTo>
                    <a:pt x="601642" y="278572"/>
                  </a:lnTo>
                  <a:lnTo>
                    <a:pt x="577057" y="252689"/>
                  </a:lnTo>
                  <a:lnTo>
                    <a:pt x="675752" y="252689"/>
                  </a:lnTo>
                  <a:lnTo>
                    <a:pt x="702761" y="258157"/>
                  </a:lnTo>
                  <a:lnTo>
                    <a:pt x="822759" y="258157"/>
                  </a:lnTo>
                  <a:lnTo>
                    <a:pt x="795868" y="285046"/>
                  </a:lnTo>
                  <a:lnTo>
                    <a:pt x="752568" y="307469"/>
                  </a:lnTo>
                  <a:lnTo>
                    <a:pt x="702761" y="315525"/>
                  </a:lnTo>
                  <a:close/>
                </a:path>
                <a:path w="857250" h="857250">
                  <a:moveTo>
                    <a:pt x="157763" y="588024"/>
                  </a:moveTo>
                  <a:lnTo>
                    <a:pt x="107951" y="579968"/>
                  </a:lnTo>
                  <a:lnTo>
                    <a:pt x="64650" y="557545"/>
                  </a:lnTo>
                  <a:lnTo>
                    <a:pt x="30479" y="523374"/>
                  </a:lnTo>
                  <a:lnTo>
                    <a:pt x="8056" y="480073"/>
                  </a:lnTo>
                  <a:lnTo>
                    <a:pt x="0" y="430262"/>
                  </a:lnTo>
                  <a:lnTo>
                    <a:pt x="8056" y="380450"/>
                  </a:lnTo>
                  <a:lnTo>
                    <a:pt x="30479" y="337149"/>
                  </a:lnTo>
                  <a:lnTo>
                    <a:pt x="64650" y="302978"/>
                  </a:lnTo>
                  <a:lnTo>
                    <a:pt x="107951" y="280555"/>
                  </a:lnTo>
                  <a:lnTo>
                    <a:pt x="157763" y="272499"/>
                  </a:lnTo>
                  <a:lnTo>
                    <a:pt x="194590" y="276809"/>
                  </a:lnTo>
                  <a:lnTo>
                    <a:pt x="228545" y="289232"/>
                  </a:lnTo>
                  <a:lnTo>
                    <a:pt x="258518" y="309008"/>
                  </a:lnTo>
                  <a:lnTo>
                    <a:pt x="278199" y="329867"/>
                  </a:lnTo>
                  <a:lnTo>
                    <a:pt x="157763" y="329867"/>
                  </a:lnTo>
                  <a:lnTo>
                    <a:pt x="118725" y="337770"/>
                  </a:lnTo>
                  <a:lnTo>
                    <a:pt x="86809" y="359308"/>
                  </a:lnTo>
                  <a:lnTo>
                    <a:pt x="65271" y="391224"/>
                  </a:lnTo>
                  <a:lnTo>
                    <a:pt x="57368" y="430262"/>
                  </a:lnTo>
                  <a:lnTo>
                    <a:pt x="65271" y="469300"/>
                  </a:lnTo>
                  <a:lnTo>
                    <a:pt x="86809" y="501216"/>
                  </a:lnTo>
                  <a:lnTo>
                    <a:pt x="118725" y="522753"/>
                  </a:lnTo>
                  <a:lnTo>
                    <a:pt x="157763" y="530656"/>
                  </a:lnTo>
                  <a:lnTo>
                    <a:pt x="278255" y="530656"/>
                  </a:lnTo>
                  <a:lnTo>
                    <a:pt x="258599" y="551497"/>
                  </a:lnTo>
                  <a:lnTo>
                    <a:pt x="228626" y="571270"/>
                  </a:lnTo>
                  <a:lnTo>
                    <a:pt x="194639" y="583706"/>
                  </a:lnTo>
                  <a:lnTo>
                    <a:pt x="157763" y="588024"/>
                  </a:lnTo>
                  <a:close/>
                </a:path>
                <a:path w="857250" h="857250">
                  <a:moveTo>
                    <a:pt x="278255" y="530656"/>
                  </a:moveTo>
                  <a:lnTo>
                    <a:pt x="157763" y="530656"/>
                  </a:lnTo>
                  <a:lnTo>
                    <a:pt x="185590" y="526802"/>
                  </a:lnTo>
                  <a:lnTo>
                    <a:pt x="210632" y="515759"/>
                  </a:lnTo>
                  <a:lnTo>
                    <a:pt x="247345" y="475221"/>
                  </a:lnTo>
                  <a:lnTo>
                    <a:pt x="258157" y="430262"/>
                  </a:lnTo>
                  <a:lnTo>
                    <a:pt x="257514" y="419084"/>
                  </a:lnTo>
                  <a:lnTo>
                    <a:pt x="231699" y="362348"/>
                  </a:lnTo>
                  <a:lnTo>
                    <a:pt x="185593" y="333726"/>
                  </a:lnTo>
                  <a:lnTo>
                    <a:pt x="157763" y="329867"/>
                  </a:lnTo>
                  <a:lnTo>
                    <a:pt x="278199" y="329867"/>
                  </a:lnTo>
                  <a:lnTo>
                    <a:pt x="283397" y="335377"/>
                  </a:lnTo>
                  <a:lnTo>
                    <a:pt x="411689" y="335377"/>
                  </a:lnTo>
                  <a:lnTo>
                    <a:pt x="309114" y="386666"/>
                  </a:lnTo>
                  <a:lnTo>
                    <a:pt x="311839" y="397280"/>
                  </a:lnTo>
                  <a:lnTo>
                    <a:pt x="313851" y="408088"/>
                  </a:lnTo>
                  <a:lnTo>
                    <a:pt x="315044" y="418605"/>
                  </a:lnTo>
                  <a:lnTo>
                    <a:pt x="315098" y="419084"/>
                  </a:lnTo>
                  <a:lnTo>
                    <a:pt x="315525" y="430262"/>
                  </a:lnTo>
                  <a:lnTo>
                    <a:pt x="315098" y="441420"/>
                  </a:lnTo>
                  <a:lnTo>
                    <a:pt x="313850" y="452404"/>
                  </a:lnTo>
                  <a:lnTo>
                    <a:pt x="311834" y="463215"/>
                  </a:lnTo>
                  <a:lnTo>
                    <a:pt x="309100" y="473850"/>
                  </a:lnTo>
                  <a:lnTo>
                    <a:pt x="411724" y="525164"/>
                  </a:lnTo>
                  <a:lnTo>
                    <a:pt x="283434" y="525164"/>
                  </a:lnTo>
                  <a:lnTo>
                    <a:pt x="278255" y="530656"/>
                  </a:lnTo>
                  <a:close/>
                </a:path>
                <a:path w="857250" h="857250">
                  <a:moveTo>
                    <a:pt x="723004" y="857250"/>
                  </a:moveTo>
                  <a:lnTo>
                    <a:pt x="682518" y="857250"/>
                  </a:lnTo>
                  <a:lnTo>
                    <a:pt x="652955" y="852468"/>
                  </a:lnTo>
                  <a:lnTo>
                    <a:pt x="609655" y="830045"/>
                  </a:lnTo>
                  <a:lnTo>
                    <a:pt x="575482" y="795874"/>
                  </a:lnTo>
                  <a:lnTo>
                    <a:pt x="553056" y="752573"/>
                  </a:lnTo>
                  <a:lnTo>
                    <a:pt x="544999" y="702761"/>
                  </a:lnTo>
                  <a:lnTo>
                    <a:pt x="545416" y="691495"/>
                  </a:lnTo>
                  <a:lnTo>
                    <a:pt x="546635" y="680450"/>
                  </a:lnTo>
                  <a:lnTo>
                    <a:pt x="548607" y="669643"/>
                  </a:lnTo>
                  <a:lnTo>
                    <a:pt x="551280" y="659094"/>
                  </a:lnTo>
                  <a:lnTo>
                    <a:pt x="283434" y="525164"/>
                  </a:lnTo>
                  <a:lnTo>
                    <a:pt x="411724" y="525164"/>
                  </a:lnTo>
                  <a:lnTo>
                    <a:pt x="577056" y="607834"/>
                  </a:lnTo>
                  <a:lnTo>
                    <a:pt x="675753" y="607834"/>
                  </a:lnTo>
                  <a:lnTo>
                    <a:pt x="663723" y="610269"/>
                  </a:lnTo>
                  <a:lnTo>
                    <a:pt x="631807" y="631807"/>
                  </a:lnTo>
                  <a:lnTo>
                    <a:pt x="610270" y="663723"/>
                  </a:lnTo>
                  <a:lnTo>
                    <a:pt x="602367" y="702761"/>
                  </a:lnTo>
                  <a:lnTo>
                    <a:pt x="610270" y="741799"/>
                  </a:lnTo>
                  <a:lnTo>
                    <a:pt x="631807" y="773715"/>
                  </a:lnTo>
                  <a:lnTo>
                    <a:pt x="663723" y="795253"/>
                  </a:lnTo>
                  <a:lnTo>
                    <a:pt x="702761" y="803156"/>
                  </a:lnTo>
                  <a:lnTo>
                    <a:pt x="822759" y="803156"/>
                  </a:lnTo>
                  <a:lnTo>
                    <a:pt x="795868" y="830045"/>
                  </a:lnTo>
                  <a:lnTo>
                    <a:pt x="752568" y="852468"/>
                  </a:lnTo>
                  <a:lnTo>
                    <a:pt x="723004" y="857250"/>
                  </a:lnTo>
                  <a:close/>
                </a:path>
                <a:path w="857250" h="857250">
                  <a:moveTo>
                    <a:pt x="675753" y="607834"/>
                  </a:moveTo>
                  <a:lnTo>
                    <a:pt x="577056" y="607834"/>
                  </a:lnTo>
                  <a:lnTo>
                    <a:pt x="601642" y="581951"/>
                  </a:lnTo>
                  <a:lnTo>
                    <a:pt x="631472" y="562136"/>
                  </a:lnTo>
                  <a:lnTo>
                    <a:pt x="665521" y="549461"/>
                  </a:lnTo>
                  <a:lnTo>
                    <a:pt x="702761" y="544998"/>
                  </a:lnTo>
                  <a:lnTo>
                    <a:pt x="752568" y="553054"/>
                  </a:lnTo>
                  <a:lnTo>
                    <a:pt x="795868" y="575477"/>
                  </a:lnTo>
                  <a:lnTo>
                    <a:pt x="822759" y="602367"/>
                  </a:lnTo>
                  <a:lnTo>
                    <a:pt x="702761" y="602367"/>
                  </a:lnTo>
                  <a:lnTo>
                    <a:pt x="675753" y="607834"/>
                  </a:lnTo>
                  <a:close/>
                </a:path>
                <a:path w="857250" h="857250">
                  <a:moveTo>
                    <a:pt x="822759" y="803156"/>
                  </a:moveTo>
                  <a:lnTo>
                    <a:pt x="702761" y="803156"/>
                  </a:lnTo>
                  <a:lnTo>
                    <a:pt x="741799" y="795253"/>
                  </a:lnTo>
                  <a:lnTo>
                    <a:pt x="773715" y="773715"/>
                  </a:lnTo>
                  <a:lnTo>
                    <a:pt x="795253" y="741799"/>
                  </a:lnTo>
                  <a:lnTo>
                    <a:pt x="803156" y="702761"/>
                  </a:lnTo>
                  <a:lnTo>
                    <a:pt x="795253" y="663723"/>
                  </a:lnTo>
                  <a:lnTo>
                    <a:pt x="773715" y="631807"/>
                  </a:lnTo>
                  <a:lnTo>
                    <a:pt x="741799" y="610269"/>
                  </a:lnTo>
                  <a:lnTo>
                    <a:pt x="702761" y="602367"/>
                  </a:lnTo>
                  <a:lnTo>
                    <a:pt x="822759" y="602367"/>
                  </a:lnTo>
                  <a:lnTo>
                    <a:pt x="830041" y="609649"/>
                  </a:lnTo>
                  <a:lnTo>
                    <a:pt x="852467" y="652949"/>
                  </a:lnTo>
                  <a:lnTo>
                    <a:pt x="857250" y="682517"/>
                  </a:lnTo>
                  <a:lnTo>
                    <a:pt x="857250" y="723005"/>
                  </a:lnTo>
                  <a:lnTo>
                    <a:pt x="852467" y="752573"/>
                  </a:lnTo>
                  <a:lnTo>
                    <a:pt x="830041" y="795874"/>
                  </a:lnTo>
                  <a:lnTo>
                    <a:pt x="822759" y="803156"/>
                  </a:lnTo>
                  <a:close/>
                </a:path>
              </a:pathLst>
            </a:custGeom>
            <a:solidFill>
              <a:srgbClr val="FFFFFF"/>
            </a:solidFill>
          </p:spPr>
          <p:txBody>
            <a:bodyPr wrap="square" lIns="0" tIns="0" rIns="0" bIns="0" rtlCol="0"/>
            <a:lstStyle/>
            <a:p>
              <a:endParaRPr/>
            </a:p>
          </p:txBody>
        </p:sp>
      </p:grpSp>
      <p:sp>
        <p:nvSpPr>
          <p:cNvPr id="14" name="object 14"/>
          <p:cNvSpPr txBox="1"/>
          <p:nvPr/>
        </p:nvSpPr>
        <p:spPr>
          <a:xfrm>
            <a:off x="6382674" y="2069173"/>
            <a:ext cx="5522595" cy="670560"/>
          </a:xfrm>
          <a:prstGeom prst="rect">
            <a:avLst/>
          </a:prstGeom>
        </p:spPr>
        <p:txBody>
          <a:bodyPr vert="horz" wrap="square" lIns="0" tIns="16510" rIns="0" bIns="0" rtlCol="0">
            <a:spAutoFit/>
          </a:bodyPr>
          <a:lstStyle/>
          <a:p>
            <a:pPr marL="12700">
              <a:lnSpc>
                <a:spcPct val="100000"/>
              </a:lnSpc>
              <a:spcBef>
                <a:spcPts val="130"/>
              </a:spcBef>
            </a:pPr>
            <a:r>
              <a:rPr sz="4200" b="1" spc="85" dirty="0">
                <a:latin typeface="Tahoma"/>
                <a:cs typeface="Tahoma"/>
              </a:rPr>
              <a:t>Diversité</a:t>
            </a:r>
            <a:r>
              <a:rPr sz="4200" b="1" spc="5" dirty="0">
                <a:latin typeface="Tahoma"/>
                <a:cs typeface="Tahoma"/>
              </a:rPr>
              <a:t> </a:t>
            </a:r>
            <a:r>
              <a:rPr sz="4200" b="1" spc="105" dirty="0">
                <a:latin typeface="Tahoma"/>
                <a:cs typeface="Tahoma"/>
              </a:rPr>
              <a:t>Régionale</a:t>
            </a:r>
            <a:endParaRPr sz="4200">
              <a:latin typeface="Tahoma"/>
              <a:cs typeface="Tahoma"/>
            </a:endParaRPr>
          </a:p>
        </p:txBody>
      </p:sp>
      <p:sp>
        <p:nvSpPr>
          <p:cNvPr id="15" name="object 15"/>
          <p:cNvSpPr txBox="1"/>
          <p:nvPr/>
        </p:nvSpPr>
        <p:spPr>
          <a:xfrm>
            <a:off x="1268577" y="1897116"/>
            <a:ext cx="4568825" cy="1249680"/>
          </a:xfrm>
          <a:prstGeom prst="rect">
            <a:avLst/>
          </a:prstGeom>
        </p:spPr>
        <p:txBody>
          <a:bodyPr vert="horz" wrap="square" lIns="0" tIns="86360" rIns="0" bIns="0" rtlCol="0">
            <a:spAutoFit/>
          </a:bodyPr>
          <a:lstStyle/>
          <a:p>
            <a:pPr marL="12700" marR="5080" indent="935990">
              <a:lnSpc>
                <a:spcPts val="4560"/>
              </a:lnSpc>
              <a:spcBef>
                <a:spcPts val="680"/>
              </a:spcBef>
            </a:pPr>
            <a:r>
              <a:rPr sz="4200" b="1" spc="125" dirty="0">
                <a:latin typeface="Tahoma"/>
                <a:cs typeface="Tahoma"/>
              </a:rPr>
              <a:t>Culture</a:t>
            </a:r>
            <a:r>
              <a:rPr sz="4200" b="1" spc="-15" dirty="0">
                <a:latin typeface="Tahoma"/>
                <a:cs typeface="Tahoma"/>
              </a:rPr>
              <a:t> </a:t>
            </a:r>
            <a:r>
              <a:rPr sz="4200" b="1" spc="90" dirty="0">
                <a:latin typeface="Tahoma"/>
                <a:cs typeface="Tahoma"/>
              </a:rPr>
              <a:t>et </a:t>
            </a:r>
            <a:r>
              <a:rPr sz="4200" b="1" spc="180" dirty="0">
                <a:latin typeface="Tahoma"/>
                <a:cs typeface="Tahoma"/>
              </a:rPr>
              <a:t>Communication</a:t>
            </a:r>
            <a:endParaRPr sz="4200">
              <a:latin typeface="Tahoma"/>
              <a:cs typeface="Tahoma"/>
            </a:endParaRPr>
          </a:p>
        </p:txBody>
      </p:sp>
      <p:sp>
        <p:nvSpPr>
          <p:cNvPr id="16" name="object 16"/>
          <p:cNvSpPr txBox="1"/>
          <p:nvPr/>
        </p:nvSpPr>
        <p:spPr>
          <a:xfrm>
            <a:off x="13315757" y="1897116"/>
            <a:ext cx="3555365" cy="1249680"/>
          </a:xfrm>
          <a:prstGeom prst="rect">
            <a:avLst/>
          </a:prstGeom>
        </p:spPr>
        <p:txBody>
          <a:bodyPr vert="horz" wrap="square" lIns="0" tIns="86360" rIns="0" bIns="0" rtlCol="0">
            <a:spAutoFit/>
          </a:bodyPr>
          <a:lstStyle/>
          <a:p>
            <a:pPr marL="419100" marR="5080" indent="-407034">
              <a:lnSpc>
                <a:spcPts val="4560"/>
              </a:lnSpc>
              <a:spcBef>
                <a:spcPts val="680"/>
              </a:spcBef>
            </a:pPr>
            <a:r>
              <a:rPr sz="4200" b="1" spc="130" dirty="0">
                <a:latin typeface="Tahoma"/>
                <a:cs typeface="Tahoma"/>
              </a:rPr>
              <a:t>Applications </a:t>
            </a:r>
            <a:r>
              <a:rPr sz="4200" b="1" spc="114" dirty="0">
                <a:latin typeface="Tahoma"/>
                <a:cs typeface="Tahoma"/>
              </a:rPr>
              <a:t>Pratiques</a:t>
            </a:r>
            <a:endParaRPr sz="4200">
              <a:latin typeface="Tahoma"/>
              <a:cs typeface="Tahoma"/>
            </a:endParaRPr>
          </a:p>
        </p:txBody>
      </p:sp>
      <p:sp>
        <p:nvSpPr>
          <p:cNvPr id="17" name="object 17"/>
          <p:cNvSpPr txBox="1"/>
          <p:nvPr/>
        </p:nvSpPr>
        <p:spPr>
          <a:xfrm>
            <a:off x="1787102" y="5052360"/>
            <a:ext cx="4295775" cy="4200525"/>
          </a:xfrm>
          <a:prstGeom prst="rect">
            <a:avLst/>
          </a:prstGeom>
        </p:spPr>
        <p:txBody>
          <a:bodyPr vert="horz" wrap="square" lIns="0" tIns="12065" rIns="0" bIns="0" rtlCol="0">
            <a:spAutoFit/>
          </a:bodyPr>
          <a:lstStyle/>
          <a:p>
            <a:pPr marL="12700" marR="5080" algn="ctr">
              <a:lnSpc>
                <a:spcPct val="116599"/>
              </a:lnSpc>
              <a:spcBef>
                <a:spcPts val="95"/>
              </a:spcBef>
            </a:pPr>
            <a:r>
              <a:rPr sz="2350" spc="60" dirty="0">
                <a:latin typeface="Verdana"/>
                <a:cs typeface="Verdana"/>
              </a:rPr>
              <a:t>Le</a:t>
            </a:r>
            <a:r>
              <a:rPr sz="2350" spc="-170" dirty="0">
                <a:latin typeface="Verdana"/>
                <a:cs typeface="Verdana"/>
              </a:rPr>
              <a:t> </a:t>
            </a:r>
            <a:r>
              <a:rPr sz="2350" spc="-10" dirty="0">
                <a:latin typeface="Verdana"/>
                <a:cs typeface="Verdana"/>
              </a:rPr>
              <a:t>Darija</a:t>
            </a:r>
            <a:r>
              <a:rPr sz="2350" spc="-170" dirty="0">
                <a:latin typeface="Verdana"/>
                <a:cs typeface="Verdana"/>
              </a:rPr>
              <a:t> </a:t>
            </a:r>
            <a:r>
              <a:rPr sz="2350" dirty="0">
                <a:latin typeface="Verdana"/>
                <a:cs typeface="Verdana"/>
              </a:rPr>
              <a:t>joue</a:t>
            </a:r>
            <a:r>
              <a:rPr sz="2350" spc="-170" dirty="0">
                <a:latin typeface="Verdana"/>
                <a:cs typeface="Verdana"/>
              </a:rPr>
              <a:t> </a:t>
            </a:r>
            <a:r>
              <a:rPr sz="2350" spc="105" dirty="0">
                <a:latin typeface="Verdana"/>
                <a:cs typeface="Verdana"/>
              </a:rPr>
              <a:t>un</a:t>
            </a:r>
            <a:r>
              <a:rPr sz="2350" spc="-170" dirty="0">
                <a:latin typeface="Verdana"/>
                <a:cs typeface="Verdana"/>
              </a:rPr>
              <a:t> </a:t>
            </a:r>
            <a:r>
              <a:rPr sz="2350" spc="-20" dirty="0">
                <a:latin typeface="Verdana"/>
                <a:cs typeface="Verdana"/>
              </a:rPr>
              <a:t>rôle </a:t>
            </a:r>
            <a:r>
              <a:rPr sz="2350" dirty="0">
                <a:latin typeface="Verdana"/>
                <a:cs typeface="Verdana"/>
              </a:rPr>
              <a:t>essentiel</a:t>
            </a:r>
            <a:r>
              <a:rPr sz="2350" spc="-135" dirty="0">
                <a:latin typeface="Verdana"/>
                <a:cs typeface="Verdana"/>
              </a:rPr>
              <a:t> </a:t>
            </a:r>
            <a:r>
              <a:rPr sz="2350" spc="50" dirty="0">
                <a:latin typeface="Verdana"/>
                <a:cs typeface="Verdana"/>
              </a:rPr>
              <a:t>dans</a:t>
            </a:r>
            <a:r>
              <a:rPr sz="2350" spc="-130" dirty="0">
                <a:latin typeface="Verdana"/>
                <a:cs typeface="Verdana"/>
              </a:rPr>
              <a:t> </a:t>
            </a:r>
            <a:r>
              <a:rPr sz="2350" dirty="0">
                <a:latin typeface="Verdana"/>
                <a:cs typeface="Verdana"/>
              </a:rPr>
              <a:t>la</a:t>
            </a:r>
            <a:r>
              <a:rPr sz="2350" spc="-130" dirty="0">
                <a:latin typeface="Verdana"/>
                <a:cs typeface="Verdana"/>
              </a:rPr>
              <a:t> </a:t>
            </a:r>
            <a:r>
              <a:rPr sz="2350" spc="40" dirty="0">
                <a:latin typeface="Verdana"/>
                <a:cs typeface="Verdana"/>
              </a:rPr>
              <a:t>culture </a:t>
            </a:r>
            <a:r>
              <a:rPr sz="2350" spc="55" dirty="0">
                <a:latin typeface="Verdana"/>
                <a:cs typeface="Verdana"/>
              </a:rPr>
              <a:t>marocaine</a:t>
            </a:r>
            <a:r>
              <a:rPr sz="2350" spc="-160" dirty="0">
                <a:latin typeface="Verdana"/>
                <a:cs typeface="Verdana"/>
              </a:rPr>
              <a:t> </a:t>
            </a:r>
            <a:r>
              <a:rPr sz="2350" dirty="0">
                <a:latin typeface="Verdana"/>
                <a:cs typeface="Verdana"/>
              </a:rPr>
              <a:t>et</a:t>
            </a:r>
            <a:r>
              <a:rPr sz="2350" spc="-155" dirty="0">
                <a:latin typeface="Verdana"/>
                <a:cs typeface="Verdana"/>
              </a:rPr>
              <a:t> </a:t>
            </a:r>
            <a:r>
              <a:rPr sz="2350" dirty="0">
                <a:latin typeface="Verdana"/>
                <a:cs typeface="Verdana"/>
              </a:rPr>
              <a:t>sert</a:t>
            </a:r>
            <a:r>
              <a:rPr sz="2350" spc="-160" dirty="0">
                <a:latin typeface="Verdana"/>
                <a:cs typeface="Verdana"/>
              </a:rPr>
              <a:t> </a:t>
            </a:r>
            <a:r>
              <a:rPr sz="2350" spc="65" dirty="0">
                <a:latin typeface="Verdana"/>
                <a:cs typeface="Verdana"/>
              </a:rPr>
              <a:t>de </a:t>
            </a:r>
            <a:r>
              <a:rPr sz="2350" spc="50" dirty="0">
                <a:latin typeface="Verdana"/>
                <a:cs typeface="Verdana"/>
              </a:rPr>
              <a:t>principale</a:t>
            </a:r>
            <a:r>
              <a:rPr sz="2350" spc="-175" dirty="0">
                <a:latin typeface="Verdana"/>
                <a:cs typeface="Verdana"/>
              </a:rPr>
              <a:t> </a:t>
            </a:r>
            <a:r>
              <a:rPr sz="2350" spc="65" dirty="0">
                <a:latin typeface="Verdana"/>
                <a:cs typeface="Verdana"/>
              </a:rPr>
              <a:t>langue</a:t>
            </a:r>
            <a:r>
              <a:rPr sz="2350" spc="-170" dirty="0">
                <a:latin typeface="Verdana"/>
                <a:cs typeface="Verdana"/>
              </a:rPr>
              <a:t> </a:t>
            </a:r>
            <a:r>
              <a:rPr sz="2350" spc="65" dirty="0">
                <a:latin typeface="Verdana"/>
                <a:cs typeface="Verdana"/>
              </a:rPr>
              <a:t>de </a:t>
            </a:r>
            <a:r>
              <a:rPr sz="2350" spc="75" dirty="0">
                <a:latin typeface="Verdana"/>
                <a:cs typeface="Verdana"/>
              </a:rPr>
              <a:t>communication </a:t>
            </a:r>
            <a:r>
              <a:rPr sz="2350" dirty="0">
                <a:latin typeface="Verdana"/>
                <a:cs typeface="Verdana"/>
              </a:rPr>
              <a:t>quotidienne.</a:t>
            </a:r>
            <a:r>
              <a:rPr sz="2350" spc="55" dirty="0">
                <a:latin typeface="Verdana"/>
                <a:cs typeface="Verdana"/>
              </a:rPr>
              <a:t> </a:t>
            </a:r>
            <a:r>
              <a:rPr sz="2350" spc="-85" dirty="0">
                <a:latin typeface="Verdana"/>
                <a:cs typeface="Verdana"/>
              </a:rPr>
              <a:t>Sa</a:t>
            </a:r>
            <a:r>
              <a:rPr sz="2350" spc="65" dirty="0">
                <a:latin typeface="Verdana"/>
                <a:cs typeface="Verdana"/>
              </a:rPr>
              <a:t> </a:t>
            </a:r>
            <a:r>
              <a:rPr sz="2350" spc="-10" dirty="0">
                <a:latin typeface="Verdana"/>
                <a:cs typeface="Verdana"/>
              </a:rPr>
              <a:t>richesse </a:t>
            </a:r>
            <a:r>
              <a:rPr sz="2350" spc="50" dirty="0">
                <a:latin typeface="Verdana"/>
                <a:cs typeface="Verdana"/>
              </a:rPr>
              <a:t>linguistique</a:t>
            </a:r>
            <a:r>
              <a:rPr sz="2350" spc="-95" dirty="0">
                <a:latin typeface="Verdana"/>
                <a:cs typeface="Verdana"/>
              </a:rPr>
              <a:t> </a:t>
            </a:r>
            <a:r>
              <a:rPr sz="2350" dirty="0">
                <a:latin typeface="Verdana"/>
                <a:cs typeface="Verdana"/>
              </a:rPr>
              <a:t>reflète</a:t>
            </a:r>
            <a:r>
              <a:rPr sz="2350" spc="-95" dirty="0">
                <a:latin typeface="Verdana"/>
                <a:cs typeface="Verdana"/>
              </a:rPr>
              <a:t> </a:t>
            </a:r>
            <a:r>
              <a:rPr sz="2350" spc="-10" dirty="0">
                <a:latin typeface="Verdana"/>
                <a:cs typeface="Verdana"/>
              </a:rPr>
              <a:t>l'histoire </a:t>
            </a:r>
            <a:r>
              <a:rPr sz="2350" dirty="0">
                <a:latin typeface="Verdana"/>
                <a:cs typeface="Verdana"/>
              </a:rPr>
              <a:t>et</a:t>
            </a:r>
            <a:r>
              <a:rPr sz="2350" spc="-85" dirty="0">
                <a:latin typeface="Verdana"/>
                <a:cs typeface="Verdana"/>
              </a:rPr>
              <a:t> </a:t>
            </a:r>
            <a:r>
              <a:rPr sz="2350" dirty="0">
                <a:latin typeface="Verdana"/>
                <a:cs typeface="Verdana"/>
              </a:rPr>
              <a:t>les</a:t>
            </a:r>
            <a:r>
              <a:rPr sz="2350" spc="-85" dirty="0">
                <a:latin typeface="Verdana"/>
                <a:cs typeface="Verdana"/>
              </a:rPr>
              <a:t> </a:t>
            </a:r>
            <a:r>
              <a:rPr sz="2350" dirty="0">
                <a:latin typeface="Verdana"/>
                <a:cs typeface="Verdana"/>
              </a:rPr>
              <a:t>traditions</a:t>
            </a:r>
            <a:r>
              <a:rPr sz="2350" spc="-85" dirty="0">
                <a:latin typeface="Verdana"/>
                <a:cs typeface="Verdana"/>
              </a:rPr>
              <a:t> </a:t>
            </a:r>
            <a:r>
              <a:rPr sz="2350" spc="120" dirty="0">
                <a:latin typeface="Verdana"/>
                <a:cs typeface="Verdana"/>
              </a:rPr>
              <a:t>du</a:t>
            </a:r>
            <a:r>
              <a:rPr sz="2350" spc="-85" dirty="0">
                <a:latin typeface="Verdana"/>
                <a:cs typeface="Verdana"/>
              </a:rPr>
              <a:t> </a:t>
            </a:r>
            <a:r>
              <a:rPr sz="2350" spc="-10" dirty="0">
                <a:latin typeface="Verdana"/>
                <a:cs typeface="Verdana"/>
              </a:rPr>
              <a:t>pays, </a:t>
            </a:r>
            <a:r>
              <a:rPr sz="2350" spc="65" dirty="0">
                <a:latin typeface="Verdana"/>
                <a:cs typeface="Verdana"/>
              </a:rPr>
              <a:t>contribuant</a:t>
            </a:r>
            <a:r>
              <a:rPr sz="2350" spc="-185" dirty="0">
                <a:latin typeface="Verdana"/>
                <a:cs typeface="Verdana"/>
              </a:rPr>
              <a:t> </a:t>
            </a:r>
            <a:r>
              <a:rPr sz="2350" dirty="0">
                <a:latin typeface="Verdana"/>
                <a:cs typeface="Verdana"/>
              </a:rPr>
              <a:t>à</a:t>
            </a:r>
            <a:r>
              <a:rPr sz="2350" spc="-180" dirty="0">
                <a:latin typeface="Verdana"/>
                <a:cs typeface="Verdana"/>
              </a:rPr>
              <a:t> </a:t>
            </a:r>
            <a:r>
              <a:rPr sz="2350" dirty="0">
                <a:latin typeface="Verdana"/>
                <a:cs typeface="Verdana"/>
              </a:rPr>
              <a:t>préserver</a:t>
            </a:r>
            <a:r>
              <a:rPr sz="2350" spc="-180" dirty="0">
                <a:latin typeface="Verdana"/>
                <a:cs typeface="Verdana"/>
              </a:rPr>
              <a:t> </a:t>
            </a:r>
            <a:r>
              <a:rPr sz="2350" spc="-25" dirty="0">
                <a:latin typeface="Verdana"/>
                <a:cs typeface="Verdana"/>
              </a:rPr>
              <a:t>son </a:t>
            </a:r>
            <a:r>
              <a:rPr sz="2350" spc="50" dirty="0">
                <a:latin typeface="Verdana"/>
                <a:cs typeface="Verdana"/>
              </a:rPr>
              <a:t>identité</a:t>
            </a:r>
            <a:r>
              <a:rPr sz="2350" spc="-155" dirty="0">
                <a:latin typeface="Verdana"/>
                <a:cs typeface="Verdana"/>
              </a:rPr>
              <a:t> </a:t>
            </a:r>
            <a:r>
              <a:rPr sz="2350" spc="-10" dirty="0">
                <a:latin typeface="Verdana"/>
                <a:cs typeface="Verdana"/>
              </a:rPr>
              <a:t>culturelle.</a:t>
            </a:r>
            <a:endParaRPr sz="2350">
              <a:latin typeface="Verdana"/>
              <a:cs typeface="Verdana"/>
            </a:endParaRPr>
          </a:p>
        </p:txBody>
      </p:sp>
      <p:sp>
        <p:nvSpPr>
          <p:cNvPr id="18" name="object 18"/>
          <p:cNvSpPr txBox="1"/>
          <p:nvPr/>
        </p:nvSpPr>
        <p:spPr>
          <a:xfrm>
            <a:off x="6954569" y="5058313"/>
            <a:ext cx="4415155" cy="3883660"/>
          </a:xfrm>
          <a:prstGeom prst="rect">
            <a:avLst/>
          </a:prstGeom>
        </p:spPr>
        <p:txBody>
          <a:bodyPr vert="horz" wrap="square" lIns="0" tIns="12700" rIns="0" bIns="0" rtlCol="0">
            <a:spAutoFit/>
          </a:bodyPr>
          <a:lstStyle/>
          <a:p>
            <a:pPr marL="12700" marR="5080" algn="ctr">
              <a:lnSpc>
                <a:spcPct val="115100"/>
              </a:lnSpc>
              <a:spcBef>
                <a:spcPts val="100"/>
              </a:spcBef>
            </a:pPr>
            <a:r>
              <a:rPr sz="2200" dirty="0">
                <a:latin typeface="Verdana"/>
                <a:cs typeface="Verdana"/>
              </a:rPr>
              <a:t>Les</a:t>
            </a:r>
            <a:r>
              <a:rPr sz="2200" spc="-114" dirty="0">
                <a:latin typeface="Verdana"/>
                <a:cs typeface="Verdana"/>
              </a:rPr>
              <a:t> </a:t>
            </a:r>
            <a:r>
              <a:rPr sz="2200" spc="-10" dirty="0">
                <a:latin typeface="Verdana"/>
                <a:cs typeface="Verdana"/>
              </a:rPr>
              <a:t>variations</a:t>
            </a:r>
            <a:r>
              <a:rPr sz="2200" spc="-114" dirty="0">
                <a:latin typeface="Verdana"/>
                <a:cs typeface="Verdana"/>
              </a:rPr>
              <a:t> </a:t>
            </a:r>
            <a:r>
              <a:rPr sz="2200" dirty="0">
                <a:latin typeface="Verdana"/>
                <a:cs typeface="Verdana"/>
              </a:rPr>
              <a:t>dialectales</a:t>
            </a:r>
            <a:r>
              <a:rPr sz="2200" spc="-114" dirty="0">
                <a:latin typeface="Verdana"/>
                <a:cs typeface="Verdana"/>
              </a:rPr>
              <a:t> </a:t>
            </a:r>
            <a:r>
              <a:rPr sz="2200" spc="-10" dirty="0">
                <a:latin typeface="Verdana"/>
                <a:cs typeface="Verdana"/>
              </a:rPr>
              <a:t>entre </a:t>
            </a:r>
            <a:r>
              <a:rPr sz="2200" spc="-20" dirty="0">
                <a:latin typeface="Verdana"/>
                <a:cs typeface="Verdana"/>
              </a:rPr>
              <a:t>les</a:t>
            </a:r>
            <a:r>
              <a:rPr sz="2200" spc="-90" dirty="0">
                <a:latin typeface="Verdana"/>
                <a:cs typeface="Verdana"/>
              </a:rPr>
              <a:t> </a:t>
            </a:r>
            <a:r>
              <a:rPr sz="2200" dirty="0">
                <a:latin typeface="Verdana"/>
                <a:cs typeface="Verdana"/>
              </a:rPr>
              <a:t>régions</a:t>
            </a:r>
            <a:r>
              <a:rPr sz="2200" spc="-85" dirty="0">
                <a:latin typeface="Verdana"/>
                <a:cs typeface="Verdana"/>
              </a:rPr>
              <a:t> </a:t>
            </a:r>
            <a:r>
              <a:rPr sz="2200" spc="-10" dirty="0">
                <a:latin typeface="Verdana"/>
                <a:cs typeface="Verdana"/>
              </a:rPr>
              <a:t>marocaines, </a:t>
            </a:r>
            <a:r>
              <a:rPr sz="2200" spc="95" dirty="0">
                <a:latin typeface="Verdana"/>
                <a:cs typeface="Verdana"/>
              </a:rPr>
              <a:t>comme</a:t>
            </a:r>
            <a:r>
              <a:rPr sz="2200" spc="-135" dirty="0">
                <a:latin typeface="Verdana"/>
                <a:cs typeface="Verdana"/>
              </a:rPr>
              <a:t> </a:t>
            </a:r>
            <a:r>
              <a:rPr sz="2200" spc="-20" dirty="0">
                <a:latin typeface="Verdana"/>
                <a:cs typeface="Verdana"/>
              </a:rPr>
              <a:t>Casablanca,</a:t>
            </a:r>
            <a:r>
              <a:rPr sz="2200" spc="-135" dirty="0">
                <a:latin typeface="Verdana"/>
                <a:cs typeface="Verdana"/>
              </a:rPr>
              <a:t> </a:t>
            </a:r>
            <a:r>
              <a:rPr sz="2200" dirty="0">
                <a:latin typeface="Verdana"/>
                <a:cs typeface="Verdana"/>
              </a:rPr>
              <a:t>Tanger</a:t>
            </a:r>
            <a:r>
              <a:rPr sz="2200" spc="-135" dirty="0">
                <a:latin typeface="Verdana"/>
                <a:cs typeface="Verdana"/>
              </a:rPr>
              <a:t> </a:t>
            </a:r>
            <a:r>
              <a:rPr sz="2200" spc="40" dirty="0">
                <a:latin typeface="Verdana"/>
                <a:cs typeface="Verdana"/>
              </a:rPr>
              <a:t>ou </a:t>
            </a:r>
            <a:r>
              <a:rPr sz="2200" spc="-20" dirty="0">
                <a:latin typeface="Verdana"/>
                <a:cs typeface="Verdana"/>
              </a:rPr>
              <a:t>Agadir,</a:t>
            </a:r>
            <a:r>
              <a:rPr sz="2200" spc="-135" dirty="0">
                <a:latin typeface="Verdana"/>
                <a:cs typeface="Verdana"/>
              </a:rPr>
              <a:t> </a:t>
            </a:r>
            <a:r>
              <a:rPr sz="2200" spc="60" dirty="0">
                <a:latin typeface="Verdana"/>
                <a:cs typeface="Verdana"/>
              </a:rPr>
              <a:t>témoignent</a:t>
            </a:r>
            <a:r>
              <a:rPr sz="2200" spc="-135" dirty="0">
                <a:latin typeface="Verdana"/>
                <a:cs typeface="Verdana"/>
              </a:rPr>
              <a:t> </a:t>
            </a:r>
            <a:r>
              <a:rPr sz="2200" spc="40" dirty="0">
                <a:latin typeface="Verdana"/>
                <a:cs typeface="Verdana"/>
              </a:rPr>
              <a:t>de </a:t>
            </a:r>
            <a:r>
              <a:rPr sz="2200" dirty="0">
                <a:latin typeface="Verdana"/>
                <a:cs typeface="Verdana"/>
              </a:rPr>
              <a:t>l'influence</a:t>
            </a:r>
            <a:r>
              <a:rPr sz="2200" spc="-95" dirty="0">
                <a:latin typeface="Verdana"/>
                <a:cs typeface="Verdana"/>
              </a:rPr>
              <a:t> </a:t>
            </a:r>
            <a:r>
              <a:rPr sz="2200" spc="65" dirty="0">
                <a:latin typeface="Verdana"/>
                <a:cs typeface="Verdana"/>
              </a:rPr>
              <a:t>de</a:t>
            </a:r>
            <a:r>
              <a:rPr sz="2200" spc="-90" dirty="0">
                <a:latin typeface="Verdana"/>
                <a:cs typeface="Verdana"/>
              </a:rPr>
              <a:t> </a:t>
            </a:r>
            <a:r>
              <a:rPr sz="2200" spc="-10" dirty="0">
                <a:latin typeface="Verdana"/>
                <a:cs typeface="Verdana"/>
              </a:rPr>
              <a:t>l'histoire</a:t>
            </a:r>
            <a:r>
              <a:rPr sz="2200" spc="-90" dirty="0">
                <a:latin typeface="Verdana"/>
                <a:cs typeface="Verdana"/>
              </a:rPr>
              <a:t> </a:t>
            </a:r>
            <a:r>
              <a:rPr sz="2200" dirty="0">
                <a:latin typeface="Verdana"/>
                <a:cs typeface="Verdana"/>
              </a:rPr>
              <a:t>et</a:t>
            </a:r>
            <a:r>
              <a:rPr sz="2200" spc="-90" dirty="0">
                <a:latin typeface="Verdana"/>
                <a:cs typeface="Verdana"/>
              </a:rPr>
              <a:t> </a:t>
            </a:r>
            <a:r>
              <a:rPr sz="2200" spc="-25" dirty="0">
                <a:latin typeface="Verdana"/>
                <a:cs typeface="Verdana"/>
              </a:rPr>
              <a:t>des </a:t>
            </a:r>
            <a:r>
              <a:rPr sz="2200" dirty="0">
                <a:latin typeface="Verdana"/>
                <a:cs typeface="Verdana"/>
              </a:rPr>
              <a:t>cultures</a:t>
            </a:r>
            <a:r>
              <a:rPr sz="2200" spc="-55" dirty="0">
                <a:latin typeface="Verdana"/>
                <a:cs typeface="Verdana"/>
              </a:rPr>
              <a:t> </a:t>
            </a:r>
            <a:r>
              <a:rPr sz="2200" spc="-35" dirty="0">
                <a:latin typeface="Verdana"/>
                <a:cs typeface="Verdana"/>
              </a:rPr>
              <a:t>locales.</a:t>
            </a:r>
            <a:r>
              <a:rPr sz="2200" spc="-50" dirty="0">
                <a:latin typeface="Verdana"/>
                <a:cs typeface="Verdana"/>
              </a:rPr>
              <a:t> </a:t>
            </a:r>
            <a:r>
              <a:rPr sz="2200" dirty="0">
                <a:latin typeface="Verdana"/>
                <a:cs typeface="Verdana"/>
              </a:rPr>
              <a:t>Cette</a:t>
            </a:r>
            <a:r>
              <a:rPr sz="2200" spc="-50" dirty="0">
                <a:latin typeface="Verdana"/>
                <a:cs typeface="Verdana"/>
              </a:rPr>
              <a:t> </a:t>
            </a:r>
            <a:r>
              <a:rPr sz="2200" spc="-10" dirty="0">
                <a:latin typeface="Verdana"/>
                <a:cs typeface="Verdana"/>
              </a:rPr>
              <a:t>diversité </a:t>
            </a:r>
            <a:r>
              <a:rPr sz="2200" dirty="0">
                <a:latin typeface="Verdana"/>
                <a:cs typeface="Verdana"/>
              </a:rPr>
              <a:t>mérite</a:t>
            </a:r>
            <a:r>
              <a:rPr sz="2200" spc="-10" dirty="0">
                <a:latin typeface="Verdana"/>
                <a:cs typeface="Verdana"/>
              </a:rPr>
              <a:t> </a:t>
            </a:r>
            <a:r>
              <a:rPr sz="2200" dirty="0">
                <a:latin typeface="Verdana"/>
                <a:cs typeface="Verdana"/>
              </a:rPr>
              <a:t>d’être</a:t>
            </a:r>
            <a:r>
              <a:rPr sz="2200" spc="-10" dirty="0">
                <a:latin typeface="Verdana"/>
                <a:cs typeface="Verdana"/>
              </a:rPr>
              <a:t> </a:t>
            </a:r>
            <a:r>
              <a:rPr sz="2200" dirty="0">
                <a:latin typeface="Verdana"/>
                <a:cs typeface="Verdana"/>
              </a:rPr>
              <a:t>étudiée</a:t>
            </a:r>
            <a:r>
              <a:rPr sz="2200" spc="-5" dirty="0">
                <a:latin typeface="Verdana"/>
                <a:cs typeface="Verdana"/>
              </a:rPr>
              <a:t> </a:t>
            </a:r>
            <a:r>
              <a:rPr sz="2200" spc="-20" dirty="0">
                <a:latin typeface="Verdana"/>
                <a:cs typeface="Verdana"/>
              </a:rPr>
              <a:t>pour </a:t>
            </a:r>
            <a:r>
              <a:rPr sz="2200" dirty="0">
                <a:latin typeface="Verdana"/>
                <a:cs typeface="Verdana"/>
              </a:rPr>
              <a:t>mieux</a:t>
            </a:r>
            <a:r>
              <a:rPr sz="2200" spc="-110" dirty="0">
                <a:latin typeface="Verdana"/>
                <a:cs typeface="Verdana"/>
              </a:rPr>
              <a:t> </a:t>
            </a:r>
            <a:r>
              <a:rPr sz="2200" spc="50" dirty="0">
                <a:latin typeface="Verdana"/>
                <a:cs typeface="Verdana"/>
              </a:rPr>
              <a:t>comprendre</a:t>
            </a:r>
            <a:r>
              <a:rPr sz="2200" spc="-110" dirty="0">
                <a:latin typeface="Verdana"/>
                <a:cs typeface="Verdana"/>
              </a:rPr>
              <a:t> </a:t>
            </a:r>
            <a:r>
              <a:rPr sz="2200" spc="-20" dirty="0">
                <a:latin typeface="Verdana"/>
                <a:cs typeface="Verdana"/>
              </a:rPr>
              <a:t>les</a:t>
            </a:r>
            <a:r>
              <a:rPr sz="2200" spc="-110" dirty="0">
                <a:latin typeface="Verdana"/>
                <a:cs typeface="Verdana"/>
              </a:rPr>
              <a:t> </a:t>
            </a:r>
            <a:r>
              <a:rPr sz="2200" dirty="0">
                <a:latin typeface="Verdana"/>
                <a:cs typeface="Verdana"/>
              </a:rPr>
              <a:t>liens</a:t>
            </a:r>
            <a:r>
              <a:rPr sz="2200" spc="-105" dirty="0">
                <a:latin typeface="Verdana"/>
                <a:cs typeface="Verdana"/>
              </a:rPr>
              <a:t> </a:t>
            </a:r>
            <a:r>
              <a:rPr sz="2200" spc="-25" dirty="0">
                <a:latin typeface="Verdana"/>
                <a:cs typeface="Verdana"/>
              </a:rPr>
              <a:t>et </a:t>
            </a:r>
            <a:r>
              <a:rPr sz="2200" spc="-20" dirty="0">
                <a:latin typeface="Verdana"/>
                <a:cs typeface="Verdana"/>
              </a:rPr>
              <a:t>les</a:t>
            </a:r>
            <a:r>
              <a:rPr sz="2200" spc="-100" dirty="0">
                <a:latin typeface="Verdana"/>
                <a:cs typeface="Verdana"/>
              </a:rPr>
              <a:t> </a:t>
            </a:r>
            <a:r>
              <a:rPr sz="2200" dirty="0">
                <a:latin typeface="Verdana"/>
                <a:cs typeface="Verdana"/>
              </a:rPr>
              <a:t>particularités</a:t>
            </a:r>
            <a:r>
              <a:rPr sz="2200" spc="-100" dirty="0">
                <a:latin typeface="Verdana"/>
                <a:cs typeface="Verdana"/>
              </a:rPr>
              <a:t> </a:t>
            </a:r>
            <a:r>
              <a:rPr sz="2200" spc="-25" dirty="0">
                <a:latin typeface="Verdana"/>
                <a:cs typeface="Verdana"/>
              </a:rPr>
              <a:t>des </a:t>
            </a:r>
            <a:r>
              <a:rPr sz="2200" dirty="0">
                <a:latin typeface="Verdana"/>
                <a:cs typeface="Verdana"/>
              </a:rPr>
              <a:t>différentes</a:t>
            </a:r>
            <a:r>
              <a:rPr sz="2200" spc="-20" dirty="0">
                <a:latin typeface="Verdana"/>
                <a:cs typeface="Verdana"/>
              </a:rPr>
              <a:t> </a:t>
            </a:r>
            <a:r>
              <a:rPr sz="2200" spc="-10" dirty="0">
                <a:latin typeface="Verdana"/>
                <a:cs typeface="Verdana"/>
              </a:rPr>
              <a:t>régions.</a:t>
            </a:r>
            <a:endParaRPr sz="2200">
              <a:latin typeface="Verdana"/>
              <a:cs typeface="Verdana"/>
            </a:endParaRPr>
          </a:p>
        </p:txBody>
      </p:sp>
      <p:sp>
        <p:nvSpPr>
          <p:cNvPr id="19" name="object 19"/>
          <p:cNvSpPr txBox="1"/>
          <p:nvPr/>
        </p:nvSpPr>
        <p:spPr>
          <a:xfrm>
            <a:off x="12202055" y="5041324"/>
            <a:ext cx="4904105" cy="4311650"/>
          </a:xfrm>
          <a:prstGeom prst="rect">
            <a:avLst/>
          </a:prstGeom>
        </p:spPr>
        <p:txBody>
          <a:bodyPr vert="horz" wrap="square" lIns="0" tIns="12700" rIns="0" bIns="0" rtlCol="0">
            <a:spAutoFit/>
          </a:bodyPr>
          <a:lstStyle/>
          <a:p>
            <a:pPr marL="12065" marR="5080" algn="ctr">
              <a:lnSpc>
                <a:spcPct val="115700"/>
              </a:lnSpc>
              <a:spcBef>
                <a:spcPts val="100"/>
              </a:spcBef>
            </a:pPr>
            <a:r>
              <a:rPr sz="2700" dirty="0">
                <a:latin typeface="Verdana"/>
                <a:cs typeface="Verdana"/>
              </a:rPr>
              <a:t>Analyser</a:t>
            </a:r>
            <a:r>
              <a:rPr sz="2700" spc="-165" dirty="0">
                <a:latin typeface="Verdana"/>
                <a:cs typeface="Verdana"/>
              </a:rPr>
              <a:t> </a:t>
            </a:r>
            <a:r>
              <a:rPr sz="2700" dirty="0">
                <a:latin typeface="Verdana"/>
                <a:cs typeface="Verdana"/>
              </a:rPr>
              <a:t>ces</a:t>
            </a:r>
            <a:r>
              <a:rPr sz="2700" spc="-160" dirty="0">
                <a:latin typeface="Verdana"/>
                <a:cs typeface="Verdana"/>
              </a:rPr>
              <a:t> </a:t>
            </a:r>
            <a:r>
              <a:rPr sz="2700" spc="-10" dirty="0">
                <a:latin typeface="Verdana"/>
                <a:cs typeface="Verdana"/>
              </a:rPr>
              <a:t>variations</a:t>
            </a:r>
            <a:r>
              <a:rPr sz="2700" spc="-165" dirty="0">
                <a:latin typeface="Verdana"/>
                <a:cs typeface="Verdana"/>
              </a:rPr>
              <a:t> </a:t>
            </a:r>
            <a:r>
              <a:rPr sz="2700" spc="60" dirty="0">
                <a:latin typeface="Verdana"/>
                <a:cs typeface="Verdana"/>
              </a:rPr>
              <a:t>peut </a:t>
            </a:r>
            <a:r>
              <a:rPr sz="2700" dirty="0">
                <a:latin typeface="Verdana"/>
                <a:cs typeface="Verdana"/>
              </a:rPr>
              <a:t>bénéficier</a:t>
            </a:r>
            <a:r>
              <a:rPr sz="2700" spc="-45" dirty="0">
                <a:latin typeface="Verdana"/>
                <a:cs typeface="Verdana"/>
              </a:rPr>
              <a:t> </a:t>
            </a:r>
            <a:r>
              <a:rPr sz="2700" spc="-20" dirty="0">
                <a:latin typeface="Verdana"/>
                <a:cs typeface="Verdana"/>
              </a:rPr>
              <a:t>à</a:t>
            </a:r>
            <a:r>
              <a:rPr sz="2700" spc="-45" dirty="0">
                <a:latin typeface="Verdana"/>
                <a:cs typeface="Verdana"/>
              </a:rPr>
              <a:t> </a:t>
            </a:r>
            <a:r>
              <a:rPr sz="2700" dirty="0">
                <a:latin typeface="Verdana"/>
                <a:cs typeface="Verdana"/>
              </a:rPr>
              <a:t>des</a:t>
            </a:r>
            <a:r>
              <a:rPr sz="2700" spc="-45" dirty="0">
                <a:latin typeface="Verdana"/>
                <a:cs typeface="Verdana"/>
              </a:rPr>
              <a:t> </a:t>
            </a:r>
            <a:r>
              <a:rPr sz="2700" spc="45" dirty="0">
                <a:latin typeface="Verdana"/>
                <a:cs typeface="Verdana"/>
              </a:rPr>
              <a:t>domaines </a:t>
            </a:r>
            <a:r>
              <a:rPr sz="2700" dirty="0">
                <a:latin typeface="Verdana"/>
                <a:cs typeface="Verdana"/>
              </a:rPr>
              <a:t>tels</a:t>
            </a:r>
            <a:r>
              <a:rPr sz="2700" spc="-195" dirty="0">
                <a:latin typeface="Verdana"/>
                <a:cs typeface="Verdana"/>
              </a:rPr>
              <a:t> </a:t>
            </a:r>
            <a:r>
              <a:rPr sz="2700" spc="90" dirty="0">
                <a:latin typeface="Verdana"/>
                <a:cs typeface="Verdana"/>
              </a:rPr>
              <a:t>que</a:t>
            </a:r>
            <a:r>
              <a:rPr sz="2700" spc="-195" dirty="0">
                <a:latin typeface="Verdana"/>
                <a:cs typeface="Verdana"/>
              </a:rPr>
              <a:t> </a:t>
            </a:r>
            <a:r>
              <a:rPr sz="2700" dirty="0">
                <a:latin typeface="Verdana"/>
                <a:cs typeface="Verdana"/>
              </a:rPr>
              <a:t>l'éducation,</a:t>
            </a:r>
            <a:r>
              <a:rPr sz="2700" spc="-190" dirty="0">
                <a:latin typeface="Verdana"/>
                <a:cs typeface="Verdana"/>
              </a:rPr>
              <a:t> </a:t>
            </a:r>
            <a:r>
              <a:rPr sz="2700" spc="-25" dirty="0">
                <a:latin typeface="Verdana"/>
                <a:cs typeface="Verdana"/>
              </a:rPr>
              <a:t>les </a:t>
            </a:r>
            <a:r>
              <a:rPr sz="2700" spc="55" dirty="0">
                <a:latin typeface="Verdana"/>
                <a:cs typeface="Verdana"/>
              </a:rPr>
              <a:t>technologies</a:t>
            </a:r>
            <a:r>
              <a:rPr sz="2700" spc="-210" dirty="0">
                <a:latin typeface="Verdana"/>
                <a:cs typeface="Verdana"/>
              </a:rPr>
              <a:t> </a:t>
            </a:r>
            <a:r>
              <a:rPr sz="2700" spc="120" dirty="0">
                <a:latin typeface="Verdana"/>
                <a:cs typeface="Verdana"/>
              </a:rPr>
              <a:t>du</a:t>
            </a:r>
            <a:r>
              <a:rPr sz="2700" spc="-204" dirty="0">
                <a:latin typeface="Verdana"/>
                <a:cs typeface="Verdana"/>
              </a:rPr>
              <a:t> </a:t>
            </a:r>
            <a:r>
              <a:rPr sz="2700" spc="35" dirty="0">
                <a:latin typeface="Verdana"/>
                <a:cs typeface="Verdana"/>
              </a:rPr>
              <a:t>traitement </a:t>
            </a:r>
            <a:r>
              <a:rPr sz="2700" spc="60" dirty="0">
                <a:latin typeface="Verdana"/>
                <a:cs typeface="Verdana"/>
              </a:rPr>
              <a:t>automatique</a:t>
            </a:r>
            <a:r>
              <a:rPr sz="2700" spc="-200" dirty="0">
                <a:latin typeface="Verdana"/>
                <a:cs typeface="Verdana"/>
              </a:rPr>
              <a:t> </a:t>
            </a:r>
            <a:r>
              <a:rPr sz="2700" spc="120" dirty="0">
                <a:latin typeface="Verdana"/>
                <a:cs typeface="Verdana"/>
              </a:rPr>
              <a:t>du</a:t>
            </a:r>
            <a:r>
              <a:rPr sz="2700" spc="-200" dirty="0">
                <a:latin typeface="Verdana"/>
                <a:cs typeface="Verdana"/>
              </a:rPr>
              <a:t> </a:t>
            </a:r>
            <a:r>
              <a:rPr sz="2700" spc="50" dirty="0">
                <a:latin typeface="Verdana"/>
                <a:cs typeface="Verdana"/>
              </a:rPr>
              <a:t>langage </a:t>
            </a:r>
            <a:r>
              <a:rPr sz="2700" spc="-20" dirty="0">
                <a:latin typeface="Verdana"/>
                <a:cs typeface="Verdana"/>
              </a:rPr>
              <a:t>(NLP)</a:t>
            </a:r>
            <a:r>
              <a:rPr sz="2700" spc="-190" dirty="0">
                <a:latin typeface="Verdana"/>
                <a:cs typeface="Verdana"/>
              </a:rPr>
              <a:t> </a:t>
            </a:r>
            <a:r>
              <a:rPr sz="2700" dirty="0">
                <a:latin typeface="Verdana"/>
                <a:cs typeface="Verdana"/>
              </a:rPr>
              <a:t>et</a:t>
            </a:r>
            <a:r>
              <a:rPr sz="2700" spc="-190" dirty="0">
                <a:latin typeface="Verdana"/>
                <a:cs typeface="Verdana"/>
              </a:rPr>
              <a:t> </a:t>
            </a:r>
            <a:r>
              <a:rPr sz="2700" dirty="0">
                <a:latin typeface="Verdana"/>
                <a:cs typeface="Verdana"/>
              </a:rPr>
              <a:t>la</a:t>
            </a:r>
            <a:r>
              <a:rPr sz="2700" spc="-190" dirty="0">
                <a:latin typeface="Verdana"/>
                <a:cs typeface="Verdana"/>
              </a:rPr>
              <a:t> </a:t>
            </a:r>
            <a:r>
              <a:rPr sz="2700" spc="-10" dirty="0">
                <a:latin typeface="Verdana"/>
                <a:cs typeface="Verdana"/>
              </a:rPr>
              <a:t>préservation </a:t>
            </a:r>
            <a:r>
              <a:rPr sz="2700" dirty="0">
                <a:latin typeface="Verdana"/>
                <a:cs typeface="Verdana"/>
              </a:rPr>
              <a:t>culturelle,</a:t>
            </a:r>
            <a:r>
              <a:rPr sz="2700" spc="-35" dirty="0">
                <a:latin typeface="Verdana"/>
                <a:cs typeface="Verdana"/>
              </a:rPr>
              <a:t> </a:t>
            </a:r>
            <a:r>
              <a:rPr sz="2700" dirty="0">
                <a:latin typeface="Verdana"/>
                <a:cs typeface="Verdana"/>
              </a:rPr>
              <a:t>renforçant</a:t>
            </a:r>
            <a:r>
              <a:rPr sz="2700" spc="-30" dirty="0">
                <a:latin typeface="Verdana"/>
                <a:cs typeface="Verdana"/>
              </a:rPr>
              <a:t> </a:t>
            </a:r>
            <a:r>
              <a:rPr sz="2700" spc="-10" dirty="0">
                <a:latin typeface="Verdana"/>
                <a:cs typeface="Verdana"/>
              </a:rPr>
              <a:t>ainsi </a:t>
            </a:r>
            <a:r>
              <a:rPr sz="2700" dirty="0">
                <a:latin typeface="Verdana"/>
                <a:cs typeface="Verdana"/>
              </a:rPr>
              <a:t>l’accès</a:t>
            </a:r>
            <a:r>
              <a:rPr sz="2700" spc="-125" dirty="0">
                <a:latin typeface="Verdana"/>
                <a:cs typeface="Verdana"/>
              </a:rPr>
              <a:t> </a:t>
            </a:r>
            <a:r>
              <a:rPr sz="2700" dirty="0">
                <a:latin typeface="Verdana"/>
                <a:cs typeface="Verdana"/>
              </a:rPr>
              <a:t>et</a:t>
            </a:r>
            <a:r>
              <a:rPr sz="2700" spc="-120" dirty="0">
                <a:latin typeface="Verdana"/>
                <a:cs typeface="Verdana"/>
              </a:rPr>
              <a:t> </a:t>
            </a:r>
            <a:r>
              <a:rPr sz="2700" dirty="0">
                <a:latin typeface="Verdana"/>
                <a:cs typeface="Verdana"/>
              </a:rPr>
              <a:t>la</a:t>
            </a:r>
            <a:r>
              <a:rPr sz="2700" spc="-125" dirty="0">
                <a:latin typeface="Verdana"/>
                <a:cs typeface="Verdana"/>
              </a:rPr>
              <a:t> </a:t>
            </a:r>
            <a:r>
              <a:rPr sz="2700" dirty="0">
                <a:latin typeface="Verdana"/>
                <a:cs typeface="Verdana"/>
              </a:rPr>
              <a:t>transmission</a:t>
            </a:r>
            <a:r>
              <a:rPr sz="2700" spc="-120" dirty="0">
                <a:latin typeface="Verdana"/>
                <a:cs typeface="Verdana"/>
              </a:rPr>
              <a:t> </a:t>
            </a:r>
            <a:r>
              <a:rPr sz="2700" spc="60" dirty="0">
                <a:latin typeface="Verdana"/>
                <a:cs typeface="Verdana"/>
              </a:rPr>
              <a:t>de </a:t>
            </a:r>
            <a:r>
              <a:rPr sz="2700" spc="55" dirty="0">
                <a:latin typeface="Verdana"/>
                <a:cs typeface="Verdana"/>
              </a:rPr>
              <a:t>cette</a:t>
            </a:r>
            <a:r>
              <a:rPr sz="2700" spc="-175" dirty="0">
                <a:latin typeface="Verdana"/>
                <a:cs typeface="Verdana"/>
              </a:rPr>
              <a:t> </a:t>
            </a:r>
            <a:r>
              <a:rPr sz="2700" dirty="0">
                <a:latin typeface="Verdana"/>
                <a:cs typeface="Verdana"/>
              </a:rPr>
              <a:t>richesse</a:t>
            </a:r>
            <a:r>
              <a:rPr sz="2700" spc="-170" dirty="0">
                <a:latin typeface="Verdana"/>
                <a:cs typeface="Verdana"/>
              </a:rPr>
              <a:t> </a:t>
            </a:r>
            <a:r>
              <a:rPr sz="2700" spc="-10" dirty="0">
                <a:latin typeface="Verdana"/>
                <a:cs typeface="Verdana"/>
              </a:rPr>
              <a:t>linguistique.</a:t>
            </a:r>
            <a:endParaRPr sz="270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86878" y="2693270"/>
            <a:ext cx="635" cy="635"/>
          </a:xfrm>
          <a:custGeom>
            <a:avLst/>
            <a:gdLst/>
            <a:ahLst/>
            <a:cxnLst/>
            <a:rect l="l" t="t" r="r" b="b"/>
            <a:pathLst>
              <a:path w="635" h="635">
                <a:moveTo>
                  <a:pt x="92" y="0"/>
                </a:moveTo>
                <a:lnTo>
                  <a:pt x="0" y="209"/>
                </a:lnTo>
              </a:path>
            </a:pathLst>
          </a:custGeom>
          <a:ln w="190499">
            <a:solidFill>
              <a:srgbClr val="000000"/>
            </a:solidFill>
          </a:ln>
        </p:spPr>
        <p:txBody>
          <a:bodyPr wrap="square" lIns="0" tIns="0" rIns="0" bIns="0" rtlCol="0"/>
          <a:lstStyle/>
          <a:p>
            <a:endParaRPr/>
          </a:p>
        </p:txBody>
      </p:sp>
      <p:sp>
        <p:nvSpPr>
          <p:cNvPr id="3" name="object 3"/>
          <p:cNvSpPr/>
          <p:nvPr/>
        </p:nvSpPr>
        <p:spPr>
          <a:xfrm>
            <a:off x="3136757" y="4255003"/>
            <a:ext cx="635" cy="635"/>
          </a:xfrm>
          <a:custGeom>
            <a:avLst/>
            <a:gdLst/>
            <a:ahLst/>
            <a:cxnLst/>
            <a:rect l="l" t="t" r="r" b="b"/>
            <a:pathLst>
              <a:path w="635" h="635">
                <a:moveTo>
                  <a:pt x="83" y="0"/>
                </a:moveTo>
                <a:lnTo>
                  <a:pt x="0" y="575"/>
                </a:lnTo>
              </a:path>
            </a:pathLst>
          </a:custGeom>
          <a:ln w="190499">
            <a:solidFill>
              <a:srgbClr val="000000"/>
            </a:solidFill>
          </a:ln>
        </p:spPr>
        <p:txBody>
          <a:bodyPr wrap="square" lIns="0" tIns="0" rIns="0" bIns="0" rtlCol="0"/>
          <a:lstStyle/>
          <a:p>
            <a:endParaRPr/>
          </a:p>
        </p:txBody>
      </p:sp>
      <p:sp>
        <p:nvSpPr>
          <p:cNvPr id="4" name="object 4"/>
          <p:cNvSpPr/>
          <p:nvPr/>
        </p:nvSpPr>
        <p:spPr>
          <a:xfrm>
            <a:off x="3101120" y="4547151"/>
            <a:ext cx="635" cy="635"/>
          </a:xfrm>
          <a:custGeom>
            <a:avLst/>
            <a:gdLst/>
            <a:ahLst/>
            <a:cxnLst/>
            <a:rect l="l" t="t" r="r" b="b"/>
            <a:pathLst>
              <a:path w="635" h="635">
                <a:moveTo>
                  <a:pt x="49" y="0"/>
                </a:moveTo>
                <a:lnTo>
                  <a:pt x="0" y="526"/>
                </a:lnTo>
              </a:path>
            </a:pathLst>
          </a:custGeom>
          <a:ln w="190499">
            <a:solidFill>
              <a:srgbClr val="000000"/>
            </a:solidFill>
          </a:ln>
        </p:spPr>
        <p:txBody>
          <a:bodyPr wrap="square" lIns="0" tIns="0" rIns="0" bIns="0" rtlCol="0"/>
          <a:lstStyle/>
          <a:p>
            <a:endParaRPr/>
          </a:p>
        </p:txBody>
      </p:sp>
      <p:sp>
        <p:nvSpPr>
          <p:cNvPr id="5" name="object 5"/>
          <p:cNvSpPr/>
          <p:nvPr/>
        </p:nvSpPr>
        <p:spPr>
          <a:xfrm>
            <a:off x="3072198" y="5093182"/>
            <a:ext cx="2844165" cy="5194300"/>
          </a:xfrm>
          <a:custGeom>
            <a:avLst/>
            <a:gdLst/>
            <a:ahLst/>
            <a:cxnLst/>
            <a:rect l="l" t="t" r="r" b="b"/>
            <a:pathLst>
              <a:path w="2844165" h="5194300">
                <a:moveTo>
                  <a:pt x="208" y="0"/>
                </a:moveTo>
                <a:lnTo>
                  <a:pt x="205" y="593"/>
                </a:lnTo>
                <a:lnTo>
                  <a:pt x="0" y="50251"/>
                </a:lnTo>
                <a:lnTo>
                  <a:pt x="4" y="51393"/>
                </a:lnTo>
                <a:lnTo>
                  <a:pt x="192" y="100503"/>
                </a:lnTo>
                <a:lnTo>
                  <a:pt x="213" y="102192"/>
                </a:lnTo>
                <a:lnTo>
                  <a:pt x="781" y="150659"/>
                </a:lnTo>
                <a:lnTo>
                  <a:pt x="829" y="152992"/>
                </a:lnTo>
                <a:lnTo>
                  <a:pt x="1763" y="200717"/>
                </a:lnTo>
                <a:lnTo>
                  <a:pt x="1853" y="203792"/>
                </a:lnTo>
                <a:lnTo>
                  <a:pt x="3133" y="250676"/>
                </a:lnTo>
                <a:lnTo>
                  <a:pt x="5059" y="300528"/>
                </a:lnTo>
                <a:lnTo>
                  <a:pt x="7278" y="350281"/>
                </a:lnTo>
                <a:lnTo>
                  <a:pt x="9896" y="399928"/>
                </a:lnTo>
                <a:lnTo>
                  <a:pt x="12910" y="449470"/>
                </a:lnTo>
                <a:lnTo>
                  <a:pt x="16319" y="498904"/>
                </a:lnTo>
                <a:lnTo>
                  <a:pt x="20122" y="548228"/>
                </a:lnTo>
                <a:lnTo>
                  <a:pt x="24312" y="597443"/>
                </a:lnTo>
                <a:lnTo>
                  <a:pt x="28904" y="646544"/>
                </a:lnTo>
                <a:lnTo>
                  <a:pt x="33878" y="695531"/>
                </a:lnTo>
                <a:lnTo>
                  <a:pt x="39241" y="744403"/>
                </a:lnTo>
                <a:lnTo>
                  <a:pt x="44989" y="793157"/>
                </a:lnTo>
                <a:lnTo>
                  <a:pt x="51121" y="841793"/>
                </a:lnTo>
                <a:lnTo>
                  <a:pt x="57637" y="890309"/>
                </a:lnTo>
                <a:lnTo>
                  <a:pt x="64533" y="938703"/>
                </a:lnTo>
                <a:lnTo>
                  <a:pt x="71809" y="986973"/>
                </a:lnTo>
                <a:lnTo>
                  <a:pt x="79464" y="1035119"/>
                </a:lnTo>
                <a:lnTo>
                  <a:pt x="87494" y="1083138"/>
                </a:lnTo>
                <a:lnTo>
                  <a:pt x="95900" y="1131029"/>
                </a:lnTo>
                <a:lnTo>
                  <a:pt x="104679" y="1178791"/>
                </a:lnTo>
                <a:lnTo>
                  <a:pt x="113830" y="1226421"/>
                </a:lnTo>
                <a:lnTo>
                  <a:pt x="123351" y="1273919"/>
                </a:lnTo>
                <a:lnTo>
                  <a:pt x="133214" y="1321289"/>
                </a:lnTo>
                <a:lnTo>
                  <a:pt x="143498" y="1368509"/>
                </a:lnTo>
                <a:lnTo>
                  <a:pt x="154120" y="1415599"/>
                </a:lnTo>
                <a:lnTo>
                  <a:pt x="165107" y="1462550"/>
                </a:lnTo>
                <a:lnTo>
                  <a:pt x="176456" y="1509361"/>
                </a:lnTo>
                <a:lnTo>
                  <a:pt x="188166" y="1556029"/>
                </a:lnTo>
                <a:lnTo>
                  <a:pt x="200235" y="1602554"/>
                </a:lnTo>
                <a:lnTo>
                  <a:pt x="212662" y="1648933"/>
                </a:lnTo>
                <a:lnTo>
                  <a:pt x="225445" y="1695166"/>
                </a:lnTo>
                <a:lnTo>
                  <a:pt x="238582" y="1741250"/>
                </a:lnTo>
                <a:lnTo>
                  <a:pt x="252073" y="1787184"/>
                </a:lnTo>
                <a:lnTo>
                  <a:pt x="265916" y="1832967"/>
                </a:lnTo>
                <a:lnTo>
                  <a:pt x="280108" y="1878597"/>
                </a:lnTo>
                <a:lnTo>
                  <a:pt x="294649" y="1924072"/>
                </a:lnTo>
                <a:lnTo>
                  <a:pt x="309536" y="1969391"/>
                </a:lnTo>
                <a:lnTo>
                  <a:pt x="324769" y="2014552"/>
                </a:lnTo>
                <a:lnTo>
                  <a:pt x="340345" y="2059554"/>
                </a:lnTo>
                <a:lnTo>
                  <a:pt x="356264" y="2104395"/>
                </a:lnTo>
                <a:lnTo>
                  <a:pt x="372523" y="2149074"/>
                </a:lnTo>
                <a:lnTo>
                  <a:pt x="389121" y="2193588"/>
                </a:lnTo>
                <a:lnTo>
                  <a:pt x="406057" y="2237937"/>
                </a:lnTo>
                <a:lnTo>
                  <a:pt x="423328" y="2282119"/>
                </a:lnTo>
                <a:lnTo>
                  <a:pt x="440934" y="2326132"/>
                </a:lnTo>
                <a:lnTo>
                  <a:pt x="458872" y="2369975"/>
                </a:lnTo>
                <a:lnTo>
                  <a:pt x="477142" y="2413647"/>
                </a:lnTo>
                <a:lnTo>
                  <a:pt x="495742" y="2457144"/>
                </a:lnTo>
                <a:lnTo>
                  <a:pt x="514669" y="2500467"/>
                </a:lnTo>
                <a:lnTo>
                  <a:pt x="533923" y="2543614"/>
                </a:lnTo>
                <a:lnTo>
                  <a:pt x="553502" y="2586582"/>
                </a:lnTo>
                <a:lnTo>
                  <a:pt x="573354" y="2629397"/>
                </a:lnTo>
                <a:lnTo>
                  <a:pt x="593628" y="2671978"/>
                </a:lnTo>
                <a:lnTo>
                  <a:pt x="614172" y="2714403"/>
                </a:lnTo>
                <a:lnTo>
                  <a:pt x="635035" y="2756644"/>
                </a:lnTo>
                <a:lnTo>
                  <a:pt x="656216" y="2798698"/>
                </a:lnTo>
                <a:lnTo>
                  <a:pt x="677711" y="2840565"/>
                </a:lnTo>
                <a:lnTo>
                  <a:pt x="699521" y="2882244"/>
                </a:lnTo>
                <a:lnTo>
                  <a:pt x="721643" y="2923731"/>
                </a:lnTo>
                <a:lnTo>
                  <a:pt x="744076" y="2965027"/>
                </a:lnTo>
                <a:lnTo>
                  <a:pt x="766819" y="3006129"/>
                </a:lnTo>
                <a:lnTo>
                  <a:pt x="789869" y="3047035"/>
                </a:lnTo>
                <a:lnTo>
                  <a:pt x="813225" y="3087745"/>
                </a:lnTo>
                <a:lnTo>
                  <a:pt x="836886" y="3128256"/>
                </a:lnTo>
                <a:lnTo>
                  <a:pt x="860850" y="3168568"/>
                </a:lnTo>
                <a:lnTo>
                  <a:pt x="885115" y="3208678"/>
                </a:lnTo>
                <a:lnTo>
                  <a:pt x="909681" y="3248585"/>
                </a:lnTo>
                <a:lnTo>
                  <a:pt x="934545" y="3288287"/>
                </a:lnTo>
                <a:lnTo>
                  <a:pt x="959609" y="3327847"/>
                </a:lnTo>
                <a:lnTo>
                  <a:pt x="959705" y="3327993"/>
                </a:lnTo>
                <a:lnTo>
                  <a:pt x="985161" y="3367072"/>
                </a:lnTo>
                <a:lnTo>
                  <a:pt x="1010911" y="3406151"/>
                </a:lnTo>
                <a:lnTo>
                  <a:pt x="1036953" y="3445019"/>
                </a:lnTo>
                <a:lnTo>
                  <a:pt x="1063285" y="3483675"/>
                </a:lnTo>
                <a:lnTo>
                  <a:pt x="1089906" y="3522116"/>
                </a:lnTo>
                <a:lnTo>
                  <a:pt x="1116815" y="3560343"/>
                </a:lnTo>
                <a:lnTo>
                  <a:pt x="1144009" y="3598352"/>
                </a:lnTo>
                <a:lnTo>
                  <a:pt x="1171488" y="3636142"/>
                </a:lnTo>
                <a:lnTo>
                  <a:pt x="1199250" y="3673712"/>
                </a:lnTo>
                <a:lnTo>
                  <a:pt x="1227293" y="3711061"/>
                </a:lnTo>
                <a:lnTo>
                  <a:pt x="1255615" y="3748186"/>
                </a:lnTo>
                <a:lnTo>
                  <a:pt x="1284163" y="3785145"/>
                </a:lnTo>
                <a:lnTo>
                  <a:pt x="1313093" y="3821759"/>
                </a:lnTo>
                <a:lnTo>
                  <a:pt x="1342245" y="3858205"/>
                </a:lnTo>
                <a:lnTo>
                  <a:pt x="1371670" y="3894421"/>
                </a:lnTo>
                <a:lnTo>
                  <a:pt x="1401367" y="3930405"/>
                </a:lnTo>
                <a:lnTo>
                  <a:pt x="1431335" y="3966157"/>
                </a:lnTo>
                <a:lnTo>
                  <a:pt x="1461571" y="4001675"/>
                </a:lnTo>
                <a:lnTo>
                  <a:pt x="1492074" y="4036956"/>
                </a:lnTo>
                <a:lnTo>
                  <a:pt x="1522843" y="4072001"/>
                </a:lnTo>
                <a:lnTo>
                  <a:pt x="1553876" y="4106806"/>
                </a:lnTo>
                <a:lnTo>
                  <a:pt x="1585171" y="4141371"/>
                </a:lnTo>
                <a:lnTo>
                  <a:pt x="1616727" y="4175693"/>
                </a:lnTo>
                <a:lnTo>
                  <a:pt x="1648543" y="4209772"/>
                </a:lnTo>
                <a:lnTo>
                  <a:pt x="1680616" y="4243606"/>
                </a:lnTo>
                <a:lnTo>
                  <a:pt x="1712945" y="4277193"/>
                </a:lnTo>
                <a:lnTo>
                  <a:pt x="1745529" y="4310531"/>
                </a:lnTo>
                <a:lnTo>
                  <a:pt x="1778366" y="4343620"/>
                </a:lnTo>
                <a:lnTo>
                  <a:pt x="1811455" y="4376457"/>
                </a:lnTo>
                <a:lnTo>
                  <a:pt x="1844793" y="4409041"/>
                </a:lnTo>
                <a:lnTo>
                  <a:pt x="1878380" y="4441370"/>
                </a:lnTo>
                <a:lnTo>
                  <a:pt x="1912214" y="4473444"/>
                </a:lnTo>
                <a:lnTo>
                  <a:pt x="1946293" y="4505259"/>
                </a:lnTo>
                <a:lnTo>
                  <a:pt x="1980615" y="4536815"/>
                </a:lnTo>
                <a:lnTo>
                  <a:pt x="2015180" y="4568110"/>
                </a:lnTo>
                <a:lnTo>
                  <a:pt x="2049985" y="4599143"/>
                </a:lnTo>
                <a:lnTo>
                  <a:pt x="2085030" y="4629912"/>
                </a:lnTo>
                <a:lnTo>
                  <a:pt x="2120311" y="4660415"/>
                </a:lnTo>
                <a:lnTo>
                  <a:pt x="2155829" y="4690651"/>
                </a:lnTo>
                <a:lnTo>
                  <a:pt x="2191581" y="4720619"/>
                </a:lnTo>
                <a:lnTo>
                  <a:pt x="2227530" y="4750367"/>
                </a:lnTo>
                <a:lnTo>
                  <a:pt x="2263782" y="4779741"/>
                </a:lnTo>
                <a:lnTo>
                  <a:pt x="2300227" y="4808893"/>
                </a:lnTo>
                <a:lnTo>
                  <a:pt x="2336901" y="4837770"/>
                </a:lnTo>
                <a:lnTo>
                  <a:pt x="2373801" y="4866371"/>
                </a:lnTo>
                <a:lnTo>
                  <a:pt x="2410926" y="4894693"/>
                </a:lnTo>
                <a:lnTo>
                  <a:pt x="2448274" y="4922736"/>
                </a:lnTo>
                <a:lnTo>
                  <a:pt x="2485844" y="4950498"/>
                </a:lnTo>
                <a:lnTo>
                  <a:pt x="2523634" y="4977977"/>
                </a:lnTo>
                <a:lnTo>
                  <a:pt x="2561644" y="5005171"/>
                </a:lnTo>
                <a:lnTo>
                  <a:pt x="2599870" y="5032080"/>
                </a:lnTo>
                <a:lnTo>
                  <a:pt x="2638312" y="5058701"/>
                </a:lnTo>
                <a:lnTo>
                  <a:pt x="2676967" y="5085034"/>
                </a:lnTo>
                <a:lnTo>
                  <a:pt x="2715835" y="5111075"/>
                </a:lnTo>
                <a:lnTo>
                  <a:pt x="2754915" y="5136825"/>
                </a:lnTo>
                <a:lnTo>
                  <a:pt x="2794203" y="5162281"/>
                </a:lnTo>
                <a:lnTo>
                  <a:pt x="2833699" y="5187441"/>
                </a:lnTo>
                <a:lnTo>
                  <a:pt x="2843879" y="5193817"/>
                </a:lnTo>
              </a:path>
            </a:pathLst>
          </a:custGeom>
          <a:ln w="190499">
            <a:solidFill>
              <a:srgbClr val="000000"/>
            </a:solidFill>
          </a:ln>
        </p:spPr>
        <p:txBody>
          <a:bodyPr wrap="square" lIns="0" tIns="0" rIns="0" bIns="0" rtlCol="0"/>
          <a:lstStyle/>
          <a:p>
            <a:endParaRPr/>
          </a:p>
        </p:txBody>
      </p:sp>
      <p:sp>
        <p:nvSpPr>
          <p:cNvPr id="6" name="object 6"/>
          <p:cNvSpPr/>
          <p:nvPr/>
        </p:nvSpPr>
        <p:spPr>
          <a:xfrm>
            <a:off x="12371789" y="5093182"/>
            <a:ext cx="2844165" cy="5194300"/>
          </a:xfrm>
          <a:custGeom>
            <a:avLst/>
            <a:gdLst/>
            <a:ahLst/>
            <a:cxnLst/>
            <a:rect l="l" t="t" r="r" b="b"/>
            <a:pathLst>
              <a:path w="2844165" h="5194300">
                <a:moveTo>
                  <a:pt x="0" y="5193817"/>
                </a:moveTo>
                <a:lnTo>
                  <a:pt x="49676" y="5162281"/>
                </a:lnTo>
                <a:lnTo>
                  <a:pt x="88964" y="5136825"/>
                </a:lnTo>
                <a:lnTo>
                  <a:pt x="128043" y="5111075"/>
                </a:lnTo>
                <a:lnTo>
                  <a:pt x="166911" y="5085034"/>
                </a:lnTo>
                <a:lnTo>
                  <a:pt x="205567" y="5058701"/>
                </a:lnTo>
                <a:lnTo>
                  <a:pt x="244009" y="5032080"/>
                </a:lnTo>
                <a:lnTo>
                  <a:pt x="282235" y="5005171"/>
                </a:lnTo>
                <a:lnTo>
                  <a:pt x="320244" y="4977977"/>
                </a:lnTo>
                <a:lnTo>
                  <a:pt x="358035" y="4950498"/>
                </a:lnTo>
                <a:lnTo>
                  <a:pt x="395605" y="4922736"/>
                </a:lnTo>
                <a:lnTo>
                  <a:pt x="432953" y="4894693"/>
                </a:lnTo>
                <a:lnTo>
                  <a:pt x="470078" y="4866371"/>
                </a:lnTo>
                <a:lnTo>
                  <a:pt x="506978" y="4837770"/>
                </a:lnTo>
                <a:lnTo>
                  <a:pt x="543652" y="4808893"/>
                </a:lnTo>
                <a:lnTo>
                  <a:pt x="580097" y="4779741"/>
                </a:lnTo>
                <a:lnTo>
                  <a:pt x="616351" y="4750353"/>
                </a:lnTo>
                <a:lnTo>
                  <a:pt x="652298" y="4720619"/>
                </a:lnTo>
                <a:lnTo>
                  <a:pt x="688049" y="4690651"/>
                </a:lnTo>
                <a:lnTo>
                  <a:pt x="723567" y="4660415"/>
                </a:lnTo>
                <a:lnTo>
                  <a:pt x="758849" y="4629912"/>
                </a:lnTo>
                <a:lnTo>
                  <a:pt x="793893" y="4599143"/>
                </a:lnTo>
                <a:lnTo>
                  <a:pt x="828698" y="4568110"/>
                </a:lnTo>
                <a:lnTo>
                  <a:pt x="863263" y="4536815"/>
                </a:lnTo>
                <a:lnTo>
                  <a:pt x="897586" y="4505259"/>
                </a:lnTo>
                <a:lnTo>
                  <a:pt x="931665" y="4473444"/>
                </a:lnTo>
                <a:lnTo>
                  <a:pt x="965498" y="4441370"/>
                </a:lnTo>
                <a:lnTo>
                  <a:pt x="999085" y="4409041"/>
                </a:lnTo>
                <a:lnTo>
                  <a:pt x="1032424" y="4376457"/>
                </a:lnTo>
                <a:lnTo>
                  <a:pt x="1065512" y="4343620"/>
                </a:lnTo>
                <a:lnTo>
                  <a:pt x="1098349" y="4310531"/>
                </a:lnTo>
                <a:lnTo>
                  <a:pt x="1130933" y="4277193"/>
                </a:lnTo>
                <a:lnTo>
                  <a:pt x="1163263" y="4243606"/>
                </a:lnTo>
                <a:lnTo>
                  <a:pt x="1195336" y="4209772"/>
                </a:lnTo>
                <a:lnTo>
                  <a:pt x="1227151" y="4175693"/>
                </a:lnTo>
                <a:lnTo>
                  <a:pt x="1258707" y="4141371"/>
                </a:lnTo>
                <a:lnTo>
                  <a:pt x="1290003" y="4106806"/>
                </a:lnTo>
                <a:lnTo>
                  <a:pt x="1321036" y="4072001"/>
                </a:lnTo>
                <a:lnTo>
                  <a:pt x="1351804" y="4036956"/>
                </a:lnTo>
                <a:lnTo>
                  <a:pt x="1382308" y="4001675"/>
                </a:lnTo>
                <a:lnTo>
                  <a:pt x="1412544" y="3966157"/>
                </a:lnTo>
                <a:lnTo>
                  <a:pt x="1442511" y="3930405"/>
                </a:lnTo>
                <a:lnTo>
                  <a:pt x="1472208" y="3894421"/>
                </a:lnTo>
                <a:lnTo>
                  <a:pt x="1501634" y="3858205"/>
                </a:lnTo>
                <a:lnTo>
                  <a:pt x="1530786" y="3821759"/>
                </a:lnTo>
                <a:lnTo>
                  <a:pt x="1559715" y="3785125"/>
                </a:lnTo>
                <a:lnTo>
                  <a:pt x="1588263" y="3748186"/>
                </a:lnTo>
                <a:lnTo>
                  <a:pt x="1616586" y="3711061"/>
                </a:lnTo>
                <a:lnTo>
                  <a:pt x="1644629" y="3673712"/>
                </a:lnTo>
                <a:lnTo>
                  <a:pt x="1672390" y="3636142"/>
                </a:lnTo>
                <a:lnTo>
                  <a:pt x="1699869" y="3598352"/>
                </a:lnTo>
                <a:lnTo>
                  <a:pt x="1727064" y="3560343"/>
                </a:lnTo>
                <a:lnTo>
                  <a:pt x="1753972" y="3522116"/>
                </a:lnTo>
                <a:lnTo>
                  <a:pt x="1780594" y="3483675"/>
                </a:lnTo>
                <a:lnTo>
                  <a:pt x="1806926" y="3445019"/>
                </a:lnTo>
                <a:lnTo>
                  <a:pt x="1832968" y="3406151"/>
                </a:lnTo>
                <a:lnTo>
                  <a:pt x="1858717" y="3367072"/>
                </a:lnTo>
                <a:lnTo>
                  <a:pt x="1884078" y="3327930"/>
                </a:lnTo>
                <a:lnTo>
                  <a:pt x="1884175" y="3327784"/>
                </a:lnTo>
                <a:lnTo>
                  <a:pt x="1909334" y="3288287"/>
                </a:lnTo>
                <a:lnTo>
                  <a:pt x="1934198" y="3248585"/>
                </a:lnTo>
                <a:lnTo>
                  <a:pt x="1958763" y="3208678"/>
                </a:lnTo>
                <a:lnTo>
                  <a:pt x="1983029" y="3168568"/>
                </a:lnTo>
                <a:lnTo>
                  <a:pt x="2006993" y="3128256"/>
                </a:lnTo>
                <a:lnTo>
                  <a:pt x="2030654" y="3087745"/>
                </a:lnTo>
                <a:lnTo>
                  <a:pt x="2054010" y="3047035"/>
                </a:lnTo>
                <a:lnTo>
                  <a:pt x="2077060" y="3006129"/>
                </a:lnTo>
                <a:lnTo>
                  <a:pt x="2099802" y="2965027"/>
                </a:lnTo>
                <a:lnTo>
                  <a:pt x="2122235" y="2923731"/>
                </a:lnTo>
                <a:lnTo>
                  <a:pt x="2144358" y="2882244"/>
                </a:lnTo>
                <a:lnTo>
                  <a:pt x="2166167" y="2840565"/>
                </a:lnTo>
                <a:lnTo>
                  <a:pt x="2187663" y="2798698"/>
                </a:lnTo>
                <a:lnTo>
                  <a:pt x="2208843" y="2756644"/>
                </a:lnTo>
                <a:lnTo>
                  <a:pt x="2229706" y="2714403"/>
                </a:lnTo>
                <a:lnTo>
                  <a:pt x="2250251" y="2671978"/>
                </a:lnTo>
                <a:lnTo>
                  <a:pt x="2270517" y="2629388"/>
                </a:lnTo>
                <a:lnTo>
                  <a:pt x="2290377" y="2586582"/>
                </a:lnTo>
                <a:lnTo>
                  <a:pt x="2309956" y="2543614"/>
                </a:lnTo>
                <a:lnTo>
                  <a:pt x="2329210" y="2500467"/>
                </a:lnTo>
                <a:lnTo>
                  <a:pt x="2348137" y="2457144"/>
                </a:lnTo>
                <a:lnTo>
                  <a:pt x="2366736" y="2413647"/>
                </a:lnTo>
                <a:lnTo>
                  <a:pt x="2385006" y="2369975"/>
                </a:lnTo>
                <a:lnTo>
                  <a:pt x="2402945" y="2326132"/>
                </a:lnTo>
                <a:lnTo>
                  <a:pt x="2420551" y="2282119"/>
                </a:lnTo>
                <a:lnTo>
                  <a:pt x="2437822" y="2237937"/>
                </a:lnTo>
                <a:lnTo>
                  <a:pt x="2454758" y="2193588"/>
                </a:lnTo>
                <a:lnTo>
                  <a:pt x="2471356" y="2149074"/>
                </a:lnTo>
                <a:lnTo>
                  <a:pt x="2487615" y="2104395"/>
                </a:lnTo>
                <a:lnTo>
                  <a:pt x="2503533" y="2059554"/>
                </a:lnTo>
                <a:lnTo>
                  <a:pt x="2519110" y="2014552"/>
                </a:lnTo>
                <a:lnTo>
                  <a:pt x="2534343" y="1969391"/>
                </a:lnTo>
                <a:lnTo>
                  <a:pt x="2549230" y="1924072"/>
                </a:lnTo>
                <a:lnTo>
                  <a:pt x="2563771" y="1878597"/>
                </a:lnTo>
                <a:lnTo>
                  <a:pt x="2577963" y="1832967"/>
                </a:lnTo>
                <a:lnTo>
                  <a:pt x="2591805" y="1787184"/>
                </a:lnTo>
                <a:lnTo>
                  <a:pt x="2605296" y="1741250"/>
                </a:lnTo>
                <a:lnTo>
                  <a:pt x="2618434" y="1695166"/>
                </a:lnTo>
                <a:lnTo>
                  <a:pt x="2631217" y="1648933"/>
                </a:lnTo>
                <a:lnTo>
                  <a:pt x="2643644" y="1602554"/>
                </a:lnTo>
                <a:lnTo>
                  <a:pt x="2655713" y="1556029"/>
                </a:lnTo>
                <a:lnTo>
                  <a:pt x="2667423" y="1509361"/>
                </a:lnTo>
                <a:lnTo>
                  <a:pt x="2678772" y="1462550"/>
                </a:lnTo>
                <a:lnTo>
                  <a:pt x="2689758" y="1415599"/>
                </a:lnTo>
                <a:lnTo>
                  <a:pt x="2700381" y="1368509"/>
                </a:lnTo>
                <a:lnTo>
                  <a:pt x="2710660" y="1321287"/>
                </a:lnTo>
                <a:lnTo>
                  <a:pt x="2720528" y="1273919"/>
                </a:lnTo>
                <a:lnTo>
                  <a:pt x="2730049" y="1226421"/>
                </a:lnTo>
                <a:lnTo>
                  <a:pt x="2739200" y="1178791"/>
                </a:lnTo>
                <a:lnTo>
                  <a:pt x="2747979" y="1131029"/>
                </a:lnTo>
                <a:lnTo>
                  <a:pt x="2756384" y="1083138"/>
                </a:lnTo>
                <a:lnTo>
                  <a:pt x="2764415" y="1035119"/>
                </a:lnTo>
                <a:lnTo>
                  <a:pt x="2772069" y="986974"/>
                </a:lnTo>
                <a:lnTo>
                  <a:pt x="2779345" y="938703"/>
                </a:lnTo>
                <a:lnTo>
                  <a:pt x="2786242" y="890309"/>
                </a:lnTo>
                <a:lnTo>
                  <a:pt x="2792757" y="841793"/>
                </a:lnTo>
                <a:lnTo>
                  <a:pt x="2798890" y="793157"/>
                </a:lnTo>
                <a:lnTo>
                  <a:pt x="2804638" y="744403"/>
                </a:lnTo>
                <a:lnTo>
                  <a:pt x="2810000" y="695531"/>
                </a:lnTo>
                <a:lnTo>
                  <a:pt x="2814975" y="646544"/>
                </a:lnTo>
                <a:lnTo>
                  <a:pt x="2819566" y="597443"/>
                </a:lnTo>
                <a:lnTo>
                  <a:pt x="2823756" y="548228"/>
                </a:lnTo>
                <a:lnTo>
                  <a:pt x="2827559" y="498904"/>
                </a:lnTo>
                <a:lnTo>
                  <a:pt x="2830969" y="449470"/>
                </a:lnTo>
                <a:lnTo>
                  <a:pt x="2833983" y="399928"/>
                </a:lnTo>
                <a:lnTo>
                  <a:pt x="2836601" y="350281"/>
                </a:lnTo>
                <a:lnTo>
                  <a:pt x="2838819" y="300528"/>
                </a:lnTo>
                <a:lnTo>
                  <a:pt x="2840749" y="250676"/>
                </a:lnTo>
                <a:lnTo>
                  <a:pt x="2841976" y="203790"/>
                </a:lnTo>
                <a:lnTo>
                  <a:pt x="2843023" y="152992"/>
                </a:lnTo>
                <a:lnTo>
                  <a:pt x="2843659" y="102192"/>
                </a:lnTo>
                <a:lnTo>
                  <a:pt x="2843879" y="51393"/>
                </a:lnTo>
                <a:lnTo>
                  <a:pt x="2843875" y="50251"/>
                </a:lnTo>
                <a:lnTo>
                  <a:pt x="2843683" y="593"/>
                </a:lnTo>
                <a:lnTo>
                  <a:pt x="2843673" y="0"/>
                </a:lnTo>
              </a:path>
            </a:pathLst>
          </a:custGeom>
          <a:ln w="190499">
            <a:solidFill>
              <a:srgbClr val="000000"/>
            </a:solidFill>
          </a:ln>
        </p:spPr>
        <p:txBody>
          <a:bodyPr wrap="square" lIns="0" tIns="0" rIns="0" bIns="0" rtlCol="0"/>
          <a:lstStyle/>
          <a:p>
            <a:endParaRPr/>
          </a:p>
        </p:txBody>
      </p:sp>
      <p:sp>
        <p:nvSpPr>
          <p:cNvPr id="7" name="object 7"/>
          <p:cNvSpPr/>
          <p:nvPr/>
        </p:nvSpPr>
        <p:spPr>
          <a:xfrm>
            <a:off x="15186744" y="4547144"/>
            <a:ext cx="635" cy="635"/>
          </a:xfrm>
          <a:custGeom>
            <a:avLst/>
            <a:gdLst/>
            <a:ahLst/>
            <a:cxnLst/>
            <a:rect l="l" t="t" r="r" b="b"/>
            <a:pathLst>
              <a:path w="634" h="635">
                <a:moveTo>
                  <a:pt x="69" y="526"/>
                </a:moveTo>
                <a:lnTo>
                  <a:pt x="0" y="0"/>
                </a:lnTo>
              </a:path>
            </a:pathLst>
          </a:custGeom>
          <a:ln w="190499">
            <a:solidFill>
              <a:srgbClr val="000000"/>
            </a:solidFill>
          </a:ln>
        </p:spPr>
        <p:txBody>
          <a:bodyPr wrap="square" lIns="0" tIns="0" rIns="0" bIns="0" rtlCol="0"/>
          <a:lstStyle/>
          <a:p>
            <a:endParaRPr/>
          </a:p>
        </p:txBody>
      </p:sp>
      <p:sp>
        <p:nvSpPr>
          <p:cNvPr id="8" name="object 8"/>
          <p:cNvSpPr/>
          <p:nvPr/>
        </p:nvSpPr>
        <p:spPr>
          <a:xfrm>
            <a:off x="15151106" y="4254988"/>
            <a:ext cx="635" cy="635"/>
          </a:xfrm>
          <a:custGeom>
            <a:avLst/>
            <a:gdLst/>
            <a:ahLst/>
            <a:cxnLst/>
            <a:rect l="l" t="t" r="r" b="b"/>
            <a:pathLst>
              <a:path w="634" h="635">
                <a:moveTo>
                  <a:pt x="111" y="575"/>
                </a:moveTo>
                <a:lnTo>
                  <a:pt x="0" y="0"/>
                </a:lnTo>
              </a:path>
            </a:pathLst>
          </a:custGeom>
          <a:ln w="190499">
            <a:solidFill>
              <a:srgbClr val="000000"/>
            </a:solidFill>
          </a:ln>
        </p:spPr>
        <p:txBody>
          <a:bodyPr wrap="square" lIns="0" tIns="0" rIns="0" bIns="0" rtlCol="0"/>
          <a:lstStyle/>
          <a:p>
            <a:endParaRPr/>
          </a:p>
        </p:txBody>
      </p:sp>
      <p:sp>
        <p:nvSpPr>
          <p:cNvPr id="9" name="object 9"/>
          <p:cNvSpPr/>
          <p:nvPr/>
        </p:nvSpPr>
        <p:spPr>
          <a:xfrm>
            <a:off x="14700987" y="2693224"/>
            <a:ext cx="635" cy="635"/>
          </a:xfrm>
          <a:custGeom>
            <a:avLst/>
            <a:gdLst/>
            <a:ahLst/>
            <a:cxnLst/>
            <a:rect l="l" t="t" r="r" b="b"/>
            <a:pathLst>
              <a:path w="634" h="635">
                <a:moveTo>
                  <a:pt x="106" y="210"/>
                </a:moveTo>
                <a:lnTo>
                  <a:pt x="0" y="0"/>
                </a:lnTo>
              </a:path>
            </a:pathLst>
          </a:custGeom>
          <a:ln w="190499">
            <a:solidFill>
              <a:srgbClr val="000000"/>
            </a:solidFill>
          </a:ln>
        </p:spPr>
        <p:txBody>
          <a:bodyPr wrap="square" lIns="0" tIns="0" rIns="0" bIns="0" rtlCol="0"/>
          <a:lstStyle/>
          <a:p>
            <a:endParaRPr/>
          </a:p>
        </p:txBody>
      </p:sp>
      <p:grpSp>
        <p:nvGrpSpPr>
          <p:cNvPr id="10" name="object 10"/>
          <p:cNvGrpSpPr/>
          <p:nvPr/>
        </p:nvGrpSpPr>
        <p:grpSpPr>
          <a:xfrm>
            <a:off x="153921" y="0"/>
            <a:ext cx="14991874" cy="10287000"/>
            <a:chOff x="153921" y="0"/>
            <a:chExt cx="14991874" cy="10287000"/>
          </a:xfrm>
        </p:grpSpPr>
        <p:sp>
          <p:nvSpPr>
            <p:cNvPr id="11" name="object 11"/>
            <p:cNvSpPr/>
            <p:nvPr/>
          </p:nvSpPr>
          <p:spPr>
            <a:xfrm>
              <a:off x="3727395" y="0"/>
              <a:ext cx="10833735" cy="10287000"/>
            </a:xfrm>
            <a:custGeom>
              <a:avLst/>
              <a:gdLst/>
              <a:ahLst/>
              <a:cxnLst/>
              <a:rect l="l" t="t" r="r" b="b"/>
              <a:pathLst>
                <a:path w="10833735" h="10287000">
                  <a:moveTo>
                    <a:pt x="7150200" y="10286999"/>
                  </a:moveTo>
                  <a:lnTo>
                    <a:pt x="3683008" y="10286999"/>
                  </a:lnTo>
                  <a:lnTo>
                    <a:pt x="3660989" y="10280704"/>
                  </a:lnTo>
                  <a:lnTo>
                    <a:pt x="3617607" y="10255304"/>
                  </a:lnTo>
                  <a:lnTo>
                    <a:pt x="3488474" y="10217204"/>
                  </a:lnTo>
                  <a:lnTo>
                    <a:pt x="3445774" y="10191804"/>
                  </a:lnTo>
                  <a:lnTo>
                    <a:pt x="3360901" y="10166404"/>
                  </a:lnTo>
                  <a:lnTo>
                    <a:pt x="3318731" y="10141004"/>
                  </a:lnTo>
                  <a:lnTo>
                    <a:pt x="3276742" y="10128304"/>
                  </a:lnTo>
                  <a:lnTo>
                    <a:pt x="3234935" y="10102904"/>
                  </a:lnTo>
                  <a:lnTo>
                    <a:pt x="3151874" y="10077504"/>
                  </a:lnTo>
                  <a:lnTo>
                    <a:pt x="3069562" y="10026704"/>
                  </a:lnTo>
                  <a:lnTo>
                    <a:pt x="3028692" y="10014004"/>
                  </a:lnTo>
                  <a:lnTo>
                    <a:pt x="2988014" y="9988604"/>
                  </a:lnTo>
                  <a:lnTo>
                    <a:pt x="2947531" y="9975904"/>
                  </a:lnTo>
                  <a:lnTo>
                    <a:pt x="2867154" y="9925104"/>
                  </a:lnTo>
                  <a:lnTo>
                    <a:pt x="2827265" y="9912404"/>
                  </a:lnTo>
                  <a:lnTo>
                    <a:pt x="2708812" y="9836204"/>
                  </a:lnTo>
                  <a:lnTo>
                    <a:pt x="2669739" y="9823504"/>
                  </a:lnTo>
                  <a:lnTo>
                    <a:pt x="2477536" y="9696504"/>
                  </a:lnTo>
                  <a:lnTo>
                    <a:pt x="2327674" y="9594904"/>
                  </a:lnTo>
                  <a:lnTo>
                    <a:pt x="2181403" y="9493304"/>
                  </a:lnTo>
                  <a:lnTo>
                    <a:pt x="2074122" y="9417104"/>
                  </a:lnTo>
                  <a:lnTo>
                    <a:pt x="2038833" y="9379004"/>
                  </a:lnTo>
                  <a:lnTo>
                    <a:pt x="1934404" y="9302804"/>
                  </a:lnTo>
                  <a:lnTo>
                    <a:pt x="1900079" y="9264704"/>
                  </a:lnTo>
                  <a:lnTo>
                    <a:pt x="1832168" y="9213904"/>
                  </a:lnTo>
                  <a:lnTo>
                    <a:pt x="1798585" y="9175804"/>
                  </a:lnTo>
                  <a:lnTo>
                    <a:pt x="1732173" y="9125004"/>
                  </a:lnTo>
                  <a:lnTo>
                    <a:pt x="1699347" y="9086904"/>
                  </a:lnTo>
                  <a:lnTo>
                    <a:pt x="1666778" y="9061504"/>
                  </a:lnTo>
                  <a:lnTo>
                    <a:pt x="1634466" y="9023404"/>
                  </a:lnTo>
                  <a:lnTo>
                    <a:pt x="1602414" y="8998004"/>
                  </a:lnTo>
                  <a:lnTo>
                    <a:pt x="1570624" y="8959904"/>
                  </a:lnTo>
                  <a:lnTo>
                    <a:pt x="1539096" y="8934504"/>
                  </a:lnTo>
                  <a:lnTo>
                    <a:pt x="1507834" y="8896404"/>
                  </a:lnTo>
                  <a:lnTo>
                    <a:pt x="1476838" y="8871004"/>
                  </a:lnTo>
                  <a:lnTo>
                    <a:pt x="1446110" y="8832904"/>
                  </a:lnTo>
                  <a:lnTo>
                    <a:pt x="1415653" y="8807504"/>
                  </a:lnTo>
                  <a:lnTo>
                    <a:pt x="1355555" y="8731304"/>
                  </a:lnTo>
                  <a:lnTo>
                    <a:pt x="1325919" y="8705904"/>
                  </a:lnTo>
                  <a:lnTo>
                    <a:pt x="1238679" y="8591604"/>
                  </a:lnTo>
                  <a:lnTo>
                    <a:pt x="1210162" y="8566204"/>
                  </a:lnTo>
                  <a:lnTo>
                    <a:pt x="1126323" y="8451904"/>
                  </a:lnTo>
                  <a:lnTo>
                    <a:pt x="1098954" y="8426504"/>
                  </a:lnTo>
                  <a:lnTo>
                    <a:pt x="992406" y="8274104"/>
                  </a:lnTo>
                  <a:lnTo>
                    <a:pt x="890631" y="8121704"/>
                  </a:lnTo>
                  <a:lnTo>
                    <a:pt x="793742" y="7969304"/>
                  </a:lnTo>
                  <a:lnTo>
                    <a:pt x="701852" y="7816904"/>
                  </a:lnTo>
                  <a:lnTo>
                    <a:pt x="615073" y="7664504"/>
                  </a:lnTo>
                  <a:lnTo>
                    <a:pt x="594191" y="7613704"/>
                  </a:lnTo>
                  <a:lnTo>
                    <a:pt x="533519" y="7499404"/>
                  </a:lnTo>
                  <a:lnTo>
                    <a:pt x="513960" y="7461304"/>
                  </a:lnTo>
                  <a:lnTo>
                    <a:pt x="494736" y="7410504"/>
                  </a:lnTo>
                  <a:lnTo>
                    <a:pt x="457301" y="7334304"/>
                  </a:lnTo>
                  <a:lnTo>
                    <a:pt x="439094" y="7283504"/>
                  </a:lnTo>
                  <a:lnTo>
                    <a:pt x="386533" y="7169204"/>
                  </a:lnTo>
                  <a:lnTo>
                    <a:pt x="369706" y="7118404"/>
                  </a:lnTo>
                  <a:lnTo>
                    <a:pt x="353228" y="7080304"/>
                  </a:lnTo>
                  <a:lnTo>
                    <a:pt x="337102" y="7029504"/>
                  </a:lnTo>
                  <a:lnTo>
                    <a:pt x="305909" y="6953304"/>
                  </a:lnTo>
                  <a:lnTo>
                    <a:pt x="290846" y="6902504"/>
                  </a:lnTo>
                  <a:lnTo>
                    <a:pt x="276142" y="6864404"/>
                  </a:lnTo>
                  <a:lnTo>
                    <a:pt x="261797" y="6813604"/>
                  </a:lnTo>
                  <a:lnTo>
                    <a:pt x="247814" y="6775504"/>
                  </a:lnTo>
                  <a:lnTo>
                    <a:pt x="234195" y="6724704"/>
                  </a:lnTo>
                  <a:lnTo>
                    <a:pt x="220941" y="6686604"/>
                  </a:lnTo>
                  <a:lnTo>
                    <a:pt x="208054" y="6635804"/>
                  </a:lnTo>
                  <a:lnTo>
                    <a:pt x="195536" y="6597704"/>
                  </a:lnTo>
                  <a:lnTo>
                    <a:pt x="183389" y="6546904"/>
                  </a:lnTo>
                  <a:lnTo>
                    <a:pt x="171613" y="6508804"/>
                  </a:lnTo>
                  <a:lnTo>
                    <a:pt x="160212" y="6458004"/>
                  </a:lnTo>
                  <a:lnTo>
                    <a:pt x="149187" y="6419904"/>
                  </a:lnTo>
                  <a:lnTo>
                    <a:pt x="138539" y="6369104"/>
                  </a:lnTo>
                  <a:lnTo>
                    <a:pt x="128270" y="6331004"/>
                  </a:lnTo>
                  <a:lnTo>
                    <a:pt x="118383" y="6280204"/>
                  </a:lnTo>
                  <a:lnTo>
                    <a:pt x="108879" y="6242104"/>
                  </a:lnTo>
                  <a:lnTo>
                    <a:pt x="91025" y="6140504"/>
                  </a:lnTo>
                  <a:lnTo>
                    <a:pt x="82680" y="6102404"/>
                  </a:lnTo>
                  <a:lnTo>
                    <a:pt x="67161" y="6000804"/>
                  </a:lnTo>
                  <a:lnTo>
                    <a:pt x="59991" y="5962704"/>
                  </a:lnTo>
                  <a:lnTo>
                    <a:pt x="46838" y="5861104"/>
                  </a:lnTo>
                  <a:lnTo>
                    <a:pt x="40858" y="5823004"/>
                  </a:lnTo>
                  <a:lnTo>
                    <a:pt x="30103" y="5721404"/>
                  </a:lnTo>
                  <a:lnTo>
                    <a:pt x="25330" y="5683304"/>
                  </a:lnTo>
                  <a:lnTo>
                    <a:pt x="10315" y="5492804"/>
                  </a:lnTo>
                  <a:lnTo>
                    <a:pt x="3382" y="5340404"/>
                  </a:lnTo>
                  <a:lnTo>
                    <a:pt x="847" y="5251504"/>
                  </a:lnTo>
                  <a:lnTo>
                    <a:pt x="0" y="5149904"/>
                  </a:lnTo>
                  <a:lnTo>
                    <a:pt x="847" y="5048304"/>
                  </a:lnTo>
                  <a:lnTo>
                    <a:pt x="5277" y="4908604"/>
                  </a:lnTo>
                  <a:lnTo>
                    <a:pt x="10315" y="4807004"/>
                  </a:lnTo>
                  <a:lnTo>
                    <a:pt x="25330" y="4616504"/>
                  </a:lnTo>
                  <a:lnTo>
                    <a:pt x="30103" y="4578404"/>
                  </a:lnTo>
                  <a:lnTo>
                    <a:pt x="40858" y="4476804"/>
                  </a:lnTo>
                  <a:lnTo>
                    <a:pt x="46838" y="4438704"/>
                  </a:lnTo>
                  <a:lnTo>
                    <a:pt x="59991" y="4337104"/>
                  </a:lnTo>
                  <a:lnTo>
                    <a:pt x="67161" y="4299004"/>
                  </a:lnTo>
                  <a:lnTo>
                    <a:pt x="82680" y="4197404"/>
                  </a:lnTo>
                  <a:lnTo>
                    <a:pt x="91025" y="4159304"/>
                  </a:lnTo>
                  <a:lnTo>
                    <a:pt x="108879" y="4057704"/>
                  </a:lnTo>
                  <a:lnTo>
                    <a:pt x="118383" y="4019604"/>
                  </a:lnTo>
                  <a:lnTo>
                    <a:pt x="128270" y="3968804"/>
                  </a:lnTo>
                  <a:lnTo>
                    <a:pt x="138539" y="3930704"/>
                  </a:lnTo>
                  <a:lnTo>
                    <a:pt x="149187" y="3879904"/>
                  </a:lnTo>
                  <a:lnTo>
                    <a:pt x="160212" y="3841804"/>
                  </a:lnTo>
                  <a:lnTo>
                    <a:pt x="171613" y="3791004"/>
                  </a:lnTo>
                  <a:lnTo>
                    <a:pt x="183389" y="3752904"/>
                  </a:lnTo>
                  <a:lnTo>
                    <a:pt x="195536" y="3702104"/>
                  </a:lnTo>
                  <a:lnTo>
                    <a:pt x="208054" y="3664004"/>
                  </a:lnTo>
                  <a:lnTo>
                    <a:pt x="220941" y="3613204"/>
                  </a:lnTo>
                  <a:lnTo>
                    <a:pt x="234195" y="3575104"/>
                  </a:lnTo>
                  <a:lnTo>
                    <a:pt x="247814" y="3524304"/>
                  </a:lnTo>
                  <a:lnTo>
                    <a:pt x="261797" y="3486204"/>
                  </a:lnTo>
                  <a:lnTo>
                    <a:pt x="276142" y="3435404"/>
                  </a:lnTo>
                  <a:lnTo>
                    <a:pt x="290846" y="3397304"/>
                  </a:lnTo>
                  <a:lnTo>
                    <a:pt x="305909" y="3346504"/>
                  </a:lnTo>
                  <a:lnTo>
                    <a:pt x="337102" y="3270304"/>
                  </a:lnTo>
                  <a:lnTo>
                    <a:pt x="353228" y="3219504"/>
                  </a:lnTo>
                  <a:lnTo>
                    <a:pt x="369706" y="3181404"/>
                  </a:lnTo>
                  <a:lnTo>
                    <a:pt x="386533" y="3130604"/>
                  </a:lnTo>
                  <a:lnTo>
                    <a:pt x="439094" y="3016304"/>
                  </a:lnTo>
                  <a:lnTo>
                    <a:pt x="457301" y="2965504"/>
                  </a:lnTo>
                  <a:lnTo>
                    <a:pt x="494736" y="2889304"/>
                  </a:lnTo>
                  <a:lnTo>
                    <a:pt x="513960" y="2838504"/>
                  </a:lnTo>
                  <a:lnTo>
                    <a:pt x="573636" y="2724204"/>
                  </a:lnTo>
                  <a:lnTo>
                    <a:pt x="594191" y="2686104"/>
                  </a:lnTo>
                  <a:lnTo>
                    <a:pt x="615073" y="2635304"/>
                  </a:lnTo>
                  <a:lnTo>
                    <a:pt x="701852" y="2482904"/>
                  </a:lnTo>
                  <a:lnTo>
                    <a:pt x="793742" y="2330504"/>
                  </a:lnTo>
                  <a:lnTo>
                    <a:pt x="890631" y="2178104"/>
                  </a:lnTo>
                  <a:lnTo>
                    <a:pt x="992406" y="2025704"/>
                  </a:lnTo>
                  <a:lnTo>
                    <a:pt x="1098954" y="1873304"/>
                  </a:lnTo>
                  <a:lnTo>
                    <a:pt x="1126323" y="1847904"/>
                  </a:lnTo>
                  <a:lnTo>
                    <a:pt x="1210162" y="1733604"/>
                  </a:lnTo>
                  <a:lnTo>
                    <a:pt x="1238679" y="1708204"/>
                  </a:lnTo>
                  <a:lnTo>
                    <a:pt x="1325919" y="1593904"/>
                  </a:lnTo>
                  <a:lnTo>
                    <a:pt x="1355555" y="1568504"/>
                  </a:lnTo>
                  <a:lnTo>
                    <a:pt x="1415653" y="1492304"/>
                  </a:lnTo>
                  <a:lnTo>
                    <a:pt x="1446110" y="1466904"/>
                  </a:lnTo>
                  <a:lnTo>
                    <a:pt x="1476838" y="1428804"/>
                  </a:lnTo>
                  <a:lnTo>
                    <a:pt x="1507834" y="1403404"/>
                  </a:lnTo>
                  <a:lnTo>
                    <a:pt x="1539096" y="1365304"/>
                  </a:lnTo>
                  <a:lnTo>
                    <a:pt x="1570624" y="1339904"/>
                  </a:lnTo>
                  <a:lnTo>
                    <a:pt x="1602414" y="1301804"/>
                  </a:lnTo>
                  <a:lnTo>
                    <a:pt x="1634466" y="1276404"/>
                  </a:lnTo>
                  <a:lnTo>
                    <a:pt x="1666778" y="1238304"/>
                  </a:lnTo>
                  <a:lnTo>
                    <a:pt x="1699347" y="1212904"/>
                  </a:lnTo>
                  <a:lnTo>
                    <a:pt x="1732173" y="1174804"/>
                  </a:lnTo>
                  <a:lnTo>
                    <a:pt x="1798585" y="1124004"/>
                  </a:lnTo>
                  <a:lnTo>
                    <a:pt x="1832168" y="1085904"/>
                  </a:lnTo>
                  <a:lnTo>
                    <a:pt x="1900079" y="1035104"/>
                  </a:lnTo>
                  <a:lnTo>
                    <a:pt x="1934404" y="997004"/>
                  </a:lnTo>
                  <a:lnTo>
                    <a:pt x="2038833" y="920804"/>
                  </a:lnTo>
                  <a:lnTo>
                    <a:pt x="2074122" y="882704"/>
                  </a:lnTo>
                  <a:lnTo>
                    <a:pt x="2217628" y="781104"/>
                  </a:lnTo>
                  <a:lnTo>
                    <a:pt x="2364808" y="679504"/>
                  </a:lnTo>
                  <a:lnTo>
                    <a:pt x="2553777" y="552504"/>
                  </a:lnTo>
                  <a:lnTo>
                    <a:pt x="2669739" y="476304"/>
                  </a:lnTo>
                  <a:lnTo>
                    <a:pt x="2708812" y="463604"/>
                  </a:lnTo>
                  <a:lnTo>
                    <a:pt x="2827265" y="387404"/>
                  </a:lnTo>
                  <a:lnTo>
                    <a:pt x="2867154" y="374704"/>
                  </a:lnTo>
                  <a:lnTo>
                    <a:pt x="2947531" y="323904"/>
                  </a:lnTo>
                  <a:lnTo>
                    <a:pt x="2988014" y="311204"/>
                  </a:lnTo>
                  <a:lnTo>
                    <a:pt x="3028692" y="285804"/>
                  </a:lnTo>
                  <a:lnTo>
                    <a:pt x="3069562" y="273104"/>
                  </a:lnTo>
                  <a:lnTo>
                    <a:pt x="3151874" y="222304"/>
                  </a:lnTo>
                  <a:lnTo>
                    <a:pt x="3193312" y="209604"/>
                  </a:lnTo>
                  <a:lnTo>
                    <a:pt x="3234935" y="184204"/>
                  </a:lnTo>
                  <a:lnTo>
                    <a:pt x="3318731" y="158804"/>
                  </a:lnTo>
                  <a:lnTo>
                    <a:pt x="3360901" y="133404"/>
                  </a:lnTo>
                  <a:lnTo>
                    <a:pt x="3445774" y="108004"/>
                  </a:lnTo>
                  <a:lnTo>
                    <a:pt x="3488474" y="82604"/>
                  </a:lnTo>
                  <a:lnTo>
                    <a:pt x="3617607" y="44504"/>
                  </a:lnTo>
                  <a:lnTo>
                    <a:pt x="3660989" y="19104"/>
                  </a:lnTo>
                  <a:lnTo>
                    <a:pt x="3727812" y="0"/>
                  </a:lnTo>
                  <a:lnTo>
                    <a:pt x="7105396" y="0"/>
                  </a:lnTo>
                  <a:lnTo>
                    <a:pt x="7172219" y="19104"/>
                  </a:lnTo>
                  <a:lnTo>
                    <a:pt x="7215601" y="44504"/>
                  </a:lnTo>
                  <a:lnTo>
                    <a:pt x="7344734" y="82604"/>
                  </a:lnTo>
                  <a:lnTo>
                    <a:pt x="7387434" y="108004"/>
                  </a:lnTo>
                  <a:lnTo>
                    <a:pt x="7472307" y="133404"/>
                  </a:lnTo>
                  <a:lnTo>
                    <a:pt x="7514477" y="158804"/>
                  </a:lnTo>
                  <a:lnTo>
                    <a:pt x="7598273" y="184204"/>
                  </a:lnTo>
                  <a:lnTo>
                    <a:pt x="7639897" y="209604"/>
                  </a:lnTo>
                  <a:lnTo>
                    <a:pt x="7681334" y="222304"/>
                  </a:lnTo>
                  <a:lnTo>
                    <a:pt x="7763646" y="273104"/>
                  </a:lnTo>
                  <a:lnTo>
                    <a:pt x="7804516" y="285804"/>
                  </a:lnTo>
                  <a:lnTo>
                    <a:pt x="7845194" y="311204"/>
                  </a:lnTo>
                  <a:lnTo>
                    <a:pt x="7885678" y="323904"/>
                  </a:lnTo>
                  <a:lnTo>
                    <a:pt x="7966054" y="374704"/>
                  </a:lnTo>
                  <a:lnTo>
                    <a:pt x="8005943" y="387404"/>
                  </a:lnTo>
                  <a:lnTo>
                    <a:pt x="8124396" y="463604"/>
                  </a:lnTo>
                  <a:lnTo>
                    <a:pt x="8163470" y="476304"/>
                  </a:lnTo>
                  <a:lnTo>
                    <a:pt x="8279431" y="552504"/>
                  </a:lnTo>
                  <a:lnTo>
                    <a:pt x="8468401" y="679504"/>
                  </a:lnTo>
                  <a:lnTo>
                    <a:pt x="8615581" y="781104"/>
                  </a:lnTo>
                  <a:lnTo>
                    <a:pt x="8759086" y="882704"/>
                  </a:lnTo>
                  <a:lnTo>
                    <a:pt x="8794375" y="920804"/>
                  </a:lnTo>
                  <a:lnTo>
                    <a:pt x="8898805" y="997004"/>
                  </a:lnTo>
                  <a:lnTo>
                    <a:pt x="8933130" y="1035104"/>
                  </a:lnTo>
                  <a:lnTo>
                    <a:pt x="9001041" y="1085904"/>
                  </a:lnTo>
                  <a:lnTo>
                    <a:pt x="9034624" y="1124004"/>
                  </a:lnTo>
                  <a:lnTo>
                    <a:pt x="9101036" y="1174804"/>
                  </a:lnTo>
                  <a:lnTo>
                    <a:pt x="9133861" y="1212904"/>
                  </a:lnTo>
                  <a:lnTo>
                    <a:pt x="9166431" y="1238304"/>
                  </a:lnTo>
                  <a:lnTo>
                    <a:pt x="9198742" y="1276404"/>
                  </a:lnTo>
                  <a:lnTo>
                    <a:pt x="9230794" y="1301804"/>
                  </a:lnTo>
                  <a:lnTo>
                    <a:pt x="9262585" y="1339904"/>
                  </a:lnTo>
                  <a:lnTo>
                    <a:pt x="9294112" y="1365304"/>
                  </a:lnTo>
                  <a:lnTo>
                    <a:pt x="9325375" y="1403404"/>
                  </a:lnTo>
                  <a:lnTo>
                    <a:pt x="9356371" y="1428804"/>
                  </a:lnTo>
                  <a:lnTo>
                    <a:pt x="9387099" y="1466904"/>
                  </a:lnTo>
                  <a:lnTo>
                    <a:pt x="9417556" y="1492304"/>
                  </a:lnTo>
                  <a:lnTo>
                    <a:pt x="9477654" y="1568504"/>
                  </a:lnTo>
                  <a:lnTo>
                    <a:pt x="9507290" y="1593904"/>
                  </a:lnTo>
                  <a:lnTo>
                    <a:pt x="9594529" y="1708204"/>
                  </a:lnTo>
                  <a:lnTo>
                    <a:pt x="9623047" y="1733604"/>
                  </a:lnTo>
                  <a:lnTo>
                    <a:pt x="9706885" y="1847904"/>
                  </a:lnTo>
                  <a:lnTo>
                    <a:pt x="9734255" y="1873304"/>
                  </a:lnTo>
                  <a:lnTo>
                    <a:pt x="9840803" y="2025704"/>
                  </a:lnTo>
                  <a:lnTo>
                    <a:pt x="9942578" y="2178104"/>
                  </a:lnTo>
                  <a:lnTo>
                    <a:pt x="10039467" y="2330504"/>
                  </a:lnTo>
                  <a:lnTo>
                    <a:pt x="10131357" y="2482904"/>
                  </a:lnTo>
                  <a:lnTo>
                    <a:pt x="10218136" y="2635304"/>
                  </a:lnTo>
                  <a:lnTo>
                    <a:pt x="10239018" y="2686104"/>
                  </a:lnTo>
                  <a:lnTo>
                    <a:pt x="10299690" y="2800404"/>
                  </a:lnTo>
                  <a:lnTo>
                    <a:pt x="10319249" y="2838504"/>
                  </a:lnTo>
                  <a:lnTo>
                    <a:pt x="10338473" y="2889304"/>
                  </a:lnTo>
                  <a:lnTo>
                    <a:pt x="10375908" y="2965504"/>
                  </a:lnTo>
                  <a:lnTo>
                    <a:pt x="10394115" y="3016304"/>
                  </a:lnTo>
                  <a:lnTo>
                    <a:pt x="10446676" y="3130604"/>
                  </a:lnTo>
                  <a:lnTo>
                    <a:pt x="10463503" y="3181404"/>
                  </a:lnTo>
                  <a:lnTo>
                    <a:pt x="10479981" y="3219504"/>
                  </a:lnTo>
                  <a:lnTo>
                    <a:pt x="10496108" y="3270304"/>
                  </a:lnTo>
                  <a:lnTo>
                    <a:pt x="10527300" y="3346504"/>
                  </a:lnTo>
                  <a:lnTo>
                    <a:pt x="10542363" y="3397304"/>
                  </a:lnTo>
                  <a:lnTo>
                    <a:pt x="10557067" y="3435404"/>
                  </a:lnTo>
                  <a:lnTo>
                    <a:pt x="10571412" y="3486204"/>
                  </a:lnTo>
                  <a:lnTo>
                    <a:pt x="10585395" y="3524304"/>
                  </a:lnTo>
                  <a:lnTo>
                    <a:pt x="10599014" y="3575104"/>
                  </a:lnTo>
                  <a:lnTo>
                    <a:pt x="10612268" y="3613204"/>
                  </a:lnTo>
                  <a:lnTo>
                    <a:pt x="10625155" y="3664004"/>
                  </a:lnTo>
                  <a:lnTo>
                    <a:pt x="10637673" y="3702104"/>
                  </a:lnTo>
                  <a:lnTo>
                    <a:pt x="10649820" y="3752904"/>
                  </a:lnTo>
                  <a:lnTo>
                    <a:pt x="10661596" y="3791004"/>
                  </a:lnTo>
                  <a:lnTo>
                    <a:pt x="10672997" y="3841804"/>
                  </a:lnTo>
                  <a:lnTo>
                    <a:pt x="10684022" y="3879904"/>
                  </a:lnTo>
                  <a:lnTo>
                    <a:pt x="10694670" y="3930704"/>
                  </a:lnTo>
                  <a:lnTo>
                    <a:pt x="10704939" y="3968804"/>
                  </a:lnTo>
                  <a:lnTo>
                    <a:pt x="10714826" y="4019604"/>
                  </a:lnTo>
                  <a:lnTo>
                    <a:pt x="10724331" y="4057704"/>
                  </a:lnTo>
                  <a:lnTo>
                    <a:pt x="10742184" y="4159304"/>
                  </a:lnTo>
                  <a:lnTo>
                    <a:pt x="10750529" y="4197404"/>
                  </a:lnTo>
                  <a:lnTo>
                    <a:pt x="10766048" y="4299004"/>
                  </a:lnTo>
                  <a:lnTo>
                    <a:pt x="10773219" y="4337104"/>
                  </a:lnTo>
                  <a:lnTo>
                    <a:pt x="10786372" y="4438704"/>
                  </a:lnTo>
                  <a:lnTo>
                    <a:pt x="10792351" y="4476804"/>
                  </a:lnTo>
                  <a:lnTo>
                    <a:pt x="10803107" y="4578404"/>
                  </a:lnTo>
                  <a:lnTo>
                    <a:pt x="10807879" y="4616504"/>
                  </a:lnTo>
                  <a:lnTo>
                    <a:pt x="10822894" y="4807004"/>
                  </a:lnTo>
                  <a:lnTo>
                    <a:pt x="10829827" y="4959404"/>
                  </a:lnTo>
                  <a:lnTo>
                    <a:pt x="10832362" y="5048304"/>
                  </a:lnTo>
                  <a:lnTo>
                    <a:pt x="10833209" y="5149904"/>
                  </a:lnTo>
                  <a:lnTo>
                    <a:pt x="10832362" y="5251504"/>
                  </a:lnTo>
                  <a:lnTo>
                    <a:pt x="10827932" y="5391204"/>
                  </a:lnTo>
                  <a:lnTo>
                    <a:pt x="10822894" y="5492804"/>
                  </a:lnTo>
                  <a:lnTo>
                    <a:pt x="10807879" y="5683304"/>
                  </a:lnTo>
                  <a:lnTo>
                    <a:pt x="10803107" y="5721404"/>
                  </a:lnTo>
                  <a:lnTo>
                    <a:pt x="10792351" y="5823004"/>
                  </a:lnTo>
                  <a:lnTo>
                    <a:pt x="10786372" y="5861104"/>
                  </a:lnTo>
                  <a:lnTo>
                    <a:pt x="10773219" y="5962704"/>
                  </a:lnTo>
                  <a:lnTo>
                    <a:pt x="10766048" y="6000804"/>
                  </a:lnTo>
                  <a:lnTo>
                    <a:pt x="10750529" y="6102404"/>
                  </a:lnTo>
                  <a:lnTo>
                    <a:pt x="10742184" y="6140504"/>
                  </a:lnTo>
                  <a:lnTo>
                    <a:pt x="10724331" y="6242104"/>
                  </a:lnTo>
                  <a:lnTo>
                    <a:pt x="10714826" y="6280204"/>
                  </a:lnTo>
                  <a:lnTo>
                    <a:pt x="10704939" y="6331004"/>
                  </a:lnTo>
                  <a:lnTo>
                    <a:pt x="10694670" y="6369104"/>
                  </a:lnTo>
                  <a:lnTo>
                    <a:pt x="10684022" y="6419904"/>
                  </a:lnTo>
                  <a:lnTo>
                    <a:pt x="10672997" y="6458004"/>
                  </a:lnTo>
                  <a:lnTo>
                    <a:pt x="10661596" y="6508804"/>
                  </a:lnTo>
                  <a:lnTo>
                    <a:pt x="10649820" y="6546904"/>
                  </a:lnTo>
                  <a:lnTo>
                    <a:pt x="10637673" y="6597704"/>
                  </a:lnTo>
                  <a:lnTo>
                    <a:pt x="10625155" y="6635804"/>
                  </a:lnTo>
                  <a:lnTo>
                    <a:pt x="10612268" y="6686604"/>
                  </a:lnTo>
                  <a:lnTo>
                    <a:pt x="10599014" y="6724704"/>
                  </a:lnTo>
                  <a:lnTo>
                    <a:pt x="10585395" y="6775504"/>
                  </a:lnTo>
                  <a:lnTo>
                    <a:pt x="10571412" y="6813604"/>
                  </a:lnTo>
                  <a:lnTo>
                    <a:pt x="10557067" y="6864404"/>
                  </a:lnTo>
                  <a:lnTo>
                    <a:pt x="10542363" y="6902504"/>
                  </a:lnTo>
                  <a:lnTo>
                    <a:pt x="10527300" y="6953304"/>
                  </a:lnTo>
                  <a:lnTo>
                    <a:pt x="10496108" y="7029504"/>
                  </a:lnTo>
                  <a:lnTo>
                    <a:pt x="10479981" y="7080304"/>
                  </a:lnTo>
                  <a:lnTo>
                    <a:pt x="10463503" y="7118404"/>
                  </a:lnTo>
                  <a:lnTo>
                    <a:pt x="10446676" y="7169204"/>
                  </a:lnTo>
                  <a:lnTo>
                    <a:pt x="10394115" y="7283504"/>
                  </a:lnTo>
                  <a:lnTo>
                    <a:pt x="10375908" y="7334304"/>
                  </a:lnTo>
                  <a:lnTo>
                    <a:pt x="10338473" y="7410504"/>
                  </a:lnTo>
                  <a:lnTo>
                    <a:pt x="10319249" y="7461304"/>
                  </a:lnTo>
                  <a:lnTo>
                    <a:pt x="10259573" y="7575604"/>
                  </a:lnTo>
                  <a:lnTo>
                    <a:pt x="10239018" y="7613704"/>
                  </a:lnTo>
                  <a:lnTo>
                    <a:pt x="10218136" y="7664504"/>
                  </a:lnTo>
                  <a:lnTo>
                    <a:pt x="10131357" y="7816904"/>
                  </a:lnTo>
                  <a:lnTo>
                    <a:pt x="10039467" y="7969304"/>
                  </a:lnTo>
                  <a:lnTo>
                    <a:pt x="9942578" y="8121704"/>
                  </a:lnTo>
                  <a:lnTo>
                    <a:pt x="9840803" y="8274104"/>
                  </a:lnTo>
                  <a:lnTo>
                    <a:pt x="9734255" y="8426504"/>
                  </a:lnTo>
                  <a:lnTo>
                    <a:pt x="9706885" y="8451904"/>
                  </a:lnTo>
                  <a:lnTo>
                    <a:pt x="9623047" y="8566204"/>
                  </a:lnTo>
                  <a:lnTo>
                    <a:pt x="9594529" y="8591604"/>
                  </a:lnTo>
                  <a:lnTo>
                    <a:pt x="9507290" y="8705904"/>
                  </a:lnTo>
                  <a:lnTo>
                    <a:pt x="9477654" y="8731304"/>
                  </a:lnTo>
                  <a:lnTo>
                    <a:pt x="9417556" y="8807504"/>
                  </a:lnTo>
                  <a:lnTo>
                    <a:pt x="9387099" y="8832904"/>
                  </a:lnTo>
                  <a:lnTo>
                    <a:pt x="9356371" y="8871004"/>
                  </a:lnTo>
                  <a:lnTo>
                    <a:pt x="9325375" y="8896404"/>
                  </a:lnTo>
                  <a:lnTo>
                    <a:pt x="9294112" y="8934504"/>
                  </a:lnTo>
                  <a:lnTo>
                    <a:pt x="9262585" y="8959904"/>
                  </a:lnTo>
                  <a:lnTo>
                    <a:pt x="9230794" y="8998004"/>
                  </a:lnTo>
                  <a:lnTo>
                    <a:pt x="9198742" y="9023404"/>
                  </a:lnTo>
                  <a:lnTo>
                    <a:pt x="9166431" y="9061504"/>
                  </a:lnTo>
                  <a:lnTo>
                    <a:pt x="9133861" y="9086904"/>
                  </a:lnTo>
                  <a:lnTo>
                    <a:pt x="9101036" y="9125004"/>
                  </a:lnTo>
                  <a:lnTo>
                    <a:pt x="9034624" y="9175804"/>
                  </a:lnTo>
                  <a:lnTo>
                    <a:pt x="9001041" y="9213904"/>
                  </a:lnTo>
                  <a:lnTo>
                    <a:pt x="8933130" y="9264704"/>
                  </a:lnTo>
                  <a:lnTo>
                    <a:pt x="8898805" y="9302804"/>
                  </a:lnTo>
                  <a:lnTo>
                    <a:pt x="8794375" y="9379004"/>
                  </a:lnTo>
                  <a:lnTo>
                    <a:pt x="8759086" y="9417104"/>
                  </a:lnTo>
                  <a:lnTo>
                    <a:pt x="8651806" y="9493304"/>
                  </a:lnTo>
                  <a:lnTo>
                    <a:pt x="8505534" y="9594904"/>
                  </a:lnTo>
                  <a:lnTo>
                    <a:pt x="8355673" y="9696504"/>
                  </a:lnTo>
                  <a:lnTo>
                    <a:pt x="8163470" y="9823504"/>
                  </a:lnTo>
                  <a:lnTo>
                    <a:pt x="8124396" y="9836204"/>
                  </a:lnTo>
                  <a:lnTo>
                    <a:pt x="8005943" y="9912404"/>
                  </a:lnTo>
                  <a:lnTo>
                    <a:pt x="7966054" y="9925104"/>
                  </a:lnTo>
                  <a:lnTo>
                    <a:pt x="7885678" y="9975904"/>
                  </a:lnTo>
                  <a:lnTo>
                    <a:pt x="7845194" y="9988604"/>
                  </a:lnTo>
                  <a:lnTo>
                    <a:pt x="7804516" y="10014004"/>
                  </a:lnTo>
                  <a:lnTo>
                    <a:pt x="7763646" y="10026704"/>
                  </a:lnTo>
                  <a:lnTo>
                    <a:pt x="7681334" y="10077504"/>
                  </a:lnTo>
                  <a:lnTo>
                    <a:pt x="7598273" y="10102904"/>
                  </a:lnTo>
                  <a:lnTo>
                    <a:pt x="7556466" y="10128304"/>
                  </a:lnTo>
                  <a:lnTo>
                    <a:pt x="7514477" y="10141004"/>
                  </a:lnTo>
                  <a:lnTo>
                    <a:pt x="7472307" y="10166404"/>
                  </a:lnTo>
                  <a:lnTo>
                    <a:pt x="7387434" y="10191804"/>
                  </a:lnTo>
                  <a:lnTo>
                    <a:pt x="7344734" y="10217204"/>
                  </a:lnTo>
                  <a:lnTo>
                    <a:pt x="7215601" y="10255304"/>
                  </a:lnTo>
                  <a:lnTo>
                    <a:pt x="7172219" y="10280704"/>
                  </a:lnTo>
                  <a:lnTo>
                    <a:pt x="7150200" y="10286999"/>
                  </a:lnTo>
                  <a:close/>
                </a:path>
              </a:pathLst>
            </a:custGeom>
            <a:solidFill>
              <a:srgbClr val="F5F5F5"/>
            </a:solidFill>
          </p:spPr>
          <p:txBody>
            <a:bodyPr wrap="square" lIns="0" tIns="0" rIns="0" bIns="0" rtlCol="0"/>
            <a:lstStyle/>
            <a:p>
              <a:endParaRPr/>
            </a:p>
          </p:txBody>
        </p:sp>
        <p:pic>
          <p:nvPicPr>
            <p:cNvPr id="12" name="object 12"/>
            <p:cNvPicPr/>
            <p:nvPr/>
          </p:nvPicPr>
          <p:blipFill>
            <a:blip r:embed="rId2" cstate="print"/>
            <a:stretch>
              <a:fillRect/>
            </a:stretch>
          </p:blipFill>
          <p:spPr>
            <a:xfrm>
              <a:off x="314599" y="1467381"/>
              <a:ext cx="3787501" cy="3534724"/>
            </a:xfrm>
            <a:prstGeom prst="rect">
              <a:avLst/>
            </a:prstGeom>
          </p:spPr>
        </p:pic>
        <p:pic>
          <p:nvPicPr>
            <p:cNvPr id="13" name="object 13"/>
            <p:cNvPicPr/>
            <p:nvPr/>
          </p:nvPicPr>
          <p:blipFill>
            <a:blip r:embed="rId3" cstate="print"/>
            <a:stretch>
              <a:fillRect/>
            </a:stretch>
          </p:blipFill>
          <p:spPr>
            <a:xfrm>
              <a:off x="153921" y="6289896"/>
              <a:ext cx="2644531" cy="2230146"/>
            </a:xfrm>
            <a:prstGeom prst="rect">
              <a:avLst/>
            </a:prstGeom>
          </p:spPr>
        </p:pic>
        <p:pic>
          <p:nvPicPr>
            <p:cNvPr id="14" name="object 14"/>
            <p:cNvPicPr/>
            <p:nvPr/>
          </p:nvPicPr>
          <p:blipFill>
            <a:blip r:embed="rId4" cstate="print"/>
            <a:stretch>
              <a:fillRect/>
            </a:stretch>
          </p:blipFill>
          <p:spPr>
            <a:xfrm>
              <a:off x="2156122" y="8771688"/>
              <a:ext cx="916070" cy="916070"/>
            </a:xfrm>
            <a:prstGeom prst="rect">
              <a:avLst/>
            </a:prstGeom>
          </p:spPr>
        </p:pic>
        <p:pic>
          <p:nvPicPr>
            <p:cNvPr id="15" name="object 15"/>
            <p:cNvPicPr/>
            <p:nvPr/>
          </p:nvPicPr>
          <p:blipFill>
            <a:blip r:embed="rId5" cstate="print"/>
            <a:stretch>
              <a:fillRect/>
            </a:stretch>
          </p:blipFill>
          <p:spPr>
            <a:xfrm>
              <a:off x="14560602" y="869922"/>
              <a:ext cx="585193" cy="585193"/>
            </a:xfrm>
            <a:prstGeom prst="rect">
              <a:avLst/>
            </a:prstGeom>
          </p:spPr>
        </p:pic>
        <p:pic>
          <p:nvPicPr>
            <p:cNvPr id="16" name="object 16"/>
            <p:cNvPicPr/>
            <p:nvPr/>
          </p:nvPicPr>
          <p:blipFill>
            <a:blip r:embed="rId6" cstate="print"/>
            <a:stretch>
              <a:fillRect/>
            </a:stretch>
          </p:blipFill>
          <p:spPr>
            <a:xfrm>
              <a:off x="3756741" y="2937001"/>
              <a:ext cx="1634213" cy="1218930"/>
            </a:xfrm>
            <a:prstGeom prst="rect">
              <a:avLst/>
            </a:prstGeom>
          </p:spPr>
        </p:pic>
      </p:grpSp>
      <p:sp>
        <p:nvSpPr>
          <p:cNvPr id="17" name="object 17"/>
          <p:cNvSpPr txBox="1"/>
          <p:nvPr/>
        </p:nvSpPr>
        <p:spPr>
          <a:xfrm>
            <a:off x="3756741" y="2937001"/>
            <a:ext cx="1634489" cy="1219200"/>
          </a:xfrm>
          <a:prstGeom prst="rect">
            <a:avLst/>
          </a:prstGeom>
        </p:spPr>
        <p:txBody>
          <a:bodyPr vert="horz" wrap="square" lIns="0" tIns="136525" rIns="0" bIns="0" rtlCol="0">
            <a:spAutoFit/>
          </a:bodyPr>
          <a:lstStyle/>
          <a:p>
            <a:pPr marL="429895">
              <a:lnSpc>
                <a:spcPct val="100000"/>
              </a:lnSpc>
              <a:spcBef>
                <a:spcPts val="1075"/>
              </a:spcBef>
            </a:pPr>
            <a:r>
              <a:rPr sz="5700" b="1" spc="-630" dirty="0">
                <a:solidFill>
                  <a:srgbClr val="FFFFFF"/>
                </a:solidFill>
                <a:latin typeface="Tahoma"/>
                <a:cs typeface="Tahoma"/>
              </a:rPr>
              <a:t>01</a:t>
            </a:r>
            <a:endParaRPr sz="5700" dirty="0">
              <a:latin typeface="Tahoma"/>
              <a:cs typeface="Tahoma"/>
            </a:endParaRPr>
          </a:p>
        </p:txBody>
      </p:sp>
      <p:pic>
        <p:nvPicPr>
          <p:cNvPr id="18" name="object 18"/>
          <p:cNvPicPr/>
          <p:nvPr/>
        </p:nvPicPr>
        <p:blipFill>
          <a:blip r:embed="rId7" cstate="print"/>
          <a:stretch>
            <a:fillRect/>
          </a:stretch>
        </p:blipFill>
        <p:spPr>
          <a:xfrm>
            <a:off x="13403947" y="4600151"/>
            <a:ext cx="1634213" cy="1218930"/>
          </a:xfrm>
          <a:prstGeom prst="rect">
            <a:avLst/>
          </a:prstGeom>
        </p:spPr>
      </p:pic>
      <p:sp>
        <p:nvSpPr>
          <p:cNvPr id="19" name="object 19"/>
          <p:cNvSpPr txBox="1"/>
          <p:nvPr/>
        </p:nvSpPr>
        <p:spPr>
          <a:xfrm>
            <a:off x="13856670" y="4715120"/>
            <a:ext cx="942975" cy="892810"/>
          </a:xfrm>
          <a:prstGeom prst="rect">
            <a:avLst/>
          </a:prstGeom>
        </p:spPr>
        <p:txBody>
          <a:bodyPr vert="horz" wrap="square" lIns="0" tIns="11430" rIns="0" bIns="0" rtlCol="0">
            <a:spAutoFit/>
          </a:bodyPr>
          <a:lstStyle/>
          <a:p>
            <a:pPr marL="12700">
              <a:lnSpc>
                <a:spcPct val="100000"/>
              </a:lnSpc>
              <a:spcBef>
                <a:spcPts val="90"/>
              </a:spcBef>
            </a:pPr>
            <a:r>
              <a:rPr sz="5700" b="1" spc="-25" dirty="0">
                <a:solidFill>
                  <a:srgbClr val="FFFFFF"/>
                </a:solidFill>
                <a:latin typeface="Tahoma"/>
                <a:cs typeface="Tahoma"/>
              </a:rPr>
              <a:t>02</a:t>
            </a:r>
            <a:endParaRPr sz="5700" dirty="0">
              <a:latin typeface="Tahoma"/>
              <a:cs typeface="Tahoma"/>
            </a:endParaRPr>
          </a:p>
        </p:txBody>
      </p:sp>
      <p:pic>
        <p:nvPicPr>
          <p:cNvPr id="20" name="object 20"/>
          <p:cNvPicPr/>
          <p:nvPr/>
        </p:nvPicPr>
        <p:blipFill>
          <a:blip r:embed="rId6" cstate="print"/>
          <a:stretch>
            <a:fillRect/>
          </a:stretch>
        </p:blipFill>
        <p:spPr>
          <a:xfrm>
            <a:off x="2813057" y="6795504"/>
            <a:ext cx="1634213" cy="1218930"/>
          </a:xfrm>
          <a:prstGeom prst="rect">
            <a:avLst/>
          </a:prstGeom>
        </p:spPr>
      </p:pic>
      <p:sp>
        <p:nvSpPr>
          <p:cNvPr id="21" name="object 21"/>
          <p:cNvSpPr txBox="1"/>
          <p:nvPr/>
        </p:nvSpPr>
        <p:spPr>
          <a:xfrm>
            <a:off x="2769633" y="6848247"/>
            <a:ext cx="1634489" cy="1219200"/>
          </a:xfrm>
          <a:prstGeom prst="rect">
            <a:avLst/>
          </a:prstGeom>
        </p:spPr>
        <p:txBody>
          <a:bodyPr vert="horz" wrap="square" lIns="0" tIns="136525" rIns="0" bIns="0" rtlCol="0">
            <a:spAutoFit/>
          </a:bodyPr>
          <a:lstStyle/>
          <a:p>
            <a:pPr marL="357505">
              <a:lnSpc>
                <a:spcPct val="100000"/>
              </a:lnSpc>
              <a:spcBef>
                <a:spcPts val="1075"/>
              </a:spcBef>
            </a:pPr>
            <a:r>
              <a:rPr sz="5700" b="1" spc="-25" dirty="0">
                <a:solidFill>
                  <a:srgbClr val="FFFFFF"/>
                </a:solidFill>
                <a:latin typeface="Tahoma"/>
                <a:cs typeface="Tahoma"/>
              </a:rPr>
              <a:t>03</a:t>
            </a:r>
            <a:endParaRPr sz="5700" dirty="0">
              <a:latin typeface="Tahoma"/>
              <a:cs typeface="Tahoma"/>
            </a:endParaRPr>
          </a:p>
        </p:txBody>
      </p:sp>
      <p:sp>
        <p:nvSpPr>
          <p:cNvPr id="22" name="object 22"/>
          <p:cNvSpPr txBox="1"/>
          <p:nvPr/>
        </p:nvSpPr>
        <p:spPr>
          <a:xfrm>
            <a:off x="5530836" y="3327165"/>
            <a:ext cx="7634605" cy="575310"/>
          </a:xfrm>
          <a:prstGeom prst="rect">
            <a:avLst/>
          </a:prstGeom>
        </p:spPr>
        <p:txBody>
          <a:bodyPr vert="horz" wrap="square" lIns="0" tIns="13335" rIns="0" bIns="0" rtlCol="0">
            <a:spAutoFit/>
          </a:bodyPr>
          <a:lstStyle/>
          <a:p>
            <a:pPr marL="12700">
              <a:lnSpc>
                <a:spcPct val="100000"/>
              </a:lnSpc>
              <a:spcBef>
                <a:spcPts val="105"/>
              </a:spcBef>
            </a:pPr>
            <a:r>
              <a:rPr sz="3600" b="1" spc="105" dirty="0">
                <a:latin typeface="Tahoma"/>
                <a:cs typeface="Tahoma"/>
              </a:rPr>
              <a:t>Collecte</a:t>
            </a:r>
            <a:r>
              <a:rPr sz="3600" b="1" spc="-15" dirty="0">
                <a:latin typeface="Tahoma"/>
                <a:cs typeface="Tahoma"/>
              </a:rPr>
              <a:t> </a:t>
            </a:r>
            <a:r>
              <a:rPr sz="3600" b="1" spc="170" dirty="0">
                <a:latin typeface="Tahoma"/>
                <a:cs typeface="Tahoma"/>
              </a:rPr>
              <a:t>de</a:t>
            </a:r>
            <a:r>
              <a:rPr sz="3600" b="1" spc="-15" dirty="0">
                <a:latin typeface="Tahoma"/>
                <a:cs typeface="Tahoma"/>
              </a:rPr>
              <a:t> </a:t>
            </a:r>
            <a:r>
              <a:rPr sz="3600" b="1" spc="140" dirty="0">
                <a:latin typeface="Tahoma"/>
                <a:cs typeface="Tahoma"/>
              </a:rPr>
              <a:t>données</a:t>
            </a:r>
            <a:r>
              <a:rPr sz="3600" b="1" spc="-15" dirty="0">
                <a:latin typeface="Tahoma"/>
                <a:cs typeface="Tahoma"/>
              </a:rPr>
              <a:t> </a:t>
            </a:r>
            <a:r>
              <a:rPr sz="3600" b="1" spc="65" dirty="0">
                <a:latin typeface="Tahoma"/>
                <a:cs typeface="Tahoma"/>
              </a:rPr>
              <a:t>dialectales</a:t>
            </a:r>
            <a:endParaRPr sz="3600" dirty="0">
              <a:latin typeface="Tahoma"/>
              <a:cs typeface="Tahoma"/>
            </a:endParaRPr>
          </a:p>
        </p:txBody>
      </p:sp>
      <p:sp>
        <p:nvSpPr>
          <p:cNvPr id="23" name="object 23"/>
          <p:cNvSpPr txBox="1"/>
          <p:nvPr/>
        </p:nvSpPr>
        <p:spPr>
          <a:xfrm>
            <a:off x="1016000" y="511195"/>
            <a:ext cx="3086100" cy="508000"/>
          </a:xfrm>
          <a:prstGeom prst="rect">
            <a:avLst/>
          </a:prstGeom>
        </p:spPr>
        <p:txBody>
          <a:bodyPr vert="horz" wrap="square" lIns="0" tIns="14604" rIns="0" bIns="0" rtlCol="0">
            <a:spAutoFit/>
          </a:bodyPr>
          <a:lstStyle/>
          <a:p>
            <a:pPr marL="12700">
              <a:lnSpc>
                <a:spcPct val="100000"/>
              </a:lnSpc>
              <a:spcBef>
                <a:spcPts val="114"/>
              </a:spcBef>
            </a:pPr>
            <a:r>
              <a:rPr sz="3150" b="1" spc="180" dirty="0">
                <a:solidFill>
                  <a:srgbClr val="171FD0"/>
                </a:solidFill>
                <a:latin typeface="Tahoma"/>
                <a:cs typeface="Tahoma"/>
              </a:rPr>
              <a:t>Méthodologie</a:t>
            </a:r>
            <a:endParaRPr sz="3150">
              <a:latin typeface="Tahoma"/>
              <a:cs typeface="Tahoma"/>
            </a:endParaRPr>
          </a:p>
        </p:txBody>
      </p:sp>
      <p:sp>
        <p:nvSpPr>
          <p:cNvPr id="24" name="object 24"/>
          <p:cNvSpPr txBox="1">
            <a:spLocks noGrp="1"/>
          </p:cNvSpPr>
          <p:nvPr>
            <p:ph type="title"/>
          </p:nvPr>
        </p:nvSpPr>
        <p:spPr>
          <a:xfrm>
            <a:off x="6207411" y="1407749"/>
            <a:ext cx="5529580" cy="1236980"/>
          </a:xfrm>
          <a:prstGeom prst="rect">
            <a:avLst/>
          </a:prstGeom>
        </p:spPr>
        <p:txBody>
          <a:bodyPr vert="horz" wrap="square" lIns="0" tIns="88900" rIns="0" bIns="0" rtlCol="0">
            <a:spAutoFit/>
          </a:bodyPr>
          <a:lstStyle/>
          <a:p>
            <a:pPr marL="1134745" marR="5080" indent="-1122680">
              <a:lnSpc>
                <a:spcPts val="4500"/>
              </a:lnSpc>
              <a:spcBef>
                <a:spcPts val="700"/>
              </a:spcBef>
            </a:pPr>
            <a:r>
              <a:rPr spc="150" dirty="0"/>
              <a:t>Méthodologie</a:t>
            </a:r>
            <a:r>
              <a:rPr spc="-140" dirty="0"/>
              <a:t> </a:t>
            </a:r>
            <a:r>
              <a:rPr dirty="0"/>
              <a:t>-</a:t>
            </a:r>
            <a:r>
              <a:rPr spc="-140" dirty="0"/>
              <a:t> </a:t>
            </a:r>
            <a:r>
              <a:rPr spc="170" dirty="0"/>
              <a:t>Vue </a:t>
            </a:r>
            <a:r>
              <a:rPr spc="140" dirty="0"/>
              <a:t>d’ensemble</a:t>
            </a:r>
          </a:p>
        </p:txBody>
      </p:sp>
      <p:sp>
        <p:nvSpPr>
          <p:cNvPr id="25" name="object 25"/>
          <p:cNvSpPr txBox="1"/>
          <p:nvPr/>
        </p:nvSpPr>
        <p:spPr>
          <a:xfrm>
            <a:off x="5675471" y="5002105"/>
            <a:ext cx="7622540" cy="529590"/>
          </a:xfrm>
          <a:prstGeom prst="rect">
            <a:avLst/>
          </a:prstGeom>
        </p:spPr>
        <p:txBody>
          <a:bodyPr vert="horz" wrap="square" lIns="0" tIns="13335" rIns="0" bIns="0" rtlCol="0">
            <a:spAutoFit/>
          </a:bodyPr>
          <a:lstStyle/>
          <a:p>
            <a:pPr marL="12700">
              <a:lnSpc>
                <a:spcPct val="100000"/>
              </a:lnSpc>
              <a:spcBef>
                <a:spcPts val="105"/>
              </a:spcBef>
            </a:pPr>
            <a:r>
              <a:rPr sz="3300" b="1" spc="95" dirty="0">
                <a:latin typeface="Tahoma"/>
                <a:cs typeface="Tahoma"/>
              </a:rPr>
              <a:t>Analyse</a:t>
            </a:r>
            <a:r>
              <a:rPr sz="3300" b="1" spc="-10" dirty="0">
                <a:latin typeface="Tahoma"/>
                <a:cs typeface="Tahoma"/>
              </a:rPr>
              <a:t> </a:t>
            </a:r>
            <a:r>
              <a:rPr sz="3300" b="1" spc="55" dirty="0">
                <a:latin typeface="Tahoma"/>
                <a:cs typeface="Tahoma"/>
              </a:rPr>
              <a:t>qualitative</a:t>
            </a:r>
            <a:r>
              <a:rPr sz="3300" b="1" spc="-10" dirty="0">
                <a:latin typeface="Tahoma"/>
                <a:cs typeface="Tahoma"/>
              </a:rPr>
              <a:t> </a:t>
            </a:r>
            <a:r>
              <a:rPr sz="3300" b="1" spc="80" dirty="0">
                <a:latin typeface="Tahoma"/>
                <a:cs typeface="Tahoma"/>
              </a:rPr>
              <a:t>et</a:t>
            </a:r>
            <a:r>
              <a:rPr sz="3300" b="1" spc="-10" dirty="0">
                <a:latin typeface="Tahoma"/>
                <a:cs typeface="Tahoma"/>
              </a:rPr>
              <a:t> </a:t>
            </a:r>
            <a:r>
              <a:rPr sz="3300" b="1" spc="60" dirty="0">
                <a:latin typeface="Tahoma"/>
                <a:cs typeface="Tahoma"/>
              </a:rPr>
              <a:t>quantitative</a:t>
            </a:r>
            <a:endParaRPr sz="3300" dirty="0">
              <a:latin typeface="Tahoma"/>
              <a:cs typeface="Tahoma"/>
            </a:endParaRPr>
          </a:p>
        </p:txBody>
      </p:sp>
      <p:sp>
        <p:nvSpPr>
          <p:cNvPr id="26" name="object 26"/>
          <p:cNvSpPr txBox="1"/>
          <p:nvPr/>
        </p:nvSpPr>
        <p:spPr>
          <a:xfrm>
            <a:off x="4581287" y="7047469"/>
            <a:ext cx="7581900" cy="499109"/>
          </a:xfrm>
          <a:prstGeom prst="rect">
            <a:avLst/>
          </a:prstGeom>
        </p:spPr>
        <p:txBody>
          <a:bodyPr vert="horz" wrap="square" lIns="0" tIns="13335" rIns="0" bIns="0" rtlCol="0">
            <a:spAutoFit/>
          </a:bodyPr>
          <a:lstStyle/>
          <a:p>
            <a:pPr marL="12700">
              <a:lnSpc>
                <a:spcPct val="100000"/>
              </a:lnSpc>
              <a:spcBef>
                <a:spcPts val="105"/>
              </a:spcBef>
            </a:pPr>
            <a:r>
              <a:rPr sz="3100" b="1" spc="45" dirty="0">
                <a:latin typeface="Tahoma"/>
                <a:cs typeface="Tahoma"/>
              </a:rPr>
              <a:t>Utilisation</a:t>
            </a:r>
            <a:r>
              <a:rPr sz="3100" b="1" spc="-20" dirty="0">
                <a:latin typeface="Tahoma"/>
                <a:cs typeface="Tahoma"/>
              </a:rPr>
              <a:t> </a:t>
            </a:r>
            <a:r>
              <a:rPr sz="3100" b="1" spc="110" dirty="0">
                <a:latin typeface="Tahoma"/>
                <a:cs typeface="Tahoma"/>
              </a:rPr>
              <a:t>des</a:t>
            </a:r>
            <a:r>
              <a:rPr sz="3100" b="1" spc="-15" dirty="0">
                <a:latin typeface="Tahoma"/>
                <a:cs typeface="Tahoma"/>
              </a:rPr>
              <a:t> </a:t>
            </a:r>
            <a:r>
              <a:rPr sz="3100" b="1" spc="50" dirty="0">
                <a:latin typeface="Tahoma"/>
                <a:cs typeface="Tahoma"/>
              </a:rPr>
              <a:t>outils</a:t>
            </a:r>
            <a:r>
              <a:rPr sz="3100" b="1" spc="-20" dirty="0">
                <a:latin typeface="Tahoma"/>
                <a:cs typeface="Tahoma"/>
              </a:rPr>
              <a:t> </a:t>
            </a:r>
            <a:r>
              <a:rPr sz="3100" b="1" spc="95" dirty="0">
                <a:latin typeface="Tahoma"/>
                <a:cs typeface="Tahoma"/>
              </a:rPr>
              <a:t>technologiques</a:t>
            </a:r>
            <a:endParaRPr sz="3100" dirty="0">
              <a:latin typeface="Tahoma"/>
              <a:cs typeface="Tahoma"/>
            </a:endParaRPr>
          </a:p>
        </p:txBody>
      </p:sp>
      <p:pic>
        <p:nvPicPr>
          <p:cNvPr id="27" name="object 20"/>
          <p:cNvPicPr/>
          <p:nvPr/>
        </p:nvPicPr>
        <p:blipFill>
          <a:blip r:embed="rId6" cstate="print"/>
          <a:stretch>
            <a:fillRect/>
          </a:stretch>
        </p:blipFill>
        <p:spPr>
          <a:xfrm>
            <a:off x="13239724" y="8458846"/>
            <a:ext cx="1634213" cy="1218930"/>
          </a:xfrm>
          <a:prstGeom prst="rect">
            <a:avLst/>
          </a:prstGeom>
        </p:spPr>
      </p:pic>
      <p:sp>
        <p:nvSpPr>
          <p:cNvPr id="29" name="object 21"/>
          <p:cNvSpPr txBox="1"/>
          <p:nvPr/>
        </p:nvSpPr>
        <p:spPr>
          <a:xfrm>
            <a:off x="13254053" y="8458364"/>
            <a:ext cx="1634489" cy="1015021"/>
          </a:xfrm>
          <a:prstGeom prst="rect">
            <a:avLst/>
          </a:prstGeom>
        </p:spPr>
        <p:txBody>
          <a:bodyPr vert="horz" wrap="square" lIns="0" tIns="136525" rIns="0" bIns="0" rtlCol="0">
            <a:spAutoFit/>
          </a:bodyPr>
          <a:lstStyle/>
          <a:p>
            <a:pPr marL="357505">
              <a:lnSpc>
                <a:spcPct val="100000"/>
              </a:lnSpc>
              <a:spcBef>
                <a:spcPts val="1075"/>
              </a:spcBef>
            </a:pPr>
            <a:r>
              <a:rPr sz="5700" b="1" spc="-25" dirty="0">
                <a:solidFill>
                  <a:srgbClr val="FFFFFF"/>
                </a:solidFill>
                <a:latin typeface="Tahoma"/>
                <a:cs typeface="Tahoma"/>
              </a:rPr>
              <a:t>0</a:t>
            </a:r>
            <a:r>
              <a:rPr lang="en-US" sz="5700" b="1" spc="-25" dirty="0">
                <a:solidFill>
                  <a:srgbClr val="FFFFFF"/>
                </a:solidFill>
                <a:latin typeface="Tahoma"/>
                <a:cs typeface="Tahoma"/>
              </a:rPr>
              <a:t>4</a:t>
            </a:r>
            <a:endParaRPr sz="5700" dirty="0">
              <a:latin typeface="Tahoma"/>
              <a:cs typeface="Tahoma"/>
            </a:endParaRPr>
          </a:p>
        </p:txBody>
      </p:sp>
      <p:sp>
        <p:nvSpPr>
          <p:cNvPr id="30" name="ZoneTexte 29"/>
          <p:cNvSpPr txBox="1"/>
          <p:nvPr/>
        </p:nvSpPr>
        <p:spPr>
          <a:xfrm>
            <a:off x="4748171" y="8797471"/>
            <a:ext cx="8529653" cy="861774"/>
          </a:xfrm>
          <a:prstGeom prst="rect">
            <a:avLst/>
          </a:prstGeom>
          <a:noFill/>
        </p:spPr>
        <p:txBody>
          <a:bodyPr wrap="square" rtlCol="0">
            <a:spAutoFit/>
          </a:bodyPr>
          <a:lstStyle/>
          <a:p>
            <a:r>
              <a:rPr lang="en-US" sz="3200" b="1" dirty="0" err="1">
                <a:latin typeface="Arial Black" panose="020B0A04020102020204" pitchFamily="34" charset="0"/>
              </a:rPr>
              <a:t>Utilisation</a:t>
            </a:r>
            <a:r>
              <a:rPr lang="en-US" sz="3200" b="1" dirty="0">
                <a:latin typeface="Arial Black" panose="020B0A04020102020204" pitchFamily="34" charset="0"/>
              </a:rPr>
              <a:t> Avec </a:t>
            </a:r>
            <a:r>
              <a:rPr lang="en-US" sz="3200" b="1" dirty="0" err="1">
                <a:latin typeface="Arial Black" panose="020B0A04020102020204" pitchFamily="34" charset="0"/>
              </a:rPr>
              <a:t>une</a:t>
            </a:r>
            <a:r>
              <a:rPr lang="en-US" sz="3200" b="1" dirty="0">
                <a:latin typeface="Arial Black" panose="020B0A04020102020204" pitchFamily="34" charset="0"/>
              </a:rPr>
              <a:t> Application Web</a:t>
            </a:r>
            <a:endParaRPr lang="fr-FR" sz="3200" b="1" dirty="0">
              <a:effectLst/>
              <a:latin typeface="Arial Black" panose="020B0A04020102020204" pitchFamily="34" charset="0"/>
            </a:endParaRPr>
          </a:p>
          <a:p>
            <a:endParaRPr lang="fr-FR" dirty="0"/>
          </a:p>
        </p:txBody>
      </p:sp>
      <p:pic>
        <p:nvPicPr>
          <p:cNvPr id="31" name="Imag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50032" y="3877904"/>
            <a:ext cx="2977336" cy="2256196"/>
          </a:xfrm>
          <a:prstGeom prst="rect">
            <a:avLst/>
          </a:prstGeom>
        </p:spPr>
      </p:pic>
      <p:pic>
        <p:nvPicPr>
          <p:cNvPr id="32" name="Image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963929" y="8014434"/>
            <a:ext cx="3135071" cy="18534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700" y="4153976"/>
            <a:ext cx="16230600" cy="5104765"/>
          </a:xfrm>
          <a:custGeom>
            <a:avLst/>
            <a:gdLst/>
            <a:ahLst/>
            <a:cxnLst/>
            <a:rect l="l" t="t" r="r" b="b"/>
            <a:pathLst>
              <a:path w="16230600" h="5104765">
                <a:moveTo>
                  <a:pt x="16230151" y="5104322"/>
                </a:moveTo>
                <a:lnTo>
                  <a:pt x="0" y="5104322"/>
                </a:lnTo>
                <a:lnTo>
                  <a:pt x="0" y="0"/>
                </a:lnTo>
                <a:lnTo>
                  <a:pt x="16230151" y="0"/>
                </a:lnTo>
                <a:lnTo>
                  <a:pt x="16230151" y="5104322"/>
                </a:lnTo>
                <a:close/>
              </a:path>
            </a:pathLst>
          </a:custGeom>
          <a:solidFill>
            <a:srgbClr val="F5F5F5"/>
          </a:solidFill>
        </p:spPr>
        <p:txBody>
          <a:bodyPr wrap="square" lIns="0" tIns="0" rIns="0" bIns="0" rtlCol="0"/>
          <a:lstStyle/>
          <a:p>
            <a:endParaRPr/>
          </a:p>
        </p:txBody>
      </p:sp>
      <p:pic>
        <p:nvPicPr>
          <p:cNvPr id="3" name="object 3"/>
          <p:cNvPicPr/>
          <p:nvPr/>
        </p:nvPicPr>
        <p:blipFill>
          <a:blip r:embed="rId2" cstate="print"/>
          <a:stretch>
            <a:fillRect/>
          </a:stretch>
        </p:blipFill>
        <p:spPr>
          <a:xfrm>
            <a:off x="16118267" y="557525"/>
            <a:ext cx="1141032" cy="471174"/>
          </a:xfrm>
          <a:prstGeom prst="rect">
            <a:avLst/>
          </a:prstGeom>
        </p:spPr>
      </p:pic>
      <p:sp>
        <p:nvSpPr>
          <p:cNvPr id="4" name="object 4"/>
          <p:cNvSpPr txBox="1"/>
          <p:nvPr/>
        </p:nvSpPr>
        <p:spPr>
          <a:xfrm>
            <a:off x="1016000" y="511195"/>
            <a:ext cx="3086100" cy="508000"/>
          </a:xfrm>
          <a:prstGeom prst="rect">
            <a:avLst/>
          </a:prstGeom>
        </p:spPr>
        <p:txBody>
          <a:bodyPr vert="horz" wrap="square" lIns="0" tIns="14604" rIns="0" bIns="0" rtlCol="0">
            <a:spAutoFit/>
          </a:bodyPr>
          <a:lstStyle/>
          <a:p>
            <a:pPr marL="12700">
              <a:lnSpc>
                <a:spcPct val="100000"/>
              </a:lnSpc>
              <a:spcBef>
                <a:spcPts val="114"/>
              </a:spcBef>
            </a:pPr>
            <a:r>
              <a:rPr sz="3150" b="1" spc="180" dirty="0">
                <a:solidFill>
                  <a:srgbClr val="171FD0"/>
                </a:solidFill>
                <a:latin typeface="Tahoma"/>
                <a:cs typeface="Tahoma"/>
              </a:rPr>
              <a:t>Méthodologie</a:t>
            </a:r>
            <a:endParaRPr sz="3150">
              <a:latin typeface="Tahoma"/>
              <a:cs typeface="Tahoma"/>
            </a:endParaRPr>
          </a:p>
        </p:txBody>
      </p:sp>
      <p:sp>
        <p:nvSpPr>
          <p:cNvPr id="5" name="object 5"/>
          <p:cNvSpPr txBox="1"/>
          <p:nvPr/>
        </p:nvSpPr>
        <p:spPr>
          <a:xfrm>
            <a:off x="7687736" y="3140240"/>
            <a:ext cx="2912745" cy="563880"/>
          </a:xfrm>
          <a:prstGeom prst="rect">
            <a:avLst/>
          </a:prstGeom>
        </p:spPr>
        <p:txBody>
          <a:bodyPr vert="horz" wrap="square" lIns="0" tIns="16510" rIns="0" bIns="0" rtlCol="0">
            <a:spAutoFit/>
          </a:bodyPr>
          <a:lstStyle/>
          <a:p>
            <a:pPr marL="12700">
              <a:lnSpc>
                <a:spcPct val="100000"/>
              </a:lnSpc>
              <a:spcBef>
                <a:spcPts val="130"/>
              </a:spcBef>
            </a:pPr>
            <a:r>
              <a:rPr sz="3500" b="1" spc="80" dirty="0">
                <a:latin typeface="Tahoma"/>
                <a:cs typeface="Tahoma"/>
              </a:rPr>
              <a:t>quantitative</a:t>
            </a:r>
            <a:endParaRPr sz="3500">
              <a:latin typeface="Tahoma"/>
              <a:cs typeface="Tahoma"/>
            </a:endParaRPr>
          </a:p>
        </p:txBody>
      </p:sp>
      <p:sp>
        <p:nvSpPr>
          <p:cNvPr id="6" name="object 6"/>
          <p:cNvSpPr txBox="1">
            <a:spLocks noGrp="1"/>
          </p:cNvSpPr>
          <p:nvPr>
            <p:ph type="title"/>
          </p:nvPr>
        </p:nvSpPr>
        <p:spPr>
          <a:xfrm>
            <a:off x="1238349" y="2649702"/>
            <a:ext cx="10469880" cy="594360"/>
          </a:xfrm>
          <a:prstGeom prst="rect">
            <a:avLst/>
          </a:prstGeom>
        </p:spPr>
        <p:txBody>
          <a:bodyPr vert="horz" wrap="square" lIns="0" tIns="16510" rIns="0" bIns="0" rtlCol="0">
            <a:spAutoFit/>
          </a:bodyPr>
          <a:lstStyle/>
          <a:p>
            <a:pPr marL="12700">
              <a:lnSpc>
                <a:spcPct val="100000"/>
              </a:lnSpc>
              <a:spcBef>
                <a:spcPts val="130"/>
              </a:spcBef>
              <a:tabLst>
                <a:tab pos="5353685" algn="l"/>
              </a:tabLst>
            </a:pPr>
            <a:r>
              <a:rPr sz="3700" spc="125" dirty="0"/>
              <a:t>Collecte</a:t>
            </a:r>
            <a:r>
              <a:rPr sz="3700" spc="-15" dirty="0"/>
              <a:t> </a:t>
            </a:r>
            <a:r>
              <a:rPr sz="3700" spc="200" dirty="0"/>
              <a:t>de</a:t>
            </a:r>
            <a:r>
              <a:rPr sz="3700" spc="-15" dirty="0"/>
              <a:t> </a:t>
            </a:r>
            <a:r>
              <a:rPr sz="3700" spc="160" dirty="0"/>
              <a:t>données</a:t>
            </a:r>
            <a:r>
              <a:rPr sz="3700" dirty="0"/>
              <a:t>	</a:t>
            </a:r>
            <a:r>
              <a:rPr sz="5250" spc="172" baseline="1587" dirty="0"/>
              <a:t>Analyse</a:t>
            </a:r>
            <a:r>
              <a:rPr sz="5250" spc="7" baseline="1587" dirty="0"/>
              <a:t> </a:t>
            </a:r>
            <a:r>
              <a:rPr sz="5250" spc="112" baseline="1587" dirty="0"/>
              <a:t>qualitative</a:t>
            </a:r>
            <a:r>
              <a:rPr sz="5250" spc="15" baseline="1587" dirty="0"/>
              <a:t> </a:t>
            </a:r>
            <a:r>
              <a:rPr sz="5250" spc="120" baseline="1587" dirty="0"/>
              <a:t>et</a:t>
            </a:r>
            <a:endParaRPr sz="5250" baseline="1587"/>
          </a:p>
        </p:txBody>
      </p:sp>
      <p:sp>
        <p:nvSpPr>
          <p:cNvPr id="7" name="object 7"/>
          <p:cNvSpPr txBox="1"/>
          <p:nvPr/>
        </p:nvSpPr>
        <p:spPr>
          <a:xfrm>
            <a:off x="2365573" y="3154527"/>
            <a:ext cx="2701925" cy="594360"/>
          </a:xfrm>
          <a:prstGeom prst="rect">
            <a:avLst/>
          </a:prstGeom>
        </p:spPr>
        <p:txBody>
          <a:bodyPr vert="horz" wrap="square" lIns="0" tIns="16510" rIns="0" bIns="0" rtlCol="0">
            <a:spAutoFit/>
          </a:bodyPr>
          <a:lstStyle/>
          <a:p>
            <a:pPr marL="12700">
              <a:lnSpc>
                <a:spcPct val="100000"/>
              </a:lnSpc>
              <a:spcBef>
                <a:spcPts val="130"/>
              </a:spcBef>
            </a:pPr>
            <a:r>
              <a:rPr sz="3700" b="1" spc="90" dirty="0">
                <a:latin typeface="Tahoma"/>
                <a:cs typeface="Tahoma"/>
              </a:rPr>
              <a:t>dialectales</a:t>
            </a:r>
            <a:endParaRPr sz="3700">
              <a:latin typeface="Tahoma"/>
              <a:cs typeface="Tahoma"/>
            </a:endParaRPr>
          </a:p>
        </p:txBody>
      </p:sp>
      <p:sp>
        <p:nvSpPr>
          <p:cNvPr id="8" name="object 8"/>
          <p:cNvSpPr txBox="1"/>
          <p:nvPr/>
        </p:nvSpPr>
        <p:spPr>
          <a:xfrm>
            <a:off x="12313027" y="2656941"/>
            <a:ext cx="4682490" cy="1015365"/>
          </a:xfrm>
          <a:prstGeom prst="rect">
            <a:avLst/>
          </a:prstGeom>
        </p:spPr>
        <p:txBody>
          <a:bodyPr vert="horz" wrap="square" lIns="0" tIns="74295" rIns="0" bIns="0" rtlCol="0">
            <a:spAutoFit/>
          </a:bodyPr>
          <a:lstStyle/>
          <a:p>
            <a:pPr marL="556260" marR="5080" indent="-544195">
              <a:lnSpc>
                <a:spcPts val="3679"/>
              </a:lnSpc>
              <a:spcBef>
                <a:spcPts val="585"/>
              </a:spcBef>
            </a:pPr>
            <a:r>
              <a:rPr sz="3400" b="1" spc="70" dirty="0">
                <a:latin typeface="Tahoma"/>
                <a:cs typeface="Tahoma"/>
              </a:rPr>
              <a:t>Utilisation</a:t>
            </a:r>
            <a:r>
              <a:rPr sz="3400" b="1" spc="-20" dirty="0">
                <a:latin typeface="Tahoma"/>
                <a:cs typeface="Tahoma"/>
              </a:rPr>
              <a:t> </a:t>
            </a:r>
            <a:r>
              <a:rPr sz="3400" b="1" spc="140" dirty="0">
                <a:latin typeface="Tahoma"/>
                <a:cs typeface="Tahoma"/>
              </a:rPr>
              <a:t>des</a:t>
            </a:r>
            <a:r>
              <a:rPr sz="3400" b="1" spc="-15" dirty="0">
                <a:latin typeface="Tahoma"/>
                <a:cs typeface="Tahoma"/>
              </a:rPr>
              <a:t> </a:t>
            </a:r>
            <a:r>
              <a:rPr sz="3400" b="1" spc="65" dirty="0">
                <a:latin typeface="Tahoma"/>
                <a:cs typeface="Tahoma"/>
              </a:rPr>
              <a:t>outils </a:t>
            </a:r>
            <a:r>
              <a:rPr sz="3400" b="1" spc="125" dirty="0">
                <a:latin typeface="Tahoma"/>
                <a:cs typeface="Tahoma"/>
              </a:rPr>
              <a:t>technologiques</a:t>
            </a:r>
            <a:endParaRPr sz="3400">
              <a:latin typeface="Tahoma"/>
              <a:cs typeface="Tahoma"/>
            </a:endParaRPr>
          </a:p>
        </p:txBody>
      </p:sp>
      <p:sp>
        <p:nvSpPr>
          <p:cNvPr id="9" name="object 9"/>
          <p:cNvSpPr txBox="1"/>
          <p:nvPr/>
        </p:nvSpPr>
        <p:spPr>
          <a:xfrm>
            <a:off x="1387232" y="5041324"/>
            <a:ext cx="4792980" cy="3835400"/>
          </a:xfrm>
          <a:prstGeom prst="rect">
            <a:avLst/>
          </a:prstGeom>
        </p:spPr>
        <p:txBody>
          <a:bodyPr vert="horz" wrap="square" lIns="0" tIns="12700" rIns="0" bIns="0" rtlCol="0">
            <a:spAutoFit/>
          </a:bodyPr>
          <a:lstStyle/>
          <a:p>
            <a:pPr marL="12065" marR="5080" algn="ctr">
              <a:lnSpc>
                <a:spcPct val="115700"/>
              </a:lnSpc>
              <a:spcBef>
                <a:spcPts val="100"/>
              </a:spcBef>
            </a:pPr>
            <a:r>
              <a:rPr sz="2700" dirty="0">
                <a:latin typeface="Verdana"/>
                <a:cs typeface="Verdana"/>
              </a:rPr>
              <a:t>Les</a:t>
            </a:r>
            <a:r>
              <a:rPr sz="2700" spc="-200" dirty="0">
                <a:latin typeface="Verdana"/>
                <a:cs typeface="Verdana"/>
              </a:rPr>
              <a:t> </a:t>
            </a:r>
            <a:r>
              <a:rPr sz="2700" spc="60" dirty="0">
                <a:latin typeface="Verdana"/>
                <a:cs typeface="Verdana"/>
              </a:rPr>
              <a:t>données</a:t>
            </a:r>
            <a:r>
              <a:rPr sz="2700" spc="-195" dirty="0">
                <a:latin typeface="Verdana"/>
                <a:cs typeface="Verdana"/>
              </a:rPr>
              <a:t> </a:t>
            </a:r>
            <a:r>
              <a:rPr sz="2700" spc="-10" dirty="0">
                <a:latin typeface="Verdana"/>
                <a:cs typeface="Verdana"/>
              </a:rPr>
              <a:t>dialectales </a:t>
            </a:r>
            <a:r>
              <a:rPr sz="2700" dirty="0">
                <a:latin typeface="Verdana"/>
                <a:cs typeface="Verdana"/>
              </a:rPr>
              <a:t>sont</a:t>
            </a:r>
            <a:r>
              <a:rPr sz="2700" spc="-70" dirty="0">
                <a:latin typeface="Verdana"/>
                <a:cs typeface="Verdana"/>
              </a:rPr>
              <a:t> </a:t>
            </a:r>
            <a:r>
              <a:rPr sz="2700" dirty="0">
                <a:latin typeface="Verdana"/>
                <a:cs typeface="Verdana"/>
              </a:rPr>
              <a:t>collectées</a:t>
            </a:r>
            <a:r>
              <a:rPr sz="2700" spc="-70" dirty="0">
                <a:latin typeface="Verdana"/>
                <a:cs typeface="Verdana"/>
              </a:rPr>
              <a:t> </a:t>
            </a:r>
            <a:r>
              <a:rPr sz="2700" spc="-20" dirty="0">
                <a:latin typeface="Verdana"/>
                <a:cs typeface="Verdana"/>
              </a:rPr>
              <a:t>à</a:t>
            </a:r>
            <a:r>
              <a:rPr sz="2700" spc="-65" dirty="0">
                <a:latin typeface="Verdana"/>
                <a:cs typeface="Verdana"/>
              </a:rPr>
              <a:t> </a:t>
            </a:r>
            <a:r>
              <a:rPr sz="2700" dirty="0">
                <a:latin typeface="Verdana"/>
                <a:cs typeface="Verdana"/>
              </a:rPr>
              <a:t>partir</a:t>
            </a:r>
            <a:r>
              <a:rPr sz="2700" spc="-70" dirty="0">
                <a:latin typeface="Verdana"/>
                <a:cs typeface="Verdana"/>
              </a:rPr>
              <a:t> </a:t>
            </a:r>
            <a:r>
              <a:rPr sz="2700" spc="60" dirty="0">
                <a:latin typeface="Verdana"/>
                <a:cs typeface="Verdana"/>
              </a:rPr>
              <a:t>de </a:t>
            </a:r>
            <a:r>
              <a:rPr sz="2700" dirty="0">
                <a:latin typeface="Verdana"/>
                <a:cs typeface="Verdana"/>
              </a:rPr>
              <a:t>vidéos</a:t>
            </a:r>
            <a:r>
              <a:rPr sz="2700" spc="-155" dirty="0">
                <a:latin typeface="Verdana"/>
                <a:cs typeface="Verdana"/>
              </a:rPr>
              <a:t> </a:t>
            </a:r>
            <a:r>
              <a:rPr sz="2700" spc="-10" dirty="0">
                <a:latin typeface="Verdana"/>
                <a:cs typeface="Verdana"/>
              </a:rPr>
              <a:t>YouTube, </a:t>
            </a:r>
            <a:r>
              <a:rPr sz="2700" dirty="0">
                <a:latin typeface="Verdana"/>
                <a:cs typeface="Verdana"/>
              </a:rPr>
              <a:t>d’interviews</a:t>
            </a:r>
            <a:r>
              <a:rPr sz="2700" spc="-120" dirty="0">
                <a:latin typeface="Verdana"/>
                <a:cs typeface="Verdana"/>
              </a:rPr>
              <a:t> </a:t>
            </a:r>
            <a:r>
              <a:rPr sz="2700" dirty="0">
                <a:latin typeface="Verdana"/>
                <a:cs typeface="Verdana"/>
              </a:rPr>
              <a:t>et</a:t>
            </a:r>
            <a:r>
              <a:rPr sz="2700" spc="-114" dirty="0">
                <a:latin typeface="Verdana"/>
                <a:cs typeface="Verdana"/>
              </a:rPr>
              <a:t> </a:t>
            </a:r>
            <a:r>
              <a:rPr sz="2700" spc="85" dirty="0">
                <a:latin typeface="Verdana"/>
                <a:cs typeface="Verdana"/>
              </a:rPr>
              <a:t>de</a:t>
            </a:r>
            <a:r>
              <a:rPr sz="2700" spc="-120" dirty="0">
                <a:latin typeface="Verdana"/>
                <a:cs typeface="Verdana"/>
              </a:rPr>
              <a:t> </a:t>
            </a:r>
            <a:r>
              <a:rPr sz="2700" spc="-10" dirty="0">
                <a:latin typeface="Verdana"/>
                <a:cs typeface="Verdana"/>
              </a:rPr>
              <a:t>médias </a:t>
            </a:r>
            <a:r>
              <a:rPr sz="2700" spc="-40" dirty="0">
                <a:latin typeface="Verdana"/>
                <a:cs typeface="Verdana"/>
              </a:rPr>
              <a:t>locaux,</a:t>
            </a:r>
            <a:r>
              <a:rPr sz="2700" spc="-195" dirty="0">
                <a:latin typeface="Verdana"/>
                <a:cs typeface="Verdana"/>
              </a:rPr>
              <a:t> </a:t>
            </a:r>
            <a:r>
              <a:rPr sz="2700" dirty="0">
                <a:latin typeface="Verdana"/>
                <a:cs typeface="Verdana"/>
              </a:rPr>
              <a:t>avec</a:t>
            </a:r>
            <a:r>
              <a:rPr sz="2700" spc="-195" dirty="0">
                <a:latin typeface="Verdana"/>
                <a:cs typeface="Verdana"/>
              </a:rPr>
              <a:t> </a:t>
            </a:r>
            <a:r>
              <a:rPr sz="2700" spc="80" dirty="0">
                <a:latin typeface="Verdana"/>
                <a:cs typeface="Verdana"/>
              </a:rPr>
              <a:t>une</a:t>
            </a:r>
            <a:r>
              <a:rPr sz="2700" spc="-195" dirty="0">
                <a:latin typeface="Verdana"/>
                <a:cs typeface="Verdana"/>
              </a:rPr>
              <a:t> </a:t>
            </a:r>
            <a:r>
              <a:rPr sz="2700" spc="-10" dirty="0">
                <a:latin typeface="Verdana"/>
                <a:cs typeface="Verdana"/>
              </a:rPr>
              <a:t>extraction </a:t>
            </a:r>
            <a:r>
              <a:rPr sz="2700" dirty="0">
                <a:latin typeface="Verdana"/>
                <a:cs typeface="Verdana"/>
              </a:rPr>
              <a:t>automatisée</a:t>
            </a:r>
            <a:r>
              <a:rPr sz="2700" spc="185" dirty="0">
                <a:latin typeface="Verdana"/>
                <a:cs typeface="Verdana"/>
              </a:rPr>
              <a:t> </a:t>
            </a:r>
            <a:r>
              <a:rPr sz="2700" spc="-25" dirty="0">
                <a:latin typeface="Verdana"/>
                <a:cs typeface="Verdana"/>
              </a:rPr>
              <a:t>des </a:t>
            </a:r>
            <a:r>
              <a:rPr sz="2700" dirty="0">
                <a:latin typeface="Verdana"/>
                <a:cs typeface="Verdana"/>
              </a:rPr>
              <a:t>transcriptions</a:t>
            </a:r>
            <a:r>
              <a:rPr sz="2700" spc="-55" dirty="0">
                <a:latin typeface="Verdana"/>
                <a:cs typeface="Verdana"/>
              </a:rPr>
              <a:t> </a:t>
            </a:r>
            <a:r>
              <a:rPr sz="2700" spc="-40" dirty="0">
                <a:latin typeface="Verdana"/>
                <a:cs typeface="Verdana"/>
              </a:rPr>
              <a:t>via</a:t>
            </a:r>
            <a:r>
              <a:rPr sz="2700" spc="-50" dirty="0">
                <a:latin typeface="Verdana"/>
                <a:cs typeface="Verdana"/>
              </a:rPr>
              <a:t> </a:t>
            </a:r>
            <a:r>
              <a:rPr sz="2700" dirty="0">
                <a:latin typeface="Verdana"/>
                <a:cs typeface="Verdana"/>
              </a:rPr>
              <a:t>des</a:t>
            </a:r>
            <a:r>
              <a:rPr sz="2700" spc="-50" dirty="0">
                <a:latin typeface="Verdana"/>
                <a:cs typeface="Verdana"/>
              </a:rPr>
              <a:t> </a:t>
            </a:r>
            <a:r>
              <a:rPr sz="2700" spc="-10" dirty="0">
                <a:latin typeface="Verdana"/>
                <a:cs typeface="Verdana"/>
              </a:rPr>
              <a:t>outils technologiques.</a:t>
            </a:r>
            <a:endParaRPr sz="2700" dirty="0">
              <a:latin typeface="Verdana"/>
              <a:cs typeface="Verdana"/>
            </a:endParaRPr>
          </a:p>
        </p:txBody>
      </p:sp>
      <p:sp>
        <p:nvSpPr>
          <p:cNvPr id="10" name="object 10"/>
          <p:cNvSpPr txBox="1"/>
          <p:nvPr/>
        </p:nvSpPr>
        <p:spPr>
          <a:xfrm>
            <a:off x="6686326" y="5041324"/>
            <a:ext cx="4915535" cy="2882900"/>
          </a:xfrm>
          <a:prstGeom prst="rect">
            <a:avLst/>
          </a:prstGeom>
        </p:spPr>
        <p:txBody>
          <a:bodyPr vert="horz" wrap="square" lIns="0" tIns="12700" rIns="0" bIns="0" rtlCol="0">
            <a:spAutoFit/>
          </a:bodyPr>
          <a:lstStyle/>
          <a:p>
            <a:pPr marL="12700" marR="5080" algn="ctr">
              <a:lnSpc>
                <a:spcPct val="115700"/>
              </a:lnSpc>
              <a:spcBef>
                <a:spcPts val="100"/>
              </a:spcBef>
            </a:pPr>
            <a:r>
              <a:rPr sz="2700" dirty="0">
                <a:latin typeface="Verdana"/>
                <a:cs typeface="Verdana"/>
              </a:rPr>
              <a:t>Les</a:t>
            </a:r>
            <a:r>
              <a:rPr sz="2700" spc="-80" dirty="0">
                <a:latin typeface="Verdana"/>
                <a:cs typeface="Verdana"/>
              </a:rPr>
              <a:t> </a:t>
            </a:r>
            <a:r>
              <a:rPr sz="2700" spc="60" dirty="0">
                <a:latin typeface="Verdana"/>
                <a:cs typeface="Verdana"/>
              </a:rPr>
              <a:t>données</a:t>
            </a:r>
            <a:r>
              <a:rPr sz="2700" spc="-80" dirty="0">
                <a:latin typeface="Verdana"/>
                <a:cs typeface="Verdana"/>
              </a:rPr>
              <a:t> </a:t>
            </a:r>
            <a:r>
              <a:rPr sz="2700" dirty="0">
                <a:latin typeface="Verdana"/>
                <a:cs typeface="Verdana"/>
              </a:rPr>
              <a:t>collectées</a:t>
            </a:r>
            <a:r>
              <a:rPr sz="2700" spc="-75" dirty="0">
                <a:latin typeface="Verdana"/>
                <a:cs typeface="Verdana"/>
              </a:rPr>
              <a:t> </a:t>
            </a:r>
            <a:r>
              <a:rPr sz="2700" spc="-20" dirty="0">
                <a:latin typeface="Verdana"/>
                <a:cs typeface="Verdana"/>
              </a:rPr>
              <a:t>sont analysées</a:t>
            </a:r>
            <a:r>
              <a:rPr sz="2700" spc="-195" dirty="0">
                <a:latin typeface="Verdana"/>
                <a:cs typeface="Verdana"/>
              </a:rPr>
              <a:t> </a:t>
            </a:r>
            <a:r>
              <a:rPr sz="2700" spc="-10" dirty="0">
                <a:latin typeface="Verdana"/>
                <a:cs typeface="Verdana"/>
              </a:rPr>
              <a:t>sur</a:t>
            </a:r>
            <a:r>
              <a:rPr sz="2700" spc="-190" dirty="0">
                <a:latin typeface="Verdana"/>
                <a:cs typeface="Verdana"/>
              </a:rPr>
              <a:t> </a:t>
            </a:r>
            <a:r>
              <a:rPr sz="2700" spc="-20" dirty="0">
                <a:latin typeface="Verdana"/>
                <a:cs typeface="Verdana"/>
              </a:rPr>
              <a:t>les</a:t>
            </a:r>
            <a:r>
              <a:rPr sz="2700" spc="-190" dirty="0">
                <a:latin typeface="Verdana"/>
                <a:cs typeface="Verdana"/>
              </a:rPr>
              <a:t> </a:t>
            </a:r>
            <a:r>
              <a:rPr sz="2700" spc="-10" dirty="0">
                <a:latin typeface="Verdana"/>
                <a:cs typeface="Verdana"/>
              </a:rPr>
              <a:t>plans </a:t>
            </a:r>
            <a:r>
              <a:rPr sz="2700" dirty="0">
                <a:latin typeface="Verdana"/>
                <a:cs typeface="Verdana"/>
              </a:rPr>
              <a:t>phonétique,</a:t>
            </a:r>
            <a:r>
              <a:rPr sz="2700" spc="20" dirty="0">
                <a:latin typeface="Verdana"/>
                <a:cs typeface="Verdana"/>
              </a:rPr>
              <a:t> </a:t>
            </a:r>
            <a:r>
              <a:rPr sz="2700" dirty="0">
                <a:latin typeface="Verdana"/>
                <a:cs typeface="Verdana"/>
              </a:rPr>
              <a:t>lexicale</a:t>
            </a:r>
            <a:r>
              <a:rPr sz="2700" spc="20" dirty="0">
                <a:latin typeface="Verdana"/>
                <a:cs typeface="Verdana"/>
              </a:rPr>
              <a:t> </a:t>
            </a:r>
            <a:r>
              <a:rPr sz="2700" spc="-25" dirty="0">
                <a:latin typeface="Verdana"/>
                <a:cs typeface="Verdana"/>
              </a:rPr>
              <a:t>et </a:t>
            </a:r>
            <a:r>
              <a:rPr sz="2700" dirty="0">
                <a:latin typeface="Verdana"/>
                <a:cs typeface="Verdana"/>
              </a:rPr>
              <a:t>syntaxique</a:t>
            </a:r>
            <a:r>
              <a:rPr sz="2700" spc="-150" dirty="0">
                <a:latin typeface="Verdana"/>
                <a:cs typeface="Verdana"/>
              </a:rPr>
              <a:t> </a:t>
            </a:r>
            <a:r>
              <a:rPr sz="2700" spc="60" dirty="0">
                <a:latin typeface="Verdana"/>
                <a:cs typeface="Verdana"/>
              </a:rPr>
              <a:t>pour</a:t>
            </a:r>
            <a:r>
              <a:rPr sz="2700" spc="-150" dirty="0">
                <a:latin typeface="Verdana"/>
                <a:cs typeface="Verdana"/>
              </a:rPr>
              <a:t> </a:t>
            </a:r>
            <a:r>
              <a:rPr sz="2700" spc="-10" dirty="0">
                <a:latin typeface="Verdana"/>
                <a:cs typeface="Verdana"/>
              </a:rPr>
              <a:t>identifier </a:t>
            </a:r>
            <a:r>
              <a:rPr sz="2700" spc="-20" dirty="0">
                <a:latin typeface="Verdana"/>
                <a:cs typeface="Verdana"/>
              </a:rPr>
              <a:t>les</a:t>
            </a:r>
            <a:r>
              <a:rPr sz="2700" spc="-90" dirty="0">
                <a:latin typeface="Verdana"/>
                <a:cs typeface="Verdana"/>
              </a:rPr>
              <a:t> </a:t>
            </a:r>
            <a:r>
              <a:rPr sz="2700" dirty="0">
                <a:latin typeface="Verdana"/>
                <a:cs typeface="Verdana"/>
              </a:rPr>
              <a:t>spécificités</a:t>
            </a:r>
            <a:r>
              <a:rPr sz="2700" spc="-90" dirty="0">
                <a:latin typeface="Verdana"/>
                <a:cs typeface="Verdana"/>
              </a:rPr>
              <a:t> </a:t>
            </a:r>
            <a:r>
              <a:rPr sz="2700" spc="85" dirty="0">
                <a:latin typeface="Verdana"/>
                <a:cs typeface="Verdana"/>
              </a:rPr>
              <a:t>de</a:t>
            </a:r>
            <a:r>
              <a:rPr sz="2700" spc="-90" dirty="0">
                <a:latin typeface="Verdana"/>
                <a:cs typeface="Verdana"/>
              </a:rPr>
              <a:t> </a:t>
            </a:r>
            <a:r>
              <a:rPr sz="2700" spc="70" dirty="0">
                <a:latin typeface="Verdana"/>
                <a:cs typeface="Verdana"/>
              </a:rPr>
              <a:t>chaque </a:t>
            </a:r>
            <a:r>
              <a:rPr sz="2700" spc="35" dirty="0">
                <a:latin typeface="Verdana"/>
                <a:cs typeface="Verdana"/>
              </a:rPr>
              <a:t>dialecte</a:t>
            </a:r>
            <a:endParaRPr sz="2700" dirty="0">
              <a:latin typeface="Verdana"/>
              <a:cs typeface="Verdana"/>
            </a:endParaRPr>
          </a:p>
        </p:txBody>
      </p:sp>
      <p:sp>
        <p:nvSpPr>
          <p:cNvPr id="11" name="object 11"/>
          <p:cNvSpPr txBox="1"/>
          <p:nvPr/>
        </p:nvSpPr>
        <p:spPr>
          <a:xfrm>
            <a:off x="12320671" y="5041324"/>
            <a:ext cx="4667250" cy="3359150"/>
          </a:xfrm>
          <a:prstGeom prst="rect">
            <a:avLst/>
          </a:prstGeom>
        </p:spPr>
        <p:txBody>
          <a:bodyPr vert="horz" wrap="square" lIns="0" tIns="12700" rIns="0" bIns="0" rtlCol="0">
            <a:spAutoFit/>
          </a:bodyPr>
          <a:lstStyle/>
          <a:p>
            <a:pPr marL="12065" marR="5080" algn="ctr">
              <a:lnSpc>
                <a:spcPct val="115700"/>
              </a:lnSpc>
              <a:spcBef>
                <a:spcPts val="100"/>
              </a:spcBef>
            </a:pPr>
            <a:r>
              <a:rPr sz="2700" dirty="0">
                <a:latin typeface="Verdana"/>
                <a:cs typeface="Verdana"/>
              </a:rPr>
              <a:t>L’utilisation</a:t>
            </a:r>
            <a:r>
              <a:rPr sz="2700" spc="-65" dirty="0">
                <a:latin typeface="Verdana"/>
                <a:cs typeface="Verdana"/>
              </a:rPr>
              <a:t> </a:t>
            </a:r>
            <a:r>
              <a:rPr sz="2700" dirty="0">
                <a:latin typeface="Verdana"/>
                <a:cs typeface="Verdana"/>
              </a:rPr>
              <a:t>d’outils</a:t>
            </a:r>
            <a:r>
              <a:rPr sz="2700" spc="-60" dirty="0">
                <a:latin typeface="Verdana"/>
                <a:cs typeface="Verdana"/>
              </a:rPr>
              <a:t> </a:t>
            </a:r>
            <a:r>
              <a:rPr sz="2700" spc="190" dirty="0">
                <a:latin typeface="Verdana"/>
                <a:cs typeface="Verdana"/>
              </a:rPr>
              <a:t>NLP</a:t>
            </a:r>
            <a:r>
              <a:rPr sz="2700" spc="-65" dirty="0">
                <a:latin typeface="Verdana"/>
                <a:cs typeface="Verdana"/>
              </a:rPr>
              <a:t> </a:t>
            </a:r>
            <a:r>
              <a:rPr sz="2700" spc="-25" dirty="0">
                <a:latin typeface="Verdana"/>
                <a:cs typeface="Verdana"/>
              </a:rPr>
              <a:t>et </a:t>
            </a:r>
            <a:r>
              <a:rPr sz="2700" spc="85" dirty="0">
                <a:latin typeface="Verdana"/>
                <a:cs typeface="Verdana"/>
              </a:rPr>
              <a:t>de</a:t>
            </a:r>
            <a:r>
              <a:rPr sz="2700" spc="-50" dirty="0">
                <a:latin typeface="Verdana"/>
                <a:cs typeface="Verdana"/>
              </a:rPr>
              <a:t> </a:t>
            </a:r>
            <a:r>
              <a:rPr sz="2700" dirty="0">
                <a:latin typeface="Verdana"/>
                <a:cs typeface="Verdana"/>
              </a:rPr>
              <a:t>logiciels</a:t>
            </a:r>
            <a:r>
              <a:rPr sz="2700" spc="-50" dirty="0">
                <a:latin typeface="Verdana"/>
                <a:cs typeface="Verdana"/>
              </a:rPr>
              <a:t> </a:t>
            </a:r>
            <a:r>
              <a:rPr sz="2700" spc="-10" dirty="0">
                <a:latin typeface="Verdana"/>
                <a:cs typeface="Verdana"/>
              </a:rPr>
              <a:t>spécialisés </a:t>
            </a:r>
            <a:r>
              <a:rPr sz="2700" spc="65" dirty="0">
                <a:latin typeface="Verdana"/>
                <a:cs typeface="Verdana"/>
              </a:rPr>
              <a:t>permet</a:t>
            </a:r>
            <a:r>
              <a:rPr sz="2700" spc="-40" dirty="0">
                <a:latin typeface="Verdana"/>
                <a:cs typeface="Verdana"/>
              </a:rPr>
              <a:t> </a:t>
            </a:r>
            <a:r>
              <a:rPr sz="2700" dirty="0">
                <a:latin typeface="Verdana"/>
                <a:cs typeface="Verdana"/>
              </a:rPr>
              <a:t>d’automatiser</a:t>
            </a:r>
            <a:r>
              <a:rPr sz="2700" spc="-35" dirty="0">
                <a:latin typeface="Verdana"/>
                <a:cs typeface="Verdana"/>
              </a:rPr>
              <a:t> </a:t>
            </a:r>
            <a:r>
              <a:rPr sz="2700" spc="-25" dirty="0">
                <a:latin typeface="Verdana"/>
                <a:cs typeface="Verdana"/>
              </a:rPr>
              <a:t>le </a:t>
            </a:r>
            <a:r>
              <a:rPr sz="2700" spc="45" dirty="0">
                <a:latin typeface="Verdana"/>
                <a:cs typeface="Verdana"/>
              </a:rPr>
              <a:t>traitement</a:t>
            </a:r>
            <a:r>
              <a:rPr sz="2700" spc="-215" dirty="0">
                <a:latin typeface="Verdana"/>
                <a:cs typeface="Verdana"/>
              </a:rPr>
              <a:t> </a:t>
            </a:r>
            <a:r>
              <a:rPr sz="2700" spc="-25" dirty="0">
                <a:latin typeface="Verdana"/>
                <a:cs typeface="Verdana"/>
              </a:rPr>
              <a:t>des </a:t>
            </a:r>
            <a:r>
              <a:rPr sz="2700" dirty="0">
                <a:latin typeface="Verdana"/>
                <a:cs typeface="Verdana"/>
              </a:rPr>
              <a:t>transcriptions</a:t>
            </a:r>
            <a:r>
              <a:rPr sz="2700" spc="180" dirty="0">
                <a:latin typeface="Verdana"/>
                <a:cs typeface="Verdana"/>
              </a:rPr>
              <a:t> </a:t>
            </a:r>
            <a:r>
              <a:rPr sz="2700" spc="-25" dirty="0">
                <a:latin typeface="Verdana"/>
                <a:cs typeface="Verdana"/>
              </a:rPr>
              <a:t>et </a:t>
            </a:r>
            <a:r>
              <a:rPr sz="2700" spc="45" dirty="0">
                <a:latin typeface="Verdana"/>
                <a:cs typeface="Verdana"/>
              </a:rPr>
              <a:t>d’approfondir</a:t>
            </a:r>
            <a:r>
              <a:rPr sz="2700" spc="-225" dirty="0">
                <a:latin typeface="Verdana"/>
                <a:cs typeface="Verdana"/>
              </a:rPr>
              <a:t> </a:t>
            </a:r>
            <a:r>
              <a:rPr sz="2700" spc="-10" dirty="0">
                <a:latin typeface="Verdana"/>
                <a:cs typeface="Verdana"/>
              </a:rPr>
              <a:t>l’analyse linguistique.</a:t>
            </a:r>
            <a:endParaRPr sz="2700">
              <a:latin typeface="Verdana"/>
              <a:cs typeface="Verdana"/>
            </a:endParaRPr>
          </a:p>
        </p:txBody>
      </p:sp>
      <p:pic>
        <p:nvPicPr>
          <p:cNvPr id="12" name="object 12"/>
          <p:cNvPicPr/>
          <p:nvPr/>
        </p:nvPicPr>
        <p:blipFill>
          <a:blip r:embed="rId3" cstate="print"/>
          <a:stretch>
            <a:fillRect/>
          </a:stretch>
        </p:blipFill>
        <p:spPr>
          <a:xfrm>
            <a:off x="3187155" y="3709016"/>
            <a:ext cx="1193112" cy="889920"/>
          </a:xfrm>
          <a:prstGeom prst="rect">
            <a:avLst/>
          </a:prstGeom>
        </p:spPr>
      </p:pic>
      <p:sp>
        <p:nvSpPr>
          <p:cNvPr id="13" name="object 13"/>
          <p:cNvSpPr txBox="1"/>
          <p:nvPr/>
        </p:nvSpPr>
        <p:spPr>
          <a:xfrm>
            <a:off x="3488376" y="3797065"/>
            <a:ext cx="590550" cy="659130"/>
          </a:xfrm>
          <a:prstGeom prst="rect">
            <a:avLst/>
          </a:prstGeom>
        </p:spPr>
        <p:txBody>
          <a:bodyPr vert="horz" wrap="square" lIns="0" tIns="13335" rIns="0" bIns="0" rtlCol="0">
            <a:spAutoFit/>
          </a:bodyPr>
          <a:lstStyle/>
          <a:p>
            <a:pPr marL="12700">
              <a:lnSpc>
                <a:spcPct val="100000"/>
              </a:lnSpc>
              <a:spcBef>
                <a:spcPts val="105"/>
              </a:spcBef>
            </a:pPr>
            <a:r>
              <a:rPr sz="4150" b="1" spc="-465" dirty="0">
                <a:solidFill>
                  <a:srgbClr val="FFFFFF"/>
                </a:solidFill>
                <a:latin typeface="Tahoma"/>
                <a:cs typeface="Tahoma"/>
              </a:rPr>
              <a:t>01</a:t>
            </a:r>
            <a:endParaRPr sz="4150">
              <a:latin typeface="Tahoma"/>
              <a:cs typeface="Tahoma"/>
            </a:endParaRPr>
          </a:p>
        </p:txBody>
      </p:sp>
      <p:pic>
        <p:nvPicPr>
          <p:cNvPr id="14" name="object 14"/>
          <p:cNvPicPr/>
          <p:nvPr/>
        </p:nvPicPr>
        <p:blipFill>
          <a:blip r:embed="rId4" cstate="print"/>
          <a:stretch>
            <a:fillRect/>
          </a:stretch>
        </p:blipFill>
        <p:spPr>
          <a:xfrm>
            <a:off x="8547418" y="3709016"/>
            <a:ext cx="1193112" cy="889920"/>
          </a:xfrm>
          <a:prstGeom prst="rect">
            <a:avLst/>
          </a:prstGeom>
        </p:spPr>
      </p:pic>
      <p:sp>
        <p:nvSpPr>
          <p:cNvPr id="15" name="object 15"/>
          <p:cNvSpPr txBox="1"/>
          <p:nvPr/>
        </p:nvSpPr>
        <p:spPr>
          <a:xfrm>
            <a:off x="8796443" y="3797065"/>
            <a:ext cx="695325" cy="659130"/>
          </a:xfrm>
          <a:prstGeom prst="rect">
            <a:avLst/>
          </a:prstGeom>
        </p:spPr>
        <p:txBody>
          <a:bodyPr vert="horz" wrap="square" lIns="0" tIns="13335" rIns="0" bIns="0" rtlCol="0">
            <a:spAutoFit/>
          </a:bodyPr>
          <a:lstStyle/>
          <a:p>
            <a:pPr marL="12700">
              <a:lnSpc>
                <a:spcPct val="100000"/>
              </a:lnSpc>
              <a:spcBef>
                <a:spcPts val="105"/>
              </a:spcBef>
            </a:pPr>
            <a:r>
              <a:rPr sz="4150" b="1" spc="-25" dirty="0">
                <a:solidFill>
                  <a:srgbClr val="FFFFFF"/>
                </a:solidFill>
                <a:latin typeface="Tahoma"/>
                <a:cs typeface="Tahoma"/>
              </a:rPr>
              <a:t>02</a:t>
            </a:r>
            <a:endParaRPr sz="4150">
              <a:latin typeface="Tahoma"/>
              <a:cs typeface="Tahoma"/>
            </a:endParaRPr>
          </a:p>
        </p:txBody>
      </p:sp>
      <p:pic>
        <p:nvPicPr>
          <p:cNvPr id="16" name="object 16"/>
          <p:cNvPicPr/>
          <p:nvPr/>
        </p:nvPicPr>
        <p:blipFill>
          <a:blip r:embed="rId4" cstate="print"/>
          <a:stretch>
            <a:fillRect/>
          </a:stretch>
        </p:blipFill>
        <p:spPr>
          <a:xfrm>
            <a:off x="14057492" y="3709016"/>
            <a:ext cx="1193112" cy="889920"/>
          </a:xfrm>
          <a:prstGeom prst="rect">
            <a:avLst/>
          </a:prstGeom>
        </p:spPr>
      </p:pic>
      <p:sp>
        <p:nvSpPr>
          <p:cNvPr id="17" name="object 17"/>
          <p:cNvSpPr txBox="1"/>
          <p:nvPr/>
        </p:nvSpPr>
        <p:spPr>
          <a:xfrm>
            <a:off x="14306005" y="3797065"/>
            <a:ext cx="696595" cy="659130"/>
          </a:xfrm>
          <a:prstGeom prst="rect">
            <a:avLst/>
          </a:prstGeom>
        </p:spPr>
        <p:txBody>
          <a:bodyPr vert="horz" wrap="square" lIns="0" tIns="13335" rIns="0" bIns="0" rtlCol="0">
            <a:spAutoFit/>
          </a:bodyPr>
          <a:lstStyle/>
          <a:p>
            <a:pPr marL="12700">
              <a:lnSpc>
                <a:spcPct val="100000"/>
              </a:lnSpc>
              <a:spcBef>
                <a:spcPts val="105"/>
              </a:spcBef>
            </a:pPr>
            <a:r>
              <a:rPr sz="4150" b="1" spc="-25" dirty="0">
                <a:solidFill>
                  <a:srgbClr val="FFFFFF"/>
                </a:solidFill>
                <a:latin typeface="Tahoma"/>
                <a:cs typeface="Tahoma"/>
              </a:rPr>
              <a:t>03</a:t>
            </a:r>
            <a:endParaRPr sz="415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p:cNvSpPr txBox="1"/>
          <p:nvPr/>
        </p:nvSpPr>
        <p:spPr>
          <a:xfrm>
            <a:off x="1238349" y="1281661"/>
            <a:ext cx="5090795" cy="1099185"/>
          </a:xfrm>
          <a:prstGeom prst="rect">
            <a:avLst/>
          </a:prstGeom>
        </p:spPr>
        <p:txBody>
          <a:bodyPr vert="horz" wrap="square" lIns="0" tIns="81915" rIns="0" bIns="0" rtlCol="0">
            <a:spAutoFit/>
          </a:bodyPr>
          <a:lstStyle/>
          <a:p>
            <a:pPr marL="1139825" marR="5080" indent="-1127760">
              <a:lnSpc>
                <a:spcPts val="3979"/>
              </a:lnSpc>
              <a:spcBef>
                <a:spcPts val="645"/>
              </a:spcBef>
            </a:pPr>
            <a:r>
              <a:rPr sz="3700" b="1" spc="125" dirty="0">
                <a:latin typeface="Tahoma"/>
                <a:cs typeface="Tahoma"/>
              </a:rPr>
              <a:t>Collecte</a:t>
            </a:r>
            <a:r>
              <a:rPr sz="3700" b="1" spc="-15" dirty="0">
                <a:latin typeface="Tahoma"/>
                <a:cs typeface="Tahoma"/>
              </a:rPr>
              <a:t> </a:t>
            </a:r>
            <a:r>
              <a:rPr sz="3700" b="1" spc="200" dirty="0">
                <a:latin typeface="Tahoma"/>
                <a:cs typeface="Tahoma"/>
              </a:rPr>
              <a:t>de</a:t>
            </a:r>
            <a:r>
              <a:rPr sz="3700" b="1" spc="-15" dirty="0">
                <a:latin typeface="Tahoma"/>
                <a:cs typeface="Tahoma"/>
              </a:rPr>
              <a:t> </a:t>
            </a:r>
            <a:r>
              <a:rPr sz="3700" b="1" spc="160" dirty="0">
                <a:latin typeface="Tahoma"/>
                <a:cs typeface="Tahoma"/>
              </a:rPr>
              <a:t>données </a:t>
            </a:r>
            <a:r>
              <a:rPr sz="3700" b="1" spc="90" dirty="0">
                <a:latin typeface="Tahoma"/>
                <a:cs typeface="Tahoma"/>
              </a:rPr>
              <a:t>dialectales</a:t>
            </a:r>
            <a:endParaRPr sz="3700">
              <a:latin typeface="Tahoma"/>
              <a:cs typeface="Tahoma"/>
            </a:endParaRPr>
          </a:p>
        </p:txBody>
      </p:sp>
      <p:pic>
        <p:nvPicPr>
          <p:cNvPr id="5" name="Image 4">
            <a:extLst>
              <a:ext uri="{FF2B5EF4-FFF2-40B4-BE49-F238E27FC236}">
                <a16:creationId xmlns:a16="http://schemas.microsoft.com/office/drawing/2014/main" id="{A4F0EF0C-2395-FEF7-1AAC-6ABFA456E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42" y="4076700"/>
            <a:ext cx="9341757" cy="5181600"/>
          </a:xfrm>
          <a:prstGeom prst="rect">
            <a:avLst/>
          </a:prstGeom>
        </p:spPr>
      </p:pic>
      <p:pic>
        <p:nvPicPr>
          <p:cNvPr id="7" name="Image 6">
            <a:extLst>
              <a:ext uri="{FF2B5EF4-FFF2-40B4-BE49-F238E27FC236}">
                <a16:creationId xmlns:a16="http://schemas.microsoft.com/office/drawing/2014/main" id="{F7A8891F-B8B6-57D5-1266-82CFAC352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0" y="4457700"/>
            <a:ext cx="3872140" cy="4479471"/>
          </a:xfrm>
          <a:prstGeom prst="rect">
            <a:avLst/>
          </a:prstGeom>
        </p:spPr>
      </p:pic>
      <p:pic>
        <p:nvPicPr>
          <p:cNvPr id="9" name="Image 8">
            <a:extLst>
              <a:ext uri="{FF2B5EF4-FFF2-40B4-BE49-F238E27FC236}">
                <a16:creationId xmlns:a16="http://schemas.microsoft.com/office/drawing/2014/main" id="{76D7866F-7F50-2A73-F2A5-E7DB8B43F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2641" y="1221337"/>
            <a:ext cx="4610100" cy="25816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5AF03-D550-CB2F-80E5-1CA4CB1B25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931F67-6F1F-69FF-EC35-B85FCD887A30}"/>
              </a:ext>
            </a:extLst>
          </p:cNvPr>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150" spc="180" dirty="0">
                <a:solidFill>
                  <a:srgbClr val="171FD0"/>
                </a:solidFill>
              </a:rPr>
              <a:t>Méthodologie</a:t>
            </a:r>
            <a:endParaRPr sz="3150"/>
          </a:p>
        </p:txBody>
      </p:sp>
      <p:sp>
        <p:nvSpPr>
          <p:cNvPr id="3" name="object 3">
            <a:extLst>
              <a:ext uri="{FF2B5EF4-FFF2-40B4-BE49-F238E27FC236}">
                <a16:creationId xmlns:a16="http://schemas.microsoft.com/office/drawing/2014/main" id="{7D330FAE-B545-9EBD-2DC0-158578B3FB9D}"/>
              </a:ext>
            </a:extLst>
          </p:cNvPr>
          <p:cNvSpPr txBox="1"/>
          <p:nvPr/>
        </p:nvSpPr>
        <p:spPr>
          <a:xfrm>
            <a:off x="1238349" y="1281661"/>
            <a:ext cx="5090795" cy="1099185"/>
          </a:xfrm>
          <a:prstGeom prst="rect">
            <a:avLst/>
          </a:prstGeom>
        </p:spPr>
        <p:txBody>
          <a:bodyPr vert="horz" wrap="square" lIns="0" tIns="81915" rIns="0" bIns="0" rtlCol="0">
            <a:spAutoFit/>
          </a:bodyPr>
          <a:lstStyle/>
          <a:p>
            <a:pPr marL="1139825" marR="5080" indent="-1127760">
              <a:lnSpc>
                <a:spcPts val="3979"/>
              </a:lnSpc>
              <a:spcBef>
                <a:spcPts val="645"/>
              </a:spcBef>
            </a:pPr>
            <a:r>
              <a:rPr sz="3700" b="1" spc="125" dirty="0">
                <a:latin typeface="Tahoma"/>
                <a:cs typeface="Tahoma"/>
              </a:rPr>
              <a:t>Collecte</a:t>
            </a:r>
            <a:r>
              <a:rPr sz="3700" b="1" spc="-15" dirty="0">
                <a:latin typeface="Tahoma"/>
                <a:cs typeface="Tahoma"/>
              </a:rPr>
              <a:t> </a:t>
            </a:r>
            <a:r>
              <a:rPr sz="3700" b="1" spc="200" dirty="0">
                <a:latin typeface="Tahoma"/>
                <a:cs typeface="Tahoma"/>
              </a:rPr>
              <a:t>de</a:t>
            </a:r>
            <a:r>
              <a:rPr sz="3700" b="1" spc="-15" dirty="0">
                <a:latin typeface="Tahoma"/>
                <a:cs typeface="Tahoma"/>
              </a:rPr>
              <a:t> </a:t>
            </a:r>
            <a:r>
              <a:rPr sz="3700" b="1" spc="160" dirty="0">
                <a:latin typeface="Tahoma"/>
                <a:cs typeface="Tahoma"/>
              </a:rPr>
              <a:t>données </a:t>
            </a:r>
            <a:r>
              <a:rPr sz="3700" b="1" spc="90" dirty="0">
                <a:latin typeface="Tahoma"/>
                <a:cs typeface="Tahoma"/>
              </a:rPr>
              <a:t>dialectales</a:t>
            </a:r>
            <a:endParaRPr sz="3700">
              <a:latin typeface="Tahoma"/>
              <a:cs typeface="Tahoma"/>
            </a:endParaRPr>
          </a:p>
        </p:txBody>
      </p:sp>
      <p:pic>
        <p:nvPicPr>
          <p:cNvPr id="9" name="Image 8">
            <a:extLst>
              <a:ext uri="{FF2B5EF4-FFF2-40B4-BE49-F238E27FC236}">
                <a16:creationId xmlns:a16="http://schemas.microsoft.com/office/drawing/2014/main" id="{8C7A6FE2-E819-DDB0-969A-BF3FEA288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641" y="1221337"/>
            <a:ext cx="4610100" cy="2581656"/>
          </a:xfrm>
          <a:prstGeom prst="rect">
            <a:avLst/>
          </a:prstGeom>
        </p:spPr>
      </p:pic>
      <p:pic>
        <p:nvPicPr>
          <p:cNvPr id="10" name="Image 9">
            <a:extLst>
              <a:ext uri="{FF2B5EF4-FFF2-40B4-BE49-F238E27FC236}">
                <a16:creationId xmlns:a16="http://schemas.microsoft.com/office/drawing/2014/main" id="{F6D06490-260E-6E3D-1766-DC297CD4B7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43" y="4152900"/>
            <a:ext cx="8503557" cy="5105400"/>
          </a:xfrm>
          <a:prstGeom prst="rect">
            <a:avLst/>
          </a:prstGeom>
        </p:spPr>
      </p:pic>
      <p:pic>
        <p:nvPicPr>
          <p:cNvPr id="12" name="Image 11">
            <a:extLst>
              <a:ext uri="{FF2B5EF4-FFF2-40B4-BE49-F238E27FC236}">
                <a16:creationId xmlns:a16="http://schemas.microsoft.com/office/drawing/2014/main" id="{2ACDE1FD-4CA7-7B40-E12C-B0994A031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1116" y="5228844"/>
            <a:ext cx="3143250" cy="2581656"/>
          </a:xfrm>
          <a:prstGeom prst="rect">
            <a:avLst/>
          </a:prstGeom>
        </p:spPr>
      </p:pic>
    </p:spTree>
    <p:extLst>
      <p:ext uri="{BB962C8B-B14F-4D97-AF65-F5344CB8AC3E}">
        <p14:creationId xmlns:p14="http://schemas.microsoft.com/office/powerpoint/2010/main" val="580572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545</TotalTime>
  <Words>1481</Words>
  <Application>Microsoft Office PowerPoint</Application>
  <PresentationFormat>Custom</PresentationFormat>
  <Paragraphs>188</Paragraphs>
  <Slides>30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Calibri</vt:lpstr>
      <vt:lpstr>Lucida Sans Unicode</vt:lpstr>
      <vt:lpstr>Tahoma</vt:lpstr>
      <vt:lpstr>Times New Roman</vt:lpstr>
      <vt:lpstr>Verdana</vt:lpstr>
      <vt:lpstr>Office Theme</vt:lpstr>
      <vt:lpstr>PowerPoint Presentation</vt:lpstr>
      <vt:lpstr>PowerPoint Presentation</vt:lpstr>
      <vt:lpstr>PowerPoint Presentation</vt:lpstr>
      <vt:lpstr>Titre et Introduction</vt:lpstr>
      <vt:lpstr>Contexte et Motivation</vt:lpstr>
      <vt:lpstr>Méthodologie - Vue d’ensemble</vt:lpstr>
      <vt:lpstr>Collecte de données Analyse qualitative et</vt:lpstr>
      <vt:lpstr>Méthodologie</vt:lpstr>
      <vt:lpstr>Méthodologie</vt:lpstr>
      <vt:lpstr>Méthodologie</vt:lpstr>
      <vt:lpstr>Méthodologie</vt:lpstr>
      <vt:lpstr>Méthodologie</vt:lpstr>
      <vt:lpstr>Méthodologie</vt:lpstr>
      <vt:lpstr>Méthodologie</vt:lpstr>
      <vt:lpstr>Méthodologie</vt:lpstr>
      <vt:lpstr>Méthodologie</vt:lpstr>
      <vt:lpstr>Méthodologie</vt:lpstr>
      <vt:lpstr>Méthodologie</vt:lpstr>
      <vt:lpstr>Méthodologie</vt:lpstr>
      <vt:lpstr>Méthodologie</vt:lpstr>
      <vt:lpstr>Méthodologie</vt:lpstr>
      <vt:lpstr>Description des Variantes Dialectales Introduction aux Variantes Dialectales</vt:lpstr>
      <vt:lpstr>Description des Variantes Dialectales Présentation des Régions</vt:lpstr>
      <vt:lpstr>Description des Variantes Dialectales Exemples Concrets de Variations Dialectales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projet entreprise moderne dégradé bleu </dc:title>
  <dc:creator>bouchama touhami</dc:creator>
  <cp:keywords>DAGcMLRUf08,BAFzDH8Ts04</cp:keywords>
  <cp:lastModifiedBy>DELL</cp:lastModifiedBy>
  <cp:revision>53</cp:revision>
  <dcterms:created xsi:type="dcterms:W3CDTF">2025-01-14T21:23:27Z</dcterms:created>
  <dcterms:modified xsi:type="dcterms:W3CDTF">2025-01-17T12:09:20Z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2025-01-14T00:00:00Z</vt:filetime>
  </property>
  <property fmtid="{D5CDD505-2E9C-101B-9397-08002B2CF9AE}" pid="3" name="Creator">
    <vt:lpwstr>Canva</vt:lpwstr>
  </property>
  <property fmtid="{D5CDD505-2E9C-101B-9397-08002B2CF9AE}" pid="4" name="LastSaved">
    <vt:filetime>2025-01-14T00:00:00Z</vt:filetime>
  </property>
  <property fmtid="{D5CDD505-2E9C-101B-9397-08002B2CF9AE}" pid="5" name="Producer">
    <vt:lpwstr>Canva</vt:lpwstr>
  </property>
</Properties>
</file>