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4" r:id="rId3"/>
    <p:sldId id="257" r:id="rId4"/>
    <p:sldId id="265" r:id="rId5"/>
    <p:sldId id="266" r:id="rId6"/>
    <p:sldId id="267" r:id="rId7"/>
    <p:sldId id="258" r:id="rId8"/>
    <p:sldId id="268" r:id="rId9"/>
    <p:sldId id="270" r:id="rId10"/>
    <p:sldId id="271" r:id="rId11"/>
    <p:sldId id="272" r:id="rId12"/>
    <p:sldId id="259" r:id="rId13"/>
    <p:sldId id="273" r:id="rId14"/>
    <p:sldId id="275" r:id="rId15"/>
    <p:sldId id="276" r:id="rId16"/>
    <p:sldId id="277" r:id="rId17"/>
    <p:sldId id="278" r:id="rId18"/>
    <p:sldId id="260" r:id="rId19"/>
    <p:sldId id="279" r:id="rId20"/>
    <p:sldId id="280" r:id="rId21"/>
    <p:sldId id="261" r:id="rId22"/>
    <p:sldId id="282" r:id="rId23"/>
    <p:sldId id="283" r:id="rId24"/>
    <p:sldId id="284" r:id="rId25"/>
    <p:sldId id="285" r:id="rId26"/>
    <p:sldId id="263"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74" autoAdjust="0"/>
  </p:normalViewPr>
  <p:slideViewPr>
    <p:cSldViewPr snapToGrid="0" snapToObjects="1">
      <p:cViewPr varScale="1">
        <p:scale>
          <a:sx n="54" d="100"/>
          <a:sy n="54" d="100"/>
        </p:scale>
        <p:origin x="16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5DBFF-2999-494A-95E7-6CFC1D1D1426}" type="datetimeFigureOut">
              <a:rPr lang="fr-FR" smtClean="0"/>
              <a:t>16/02/2025</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449B0-7B5E-4581-B6F4-D313FD8D93C3}" type="slidenum">
              <a:rPr lang="fr-FR" smtClean="0"/>
              <a:t>‹#›</a:t>
            </a:fld>
            <a:endParaRPr lang="fr-FR"/>
          </a:p>
        </p:txBody>
      </p:sp>
    </p:spTree>
    <p:extLst>
      <p:ext uri="{BB962C8B-B14F-4D97-AF65-F5344CB8AC3E}">
        <p14:creationId xmlns:p14="http://schemas.microsoft.com/office/powerpoint/2010/main" val="72946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1. L'utilisateur envoie une requête</a:t>
            </a:r>
          </a:p>
          <a:p>
            <a:r>
              <a:rPr lang="fr-FR" dirty="0"/>
              <a:t>2. Le backend la transmet au modèle</a:t>
            </a:r>
          </a:p>
          <a:p>
            <a:r>
              <a:rPr lang="fr-FR" dirty="0"/>
              <a:t>3. LLama génère une réponse</a:t>
            </a:r>
          </a:p>
          <a:p>
            <a:r>
              <a:rPr lang="fr-FR" dirty="0"/>
              <a:t>4. La réponse est affichée à l'utilisateur</a:t>
            </a:r>
          </a:p>
          <a:p>
            <a:endParaRPr lang="fr-FR" dirty="0"/>
          </a:p>
        </p:txBody>
      </p:sp>
      <p:sp>
        <p:nvSpPr>
          <p:cNvPr id="4" name="Slide Number Placeholder 3"/>
          <p:cNvSpPr>
            <a:spLocks noGrp="1"/>
          </p:cNvSpPr>
          <p:nvPr>
            <p:ph type="sldNum" sz="quarter" idx="5"/>
          </p:nvPr>
        </p:nvSpPr>
        <p:spPr/>
        <p:txBody>
          <a:bodyPr/>
          <a:lstStyle/>
          <a:p>
            <a:fld id="{D89449B0-7B5E-4581-B6F4-D313FD8D93C3}" type="slidenum">
              <a:rPr lang="fr-FR" smtClean="0"/>
              <a:t>27</a:t>
            </a:fld>
            <a:endParaRPr lang="fr-FR"/>
          </a:p>
        </p:txBody>
      </p:sp>
    </p:spTree>
    <p:extLst>
      <p:ext uri="{BB962C8B-B14F-4D97-AF65-F5344CB8AC3E}">
        <p14:creationId xmlns:p14="http://schemas.microsoft.com/office/powerpoint/2010/main" val="155691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code/oussamanaya/projet-fine-tuning-ms-marco-q-a-2"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45795"/>
            <a:ext cx="7772400" cy="1470025"/>
          </a:xfrm>
        </p:spPr>
        <p:txBody>
          <a:bodyPr>
            <a:normAutofit fontScale="90000"/>
          </a:bodyPr>
          <a:lstStyle/>
          <a:p>
            <a:r>
              <a:rPr lang="fr-FR" b="1" dirty="0"/>
              <a:t>Chatbot de réponse aux questions basé sur le Dataset MS MARCO Q&amp;A</a:t>
            </a:r>
          </a:p>
        </p:txBody>
      </p:sp>
      <p:sp>
        <p:nvSpPr>
          <p:cNvPr id="3" name="Subtitle 2"/>
          <p:cNvSpPr>
            <a:spLocks noGrp="1"/>
          </p:cNvSpPr>
          <p:nvPr>
            <p:ph type="subTitle" idx="1"/>
          </p:nvPr>
        </p:nvSpPr>
        <p:spPr>
          <a:xfrm>
            <a:off x="1454727" y="4384963"/>
            <a:ext cx="7474688" cy="1752600"/>
          </a:xfrm>
        </p:spPr>
        <p:txBody>
          <a:bodyPr/>
          <a:lstStyle/>
          <a:p>
            <a:r>
              <a:rPr dirty="0"/>
              <a:t>Architecture et </a:t>
            </a:r>
            <a:r>
              <a:rPr dirty="0" err="1"/>
              <a:t>Fonctionnement</a:t>
            </a:r>
            <a:endParaRPr dirty="0"/>
          </a:p>
          <a:p>
            <a:r>
              <a:rPr lang="en-US" dirty="0"/>
              <a:t> </a:t>
            </a:r>
            <a:r>
              <a:rPr dirty="0"/>
              <a:t>Groupe:</a:t>
            </a:r>
            <a:r>
              <a:rPr lang="en-US" dirty="0"/>
              <a:t>    </a:t>
            </a:r>
            <a:r>
              <a:rPr dirty="0"/>
              <a:t>NAYA OUSSAMA</a:t>
            </a:r>
            <a:r>
              <a:rPr lang="en-US" dirty="0"/>
              <a:t> </a:t>
            </a:r>
          </a:p>
          <a:p>
            <a:r>
              <a:rPr lang="en-US" dirty="0"/>
              <a:t>                              </a:t>
            </a:r>
            <a:r>
              <a:rPr dirty="0"/>
              <a:t>BOUCHAMA TOUHAMI</a:t>
            </a:r>
          </a:p>
        </p:txBody>
      </p:sp>
      <p:pic>
        <p:nvPicPr>
          <p:cNvPr id="5" name="Picture 4">
            <a:extLst>
              <a:ext uri="{FF2B5EF4-FFF2-40B4-BE49-F238E27FC236}">
                <a16:creationId xmlns:a16="http://schemas.microsoft.com/office/drawing/2014/main" id="{015267CB-7DB2-6602-24C4-6469347E2068}"/>
              </a:ext>
            </a:extLst>
          </p:cNvPr>
          <p:cNvPicPr>
            <a:picLocks noChangeAspect="1"/>
          </p:cNvPicPr>
          <p:nvPr/>
        </p:nvPicPr>
        <p:blipFill>
          <a:blip r:embed="rId2"/>
          <a:stretch>
            <a:fillRect/>
          </a:stretch>
        </p:blipFill>
        <p:spPr>
          <a:xfrm>
            <a:off x="0" y="5316"/>
            <a:ext cx="2047875" cy="1466850"/>
          </a:xfrm>
          <a:prstGeom prst="rect">
            <a:avLst/>
          </a:prstGeom>
        </p:spPr>
      </p:pic>
      <p:pic>
        <p:nvPicPr>
          <p:cNvPr id="7" name="Picture 6">
            <a:extLst>
              <a:ext uri="{FF2B5EF4-FFF2-40B4-BE49-F238E27FC236}">
                <a16:creationId xmlns:a16="http://schemas.microsoft.com/office/drawing/2014/main" id="{D4F25D60-9F51-713D-4CF0-AD28C0F8957B}"/>
              </a:ext>
            </a:extLst>
          </p:cNvPr>
          <p:cNvPicPr>
            <a:picLocks noChangeAspect="1"/>
          </p:cNvPicPr>
          <p:nvPr/>
        </p:nvPicPr>
        <p:blipFill>
          <a:blip r:embed="rId3"/>
          <a:stretch>
            <a:fillRect/>
          </a:stretch>
        </p:blipFill>
        <p:spPr>
          <a:xfrm>
            <a:off x="6858000" y="5316"/>
            <a:ext cx="2286000"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1148-8A1E-00C2-E3E0-1FDF58A08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84A0F-218D-1BEA-1B14-FE19F9BE55F1}"/>
              </a:ext>
            </a:extLst>
          </p:cNvPr>
          <p:cNvSpPr>
            <a:spLocks noGrp="1"/>
          </p:cNvSpPr>
          <p:nvPr>
            <p:ph type="title"/>
          </p:nvPr>
        </p:nvSpPr>
        <p:spPr/>
        <p:txBody>
          <a:bodyPr/>
          <a:lstStyle/>
          <a:p>
            <a:r>
              <a:rPr b="1" dirty="0"/>
              <a:t>Architectures des Transformers</a:t>
            </a:r>
          </a:p>
        </p:txBody>
      </p:sp>
      <p:sp>
        <p:nvSpPr>
          <p:cNvPr id="7" name="TextBox 6">
            <a:extLst>
              <a:ext uri="{FF2B5EF4-FFF2-40B4-BE49-F238E27FC236}">
                <a16:creationId xmlns:a16="http://schemas.microsoft.com/office/drawing/2014/main" id="{9FB85F2C-FC2E-49D6-8C8D-8126CE58F978}"/>
              </a:ext>
            </a:extLst>
          </p:cNvPr>
          <p:cNvSpPr txBox="1"/>
          <p:nvPr/>
        </p:nvSpPr>
        <p:spPr>
          <a:xfrm>
            <a:off x="531628" y="1637414"/>
            <a:ext cx="4146698" cy="492443"/>
          </a:xfrm>
          <a:prstGeom prst="rect">
            <a:avLst/>
          </a:prstGeom>
          <a:noFill/>
        </p:spPr>
        <p:txBody>
          <a:bodyPr wrap="square" rtlCol="0">
            <a:spAutoFit/>
          </a:bodyPr>
          <a:lstStyle/>
          <a:p>
            <a:r>
              <a:rPr lang="en-US" sz="2600" b="1" dirty="0"/>
              <a:t>2. Types des Transformers</a:t>
            </a:r>
            <a:endParaRPr lang="fr-FR" sz="2600" b="1" dirty="0"/>
          </a:p>
        </p:txBody>
      </p:sp>
      <p:sp>
        <p:nvSpPr>
          <p:cNvPr id="4" name="TextBox 3">
            <a:extLst>
              <a:ext uri="{FF2B5EF4-FFF2-40B4-BE49-F238E27FC236}">
                <a16:creationId xmlns:a16="http://schemas.microsoft.com/office/drawing/2014/main" id="{12E48DFD-F3CA-9606-A212-47473CFA5D93}"/>
              </a:ext>
            </a:extLst>
          </p:cNvPr>
          <p:cNvSpPr txBox="1"/>
          <p:nvPr/>
        </p:nvSpPr>
        <p:spPr>
          <a:xfrm>
            <a:off x="855922" y="2602121"/>
            <a:ext cx="6980274" cy="3749553"/>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Arial" panose="020B0604020202020204" pitchFamily="34" charset="0"/>
              </a:rPr>
              <a:t>2.2 Transformateurs pour décodeur uniquement</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Étant donné une invite de texte telle que « Apprendre les transformateurs, c'est… », ces modèles complèteront automatiquement la séquence en </a:t>
            </a:r>
            <a:r>
              <a:rPr lang="fr-FR" sz="1800" b="1" kern="100" dirty="0">
                <a:effectLst/>
                <a:latin typeface="Calibri" panose="020F0502020204030204" pitchFamily="34" charset="0"/>
                <a:ea typeface="Calibri" panose="020F0502020204030204" pitchFamily="34" charset="0"/>
                <a:cs typeface="Arial" panose="020B0604020202020204" pitchFamily="34" charset="0"/>
              </a:rPr>
              <a:t>prédisant de manière itérative le mot suivant le plus probable</a:t>
            </a:r>
            <a:r>
              <a:rPr lang="fr-FR" sz="1800" kern="100" dirty="0">
                <a:effectLst/>
                <a:latin typeface="Calibri" panose="020F0502020204030204" pitchFamily="34" charset="0"/>
                <a:ea typeface="Calibri" panose="020F0502020204030204" pitchFamily="34" charset="0"/>
                <a:cs typeface="Arial" panose="020B0604020202020204" pitchFamily="34" charset="0"/>
              </a:rPr>
              <a:t> (espérons-le, « amusant »).</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La famille des modèles </a:t>
            </a:r>
            <a:r>
              <a:rPr lang="fr-FR" sz="1800" b="1" kern="100" dirty="0">
                <a:effectLst/>
                <a:latin typeface="Calibri" panose="020F0502020204030204" pitchFamily="34" charset="0"/>
                <a:ea typeface="Calibri" panose="020F0502020204030204" pitchFamily="34" charset="0"/>
                <a:cs typeface="Arial" panose="020B0604020202020204" pitchFamily="34" charset="0"/>
              </a:rPr>
              <a:t>GPT</a:t>
            </a:r>
            <a:r>
              <a:rPr lang="fr-FR" sz="1800" kern="100" dirty="0">
                <a:effectLst/>
                <a:latin typeface="Calibri" panose="020F0502020204030204" pitchFamily="34" charset="0"/>
                <a:ea typeface="Calibri" panose="020F0502020204030204" pitchFamily="34" charset="0"/>
                <a:cs typeface="Arial" panose="020B0604020202020204" pitchFamily="34" charset="0"/>
              </a:rPr>
              <a:t> appartient à cette classe.</a:t>
            </a:r>
          </a:p>
          <a:p>
            <a:pPr marL="342900" lvl="0" indent="-342900">
              <a:lnSpc>
                <a:spcPct val="107000"/>
              </a:lnSpc>
              <a:spcAft>
                <a:spcPts val="800"/>
              </a:spcAft>
              <a:buSzPts val="1000"/>
              <a:buFont typeface="Symbol" panose="05050102010706020507" pitchFamily="18" charset="2"/>
              <a:buChar char=""/>
              <a:tabLst>
                <a:tab pos="457200" algn="l"/>
              </a:tabLst>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La représentation calculée pour un jeton donné dans cette architecture dépend uniquement du contexte de gauche (l'histoire jusqu'à présent) pour prédire l'avenir (appelée attention </a:t>
            </a:r>
            <a:r>
              <a:rPr lang="fr-FR" sz="1800" b="1" kern="100" dirty="0">
                <a:effectLst/>
                <a:latin typeface="Calibri" panose="020F0502020204030204" pitchFamily="34" charset="0"/>
                <a:ea typeface="Calibri" panose="020F0502020204030204" pitchFamily="34" charset="0"/>
                <a:cs typeface="Arial" panose="020B0604020202020204" pitchFamily="34" charset="0"/>
              </a:rPr>
              <a:t>autorégressive</a:t>
            </a:r>
            <a:r>
              <a:rPr lang="fr-FR" sz="1800" kern="1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3992200F-9987-38AA-0F1B-7EAEEE1E314E}"/>
              </a:ext>
            </a:extLst>
          </p:cNvPr>
          <p:cNvPicPr>
            <a:picLocks noChangeAspect="1"/>
          </p:cNvPicPr>
          <p:nvPr/>
        </p:nvPicPr>
        <p:blipFill>
          <a:blip r:embed="rId2"/>
          <a:stretch>
            <a:fillRect/>
          </a:stretch>
        </p:blipFill>
        <p:spPr>
          <a:xfrm>
            <a:off x="7697972" y="2602121"/>
            <a:ext cx="1310711" cy="3288316"/>
          </a:xfrm>
          <a:prstGeom prst="rect">
            <a:avLst/>
          </a:prstGeom>
        </p:spPr>
      </p:pic>
    </p:spTree>
    <p:extLst>
      <p:ext uri="{BB962C8B-B14F-4D97-AF65-F5344CB8AC3E}">
        <p14:creationId xmlns:p14="http://schemas.microsoft.com/office/powerpoint/2010/main" val="212203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29AC7-5BFE-2D1E-DB47-11366A221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8DD4C-0C9B-11AA-5412-9518B565ED0E}"/>
              </a:ext>
            </a:extLst>
          </p:cNvPr>
          <p:cNvSpPr>
            <a:spLocks noGrp="1"/>
          </p:cNvSpPr>
          <p:nvPr>
            <p:ph type="title"/>
          </p:nvPr>
        </p:nvSpPr>
        <p:spPr/>
        <p:txBody>
          <a:bodyPr/>
          <a:lstStyle/>
          <a:p>
            <a:r>
              <a:rPr b="1" dirty="0"/>
              <a:t>Architectures des Transformers</a:t>
            </a:r>
          </a:p>
        </p:txBody>
      </p:sp>
      <p:sp>
        <p:nvSpPr>
          <p:cNvPr id="7" name="TextBox 6">
            <a:extLst>
              <a:ext uri="{FF2B5EF4-FFF2-40B4-BE49-F238E27FC236}">
                <a16:creationId xmlns:a16="http://schemas.microsoft.com/office/drawing/2014/main" id="{55E75925-9E9E-A171-BAF5-EF98BB3D4F18}"/>
              </a:ext>
            </a:extLst>
          </p:cNvPr>
          <p:cNvSpPr txBox="1"/>
          <p:nvPr/>
        </p:nvSpPr>
        <p:spPr>
          <a:xfrm>
            <a:off x="531628" y="1637414"/>
            <a:ext cx="4146698" cy="492443"/>
          </a:xfrm>
          <a:prstGeom prst="rect">
            <a:avLst/>
          </a:prstGeom>
          <a:noFill/>
        </p:spPr>
        <p:txBody>
          <a:bodyPr wrap="square" rtlCol="0">
            <a:spAutoFit/>
          </a:bodyPr>
          <a:lstStyle/>
          <a:p>
            <a:r>
              <a:rPr lang="en-US" sz="2600" b="1" dirty="0"/>
              <a:t>2. Types des Transformers</a:t>
            </a:r>
            <a:endParaRPr lang="fr-FR" sz="2600" b="1" dirty="0"/>
          </a:p>
        </p:txBody>
      </p:sp>
      <p:sp>
        <p:nvSpPr>
          <p:cNvPr id="4" name="TextBox 3">
            <a:extLst>
              <a:ext uri="{FF2B5EF4-FFF2-40B4-BE49-F238E27FC236}">
                <a16:creationId xmlns:a16="http://schemas.microsoft.com/office/drawing/2014/main" id="{715B2038-AA9F-26D6-8342-7E69C1A16EC1}"/>
              </a:ext>
            </a:extLst>
          </p:cNvPr>
          <p:cNvSpPr txBox="1"/>
          <p:nvPr/>
        </p:nvSpPr>
        <p:spPr>
          <a:xfrm>
            <a:off x="728331" y="2474530"/>
            <a:ext cx="6980274" cy="3749553"/>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Arial" panose="020B0604020202020204" pitchFamily="34" charset="0"/>
              </a:rPr>
              <a:t>2.3 Transformateurs encodeurs-décodeurs</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Il s'agit des </a:t>
            </a:r>
            <a:r>
              <a:rPr lang="fr-FR" sz="1800" b="1" kern="100" dirty="0">
                <a:effectLst/>
                <a:latin typeface="Calibri" panose="020F0502020204030204" pitchFamily="34" charset="0"/>
                <a:ea typeface="Calibri" panose="020F0502020204030204" pitchFamily="34" charset="0"/>
                <a:cs typeface="Arial" panose="020B0604020202020204" pitchFamily="34" charset="0"/>
              </a:rPr>
              <a:t>multitâches polyvalents</a:t>
            </a:r>
            <a:r>
              <a:rPr lang="fr-FR" sz="1800" kern="100" dirty="0">
                <a:effectLst/>
                <a:latin typeface="Calibri" panose="020F0502020204030204" pitchFamily="34" charset="0"/>
                <a:ea typeface="Calibri" panose="020F0502020204030204" pitchFamily="34" charset="0"/>
                <a:cs typeface="Arial" panose="020B0604020202020204" pitchFamily="34" charset="0"/>
              </a:rPr>
              <a:t> de la famille Transformer, capables de transformer du texte d'une forme à une autre.</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Ils digèrent d’abord le texte d’entrée, capturant son essence et ses nuances (grâce à l’encodeur), puis, s’appuyant sur cette compréhension approfondie, la partie décodeur crée un nouveau morceau de texte en réponse.</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Ils sont particulièrement adaptés aux tâches </a:t>
            </a:r>
            <a:r>
              <a:rPr lang="fr-FR" sz="1800" b="1" kern="100" dirty="0">
                <a:effectLst/>
                <a:latin typeface="Calibri" panose="020F0502020204030204" pitchFamily="34" charset="0"/>
                <a:ea typeface="Calibri" panose="020F0502020204030204" pitchFamily="34" charset="0"/>
                <a:cs typeface="Arial" panose="020B0604020202020204" pitchFamily="34" charset="0"/>
              </a:rPr>
              <a:t>de traduction automatique</a:t>
            </a:r>
            <a:r>
              <a:rPr lang="fr-FR" sz="1800" kern="100" dirty="0">
                <a:effectLst/>
                <a:latin typeface="Calibri" panose="020F0502020204030204" pitchFamily="34" charset="0"/>
                <a:ea typeface="Calibri" panose="020F0502020204030204" pitchFamily="34" charset="0"/>
                <a:cs typeface="Arial" panose="020B0604020202020204" pitchFamily="34" charset="0"/>
              </a:rPr>
              <a:t> et </a:t>
            </a:r>
            <a:r>
              <a:rPr lang="fr-FR" sz="1800" b="1" kern="100" dirty="0">
                <a:effectLst/>
                <a:latin typeface="Calibri" panose="020F0502020204030204" pitchFamily="34" charset="0"/>
                <a:ea typeface="Calibri" panose="020F0502020204030204" pitchFamily="34" charset="0"/>
                <a:cs typeface="Arial" panose="020B0604020202020204" pitchFamily="34" charset="0"/>
              </a:rPr>
              <a:t>de résumé</a:t>
            </a:r>
            <a:r>
              <a:rPr lang="fr-FR" sz="1800" kern="1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Les modèles de transformateurs appartenant à cette catégorie sont </a:t>
            </a:r>
            <a:r>
              <a:rPr lang="fr-FR" sz="1800" b="1" kern="100" dirty="0">
                <a:effectLst/>
                <a:latin typeface="Calibri" panose="020F0502020204030204" pitchFamily="34" charset="0"/>
                <a:ea typeface="Calibri" panose="020F0502020204030204" pitchFamily="34" charset="0"/>
                <a:cs typeface="Arial" panose="020B0604020202020204" pitchFamily="34" charset="0"/>
              </a:rPr>
              <a:t>T5</a:t>
            </a:r>
            <a:r>
              <a:rPr lang="fr-FR" sz="1800" kern="100" dirty="0">
                <a:effectLst/>
                <a:latin typeface="Calibri" panose="020F0502020204030204" pitchFamily="34" charset="0"/>
                <a:ea typeface="Calibri" panose="020F0502020204030204" pitchFamily="34" charset="0"/>
                <a:cs typeface="Arial" panose="020B0604020202020204" pitchFamily="34" charset="0"/>
              </a:rPr>
              <a:t> et </a:t>
            </a:r>
            <a:r>
              <a:rPr lang="fr-FR" sz="1800" b="1" kern="100" dirty="0">
                <a:effectLst/>
                <a:latin typeface="Calibri" panose="020F0502020204030204" pitchFamily="34" charset="0"/>
                <a:ea typeface="Calibri" panose="020F0502020204030204" pitchFamily="34" charset="0"/>
                <a:cs typeface="Arial" panose="020B0604020202020204" pitchFamily="34" charset="0"/>
              </a:rPr>
              <a:t>BART</a:t>
            </a:r>
            <a:r>
              <a:rPr lang="fr-FR" sz="1800" kern="1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A2DFB780-779E-2978-25F4-C3E8399A0272}"/>
              </a:ext>
            </a:extLst>
          </p:cNvPr>
          <p:cNvPicPr>
            <a:picLocks noChangeAspect="1"/>
          </p:cNvPicPr>
          <p:nvPr/>
        </p:nvPicPr>
        <p:blipFill>
          <a:blip r:embed="rId2"/>
          <a:stretch>
            <a:fillRect/>
          </a:stretch>
        </p:blipFill>
        <p:spPr>
          <a:xfrm>
            <a:off x="7427609" y="2604977"/>
            <a:ext cx="1720938" cy="3189767"/>
          </a:xfrm>
          <a:prstGeom prst="rect">
            <a:avLst/>
          </a:prstGeom>
        </p:spPr>
      </p:pic>
    </p:spTree>
    <p:extLst>
      <p:ext uri="{BB962C8B-B14F-4D97-AF65-F5344CB8AC3E}">
        <p14:creationId xmlns:p14="http://schemas.microsoft.com/office/powerpoint/2010/main" val="421195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Fonctionnement</a:t>
            </a:r>
            <a:r>
              <a:rPr b="1" dirty="0"/>
              <a:t> des Transformers</a:t>
            </a:r>
          </a:p>
        </p:txBody>
      </p:sp>
      <p:pic>
        <p:nvPicPr>
          <p:cNvPr id="6" name="Image 2">
            <a:extLst>
              <a:ext uri="{FF2B5EF4-FFF2-40B4-BE49-F238E27FC236}">
                <a16:creationId xmlns:a16="http://schemas.microsoft.com/office/drawing/2014/main" id="{4F5CF645-57B1-F31C-25A6-115705D57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2240" y="1823004"/>
            <a:ext cx="8229600" cy="4577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FF0BD-2B4A-5D0D-5C4D-08632BF53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DFAAC-47D4-1858-CDCA-02E0997A0256}"/>
              </a:ext>
            </a:extLst>
          </p:cNvPr>
          <p:cNvSpPr>
            <a:spLocks noGrp="1"/>
          </p:cNvSpPr>
          <p:nvPr>
            <p:ph type="title"/>
          </p:nvPr>
        </p:nvSpPr>
        <p:spPr/>
        <p:txBody>
          <a:bodyPr/>
          <a:lstStyle/>
          <a:p>
            <a:r>
              <a:rPr b="1" dirty="0" err="1"/>
              <a:t>Fonctionnement</a:t>
            </a:r>
            <a:r>
              <a:rPr b="1" dirty="0"/>
              <a:t> des Transformers</a:t>
            </a:r>
          </a:p>
        </p:txBody>
      </p:sp>
      <p:sp>
        <p:nvSpPr>
          <p:cNvPr id="3" name="Content Placeholder 2">
            <a:extLst>
              <a:ext uri="{FF2B5EF4-FFF2-40B4-BE49-F238E27FC236}">
                <a16:creationId xmlns:a16="http://schemas.microsoft.com/office/drawing/2014/main" id="{0FA8CA8F-3933-CE14-CCC8-61D3015AE885}"/>
              </a:ext>
            </a:extLst>
          </p:cNvPr>
          <p:cNvSpPr>
            <a:spLocks noGrp="1"/>
          </p:cNvSpPr>
          <p:nvPr>
            <p:ph idx="1"/>
          </p:nvPr>
        </p:nvSpPr>
        <p:spPr>
          <a:xfrm>
            <a:off x="457200" y="1714500"/>
            <a:ext cx="8229600" cy="4525963"/>
          </a:xfrm>
        </p:spPr>
        <p:txBody>
          <a:bodyPr/>
          <a:lstStyle/>
          <a:p>
            <a:pPr marL="0" indent="0">
              <a:lnSpc>
                <a:spcPct val="107000"/>
              </a:lnSpc>
              <a:spcAft>
                <a:spcPts val="800"/>
              </a:spcAft>
              <a:buNone/>
            </a:pPr>
            <a:r>
              <a:rPr lang="fr-FR" sz="1800" b="1" kern="100" dirty="0">
                <a:effectLst/>
                <a:latin typeface="Calibri" panose="020F0502020204030204" pitchFamily="34" charset="0"/>
                <a:ea typeface="Calibri" panose="020F0502020204030204" pitchFamily="34" charset="0"/>
                <a:cs typeface="Arial" panose="020B0604020202020204" pitchFamily="34" charset="0"/>
              </a:rPr>
              <a:t>       3.1  Tokeniseur :</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8AF51BB-257D-8E37-9D08-693343FCAA51}"/>
              </a:ext>
            </a:extLst>
          </p:cNvPr>
          <p:cNvPicPr>
            <a:picLocks noChangeAspect="1"/>
          </p:cNvPicPr>
          <p:nvPr/>
        </p:nvPicPr>
        <p:blipFill>
          <a:blip r:embed="rId2"/>
          <a:stretch>
            <a:fillRect/>
          </a:stretch>
        </p:blipFill>
        <p:spPr>
          <a:xfrm>
            <a:off x="1711870" y="4433847"/>
            <a:ext cx="5369331" cy="2067858"/>
          </a:xfrm>
          <a:prstGeom prst="rect">
            <a:avLst/>
          </a:prstGeom>
        </p:spPr>
      </p:pic>
      <p:sp>
        <p:nvSpPr>
          <p:cNvPr id="6" name="TextBox 5">
            <a:extLst>
              <a:ext uri="{FF2B5EF4-FFF2-40B4-BE49-F238E27FC236}">
                <a16:creationId xmlns:a16="http://schemas.microsoft.com/office/drawing/2014/main" id="{99A2A653-5A76-D285-8CD0-F3A833A64BCE}"/>
              </a:ext>
            </a:extLst>
          </p:cNvPr>
          <p:cNvSpPr txBox="1"/>
          <p:nvPr/>
        </p:nvSpPr>
        <p:spPr>
          <a:xfrm>
            <a:off x="696502" y="2382831"/>
            <a:ext cx="7373610" cy="2056332"/>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Avant de traiter des textes avec un modèle, la première étape est la tokenisation.</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Cette étape permet à l'ordinateur d'interpréter les mots en les convertissant en nombres. Chaque jeton unique aura son numéro unique.</a:t>
            </a:r>
          </a:p>
          <a:p>
            <a:endParaRPr lang="fr-FR" dirty="0"/>
          </a:p>
        </p:txBody>
      </p:sp>
    </p:spTree>
    <p:extLst>
      <p:ext uri="{BB962C8B-B14F-4D97-AF65-F5344CB8AC3E}">
        <p14:creationId xmlns:p14="http://schemas.microsoft.com/office/powerpoint/2010/main" val="146460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D8CC6-205E-E3CA-7286-EA04E3F09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D1861-B9A0-2D0C-0D4D-478F2DD5B5A6}"/>
              </a:ext>
            </a:extLst>
          </p:cNvPr>
          <p:cNvSpPr>
            <a:spLocks noGrp="1"/>
          </p:cNvSpPr>
          <p:nvPr>
            <p:ph type="title"/>
          </p:nvPr>
        </p:nvSpPr>
        <p:spPr/>
        <p:txBody>
          <a:bodyPr/>
          <a:lstStyle/>
          <a:p>
            <a:r>
              <a:rPr b="1" dirty="0" err="1"/>
              <a:t>Fonctionnement</a:t>
            </a:r>
            <a:r>
              <a:rPr b="1" dirty="0"/>
              <a:t> des Transformers</a:t>
            </a:r>
          </a:p>
        </p:txBody>
      </p:sp>
      <p:sp>
        <p:nvSpPr>
          <p:cNvPr id="3" name="Content Placeholder 2">
            <a:extLst>
              <a:ext uri="{FF2B5EF4-FFF2-40B4-BE49-F238E27FC236}">
                <a16:creationId xmlns:a16="http://schemas.microsoft.com/office/drawing/2014/main" id="{4ACC44ED-F53E-F168-E520-1B4C41B48EF3}"/>
              </a:ext>
            </a:extLst>
          </p:cNvPr>
          <p:cNvSpPr>
            <a:spLocks noGrp="1"/>
          </p:cNvSpPr>
          <p:nvPr>
            <p:ph idx="1"/>
          </p:nvPr>
        </p:nvSpPr>
        <p:spPr>
          <a:xfrm>
            <a:off x="457200" y="1818200"/>
            <a:ext cx="8229600" cy="4525963"/>
          </a:xfrm>
        </p:spPr>
        <p:txBody>
          <a:bodyPr/>
          <a:lstStyle/>
          <a:p>
            <a:pPr marL="0" indent="0">
              <a:lnSpc>
                <a:spcPct val="107000"/>
              </a:lnSpc>
              <a:spcAft>
                <a:spcPts val="800"/>
              </a:spcAft>
              <a:buNone/>
            </a:pPr>
            <a:r>
              <a:rPr lang="fr-FR" sz="1800" b="1" kern="1800" spc="-20" dirty="0">
                <a:solidFill>
                  <a:srgbClr val="242424"/>
                </a:solidFill>
                <a:effectLst/>
                <a:latin typeface="Helvetica" panose="020B0604020202020204" pitchFamily="34" charset="0"/>
                <a:ea typeface="Times New Roman" panose="02020603050405020304" pitchFamily="18" charset="0"/>
                <a:cs typeface="Arial" panose="020B0604020202020204" pitchFamily="34" charset="0"/>
              </a:rPr>
              <a:t>3.2 Couche d'intégration : </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0BDF62B3-C2BC-B710-38CC-1FF5207C5E1F}"/>
              </a:ext>
            </a:extLst>
          </p:cNvPr>
          <p:cNvSpPr txBox="1"/>
          <p:nvPr/>
        </p:nvSpPr>
        <p:spPr>
          <a:xfrm>
            <a:off x="696502" y="2382831"/>
            <a:ext cx="6980205" cy="2056332"/>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La couche d'intégration </a:t>
            </a:r>
            <a:r>
              <a:rPr lang="fr-FR" sz="1800" b="1" kern="100" dirty="0">
                <a:effectLst/>
                <a:latin typeface="Calibri" panose="020F0502020204030204" pitchFamily="34" charset="0"/>
                <a:ea typeface="Calibri" panose="020F0502020204030204" pitchFamily="34" charset="0"/>
                <a:cs typeface="Arial" panose="020B0604020202020204" pitchFamily="34" charset="0"/>
              </a:rPr>
              <a:t>transforme les représentations numériques tokenisées en intégrations vectorielles denses</a:t>
            </a:r>
            <a:r>
              <a:rPr lang="fr-FR" sz="1800" kern="1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Un espace d'intégration de vecteurs entraînable est un espace de grande dimension où chaque jeton est représenté comme un vecteur et occupe un emplacement unique dans cet espace.</a:t>
            </a:r>
          </a:p>
          <a:p>
            <a:endParaRPr lang="fr-FR" dirty="0"/>
          </a:p>
        </p:txBody>
      </p:sp>
      <p:pic>
        <p:nvPicPr>
          <p:cNvPr id="7" name="Picture 6">
            <a:extLst>
              <a:ext uri="{FF2B5EF4-FFF2-40B4-BE49-F238E27FC236}">
                <a16:creationId xmlns:a16="http://schemas.microsoft.com/office/drawing/2014/main" id="{5856BC73-222D-47EE-68C3-35C6C81B9793}"/>
              </a:ext>
            </a:extLst>
          </p:cNvPr>
          <p:cNvPicPr>
            <a:picLocks noChangeAspect="1"/>
          </p:cNvPicPr>
          <p:nvPr/>
        </p:nvPicPr>
        <p:blipFill>
          <a:blip r:embed="rId2"/>
          <a:stretch>
            <a:fillRect/>
          </a:stretch>
        </p:blipFill>
        <p:spPr>
          <a:xfrm>
            <a:off x="1467293" y="4253963"/>
            <a:ext cx="5762625" cy="2057400"/>
          </a:xfrm>
          <a:prstGeom prst="rect">
            <a:avLst/>
          </a:prstGeom>
        </p:spPr>
      </p:pic>
    </p:spTree>
    <p:extLst>
      <p:ext uri="{BB962C8B-B14F-4D97-AF65-F5344CB8AC3E}">
        <p14:creationId xmlns:p14="http://schemas.microsoft.com/office/powerpoint/2010/main" val="344381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31A5E-889B-2F6D-9550-240032532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75097-8D44-1E56-3EBF-A5585C450A60}"/>
              </a:ext>
            </a:extLst>
          </p:cNvPr>
          <p:cNvSpPr>
            <a:spLocks noGrp="1"/>
          </p:cNvSpPr>
          <p:nvPr>
            <p:ph type="title"/>
          </p:nvPr>
        </p:nvSpPr>
        <p:spPr/>
        <p:txBody>
          <a:bodyPr/>
          <a:lstStyle/>
          <a:p>
            <a:r>
              <a:rPr b="1" dirty="0" err="1"/>
              <a:t>Fonctionnement</a:t>
            </a:r>
            <a:r>
              <a:rPr b="1" dirty="0"/>
              <a:t> des Transformers</a:t>
            </a:r>
          </a:p>
        </p:txBody>
      </p:sp>
      <p:sp>
        <p:nvSpPr>
          <p:cNvPr id="3" name="Content Placeholder 2">
            <a:extLst>
              <a:ext uri="{FF2B5EF4-FFF2-40B4-BE49-F238E27FC236}">
                <a16:creationId xmlns:a16="http://schemas.microsoft.com/office/drawing/2014/main" id="{6B0CFDC3-DBF1-50E2-DB4D-F9732A44CE61}"/>
              </a:ext>
            </a:extLst>
          </p:cNvPr>
          <p:cNvSpPr>
            <a:spLocks noGrp="1"/>
          </p:cNvSpPr>
          <p:nvPr>
            <p:ph idx="1"/>
          </p:nvPr>
        </p:nvSpPr>
        <p:spPr>
          <a:xfrm>
            <a:off x="457200" y="1651000"/>
            <a:ext cx="8229600" cy="4525963"/>
          </a:xfrm>
        </p:spPr>
        <p:txBody>
          <a:bodyPr/>
          <a:lstStyle/>
          <a:p>
            <a:pPr marL="0" indent="0">
              <a:lnSpc>
                <a:spcPct val="107000"/>
              </a:lnSpc>
              <a:spcAft>
                <a:spcPts val="800"/>
              </a:spcAft>
              <a:buNone/>
            </a:pPr>
            <a:r>
              <a:rPr lang="fr-FR" sz="1800" b="1" kern="100" dirty="0">
                <a:effectLst/>
                <a:latin typeface="Calibri" panose="020F0502020204030204" pitchFamily="34" charset="0"/>
                <a:ea typeface="Calibri" panose="020F0502020204030204" pitchFamily="34" charset="0"/>
                <a:cs typeface="Arial" panose="020B0604020202020204" pitchFamily="34" charset="0"/>
              </a:rPr>
              <a:t>3.3 Encodeur :</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D44054-AF18-D35C-6880-2F403360035B}"/>
              </a:ext>
            </a:extLst>
          </p:cNvPr>
          <p:cNvSpPr txBox="1"/>
          <p:nvPr/>
        </p:nvSpPr>
        <p:spPr>
          <a:xfrm>
            <a:off x="696502" y="2382831"/>
            <a:ext cx="6980205" cy="1657377"/>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Tout d'abord, il est important de noter qu'un transformateur ne possède pas un seul encodeur mais </a:t>
            </a:r>
            <a:r>
              <a:rPr lang="fr-FR" sz="1800" b="1" kern="100" dirty="0">
                <a:effectLst/>
                <a:latin typeface="Calibri" panose="020F0502020204030204" pitchFamily="34" charset="0"/>
                <a:ea typeface="Calibri" panose="020F0502020204030204" pitchFamily="34" charset="0"/>
                <a:cs typeface="Arial" panose="020B0604020202020204" pitchFamily="34" charset="0"/>
              </a:rPr>
              <a:t>une pile de plusieurs encodeurs les uns à côté des autres</a:t>
            </a:r>
            <a:r>
              <a:rPr lang="fr-FR" sz="1800" kern="100" dirty="0">
                <a:effectLst/>
                <a:latin typeface="Calibri" panose="020F0502020204030204" pitchFamily="34" charset="0"/>
                <a:ea typeface="Calibri" panose="020F0502020204030204" pitchFamily="34" charset="0"/>
                <a:cs typeface="Arial" panose="020B0604020202020204" pitchFamily="34" charset="0"/>
              </a:rPr>
              <a:t> . Tous les encodeurs sont identiques. Par exemple, BERT possède une pile de 24 encodeurs.</a:t>
            </a:r>
          </a:p>
          <a:p>
            <a:endParaRPr lang="fr-FR" dirty="0"/>
          </a:p>
        </p:txBody>
      </p:sp>
      <p:pic>
        <p:nvPicPr>
          <p:cNvPr id="5" name="Picture 4">
            <a:extLst>
              <a:ext uri="{FF2B5EF4-FFF2-40B4-BE49-F238E27FC236}">
                <a16:creationId xmlns:a16="http://schemas.microsoft.com/office/drawing/2014/main" id="{A4C55E27-F2A0-425E-5E94-0E2005D4B8AF}"/>
              </a:ext>
            </a:extLst>
          </p:cNvPr>
          <p:cNvPicPr>
            <a:picLocks noChangeAspect="1"/>
          </p:cNvPicPr>
          <p:nvPr/>
        </p:nvPicPr>
        <p:blipFill>
          <a:blip r:embed="rId2"/>
          <a:stretch>
            <a:fillRect/>
          </a:stretch>
        </p:blipFill>
        <p:spPr>
          <a:xfrm>
            <a:off x="2434911" y="4169226"/>
            <a:ext cx="4274177" cy="1956937"/>
          </a:xfrm>
          <a:prstGeom prst="rect">
            <a:avLst/>
          </a:prstGeom>
        </p:spPr>
      </p:pic>
    </p:spTree>
    <p:extLst>
      <p:ext uri="{BB962C8B-B14F-4D97-AF65-F5344CB8AC3E}">
        <p14:creationId xmlns:p14="http://schemas.microsoft.com/office/powerpoint/2010/main" val="234760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0E50B-361A-6148-FFF9-C79905BA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59C9D-5B58-5734-1ABE-214817D90D76}"/>
              </a:ext>
            </a:extLst>
          </p:cNvPr>
          <p:cNvSpPr>
            <a:spLocks noGrp="1"/>
          </p:cNvSpPr>
          <p:nvPr>
            <p:ph type="title"/>
          </p:nvPr>
        </p:nvSpPr>
        <p:spPr/>
        <p:txBody>
          <a:bodyPr/>
          <a:lstStyle/>
          <a:p>
            <a:r>
              <a:rPr b="1" dirty="0" err="1"/>
              <a:t>Fonctionnement</a:t>
            </a:r>
            <a:r>
              <a:rPr b="1" dirty="0"/>
              <a:t> des Transformers</a:t>
            </a:r>
          </a:p>
        </p:txBody>
      </p:sp>
      <p:sp>
        <p:nvSpPr>
          <p:cNvPr id="3" name="Content Placeholder 2">
            <a:extLst>
              <a:ext uri="{FF2B5EF4-FFF2-40B4-BE49-F238E27FC236}">
                <a16:creationId xmlns:a16="http://schemas.microsoft.com/office/drawing/2014/main" id="{31D33076-FE1E-E2D0-14D0-6CC2DBD6F2DB}"/>
              </a:ext>
            </a:extLst>
          </p:cNvPr>
          <p:cNvSpPr>
            <a:spLocks noGrp="1"/>
          </p:cNvSpPr>
          <p:nvPr>
            <p:ph idx="1"/>
          </p:nvPr>
        </p:nvSpPr>
        <p:spPr>
          <a:xfrm>
            <a:off x="418565" y="1752600"/>
            <a:ext cx="8229600" cy="4525963"/>
          </a:xfrm>
        </p:spPr>
        <p:txBody>
          <a:bodyPr/>
          <a:lstStyle/>
          <a:p>
            <a:pPr marL="0" indent="0">
              <a:lnSpc>
                <a:spcPct val="107000"/>
              </a:lnSpc>
              <a:spcAft>
                <a:spcPts val="800"/>
              </a:spcAft>
              <a:buNone/>
            </a:pPr>
            <a:r>
              <a:rPr lang="fr-FR" sz="1800" b="1" kern="100" dirty="0">
                <a:effectLst/>
                <a:latin typeface="Calibri" panose="020F0502020204030204" pitchFamily="34" charset="0"/>
                <a:ea typeface="Calibri" panose="020F0502020204030204" pitchFamily="34" charset="0"/>
                <a:cs typeface="Arial" panose="020B0604020202020204" pitchFamily="34" charset="0"/>
              </a:rPr>
              <a:t>3.4 Décodeur : </a:t>
            </a: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6548262A-D53D-4DD4-38C6-01E51F71B541}"/>
              </a:ext>
            </a:extLst>
          </p:cNvPr>
          <p:cNvSpPr txBox="1"/>
          <p:nvPr/>
        </p:nvSpPr>
        <p:spPr>
          <a:xfrm>
            <a:off x="696502" y="2382831"/>
            <a:ext cx="6980205" cy="1264642"/>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dirty="0">
                <a:effectLst/>
                <a:latin typeface="Calibri" panose="020F0502020204030204" pitchFamily="34" charset="0"/>
                <a:ea typeface="Calibri" panose="020F0502020204030204" pitchFamily="34" charset="0"/>
                <a:cs typeface="Arial" panose="020B0604020202020204" pitchFamily="34" charset="0"/>
              </a:rPr>
              <a:t>Tout comme l'encodeur, le décodeur est également </a:t>
            </a:r>
            <a:r>
              <a:rPr lang="fr-FR" sz="1800" b="1" dirty="0">
                <a:effectLst/>
                <a:latin typeface="Calibri" panose="020F0502020204030204" pitchFamily="34" charset="0"/>
                <a:ea typeface="Calibri" panose="020F0502020204030204" pitchFamily="34" charset="0"/>
                <a:cs typeface="Arial" panose="020B0604020202020204" pitchFamily="34" charset="0"/>
              </a:rPr>
              <a:t>une pile de plusieurs décodeurs</a:t>
            </a:r>
            <a:r>
              <a:rPr lang="fr-FR" sz="1800" dirty="0">
                <a:effectLst/>
                <a:latin typeface="Calibri" panose="020F0502020204030204" pitchFamily="34" charset="0"/>
                <a:ea typeface="Calibri" panose="020F0502020204030204" pitchFamily="34" charset="0"/>
                <a:cs typeface="Arial" panose="020B0604020202020204" pitchFamily="34" charset="0"/>
              </a:rPr>
              <a:t> (le même nombre que les encodeurs dans un modèle encodeur-décodeur) les uns à côté des autres, qui sont identiques. </a:t>
            </a:r>
            <a:endParaRPr lang="fr-FR" dirty="0"/>
          </a:p>
        </p:txBody>
      </p:sp>
      <p:pic>
        <p:nvPicPr>
          <p:cNvPr id="5" name="Picture 4">
            <a:extLst>
              <a:ext uri="{FF2B5EF4-FFF2-40B4-BE49-F238E27FC236}">
                <a16:creationId xmlns:a16="http://schemas.microsoft.com/office/drawing/2014/main" id="{F4A7E150-9C9A-7B38-1135-08AA1B040C40}"/>
              </a:ext>
            </a:extLst>
          </p:cNvPr>
          <p:cNvPicPr>
            <a:picLocks noChangeAspect="1"/>
          </p:cNvPicPr>
          <p:nvPr/>
        </p:nvPicPr>
        <p:blipFill>
          <a:blip r:embed="rId2"/>
          <a:stretch>
            <a:fillRect/>
          </a:stretch>
        </p:blipFill>
        <p:spPr>
          <a:xfrm>
            <a:off x="2615665" y="3908349"/>
            <a:ext cx="4274177" cy="1956937"/>
          </a:xfrm>
          <a:prstGeom prst="rect">
            <a:avLst/>
          </a:prstGeom>
        </p:spPr>
      </p:pic>
    </p:spTree>
    <p:extLst>
      <p:ext uri="{BB962C8B-B14F-4D97-AF65-F5344CB8AC3E}">
        <p14:creationId xmlns:p14="http://schemas.microsoft.com/office/powerpoint/2010/main" val="142259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720C2-FE38-AF93-CD48-C358EA9E2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E0A0DF-8E79-75D9-5187-2ACA5B85125C}"/>
              </a:ext>
            </a:extLst>
          </p:cNvPr>
          <p:cNvSpPr>
            <a:spLocks noGrp="1"/>
          </p:cNvSpPr>
          <p:nvPr>
            <p:ph type="title"/>
          </p:nvPr>
        </p:nvSpPr>
        <p:spPr/>
        <p:txBody>
          <a:bodyPr/>
          <a:lstStyle/>
          <a:p>
            <a:r>
              <a:rPr lang="en-US" dirty="0"/>
              <a:t>LLMs</a:t>
            </a:r>
            <a:endParaRPr dirty="0"/>
          </a:p>
        </p:txBody>
      </p:sp>
      <p:pic>
        <p:nvPicPr>
          <p:cNvPr id="9" name="Picture 8">
            <a:extLst>
              <a:ext uri="{FF2B5EF4-FFF2-40B4-BE49-F238E27FC236}">
                <a16:creationId xmlns:a16="http://schemas.microsoft.com/office/drawing/2014/main" id="{161FB055-FAD3-A5E7-12C0-F4D3A673FF8E}"/>
              </a:ext>
            </a:extLst>
          </p:cNvPr>
          <p:cNvPicPr>
            <a:picLocks noChangeAspect="1"/>
          </p:cNvPicPr>
          <p:nvPr/>
        </p:nvPicPr>
        <p:blipFill>
          <a:blip r:embed="rId2"/>
          <a:stretch>
            <a:fillRect/>
          </a:stretch>
        </p:blipFill>
        <p:spPr>
          <a:xfrm>
            <a:off x="606056" y="1947972"/>
            <a:ext cx="8080744" cy="4101954"/>
          </a:xfrm>
          <a:prstGeom prst="rect">
            <a:avLst/>
          </a:prstGeom>
        </p:spPr>
      </p:pic>
    </p:spTree>
    <p:extLst>
      <p:ext uri="{BB962C8B-B14F-4D97-AF65-F5344CB8AC3E}">
        <p14:creationId xmlns:p14="http://schemas.microsoft.com/office/powerpoint/2010/main" val="276157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Définition</a:t>
            </a:r>
            <a:r>
              <a:rPr b="1" dirty="0"/>
              <a:t> d’un LLM</a:t>
            </a:r>
          </a:p>
        </p:txBody>
      </p:sp>
      <p:sp>
        <p:nvSpPr>
          <p:cNvPr id="3" name="Content Placeholder 2"/>
          <p:cNvSpPr>
            <a:spLocks noGrp="1"/>
          </p:cNvSpPr>
          <p:nvPr>
            <p:ph idx="1"/>
          </p:nvPr>
        </p:nvSpPr>
        <p:spPr>
          <a:xfrm>
            <a:off x="627321" y="1807535"/>
            <a:ext cx="7602279" cy="4525963"/>
          </a:xfrm>
        </p:spPr>
        <p:txBody>
          <a:bodyPr/>
          <a:lstStyle/>
          <a:p>
            <a:pPr marL="0" indent="0">
              <a:lnSpc>
                <a:spcPct val="107000"/>
              </a:lnSpc>
              <a:spcAft>
                <a:spcPts val="800"/>
              </a:spcAft>
              <a:buNone/>
            </a:pPr>
            <a:r>
              <a:rPr lang="fr-FR" sz="2000" b="1" kern="100" dirty="0">
                <a:effectLst/>
                <a:latin typeface="Calibri" panose="020F0502020204030204" pitchFamily="34" charset="0"/>
                <a:ea typeface="Calibri" panose="020F0502020204030204" pitchFamily="34" charset="0"/>
                <a:cs typeface="Arial" panose="020B0604020202020204" pitchFamily="34" charset="0"/>
              </a:rPr>
              <a:t>1. Définition de LLM (Large Language Model)</a:t>
            </a:r>
          </a:p>
          <a:p>
            <a:pPr marL="0" indent="0">
              <a:lnSpc>
                <a:spcPct val="107000"/>
              </a:lnSpc>
              <a:spcAft>
                <a:spcPts val="800"/>
              </a:spcAft>
              <a:buNone/>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Arial" panose="020B0604020202020204" pitchFamily="34" charset="0"/>
              </a:rPr>
              <a:t>Un Large Language Model (LLM) est un modèle d'intelligence artificielle basé sur le deep learning, entraîné sur de vastes ensembles de données textuelles pour comprendre, générer et manipuler du langage naturel. Ces modèles utilisent des architectures avancées, telles que les Transformers, pour apprendre des relations contextuelles entre les mots, les phrases et les paragraphes dans des textes.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F4BF-5ED2-1889-A02D-8750110C1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921A0-6B18-6A39-B82C-4B38E14DD68B}"/>
              </a:ext>
            </a:extLst>
          </p:cNvPr>
          <p:cNvSpPr>
            <a:spLocks noGrp="1"/>
          </p:cNvSpPr>
          <p:nvPr>
            <p:ph type="title"/>
          </p:nvPr>
        </p:nvSpPr>
        <p:spPr/>
        <p:txBody>
          <a:bodyPr/>
          <a:lstStyle/>
          <a:p>
            <a:pPr marL="0" indent="0">
              <a:lnSpc>
                <a:spcPct val="107000"/>
              </a:lnSpc>
              <a:spcAft>
                <a:spcPts val="800"/>
              </a:spcAft>
              <a:buNone/>
            </a:pPr>
            <a:r>
              <a:rPr lang="fr-FR" sz="4400" b="1" kern="100" dirty="0">
                <a:effectLst/>
                <a:latin typeface="Calibri" panose="020F0502020204030204" pitchFamily="34" charset="0"/>
                <a:ea typeface="Calibri" panose="020F0502020204030204" pitchFamily="34" charset="0"/>
                <a:cs typeface="Arial" panose="020B0604020202020204" pitchFamily="34" charset="0"/>
              </a:rPr>
              <a:t> Caractéristiques des LLMs </a:t>
            </a:r>
          </a:p>
        </p:txBody>
      </p:sp>
      <p:sp>
        <p:nvSpPr>
          <p:cNvPr id="3" name="Content Placeholder 2">
            <a:extLst>
              <a:ext uri="{FF2B5EF4-FFF2-40B4-BE49-F238E27FC236}">
                <a16:creationId xmlns:a16="http://schemas.microsoft.com/office/drawing/2014/main" id="{55C50866-63C3-6C29-A51E-F1AAFF3A7F2B}"/>
              </a:ext>
            </a:extLst>
          </p:cNvPr>
          <p:cNvSpPr>
            <a:spLocks noGrp="1"/>
          </p:cNvSpPr>
          <p:nvPr>
            <p:ph idx="1"/>
          </p:nvPr>
        </p:nvSpPr>
        <p:spPr>
          <a:xfrm>
            <a:off x="457200" y="1616149"/>
            <a:ext cx="8038214" cy="4525963"/>
          </a:xfrm>
        </p:spPr>
        <p:txBody>
          <a:bodyPr>
            <a:normAutofit fontScale="92500"/>
          </a:bodyPr>
          <a:lstStyle/>
          <a:p>
            <a:pPr marL="0" indent="0">
              <a:lnSpc>
                <a:spcPct val="107000"/>
              </a:lnSpc>
              <a:spcAft>
                <a:spcPts val="800"/>
              </a:spcAft>
              <a:buNone/>
            </a:pP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nSpc>
                <a:spcPct val="107000"/>
              </a:lnSpc>
              <a:spcAft>
                <a:spcPts val="800"/>
              </a:spcAft>
              <a:buFont typeface="+mj-lt"/>
              <a:buAutoNum type="arabicPeriod"/>
              <a:tabLst>
                <a:tab pos="457200" algn="l"/>
              </a:tabLst>
            </a:pPr>
            <a:r>
              <a:rPr lang="fr-FR" sz="2000" b="1" kern="100" dirty="0">
                <a:effectLst/>
                <a:latin typeface="Calibri" panose="020F0502020204030204" pitchFamily="34" charset="0"/>
                <a:ea typeface="Calibri" panose="020F0502020204030204" pitchFamily="34" charset="0"/>
                <a:cs typeface="Arial" panose="020B0604020202020204" pitchFamily="34" charset="0"/>
              </a:rPr>
              <a:t>Génération de réponses contextuelles et cohérentes :</a:t>
            </a:r>
            <a:br>
              <a:rPr lang="fr-FR" sz="1400" kern="100" dirty="0">
                <a:effectLst/>
                <a:latin typeface="Calibri" panose="020F0502020204030204" pitchFamily="34" charset="0"/>
                <a:ea typeface="Calibri" panose="020F0502020204030204" pitchFamily="34" charset="0"/>
                <a:cs typeface="Arial" panose="020B0604020202020204" pitchFamily="34" charset="0"/>
              </a:rPr>
            </a:br>
            <a:r>
              <a:rPr lang="fr-FR" sz="1400" kern="100" dirty="0">
                <a:effectLst/>
                <a:latin typeface="Calibri" panose="020F0502020204030204" pitchFamily="34" charset="0"/>
                <a:ea typeface="Calibri" panose="020F0502020204030204" pitchFamily="34" charset="0"/>
                <a:cs typeface="Arial" panose="020B0604020202020204" pitchFamily="34" charset="0"/>
              </a:rPr>
              <a:t>Les LLMs peuvent fournir des réponses qui tiennent compte du contexte de la conversation ou de la requête, rendant leurs interactions avec les utilisateurs naturelles et fluides.</a:t>
            </a:r>
          </a:p>
          <a:p>
            <a:pPr marL="342900" lvl="0" indent="-342900">
              <a:lnSpc>
                <a:spcPct val="107000"/>
              </a:lnSpc>
              <a:spcAft>
                <a:spcPts val="800"/>
              </a:spcAft>
              <a:tabLst>
                <a:tab pos="457200" algn="l"/>
              </a:tabLst>
            </a:pPr>
            <a:endParaRPr lang="fr-FR" sz="1100" kern="1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457200" algn="l"/>
              </a:tabLst>
            </a:pPr>
            <a:r>
              <a:rPr lang="fr-FR" sz="2000" b="1" kern="100" dirty="0">
                <a:effectLst/>
                <a:latin typeface="Calibri" panose="020F0502020204030204" pitchFamily="34" charset="0"/>
                <a:ea typeface="Calibri" panose="020F0502020204030204" pitchFamily="34" charset="0"/>
                <a:cs typeface="Arial" panose="020B0604020202020204" pitchFamily="34" charset="0"/>
              </a:rPr>
              <a:t>2.  Polyvalence pour diverses tâches de traitement du langage naturel (NLP) :</a:t>
            </a:r>
            <a:br>
              <a:rPr lang="fr-FR" sz="1400" kern="100" dirty="0">
                <a:effectLst/>
                <a:latin typeface="Calibri" panose="020F0502020204030204" pitchFamily="34" charset="0"/>
                <a:ea typeface="Calibri" panose="020F0502020204030204" pitchFamily="34" charset="0"/>
                <a:cs typeface="Arial" panose="020B0604020202020204" pitchFamily="34" charset="0"/>
              </a:rPr>
            </a:br>
            <a:r>
              <a:rPr lang="fr-FR" sz="1400" kern="100" dirty="0">
                <a:effectLst/>
                <a:latin typeface="Calibri" panose="020F0502020204030204" pitchFamily="34" charset="0"/>
                <a:ea typeface="Calibri" panose="020F0502020204030204" pitchFamily="34" charset="0"/>
                <a:cs typeface="Arial" panose="020B0604020202020204" pitchFamily="34" charset="0"/>
              </a:rPr>
              <a:t>Les LLMs sont capables d'exécuter un large éventail de tâches, notamment :</a:t>
            </a:r>
            <a:endParaRPr lang="fr-FR" sz="11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Traduction automatique</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Résumé de texte</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Analyse de sentiments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Génération de texte</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Classification de texte</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Extraction d'informations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8">
            <a:extLst>
              <a:ext uri="{FF2B5EF4-FFF2-40B4-BE49-F238E27FC236}">
                <a16:creationId xmlns:a16="http://schemas.microsoft.com/office/drawing/2014/main" id="{9A40A91B-73A6-4A21-82D8-02110C0FB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638" y="4261074"/>
            <a:ext cx="4443162" cy="2079549"/>
          </a:xfrm>
          <a:prstGeom prst="rect">
            <a:avLst/>
          </a:prstGeom>
        </p:spPr>
      </p:pic>
    </p:spTree>
    <p:extLst>
      <p:ext uri="{BB962C8B-B14F-4D97-AF65-F5344CB8AC3E}">
        <p14:creationId xmlns:p14="http://schemas.microsoft.com/office/powerpoint/2010/main" val="240960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882FC8-83A9-9DA2-1C8E-6CE08B7907F9}"/>
              </a:ext>
            </a:extLst>
          </p:cNvPr>
          <p:cNvSpPr>
            <a:spLocks noGrp="1"/>
          </p:cNvSpPr>
          <p:nvPr>
            <p:ph type="title"/>
          </p:nvPr>
        </p:nvSpPr>
        <p:spPr/>
        <p:txBody>
          <a:bodyPr/>
          <a:lstStyle/>
          <a:p>
            <a:r>
              <a:rPr lang="en-US" dirty="0"/>
              <a:t>Plane</a:t>
            </a:r>
            <a:endParaRPr lang="fr-FR" dirty="0"/>
          </a:p>
        </p:txBody>
      </p:sp>
      <p:sp>
        <p:nvSpPr>
          <p:cNvPr id="6" name="Espace réservé du contenu 2">
            <a:extLst>
              <a:ext uri="{FF2B5EF4-FFF2-40B4-BE49-F238E27FC236}">
                <a16:creationId xmlns:a16="http://schemas.microsoft.com/office/drawing/2014/main" id="{0FF26102-F1E4-5986-5486-E3E998E572E7}"/>
              </a:ext>
            </a:extLst>
          </p:cNvPr>
          <p:cNvSpPr txBox="1">
            <a:spLocks/>
          </p:cNvSpPr>
          <p:nvPr/>
        </p:nvSpPr>
        <p:spPr>
          <a:xfrm>
            <a:off x="3014134" y="2332037"/>
            <a:ext cx="5761566" cy="35734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v"/>
            </a:pPr>
            <a:r>
              <a:rPr lang="fr-FR" sz="2000" b="1" kern="1200" dirty="0">
                <a:solidFill>
                  <a:srgbClr val="000000"/>
                </a:solidFill>
                <a:effectLst/>
                <a:latin typeface="Calibri" panose="020F0502020204030204" pitchFamily="34" charset="0"/>
                <a:ea typeface="+mj-ea"/>
                <a:cs typeface="+mj-cs"/>
              </a:rPr>
              <a:t>Description des Transformers</a:t>
            </a:r>
          </a:p>
          <a:p>
            <a:pPr>
              <a:buFont typeface="Wingdings" panose="05000000000000000000" pitchFamily="2" charset="2"/>
              <a:buChar char="v"/>
            </a:pPr>
            <a:r>
              <a:rPr lang="fr-FR" sz="2000" b="1" kern="1200" dirty="0">
                <a:solidFill>
                  <a:srgbClr val="000000"/>
                </a:solidFill>
                <a:effectLst/>
                <a:latin typeface="Calibri" panose="020F0502020204030204" pitchFamily="34" charset="0"/>
                <a:ea typeface="+mj-ea"/>
                <a:cs typeface="+mj-cs"/>
              </a:rPr>
              <a:t>Architectures des Transformers</a:t>
            </a:r>
          </a:p>
          <a:p>
            <a:pPr>
              <a:buFont typeface="Wingdings" panose="05000000000000000000" pitchFamily="2" charset="2"/>
              <a:buChar char="v"/>
            </a:pPr>
            <a:r>
              <a:rPr lang="fr-FR" sz="2000" b="1" kern="1200" dirty="0">
                <a:solidFill>
                  <a:srgbClr val="000000"/>
                </a:solidFill>
                <a:effectLst/>
                <a:latin typeface="Calibri" panose="020F0502020204030204" pitchFamily="34" charset="0"/>
                <a:ea typeface="+mj-ea"/>
                <a:cs typeface="+mj-cs"/>
              </a:rPr>
              <a:t>Fonctionnement des Transformers</a:t>
            </a:r>
          </a:p>
          <a:p>
            <a:pPr>
              <a:buFont typeface="Wingdings" panose="05000000000000000000" pitchFamily="2" charset="2"/>
              <a:buChar char="v"/>
            </a:pPr>
            <a:r>
              <a:rPr lang="fr-FR" sz="2000" b="1" kern="1200" dirty="0">
                <a:solidFill>
                  <a:srgbClr val="000000"/>
                </a:solidFill>
                <a:effectLst/>
                <a:latin typeface="Calibri" panose="020F0502020204030204" pitchFamily="34" charset="0"/>
                <a:ea typeface="+mj-ea"/>
                <a:cs typeface="+mj-cs"/>
              </a:rPr>
              <a:t>Définition d’un LLM</a:t>
            </a:r>
            <a:endParaRPr lang="fr-FR" sz="2000" b="1" dirty="0">
              <a:solidFill>
                <a:srgbClr val="000000"/>
              </a:solidFill>
              <a:latin typeface="Calibri" panose="020F0502020204030204" pitchFamily="34" charset="0"/>
              <a:ea typeface="+mj-ea"/>
              <a:cs typeface="+mj-cs"/>
            </a:endParaRPr>
          </a:p>
          <a:p>
            <a:pPr>
              <a:buFont typeface="Wingdings" panose="05000000000000000000" pitchFamily="2" charset="2"/>
              <a:buChar char="v"/>
            </a:pPr>
            <a:r>
              <a:rPr lang="fr-FR" sz="20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Caractéristiques des LLMs </a:t>
            </a:r>
            <a:endParaRPr lang="fr-FR" sz="2000" b="1" kern="100" dirty="0">
              <a:solidFill>
                <a:srgbClr val="000000"/>
              </a:solidFill>
              <a:effectLst/>
              <a:latin typeface="Calibri" panose="020F0502020204030204" pitchFamily="34" charset="0"/>
              <a:ea typeface="+mj-ea"/>
              <a:cs typeface="+mj-cs"/>
            </a:endParaRPr>
          </a:p>
          <a:p>
            <a:pPr>
              <a:buFont typeface="Wingdings" panose="05000000000000000000" pitchFamily="2" charset="2"/>
              <a:buChar char="v"/>
            </a:pPr>
            <a:r>
              <a:rPr lang="fr-FR" sz="2000" b="1" kern="1200" dirty="0">
                <a:solidFill>
                  <a:srgbClr val="000000"/>
                </a:solidFill>
                <a:effectLst/>
                <a:latin typeface="Calibri" panose="020F0502020204030204" pitchFamily="34" charset="0"/>
                <a:ea typeface="+mj-ea"/>
                <a:cs typeface="+mj-cs"/>
              </a:rPr>
              <a:t>Entraînement d’un LLM</a:t>
            </a:r>
            <a:endParaRPr lang="fr-FR" sz="2000" b="1" kern="100" dirty="0">
              <a:solidFill>
                <a:srgbClr val="000000"/>
              </a:solidFill>
              <a:latin typeface="Calibri" panose="020F0502020204030204" pitchFamily="34" charset="0"/>
              <a:ea typeface="+mj-ea"/>
              <a:cs typeface="+mj-cs"/>
            </a:endParaRPr>
          </a:p>
          <a:p>
            <a:pPr>
              <a:buFont typeface="Wingdings" panose="05000000000000000000" pitchFamily="2" charset="2"/>
              <a:buChar char="v"/>
            </a:pPr>
            <a:r>
              <a:rPr lang="fr-FR" sz="2000" b="1" kern="100" dirty="0">
                <a:solidFill>
                  <a:srgbClr val="000000"/>
                </a:solidFill>
                <a:effectLst/>
                <a:latin typeface="Calibri" panose="020F0502020204030204" pitchFamily="34" charset="0"/>
                <a:ea typeface="+mj-ea"/>
                <a:cs typeface="+mj-cs"/>
              </a:rPr>
              <a:t>Atelier</a:t>
            </a:r>
            <a:endParaRPr lang="fr-FR" sz="2000" b="1" kern="1200" dirty="0">
              <a:solidFill>
                <a:srgbClr val="000000"/>
              </a:solidFill>
              <a:effectLst/>
              <a:latin typeface="Calibri" panose="020F0502020204030204" pitchFamily="34" charset="0"/>
              <a:ea typeface="+mj-ea"/>
              <a:cs typeface="+mj-cs"/>
            </a:endParaRPr>
          </a:p>
          <a:p>
            <a:pPr>
              <a:buFont typeface="Wingdings" panose="05000000000000000000" pitchFamily="2" charset="2"/>
              <a:buChar char="v"/>
            </a:pPr>
            <a:endParaRPr lang="fr-FR" sz="2000" b="1" dirty="0"/>
          </a:p>
        </p:txBody>
      </p:sp>
    </p:spTree>
    <p:extLst>
      <p:ext uri="{BB962C8B-B14F-4D97-AF65-F5344CB8AC3E}">
        <p14:creationId xmlns:p14="http://schemas.microsoft.com/office/powerpoint/2010/main" val="74174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5F8DC-DC20-D000-C3C2-429E82FE7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6025E-37E2-675E-E4C1-A599484596C2}"/>
              </a:ext>
            </a:extLst>
          </p:cNvPr>
          <p:cNvSpPr>
            <a:spLocks noGrp="1"/>
          </p:cNvSpPr>
          <p:nvPr>
            <p:ph type="title"/>
          </p:nvPr>
        </p:nvSpPr>
        <p:spPr/>
        <p:txBody>
          <a:bodyPr/>
          <a:lstStyle/>
          <a:p>
            <a:pPr marL="0" indent="0">
              <a:lnSpc>
                <a:spcPct val="107000"/>
              </a:lnSpc>
              <a:spcAft>
                <a:spcPts val="800"/>
              </a:spcAft>
              <a:buNone/>
            </a:pPr>
            <a:r>
              <a:rPr lang="fr-FR" sz="4400" b="1" kern="100" dirty="0">
                <a:effectLst/>
                <a:latin typeface="Calibri" panose="020F0502020204030204" pitchFamily="34" charset="0"/>
                <a:ea typeface="Calibri" panose="020F0502020204030204" pitchFamily="34" charset="0"/>
                <a:cs typeface="Arial" panose="020B0604020202020204" pitchFamily="34" charset="0"/>
              </a:rPr>
              <a:t>Caractéristiques des LLMs </a:t>
            </a:r>
          </a:p>
        </p:txBody>
      </p:sp>
      <p:sp>
        <p:nvSpPr>
          <p:cNvPr id="3" name="Content Placeholder 2">
            <a:extLst>
              <a:ext uri="{FF2B5EF4-FFF2-40B4-BE49-F238E27FC236}">
                <a16:creationId xmlns:a16="http://schemas.microsoft.com/office/drawing/2014/main" id="{684FFCA5-6741-FFB9-AAA5-6991780A07F8}"/>
              </a:ext>
            </a:extLst>
          </p:cNvPr>
          <p:cNvSpPr>
            <a:spLocks noGrp="1"/>
          </p:cNvSpPr>
          <p:nvPr>
            <p:ph idx="1"/>
          </p:nvPr>
        </p:nvSpPr>
        <p:spPr>
          <a:xfrm>
            <a:off x="457200" y="1616149"/>
            <a:ext cx="7602279" cy="4525963"/>
          </a:xfrm>
        </p:spPr>
        <p:txBody>
          <a:bodyPr>
            <a:normAutofit fontScale="92500" lnSpcReduction="20000"/>
          </a:bodyPr>
          <a:lstStyle/>
          <a:p>
            <a:pPr marL="0" indent="0">
              <a:lnSpc>
                <a:spcPct val="107000"/>
              </a:lnSpc>
              <a:spcAft>
                <a:spcPts val="800"/>
              </a:spcAft>
              <a:buNone/>
            </a:pPr>
            <a:endParaRPr lang="fr-FR" sz="2000" kern="100" dirty="0">
              <a:effectLst/>
              <a:latin typeface="Calibri" panose="020F0502020204030204" pitchFamily="34" charset="0"/>
              <a:ea typeface="Calibri" panose="020F0502020204030204" pitchFamily="34" charset="0"/>
              <a:cs typeface="Arial" panose="020B0604020202020204" pitchFamily="34" charset="0"/>
            </a:endParaRPr>
          </a:p>
          <a:p>
            <a:pPr marL="457200" lvl="0" indent="-457200">
              <a:lnSpc>
                <a:spcPct val="107000"/>
              </a:lnSpc>
              <a:spcAft>
                <a:spcPts val="800"/>
              </a:spcAft>
              <a:buAutoNum type="arabicPeriod"/>
              <a:tabLst>
                <a:tab pos="457200" algn="l"/>
              </a:tabLst>
            </a:pPr>
            <a:r>
              <a:rPr lang="fr-FR" sz="2200" b="1" kern="100" dirty="0">
                <a:effectLst/>
                <a:latin typeface="Calibri" panose="020F0502020204030204" pitchFamily="34" charset="0"/>
                <a:ea typeface="Calibri" panose="020F0502020204030204" pitchFamily="34" charset="0"/>
                <a:cs typeface="Arial" panose="020B0604020202020204" pitchFamily="34" charset="0"/>
              </a:rPr>
              <a:t>Capacité d'apprentissage par instruction (Instruction Tuning) :</a:t>
            </a:r>
            <a:br>
              <a:rPr lang="fr-FR" sz="1800" b="1" kern="100" dirty="0">
                <a:effectLst/>
                <a:latin typeface="Calibri" panose="020F0502020204030204" pitchFamily="34" charset="0"/>
                <a:ea typeface="Calibri" panose="020F0502020204030204" pitchFamily="34" charset="0"/>
                <a:cs typeface="Arial" panose="020B0604020202020204" pitchFamily="34" charset="0"/>
              </a:rPr>
            </a:br>
            <a:r>
              <a:rPr lang="fr-FR" sz="1800" kern="100" dirty="0">
                <a:effectLst/>
                <a:latin typeface="Calibri" panose="020F0502020204030204" pitchFamily="34" charset="0"/>
                <a:ea typeface="Calibri" panose="020F0502020204030204" pitchFamily="34" charset="0"/>
                <a:cs typeface="Arial" panose="020B0604020202020204" pitchFamily="34" charset="0"/>
              </a:rPr>
              <a:t>Les LLMs peuvent être adaptés à des tâches spécifiques avec un faible nombre d'exemples (few-shot learning) ou même sans exemple (zero-shot learning).</a:t>
            </a:r>
          </a:p>
          <a:p>
            <a:pPr marL="342900" lvl="0" indent="-342900">
              <a:lnSpc>
                <a:spcPct val="107000"/>
              </a:lnSpc>
              <a:spcAft>
                <a:spcPts val="800"/>
              </a:spcAft>
              <a:tabLst>
                <a:tab pos="457200" algn="l"/>
              </a:tabLst>
            </a:pPr>
            <a:endParaRPr lang="fr-FR"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tabLst>
                <a:tab pos="457200" algn="l"/>
              </a:tabLst>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tabLst>
                <a:tab pos="457200" algn="l"/>
              </a:tabLst>
            </a:pPr>
            <a:endParaRPr lang="fr-FR"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tabLst>
                <a:tab pos="457200" algn="l"/>
              </a:tabLst>
            </a:pPr>
            <a:endParaRPr lang="fr-FR"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tabLst>
                <a:tab pos="457200" algn="l"/>
              </a:tabLst>
            </a:pPr>
            <a:endParaRPr lang="fr-FR" sz="1800" kern="1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tabLst>
                <a:tab pos="457200" algn="l"/>
              </a:tabLst>
            </a:pPr>
            <a:r>
              <a:rPr lang="fr-FR" sz="2200" b="1" kern="100" dirty="0">
                <a:latin typeface="Calibri" panose="020F0502020204030204" pitchFamily="34" charset="0"/>
                <a:ea typeface="Calibri" panose="020F0502020204030204" pitchFamily="34" charset="0"/>
                <a:cs typeface="Arial" panose="020B0604020202020204" pitchFamily="34" charset="0"/>
              </a:rPr>
              <a:t>2</a:t>
            </a:r>
            <a:r>
              <a:rPr lang="fr-FR" sz="2200" b="1" kern="100" dirty="0">
                <a:effectLst/>
                <a:latin typeface="Calibri" panose="020F0502020204030204" pitchFamily="34" charset="0"/>
                <a:ea typeface="Calibri" panose="020F0502020204030204" pitchFamily="34" charset="0"/>
                <a:cs typeface="Arial" panose="020B0604020202020204" pitchFamily="34" charset="0"/>
              </a:rPr>
              <a:t>.  Adaptabilité à différents domaines :</a:t>
            </a:r>
            <a:br>
              <a:rPr lang="fr-FR" sz="1800" kern="100" dirty="0">
                <a:effectLst/>
                <a:latin typeface="Calibri" panose="020F0502020204030204" pitchFamily="34" charset="0"/>
                <a:ea typeface="Calibri" panose="020F0502020204030204" pitchFamily="34" charset="0"/>
                <a:cs typeface="Arial" panose="020B0604020202020204" pitchFamily="34" charset="0"/>
              </a:rPr>
            </a:br>
            <a:r>
              <a:rPr lang="fr-FR" sz="1800" kern="100" dirty="0">
                <a:effectLst/>
                <a:latin typeface="Calibri" panose="020F0502020204030204" pitchFamily="34" charset="0"/>
                <a:ea typeface="Calibri" panose="020F0502020204030204" pitchFamily="34" charset="0"/>
                <a:cs typeface="Arial" panose="020B0604020202020204" pitchFamily="34" charset="0"/>
              </a:rPr>
              <a:t>Grâce à leur entraînement sur des données variées, les LLMs peuvent générer des réponses dans des domaines spécialisés, tels que la médecine, le droit ou la technologie.</a:t>
            </a:r>
          </a:p>
          <a:p>
            <a:pPr marL="342900" lvl="0" indent="-342900">
              <a:lnSpc>
                <a:spcPct val="107000"/>
              </a:lnSpc>
              <a:spcAft>
                <a:spcPts val="800"/>
              </a:spcAft>
              <a:tabLst>
                <a:tab pos="457200" algn="l"/>
              </a:tabLst>
            </a:pPr>
            <a:endParaRPr lang="fr-FR"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Image 9">
            <a:extLst>
              <a:ext uri="{FF2B5EF4-FFF2-40B4-BE49-F238E27FC236}">
                <a16:creationId xmlns:a16="http://schemas.microsoft.com/office/drawing/2014/main" id="{8EDE7642-8066-9EED-FFBB-2022BAAC8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779" y="3451775"/>
            <a:ext cx="5760720" cy="854710"/>
          </a:xfrm>
          <a:prstGeom prst="rect">
            <a:avLst/>
          </a:prstGeom>
        </p:spPr>
      </p:pic>
    </p:spTree>
    <p:extLst>
      <p:ext uri="{BB962C8B-B14F-4D97-AF65-F5344CB8AC3E}">
        <p14:creationId xmlns:p14="http://schemas.microsoft.com/office/powerpoint/2010/main" val="298143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a:t>Entraînement</a:t>
            </a:r>
            <a:r>
              <a:rPr b="1" dirty="0"/>
              <a:t> d’un LLM</a:t>
            </a:r>
          </a:p>
        </p:txBody>
      </p:sp>
      <p:sp>
        <p:nvSpPr>
          <p:cNvPr id="3" name="Content Placeholder 2"/>
          <p:cNvSpPr>
            <a:spLocks noGrp="1"/>
          </p:cNvSpPr>
          <p:nvPr>
            <p:ph idx="1"/>
          </p:nvPr>
        </p:nvSpPr>
        <p:spPr>
          <a:xfrm>
            <a:off x="457200" y="2196934"/>
            <a:ext cx="7392390" cy="4525963"/>
          </a:xfrm>
        </p:spPr>
        <p:txBody>
          <a:bodyPr>
            <a:normAutofit/>
          </a:bodyPr>
          <a:lstStyle/>
          <a:p>
            <a:pPr marL="0" indent="0">
              <a:lnSpc>
                <a:spcPct val="107000"/>
              </a:lnSpc>
              <a:spcAft>
                <a:spcPts val="800"/>
              </a:spcAft>
              <a:buNone/>
            </a:pPr>
            <a:r>
              <a:rPr lang="fr-FR" kern="100" dirty="0">
                <a:effectLst/>
                <a:latin typeface="Calibri" panose="020F0502020204030204" pitchFamily="34" charset="0"/>
                <a:ea typeface="Calibri" panose="020F0502020204030204" pitchFamily="34" charset="0"/>
                <a:cs typeface="Arial" panose="020B0604020202020204" pitchFamily="34" charset="0"/>
              </a:rPr>
              <a:t>L'entraînement se divise principalement en deux étapes : le pré-entraînement et le fine-tuning.</a:t>
            </a:r>
          </a:p>
        </p:txBody>
      </p:sp>
      <p:pic>
        <p:nvPicPr>
          <p:cNvPr id="5" name="Picture 4">
            <a:extLst>
              <a:ext uri="{FF2B5EF4-FFF2-40B4-BE49-F238E27FC236}">
                <a16:creationId xmlns:a16="http://schemas.microsoft.com/office/drawing/2014/main" id="{76F2C7A0-93B4-E849-40EF-BE2BF9B2101F}"/>
              </a:ext>
            </a:extLst>
          </p:cNvPr>
          <p:cNvPicPr>
            <a:picLocks noChangeAspect="1"/>
          </p:cNvPicPr>
          <p:nvPr/>
        </p:nvPicPr>
        <p:blipFill>
          <a:blip r:embed="rId2"/>
          <a:stretch>
            <a:fillRect/>
          </a:stretch>
        </p:blipFill>
        <p:spPr>
          <a:xfrm>
            <a:off x="834240" y="4035115"/>
            <a:ext cx="7644741" cy="25482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B6A1C-F535-4567-3BA7-5CE5451E4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9FF7D-7FB5-1E87-9039-AB82A0D3E0AB}"/>
              </a:ext>
            </a:extLst>
          </p:cNvPr>
          <p:cNvSpPr>
            <a:spLocks noGrp="1"/>
          </p:cNvSpPr>
          <p:nvPr>
            <p:ph type="title"/>
          </p:nvPr>
        </p:nvSpPr>
        <p:spPr/>
        <p:txBody>
          <a:bodyPr/>
          <a:lstStyle/>
          <a:p>
            <a:r>
              <a:rPr b="1" dirty="0" err="1"/>
              <a:t>Entraînement</a:t>
            </a:r>
            <a:r>
              <a:rPr b="1" dirty="0"/>
              <a:t> d’un LLM</a:t>
            </a:r>
          </a:p>
        </p:txBody>
      </p:sp>
      <p:sp>
        <p:nvSpPr>
          <p:cNvPr id="3" name="Content Placeholder 2">
            <a:extLst>
              <a:ext uri="{FF2B5EF4-FFF2-40B4-BE49-F238E27FC236}">
                <a16:creationId xmlns:a16="http://schemas.microsoft.com/office/drawing/2014/main" id="{6765E9A9-BC23-69F6-19B2-47F1D5306317}"/>
              </a:ext>
            </a:extLst>
          </p:cNvPr>
          <p:cNvSpPr>
            <a:spLocks noGrp="1"/>
          </p:cNvSpPr>
          <p:nvPr>
            <p:ph idx="1"/>
          </p:nvPr>
        </p:nvSpPr>
        <p:spPr>
          <a:xfrm>
            <a:off x="457200" y="2057399"/>
            <a:ext cx="7392390" cy="4525963"/>
          </a:xfrm>
        </p:spPr>
        <p:txBody>
          <a:bodyPr>
            <a:normAutofit fontScale="92500" lnSpcReduction="10000"/>
          </a:bodyPr>
          <a:lstStyle/>
          <a:p>
            <a:pPr marL="0" indent="0">
              <a:lnSpc>
                <a:spcPct val="107000"/>
              </a:lnSpc>
              <a:spcAft>
                <a:spcPts val="800"/>
              </a:spcAft>
              <a:buNone/>
            </a:pPr>
            <a:r>
              <a:rPr lang="fr-FR" sz="1900" b="1" kern="100" dirty="0">
                <a:effectLst/>
                <a:latin typeface="Calibri" panose="020F0502020204030204" pitchFamily="34" charset="0"/>
                <a:ea typeface="Calibri" panose="020F0502020204030204" pitchFamily="34" charset="0"/>
                <a:cs typeface="Arial" panose="020B0604020202020204" pitchFamily="34" charset="0"/>
              </a:rPr>
              <a:t>1. Pré-entraînement</a:t>
            </a:r>
          </a:p>
          <a:p>
            <a:pPr>
              <a:lnSpc>
                <a:spcPct val="107000"/>
              </a:lnSpc>
              <a:spcAft>
                <a:spcPts val="800"/>
              </a:spcAft>
            </a:pPr>
            <a:r>
              <a:rPr lang="fr-FR" sz="1500" kern="100" dirty="0">
                <a:effectLst/>
                <a:latin typeface="Calibri" panose="020F0502020204030204" pitchFamily="34" charset="0"/>
                <a:ea typeface="Calibri" panose="020F0502020204030204" pitchFamily="34" charset="0"/>
                <a:cs typeface="Arial" panose="020B0604020202020204" pitchFamily="34" charset="0"/>
              </a:rPr>
              <a:t>Cette étape consiste à apprendre des représentations générales du langage à partir de grandes quantités de données textuelles non annotées.</a:t>
            </a:r>
          </a:p>
          <a:p>
            <a:pPr marL="342900" lvl="0" indent="-342900">
              <a:lnSpc>
                <a:spcPct val="107000"/>
              </a:lnSpc>
              <a:spcAft>
                <a:spcPts val="800"/>
              </a:spcAft>
              <a:buSzPts val="1000"/>
              <a:buFont typeface="Symbol" panose="05050102010706020507" pitchFamily="18" charset="2"/>
              <a:buChar char=""/>
              <a:tabLst>
                <a:tab pos="4572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Objectif : Permettre au modèle de comprendre les relations linguistiques et de capturer des schémas complexes dans le texte.</a:t>
            </a:r>
          </a:p>
          <a:p>
            <a:pPr marL="342900" lvl="0" indent="-342900">
              <a:lnSpc>
                <a:spcPct val="107000"/>
              </a:lnSpc>
              <a:spcAft>
                <a:spcPts val="800"/>
              </a:spcAft>
              <a:buSzPts val="1000"/>
              <a:buFont typeface="Symbol" panose="05050102010706020507" pitchFamily="18" charset="2"/>
              <a:buChar char=""/>
              <a:tabLst>
                <a:tab pos="457200" algn="l"/>
              </a:tabLst>
            </a:pPr>
            <a:r>
              <a:rPr lang="fr-FR" sz="1500" b="1" kern="100" dirty="0">
                <a:effectLst/>
                <a:latin typeface="Calibri" panose="020F0502020204030204" pitchFamily="34" charset="0"/>
                <a:ea typeface="Calibri" panose="020F0502020204030204" pitchFamily="34" charset="0"/>
                <a:cs typeface="Arial" panose="020B0604020202020204" pitchFamily="34" charset="0"/>
              </a:rPr>
              <a:t>Méthodes courantes :</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Modèle causal :</a:t>
            </a:r>
          </a:p>
          <a:p>
            <a:pPr marL="1143000" lvl="2" indent="-228600">
              <a:lnSpc>
                <a:spcPct val="107000"/>
              </a:lnSpc>
              <a:spcAft>
                <a:spcPts val="800"/>
              </a:spcAft>
              <a:buSzPts val="1000"/>
              <a:buFont typeface="Wingdings" panose="05000000000000000000" pitchFamily="2" charset="2"/>
              <a:buChar char=""/>
              <a:tabLst>
                <a:tab pos="13716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Utilisé pour prédire le prochain mot dans une séquence donnée.</a:t>
            </a:r>
          </a:p>
          <a:p>
            <a:pPr marL="1143000" lvl="2" indent="-228600">
              <a:lnSpc>
                <a:spcPct val="107000"/>
              </a:lnSpc>
              <a:spcAft>
                <a:spcPts val="800"/>
              </a:spcAft>
              <a:buSzPts val="1000"/>
              <a:buFont typeface="Wingdings" panose="05000000000000000000" pitchFamily="2" charset="2"/>
              <a:buChar char=""/>
              <a:tabLst>
                <a:tab pos="13716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Exemple : Si l'entrée est "Le chat dort sur le", le modèle apprend à prédire "canapé".</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Modèle masqué :</a:t>
            </a:r>
          </a:p>
          <a:p>
            <a:pPr marL="1143000" lvl="2" indent="-228600">
              <a:lnSpc>
                <a:spcPct val="107000"/>
              </a:lnSpc>
              <a:spcAft>
                <a:spcPts val="800"/>
              </a:spcAft>
              <a:buSzPts val="1000"/>
              <a:buFont typeface="Wingdings" panose="05000000000000000000" pitchFamily="2" charset="2"/>
              <a:buChar char=""/>
              <a:tabLst>
                <a:tab pos="13716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Certains mots de la séquence sont masqués, et le modèle doit les prédire.</a:t>
            </a:r>
          </a:p>
          <a:p>
            <a:pPr marL="1143000" lvl="2" indent="-228600">
              <a:lnSpc>
                <a:spcPct val="107000"/>
              </a:lnSpc>
              <a:spcAft>
                <a:spcPts val="800"/>
              </a:spcAft>
              <a:buSzPts val="1000"/>
              <a:buFont typeface="Wingdings" panose="05000000000000000000" pitchFamily="2" charset="2"/>
              <a:buChar char=""/>
              <a:tabLst>
                <a:tab pos="13716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Exemple : Si l'entrée est "Le chat [masqué] sur le canapé", le modèle apprend à prédire "dort".</a:t>
            </a:r>
          </a:p>
        </p:txBody>
      </p:sp>
    </p:spTree>
    <p:extLst>
      <p:ext uri="{BB962C8B-B14F-4D97-AF65-F5344CB8AC3E}">
        <p14:creationId xmlns:p14="http://schemas.microsoft.com/office/powerpoint/2010/main" val="202301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28332-A129-BAED-C7DB-A75AA69CE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EFFA9-E54A-DCA3-1255-538F8D396C4C}"/>
              </a:ext>
            </a:extLst>
          </p:cNvPr>
          <p:cNvSpPr>
            <a:spLocks noGrp="1"/>
          </p:cNvSpPr>
          <p:nvPr>
            <p:ph type="title"/>
          </p:nvPr>
        </p:nvSpPr>
        <p:spPr/>
        <p:txBody>
          <a:bodyPr/>
          <a:lstStyle/>
          <a:p>
            <a:r>
              <a:rPr b="1" dirty="0" err="1"/>
              <a:t>Entraînement</a:t>
            </a:r>
            <a:r>
              <a:rPr b="1" dirty="0"/>
              <a:t> d’un LLM</a:t>
            </a:r>
          </a:p>
        </p:txBody>
      </p:sp>
      <p:sp>
        <p:nvSpPr>
          <p:cNvPr id="3" name="Content Placeholder 2">
            <a:extLst>
              <a:ext uri="{FF2B5EF4-FFF2-40B4-BE49-F238E27FC236}">
                <a16:creationId xmlns:a16="http://schemas.microsoft.com/office/drawing/2014/main" id="{8D2A9CD5-099D-4753-2A64-5243C9CD45F2}"/>
              </a:ext>
            </a:extLst>
          </p:cNvPr>
          <p:cNvSpPr>
            <a:spLocks noGrp="1"/>
          </p:cNvSpPr>
          <p:nvPr>
            <p:ph idx="1"/>
          </p:nvPr>
        </p:nvSpPr>
        <p:spPr>
          <a:xfrm>
            <a:off x="457200" y="2057399"/>
            <a:ext cx="7392390" cy="4525963"/>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500" b="1" kern="100" dirty="0">
                <a:effectLst/>
                <a:latin typeface="Calibri" panose="020F0502020204030204" pitchFamily="34" charset="0"/>
                <a:ea typeface="Calibri" panose="020F0502020204030204" pitchFamily="34" charset="0"/>
                <a:cs typeface="Arial" panose="020B0604020202020204" pitchFamily="34" charset="0"/>
              </a:rPr>
              <a:t>Processus :</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Collecte de données massives (livres, articles, sites web, etc.).</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Conversion du texte en représentations numériques (vecteurs).</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Optimisation des poids des paramètres à l’aide de techniques comme la descente de gradient et la rétropropagation.</a:t>
            </a:r>
          </a:p>
          <a:p>
            <a:pPr marL="742950" lvl="1" indent="-285750">
              <a:lnSpc>
                <a:spcPct val="107000"/>
              </a:lnSpc>
              <a:spcAft>
                <a:spcPts val="800"/>
              </a:spcAft>
              <a:buSzPts val="1000"/>
              <a:buFont typeface="Courier New" panose="02070309020205020404" pitchFamily="49" charset="0"/>
              <a:buChar char="o"/>
              <a:tabLst>
                <a:tab pos="914400" algn="l"/>
              </a:tabLst>
            </a:pPr>
            <a:r>
              <a:rPr lang="fr-FR" sz="1500" kern="100" dirty="0">
                <a:effectLst/>
                <a:latin typeface="Calibri" panose="020F0502020204030204" pitchFamily="34" charset="0"/>
                <a:ea typeface="Calibri" panose="020F0502020204030204" pitchFamily="34" charset="0"/>
                <a:cs typeface="Times New Roman" panose="02020603050405020304" pitchFamily="18" charset="0"/>
              </a:rPr>
              <a:t>Algorithmes populaires : Adam, SGD (Stochastic Gradient Descent).</a:t>
            </a:r>
          </a:p>
        </p:txBody>
      </p:sp>
      <p:pic>
        <p:nvPicPr>
          <p:cNvPr id="5" name="Picture 4">
            <a:extLst>
              <a:ext uri="{FF2B5EF4-FFF2-40B4-BE49-F238E27FC236}">
                <a16:creationId xmlns:a16="http://schemas.microsoft.com/office/drawing/2014/main" id="{33DAE33F-9F07-E2C9-4AFD-52DFBB4D94E3}"/>
              </a:ext>
            </a:extLst>
          </p:cNvPr>
          <p:cNvPicPr>
            <a:picLocks noChangeAspect="1"/>
          </p:cNvPicPr>
          <p:nvPr/>
        </p:nvPicPr>
        <p:blipFill>
          <a:blip r:embed="rId2"/>
          <a:stretch>
            <a:fillRect/>
          </a:stretch>
        </p:blipFill>
        <p:spPr>
          <a:xfrm>
            <a:off x="2692145" y="4594225"/>
            <a:ext cx="3759709" cy="1678442"/>
          </a:xfrm>
          <a:prstGeom prst="rect">
            <a:avLst/>
          </a:prstGeom>
        </p:spPr>
      </p:pic>
    </p:spTree>
    <p:extLst>
      <p:ext uri="{BB962C8B-B14F-4D97-AF65-F5344CB8AC3E}">
        <p14:creationId xmlns:p14="http://schemas.microsoft.com/office/powerpoint/2010/main" val="2230536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4821-E4E4-EB2C-30C6-51DE6967A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9BDB7-A2C3-AF93-79EB-B7388D759357}"/>
              </a:ext>
            </a:extLst>
          </p:cNvPr>
          <p:cNvSpPr>
            <a:spLocks noGrp="1"/>
          </p:cNvSpPr>
          <p:nvPr>
            <p:ph type="title"/>
          </p:nvPr>
        </p:nvSpPr>
        <p:spPr/>
        <p:txBody>
          <a:bodyPr/>
          <a:lstStyle/>
          <a:p>
            <a:r>
              <a:rPr b="1" dirty="0" err="1"/>
              <a:t>Entraînement</a:t>
            </a:r>
            <a:r>
              <a:rPr b="1" dirty="0"/>
              <a:t> d’un LLM</a:t>
            </a:r>
          </a:p>
        </p:txBody>
      </p:sp>
      <p:sp>
        <p:nvSpPr>
          <p:cNvPr id="3" name="Content Placeholder 2">
            <a:extLst>
              <a:ext uri="{FF2B5EF4-FFF2-40B4-BE49-F238E27FC236}">
                <a16:creationId xmlns:a16="http://schemas.microsoft.com/office/drawing/2014/main" id="{D5260968-9117-B571-744C-A73F1F80E4F6}"/>
              </a:ext>
            </a:extLst>
          </p:cNvPr>
          <p:cNvSpPr>
            <a:spLocks noGrp="1"/>
          </p:cNvSpPr>
          <p:nvPr>
            <p:ph idx="1"/>
          </p:nvPr>
        </p:nvSpPr>
        <p:spPr>
          <a:xfrm>
            <a:off x="457200" y="2057399"/>
            <a:ext cx="7392390" cy="4525963"/>
          </a:xfrm>
        </p:spPr>
        <p:txBody>
          <a:bodyPr>
            <a:normAutofit/>
          </a:bodyPr>
          <a:lstStyle/>
          <a:p>
            <a:pPr marL="0" indent="0">
              <a:lnSpc>
                <a:spcPct val="107000"/>
              </a:lnSpc>
              <a:spcAft>
                <a:spcPts val="800"/>
              </a:spcAft>
              <a:buNone/>
            </a:pPr>
            <a:r>
              <a:rPr lang="fr-FR" sz="1900" b="1" kern="100" dirty="0">
                <a:effectLst/>
                <a:latin typeface="Calibri" panose="020F0502020204030204" pitchFamily="34" charset="0"/>
                <a:ea typeface="Calibri" panose="020F0502020204030204" pitchFamily="34" charset="0"/>
                <a:cs typeface="Arial" panose="020B0604020202020204" pitchFamily="34" charset="0"/>
              </a:rPr>
              <a:t>2 Fine-Tuning d’un LLM :</a:t>
            </a:r>
          </a:p>
          <a:p>
            <a:pPr>
              <a:lnSpc>
                <a:spcPct val="107000"/>
              </a:lnSpc>
              <a:spcAft>
                <a:spcPts val="800"/>
              </a:spcAft>
            </a:pPr>
            <a:r>
              <a:rPr lang="fr-FR" sz="1500" kern="100" dirty="0">
                <a:effectLst/>
                <a:latin typeface="Calibri" panose="020F0502020204030204" pitchFamily="34" charset="0"/>
                <a:ea typeface="Calibri" panose="020F0502020204030204" pitchFamily="34" charset="0"/>
                <a:cs typeface="Arial" panose="020B0604020202020204" pitchFamily="34" charset="0"/>
              </a:rPr>
              <a:t>Le fine-tuning est une étape d’ajustement permettant d'adapter le modèle pré-entraîné à des tâches spécifiques.</a:t>
            </a:r>
          </a:p>
          <a:p>
            <a:pPr>
              <a:lnSpc>
                <a:spcPct val="107000"/>
              </a:lnSpc>
              <a:spcAft>
                <a:spcPts val="800"/>
              </a:spcAft>
            </a:pPr>
            <a:endParaRPr lang="fr-FR" sz="1500" b="1"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500" b="1" kern="100" dirty="0">
                <a:effectLst/>
                <a:latin typeface="Calibri" panose="020F0502020204030204" pitchFamily="34" charset="0"/>
                <a:ea typeface="Calibri" panose="020F0502020204030204" pitchFamily="34" charset="0"/>
                <a:cs typeface="Arial" panose="020B0604020202020204" pitchFamily="34" charset="0"/>
              </a:rPr>
              <a:t>Étapes principales :</a:t>
            </a:r>
          </a:p>
          <a:p>
            <a:pPr lvl="1" indent="-342900">
              <a:lnSpc>
                <a:spcPct val="107000"/>
              </a:lnSpc>
              <a:spcAft>
                <a:spcPts val="800"/>
              </a:spcAft>
              <a:buFont typeface="+mj-lt"/>
              <a:buAutoNum type="arabicPeriod"/>
              <a:tabLst>
                <a:tab pos="457200" algn="l"/>
              </a:tabLst>
            </a:pPr>
            <a:r>
              <a:rPr lang="fr-FR" sz="1500" kern="100" dirty="0">
                <a:effectLst/>
                <a:latin typeface="Calibri" panose="020F0502020204030204" pitchFamily="34" charset="0"/>
                <a:ea typeface="Calibri" panose="020F0502020204030204" pitchFamily="34" charset="0"/>
                <a:cs typeface="Arial" panose="020B0604020202020204" pitchFamily="34" charset="0"/>
              </a:rPr>
              <a:t>Préparation des Données</a:t>
            </a:r>
          </a:p>
          <a:p>
            <a:pPr lvl="1" indent="-342900">
              <a:lnSpc>
                <a:spcPct val="107000"/>
              </a:lnSpc>
              <a:spcAft>
                <a:spcPts val="800"/>
              </a:spcAft>
              <a:buFont typeface="+mj-lt"/>
              <a:buAutoNum type="arabicPeriod"/>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Adaptation de l’Architecture</a:t>
            </a:r>
          </a:p>
          <a:p>
            <a:pPr lvl="1" indent="-342900">
              <a:lnSpc>
                <a:spcPct val="107000"/>
              </a:lnSpc>
              <a:spcAft>
                <a:spcPts val="800"/>
              </a:spcAft>
              <a:buFont typeface="+mj-lt"/>
              <a:buAutoNum type="arabicPeriod"/>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Entraînement</a:t>
            </a:r>
          </a:p>
          <a:p>
            <a:pPr lvl="1" indent="-342900">
              <a:lnSpc>
                <a:spcPct val="107000"/>
              </a:lnSpc>
              <a:spcAft>
                <a:spcPts val="800"/>
              </a:spcAft>
              <a:buFont typeface="+mj-lt"/>
              <a:buAutoNum type="arabicPeriod"/>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Validation et Évaluation</a:t>
            </a:r>
          </a:p>
          <a:p>
            <a:pPr lvl="1" indent="-342900">
              <a:lnSpc>
                <a:spcPct val="107000"/>
              </a:lnSpc>
              <a:spcAft>
                <a:spcPts val="800"/>
              </a:spcAft>
              <a:buFont typeface="+mj-lt"/>
              <a:buAutoNum type="arabicPeriod"/>
              <a:tabLst>
                <a:tab pos="457200" algn="l"/>
              </a:tabLst>
            </a:pPr>
            <a:endParaRPr lang="fr-FR" sz="15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6548C22-E7F9-30A1-E4E7-2F3AB6236D8D}"/>
              </a:ext>
            </a:extLst>
          </p:cNvPr>
          <p:cNvPicPr>
            <a:picLocks noChangeAspect="1"/>
          </p:cNvPicPr>
          <p:nvPr/>
        </p:nvPicPr>
        <p:blipFill>
          <a:blip r:embed="rId2"/>
          <a:stretch>
            <a:fillRect/>
          </a:stretch>
        </p:blipFill>
        <p:spPr>
          <a:xfrm>
            <a:off x="4686300" y="3660717"/>
            <a:ext cx="4000500" cy="1965383"/>
          </a:xfrm>
          <a:prstGeom prst="rect">
            <a:avLst/>
          </a:prstGeom>
        </p:spPr>
      </p:pic>
    </p:spTree>
    <p:extLst>
      <p:ext uri="{BB962C8B-B14F-4D97-AF65-F5344CB8AC3E}">
        <p14:creationId xmlns:p14="http://schemas.microsoft.com/office/powerpoint/2010/main" val="316951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DE24C-683C-0DC9-4C5D-072F68E38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3E297-33C9-B72E-08C6-3A967C957011}"/>
              </a:ext>
            </a:extLst>
          </p:cNvPr>
          <p:cNvSpPr>
            <a:spLocks noGrp="1"/>
          </p:cNvSpPr>
          <p:nvPr>
            <p:ph type="title"/>
          </p:nvPr>
        </p:nvSpPr>
        <p:spPr/>
        <p:txBody>
          <a:bodyPr/>
          <a:lstStyle/>
          <a:p>
            <a:r>
              <a:rPr lang="en-US" b="1" dirty="0"/>
              <a:t>Atelier</a:t>
            </a:r>
            <a:endParaRPr b="1" dirty="0"/>
          </a:p>
        </p:txBody>
      </p:sp>
      <p:pic>
        <p:nvPicPr>
          <p:cNvPr id="7" name="Image 7">
            <a:extLst>
              <a:ext uri="{FF2B5EF4-FFF2-40B4-BE49-F238E27FC236}">
                <a16:creationId xmlns:a16="http://schemas.microsoft.com/office/drawing/2014/main" id="{E9921838-55A4-61D7-0F07-3109E832A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1752600"/>
            <a:ext cx="7704282" cy="3425041"/>
          </a:xfrm>
          <a:prstGeom prst="rect">
            <a:avLst/>
          </a:prstGeom>
        </p:spPr>
      </p:pic>
      <p:sp>
        <p:nvSpPr>
          <p:cNvPr id="3" name="TextBox 2">
            <a:extLst>
              <a:ext uri="{FF2B5EF4-FFF2-40B4-BE49-F238E27FC236}">
                <a16:creationId xmlns:a16="http://schemas.microsoft.com/office/drawing/2014/main" id="{C425E699-0E27-03E2-3946-C0A3D6DBE050}"/>
              </a:ext>
            </a:extLst>
          </p:cNvPr>
          <p:cNvSpPr txBox="1"/>
          <p:nvPr/>
        </p:nvSpPr>
        <p:spPr>
          <a:xfrm>
            <a:off x="1045029" y="5516109"/>
            <a:ext cx="8378371" cy="954107"/>
          </a:xfrm>
          <a:prstGeom prst="rect">
            <a:avLst/>
          </a:prstGeom>
          <a:noFill/>
        </p:spPr>
        <p:txBody>
          <a:bodyPr wrap="square" rtlCol="0">
            <a:spAutoFit/>
          </a:bodyPr>
          <a:lstStyle/>
          <a:p>
            <a:r>
              <a:rPr lang="en-US" sz="2000" b="1" dirty="0"/>
              <a:t>Le lien du </a:t>
            </a:r>
            <a:r>
              <a:rPr lang="en-US" sz="2000" b="1" dirty="0" err="1"/>
              <a:t>projet</a:t>
            </a:r>
            <a:r>
              <a:rPr lang="en-US" sz="2000" b="1" dirty="0"/>
              <a:t>  : </a:t>
            </a:r>
          </a:p>
          <a:p>
            <a:r>
              <a:rPr lang="en-US" dirty="0">
                <a:hlinkClick r:id="rId3"/>
              </a:rPr>
              <a:t>https://www.kaggle.com/code/oussamanaya/projet-fine-tuning-ms-marco-q-a-2</a:t>
            </a:r>
            <a:endParaRPr lang="en-US" dirty="0"/>
          </a:p>
          <a:p>
            <a:endParaRPr lang="fr-FR" dirty="0"/>
          </a:p>
        </p:txBody>
      </p:sp>
    </p:spTree>
    <p:extLst>
      <p:ext uri="{BB962C8B-B14F-4D97-AF65-F5344CB8AC3E}">
        <p14:creationId xmlns:p14="http://schemas.microsoft.com/office/powerpoint/2010/main" val="417033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Architecture du Chatbot</a:t>
            </a:r>
          </a:p>
        </p:txBody>
      </p:sp>
      <p:sp>
        <p:nvSpPr>
          <p:cNvPr id="3" name="Content Placeholder 2"/>
          <p:cNvSpPr>
            <a:spLocks noGrp="1"/>
          </p:cNvSpPr>
          <p:nvPr>
            <p:ph idx="1"/>
          </p:nvPr>
        </p:nvSpPr>
        <p:spPr>
          <a:xfrm>
            <a:off x="914400" y="1752600"/>
            <a:ext cx="8229600" cy="4525963"/>
          </a:xfrm>
        </p:spPr>
        <p:txBody>
          <a:bodyPr/>
          <a:lstStyle/>
          <a:p>
            <a:pPr marL="0" indent="0">
              <a:buNone/>
            </a:pPr>
            <a:r>
              <a:rPr dirty="0"/>
              <a:t>• Frontend: </a:t>
            </a:r>
            <a:r>
              <a:rPr lang="en-US" dirty="0"/>
              <a:t>HTML, CSS et JS</a:t>
            </a:r>
            <a:endParaRPr dirty="0"/>
          </a:p>
          <a:p>
            <a:pPr marL="0" indent="0">
              <a:buNone/>
            </a:pPr>
            <a:r>
              <a:rPr dirty="0"/>
              <a:t>• Backend: Python (</a:t>
            </a:r>
            <a:r>
              <a:rPr lang="en-US" dirty="0"/>
              <a:t>Django</a:t>
            </a:r>
            <a:r>
              <a:rPr dirty="0"/>
              <a:t>)</a:t>
            </a:r>
          </a:p>
          <a:p>
            <a:pPr marL="0" indent="0">
              <a:buNone/>
            </a:pPr>
            <a:r>
              <a:rPr dirty="0"/>
              <a:t>• Base de données: </a:t>
            </a:r>
            <a:r>
              <a:rPr lang="en-US" dirty="0"/>
              <a:t>SQL Lite</a:t>
            </a:r>
            <a:endParaRPr dirty="0"/>
          </a:p>
          <a:p>
            <a:pPr marL="0" indent="0">
              <a:buNone/>
            </a:pPr>
            <a:r>
              <a:rPr dirty="0"/>
              <a:t>• </a:t>
            </a:r>
            <a:r>
              <a:rPr dirty="0" err="1"/>
              <a:t>Modèle</a:t>
            </a:r>
            <a:r>
              <a:rPr dirty="0"/>
              <a:t> IA: </a:t>
            </a:r>
            <a:r>
              <a:rPr lang="en-US" dirty="0"/>
              <a:t>gpt2</a:t>
            </a:r>
            <a:r>
              <a:rPr dirty="0"/>
              <a:t>fine-tuné</a:t>
            </a:r>
          </a:p>
        </p:txBody>
      </p:sp>
      <p:pic>
        <p:nvPicPr>
          <p:cNvPr id="6" name="Picture 5">
            <a:extLst>
              <a:ext uri="{FF2B5EF4-FFF2-40B4-BE49-F238E27FC236}">
                <a16:creationId xmlns:a16="http://schemas.microsoft.com/office/drawing/2014/main" id="{4F7FE339-9A1F-86D2-58F9-2AB786FD98D7}"/>
              </a:ext>
            </a:extLst>
          </p:cNvPr>
          <p:cNvPicPr>
            <a:picLocks noChangeAspect="1"/>
          </p:cNvPicPr>
          <p:nvPr/>
        </p:nvPicPr>
        <p:blipFill>
          <a:blip r:embed="rId2"/>
          <a:stretch>
            <a:fillRect/>
          </a:stretch>
        </p:blipFill>
        <p:spPr>
          <a:xfrm>
            <a:off x="7124700" y="1553369"/>
            <a:ext cx="1473200" cy="1143000"/>
          </a:xfrm>
          <a:prstGeom prst="rect">
            <a:avLst/>
          </a:prstGeom>
        </p:spPr>
      </p:pic>
      <p:pic>
        <p:nvPicPr>
          <p:cNvPr id="8" name="Picture 7">
            <a:extLst>
              <a:ext uri="{FF2B5EF4-FFF2-40B4-BE49-F238E27FC236}">
                <a16:creationId xmlns:a16="http://schemas.microsoft.com/office/drawing/2014/main" id="{86994581-C7D3-C707-62C8-E4523F4669BF}"/>
              </a:ext>
            </a:extLst>
          </p:cNvPr>
          <p:cNvPicPr>
            <a:picLocks noChangeAspect="1"/>
          </p:cNvPicPr>
          <p:nvPr/>
        </p:nvPicPr>
        <p:blipFill>
          <a:blip r:embed="rId3"/>
          <a:stretch>
            <a:fillRect/>
          </a:stretch>
        </p:blipFill>
        <p:spPr>
          <a:xfrm>
            <a:off x="7124700" y="3016646"/>
            <a:ext cx="1819276" cy="909638"/>
          </a:xfrm>
          <a:prstGeom prst="rect">
            <a:avLst/>
          </a:prstGeom>
        </p:spPr>
      </p:pic>
      <p:pic>
        <p:nvPicPr>
          <p:cNvPr id="10" name="Picture 9">
            <a:extLst>
              <a:ext uri="{FF2B5EF4-FFF2-40B4-BE49-F238E27FC236}">
                <a16:creationId xmlns:a16="http://schemas.microsoft.com/office/drawing/2014/main" id="{61FF8E92-F24B-00E8-68CE-9C0B587DA99E}"/>
              </a:ext>
            </a:extLst>
          </p:cNvPr>
          <p:cNvPicPr>
            <a:picLocks noChangeAspect="1"/>
          </p:cNvPicPr>
          <p:nvPr/>
        </p:nvPicPr>
        <p:blipFill>
          <a:blip r:embed="rId4"/>
          <a:stretch>
            <a:fillRect/>
          </a:stretch>
        </p:blipFill>
        <p:spPr>
          <a:xfrm>
            <a:off x="1957444" y="5061585"/>
            <a:ext cx="2584103" cy="1216978"/>
          </a:xfrm>
          <a:prstGeom prst="rect">
            <a:avLst/>
          </a:prstGeom>
        </p:spPr>
      </p:pic>
      <p:pic>
        <p:nvPicPr>
          <p:cNvPr id="7" name="Picture 6">
            <a:extLst>
              <a:ext uri="{FF2B5EF4-FFF2-40B4-BE49-F238E27FC236}">
                <a16:creationId xmlns:a16="http://schemas.microsoft.com/office/drawing/2014/main" id="{F35193EE-ADBF-1242-9AD3-D1FF2D320854}"/>
              </a:ext>
            </a:extLst>
          </p:cNvPr>
          <p:cNvPicPr>
            <a:picLocks noChangeAspect="1"/>
          </p:cNvPicPr>
          <p:nvPr/>
        </p:nvPicPr>
        <p:blipFill>
          <a:blip r:embed="rId5"/>
          <a:stretch>
            <a:fillRect/>
          </a:stretch>
        </p:blipFill>
        <p:spPr>
          <a:xfrm>
            <a:off x="5894505" y="4676596"/>
            <a:ext cx="1488045" cy="14880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1445-230F-7293-88BB-FC4C9107D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D88CB-BD35-B335-FAF2-30873DDBD20A}"/>
              </a:ext>
            </a:extLst>
          </p:cNvPr>
          <p:cNvSpPr>
            <a:spLocks noGrp="1"/>
          </p:cNvSpPr>
          <p:nvPr>
            <p:ph type="title"/>
          </p:nvPr>
        </p:nvSpPr>
        <p:spPr/>
        <p:txBody>
          <a:bodyPr/>
          <a:lstStyle/>
          <a:p>
            <a:r>
              <a:rPr b="1" dirty="0"/>
              <a:t>Flux de Travail</a:t>
            </a:r>
          </a:p>
        </p:txBody>
      </p:sp>
      <p:pic>
        <p:nvPicPr>
          <p:cNvPr id="6" name="Image 20">
            <a:extLst>
              <a:ext uri="{FF2B5EF4-FFF2-40B4-BE49-F238E27FC236}">
                <a16:creationId xmlns:a16="http://schemas.microsoft.com/office/drawing/2014/main" id="{B2C820CC-FB80-5950-8CF2-491913EB6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61" y="1838619"/>
            <a:ext cx="8963246" cy="4744743"/>
          </a:xfrm>
          <a:prstGeom prst="rect">
            <a:avLst/>
          </a:prstGeom>
        </p:spPr>
      </p:pic>
    </p:spTree>
    <p:extLst>
      <p:ext uri="{BB962C8B-B14F-4D97-AF65-F5344CB8AC3E}">
        <p14:creationId xmlns:p14="http://schemas.microsoft.com/office/powerpoint/2010/main" val="218561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Description des Transformers</a:t>
            </a:r>
          </a:p>
        </p:txBody>
      </p:sp>
      <p:sp>
        <p:nvSpPr>
          <p:cNvPr id="9" name="Content Placeholder 2">
            <a:extLst>
              <a:ext uri="{FF2B5EF4-FFF2-40B4-BE49-F238E27FC236}">
                <a16:creationId xmlns:a16="http://schemas.microsoft.com/office/drawing/2014/main" id="{B7560371-6293-EACF-0CDF-EEE1BA6F63F8}"/>
              </a:ext>
            </a:extLst>
          </p:cNvPr>
          <p:cNvSpPr>
            <a:spLocks noGrp="1"/>
          </p:cNvSpPr>
          <p:nvPr>
            <p:ph idx="1"/>
          </p:nvPr>
        </p:nvSpPr>
        <p:spPr>
          <a:xfrm>
            <a:off x="457200" y="1854200"/>
            <a:ext cx="8229600" cy="4525963"/>
          </a:xfrm>
        </p:spPr>
        <p:txBody>
          <a:bodyPr>
            <a:normAutofit/>
          </a:bodyPr>
          <a:lstStyle/>
          <a:p>
            <a:pPr marL="0" indent="0">
              <a:buNone/>
            </a:pPr>
            <a:r>
              <a:rPr lang="en-US" dirty="0"/>
              <a:t>1.</a:t>
            </a:r>
            <a:r>
              <a:rPr dirty="0"/>
              <a:t> </a:t>
            </a:r>
            <a:r>
              <a:rPr dirty="0" err="1"/>
              <a:t>Définition</a:t>
            </a:r>
            <a:r>
              <a:rPr dirty="0"/>
              <a:t> :</a:t>
            </a:r>
            <a:endParaRPr lang="en-US" dirty="0"/>
          </a:p>
          <a:p>
            <a:pPr marL="0" indent="0">
              <a:buNone/>
            </a:pPr>
            <a:endParaRPr lang="en-US" dirty="0"/>
          </a:p>
          <a:p>
            <a:pPr marL="0" indent="0" algn="ctr">
              <a:buNone/>
            </a:pPr>
            <a:r>
              <a:rPr lang="fr-FR" sz="2400" dirty="0"/>
              <a:t>Les Transformers sont une architecture avancée en apprentissage profond, conçue spécifiquement pour traiter des données séquentielles, comme le texte ou les séquences temporelles. Contrairement aux modèles précédents tels que les RNN et LSTM, les Transformers permettent de capturer efficacement les relations entre différents éléments d'une séquence, même lorsque ceux-ci sont éloignés.</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4837-ADBD-1075-0663-8E4EC473FD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C861D-0746-8F6F-F388-80F5E4DAB194}"/>
              </a:ext>
            </a:extLst>
          </p:cNvPr>
          <p:cNvSpPr>
            <a:spLocks noGrp="1"/>
          </p:cNvSpPr>
          <p:nvPr>
            <p:ph type="title"/>
          </p:nvPr>
        </p:nvSpPr>
        <p:spPr/>
        <p:txBody>
          <a:bodyPr/>
          <a:lstStyle/>
          <a:p>
            <a:r>
              <a:rPr b="1" dirty="0"/>
              <a:t>Description des Transformers</a:t>
            </a:r>
          </a:p>
        </p:txBody>
      </p:sp>
      <p:sp>
        <p:nvSpPr>
          <p:cNvPr id="5" name="Content Placeholder 2">
            <a:extLst>
              <a:ext uri="{FF2B5EF4-FFF2-40B4-BE49-F238E27FC236}">
                <a16:creationId xmlns:a16="http://schemas.microsoft.com/office/drawing/2014/main" id="{14042215-C073-4446-40D1-4940777BE2E9}"/>
              </a:ext>
            </a:extLst>
          </p:cNvPr>
          <p:cNvSpPr>
            <a:spLocks noGrp="1"/>
          </p:cNvSpPr>
          <p:nvPr>
            <p:ph idx="1"/>
          </p:nvPr>
        </p:nvSpPr>
        <p:spPr>
          <a:xfrm>
            <a:off x="571501" y="1770212"/>
            <a:ext cx="4254284" cy="4525963"/>
          </a:xfrm>
        </p:spPr>
        <p:txBody>
          <a:bodyPr>
            <a:normAutofit fontScale="85000" lnSpcReduction="20000"/>
          </a:bodyPr>
          <a:lstStyle/>
          <a:p>
            <a:pPr marL="0" indent="0">
              <a:buNone/>
            </a:pPr>
            <a:r>
              <a:rPr lang="en-US" dirty="0"/>
              <a:t>2. Origine</a:t>
            </a:r>
            <a:r>
              <a:rPr dirty="0"/>
              <a:t>:</a:t>
            </a:r>
            <a:endParaRPr lang="en-US" dirty="0"/>
          </a:p>
          <a:p>
            <a:pPr marL="0" indent="0">
              <a:buNone/>
            </a:pPr>
            <a:endParaRPr lang="en-US" dirty="0"/>
          </a:p>
          <a:p>
            <a:pPr marL="0" indent="0" algn="ctr">
              <a:buNone/>
            </a:pPr>
            <a:r>
              <a:rPr lang="fr-FR" sz="2400" dirty="0"/>
              <a:t>L'architecture des Transformers a été introduite dans le célèbre article scientifique intitulé </a:t>
            </a:r>
            <a:r>
              <a:rPr lang="fr-FR" sz="2400" b="1" dirty="0"/>
              <a:t>"Attention </a:t>
            </a:r>
            <a:r>
              <a:rPr lang="fr-FR" sz="2400" b="1" dirty="0" err="1"/>
              <a:t>is</a:t>
            </a:r>
            <a:r>
              <a:rPr lang="fr-FR" sz="2400" b="1" dirty="0"/>
              <a:t> All You Need"</a:t>
            </a:r>
            <a:r>
              <a:rPr lang="fr-FR" sz="2400" dirty="0"/>
              <a:t>, publié en 2017 par Vaswani et ses collaborateurs. </a:t>
            </a:r>
          </a:p>
          <a:p>
            <a:pPr marL="0" indent="0" algn="ctr">
              <a:buNone/>
            </a:pPr>
            <a:endParaRPr lang="fr-FR" sz="2400" dirty="0"/>
          </a:p>
          <a:p>
            <a:pPr marL="0" indent="0" algn="ctr">
              <a:buNone/>
            </a:pPr>
            <a:endParaRPr lang="fr-FR" sz="2400" dirty="0"/>
          </a:p>
          <a:p>
            <a:pPr marL="0" indent="0" algn="ctr">
              <a:buNone/>
            </a:pPr>
            <a:r>
              <a:rPr lang="fr-FR" sz="2400" dirty="0"/>
              <a:t>Ce travail a marqué un tournant en proposant une nouvelle approche basée sur le mécanisme d'attention, remplaçant les réseaux récurrents et leurs limitations dans le traitement des dépendances longues.</a:t>
            </a:r>
            <a:endParaRPr sz="4000" dirty="0"/>
          </a:p>
        </p:txBody>
      </p:sp>
      <p:pic>
        <p:nvPicPr>
          <p:cNvPr id="6" name="Image 4">
            <a:extLst>
              <a:ext uri="{FF2B5EF4-FFF2-40B4-BE49-F238E27FC236}">
                <a16:creationId xmlns:a16="http://schemas.microsoft.com/office/drawing/2014/main" id="{0E8B0231-A8BC-C77C-2D39-D24645968612}"/>
              </a:ext>
            </a:extLst>
          </p:cNvPr>
          <p:cNvPicPr>
            <a:picLocks noChangeAspect="1"/>
          </p:cNvPicPr>
          <p:nvPr/>
        </p:nvPicPr>
        <p:blipFill>
          <a:blip r:embed="rId2"/>
          <a:stretch>
            <a:fillRect/>
          </a:stretch>
        </p:blipFill>
        <p:spPr>
          <a:xfrm>
            <a:off x="5796367" y="1366198"/>
            <a:ext cx="3347634" cy="5217163"/>
          </a:xfrm>
          <a:prstGeom prst="rect">
            <a:avLst/>
          </a:prstGeom>
        </p:spPr>
      </p:pic>
    </p:spTree>
    <p:extLst>
      <p:ext uri="{BB962C8B-B14F-4D97-AF65-F5344CB8AC3E}">
        <p14:creationId xmlns:p14="http://schemas.microsoft.com/office/powerpoint/2010/main" val="177432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87AE4-3115-62AC-CF77-7105842E3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2401A-8E05-9B33-13B6-372E15375C50}"/>
              </a:ext>
            </a:extLst>
          </p:cNvPr>
          <p:cNvSpPr>
            <a:spLocks noGrp="1"/>
          </p:cNvSpPr>
          <p:nvPr>
            <p:ph type="title"/>
          </p:nvPr>
        </p:nvSpPr>
        <p:spPr/>
        <p:txBody>
          <a:bodyPr/>
          <a:lstStyle/>
          <a:p>
            <a:r>
              <a:rPr b="1" dirty="0"/>
              <a:t>Description des Transformers</a:t>
            </a:r>
          </a:p>
        </p:txBody>
      </p:sp>
      <p:sp>
        <p:nvSpPr>
          <p:cNvPr id="7" name="Content Placeholder 2">
            <a:extLst>
              <a:ext uri="{FF2B5EF4-FFF2-40B4-BE49-F238E27FC236}">
                <a16:creationId xmlns:a16="http://schemas.microsoft.com/office/drawing/2014/main" id="{8EAB1A4E-B20E-F0CB-1DE7-10A5E4D95772}"/>
              </a:ext>
            </a:extLst>
          </p:cNvPr>
          <p:cNvSpPr>
            <a:spLocks noGrp="1"/>
          </p:cNvSpPr>
          <p:nvPr>
            <p:ph idx="1"/>
          </p:nvPr>
        </p:nvSpPr>
        <p:spPr>
          <a:xfrm>
            <a:off x="457200" y="1600200"/>
            <a:ext cx="4905214" cy="4525963"/>
          </a:xfrm>
        </p:spPr>
        <p:txBody>
          <a:bodyPr>
            <a:normAutofit fontScale="85000" lnSpcReduction="10000"/>
          </a:bodyPr>
          <a:lstStyle/>
          <a:p>
            <a:r>
              <a:rPr lang="fr-FR" dirty="0"/>
              <a:t>3. Importance:</a:t>
            </a:r>
          </a:p>
          <a:p>
            <a:pPr marL="0" indent="0">
              <a:buNone/>
            </a:pPr>
            <a:endParaRPr lang="en-US" dirty="0"/>
          </a:p>
          <a:p>
            <a:pPr marL="0" indent="0" algn="ctr">
              <a:buNone/>
            </a:pPr>
            <a:r>
              <a:rPr lang="fr-FR" sz="2400" dirty="0"/>
              <a:t>Les Transformers ont révolutionné le domaine du NLP en améliorant considérablement les performances sur de nombreuses tâches, telles que la </a:t>
            </a:r>
            <a:r>
              <a:rPr lang="fr-FR" sz="2400" b="1" dirty="0"/>
              <a:t>traduction automatique</a:t>
            </a:r>
            <a:r>
              <a:rPr lang="fr-FR" sz="2400" dirty="0"/>
              <a:t>, la </a:t>
            </a:r>
            <a:r>
              <a:rPr lang="fr-FR" sz="2400" b="1" dirty="0"/>
              <a:t>compréhension de texte </a:t>
            </a:r>
            <a:r>
              <a:rPr lang="fr-FR" sz="2400" dirty="0"/>
              <a:t>et la </a:t>
            </a:r>
            <a:r>
              <a:rPr lang="fr-FR" sz="2400" b="1" dirty="0"/>
              <a:t>génération de langage</a:t>
            </a:r>
            <a:r>
              <a:rPr lang="fr-FR" sz="2400" dirty="0"/>
              <a:t>.</a:t>
            </a:r>
          </a:p>
          <a:p>
            <a:pPr marL="0" indent="0" algn="ctr">
              <a:buNone/>
            </a:pPr>
            <a:endParaRPr lang="fr-FR" sz="2400" dirty="0"/>
          </a:p>
          <a:p>
            <a:pPr marL="0" indent="0" algn="ctr">
              <a:buNone/>
            </a:pPr>
            <a:r>
              <a:rPr lang="fr-FR" sz="2400" dirty="0"/>
              <a:t> Leur capacité à traiter les séquences de manière </a:t>
            </a:r>
            <a:r>
              <a:rPr lang="fr-FR" sz="2400" b="1" dirty="0"/>
              <a:t>parallèle</a:t>
            </a:r>
            <a:r>
              <a:rPr lang="fr-FR" sz="2400" dirty="0"/>
              <a:t> et à gérer les dépendances complexes en a fait une référence incontournable dans le domaine de l'intelligence artificielle.</a:t>
            </a:r>
            <a:endParaRPr sz="6000" dirty="0"/>
          </a:p>
        </p:txBody>
      </p:sp>
      <p:pic>
        <p:nvPicPr>
          <p:cNvPr id="8" name="Image 5">
            <a:extLst>
              <a:ext uri="{FF2B5EF4-FFF2-40B4-BE49-F238E27FC236}">
                <a16:creationId xmlns:a16="http://schemas.microsoft.com/office/drawing/2014/main" id="{E8872E2A-42B2-F13F-C69D-EC7C4B6F3AB6}"/>
              </a:ext>
            </a:extLst>
          </p:cNvPr>
          <p:cNvPicPr>
            <a:picLocks noChangeAspect="1"/>
          </p:cNvPicPr>
          <p:nvPr/>
        </p:nvPicPr>
        <p:blipFill>
          <a:blip r:embed="rId2"/>
          <a:stretch>
            <a:fillRect/>
          </a:stretch>
        </p:blipFill>
        <p:spPr>
          <a:xfrm>
            <a:off x="5610387" y="1836549"/>
            <a:ext cx="1579131" cy="1143000"/>
          </a:xfrm>
          <a:prstGeom prst="rect">
            <a:avLst/>
          </a:prstGeom>
        </p:spPr>
      </p:pic>
      <p:pic>
        <p:nvPicPr>
          <p:cNvPr id="9" name="Image 7">
            <a:extLst>
              <a:ext uri="{FF2B5EF4-FFF2-40B4-BE49-F238E27FC236}">
                <a16:creationId xmlns:a16="http://schemas.microsoft.com/office/drawing/2014/main" id="{EC567C33-A8D2-ADE3-01AA-A6A2F55BADC0}"/>
              </a:ext>
            </a:extLst>
          </p:cNvPr>
          <p:cNvPicPr>
            <a:picLocks noChangeAspect="1"/>
          </p:cNvPicPr>
          <p:nvPr/>
        </p:nvPicPr>
        <p:blipFill>
          <a:blip r:embed="rId3"/>
          <a:stretch>
            <a:fillRect/>
          </a:stretch>
        </p:blipFill>
        <p:spPr>
          <a:xfrm>
            <a:off x="6262970" y="3207383"/>
            <a:ext cx="1853096" cy="1342138"/>
          </a:xfrm>
          <a:prstGeom prst="rect">
            <a:avLst/>
          </a:prstGeom>
        </p:spPr>
      </p:pic>
      <p:pic>
        <p:nvPicPr>
          <p:cNvPr id="10" name="Image 9">
            <a:extLst>
              <a:ext uri="{FF2B5EF4-FFF2-40B4-BE49-F238E27FC236}">
                <a16:creationId xmlns:a16="http://schemas.microsoft.com/office/drawing/2014/main" id="{2D4B1EBC-8703-57B2-11BD-699852FA41B5}"/>
              </a:ext>
            </a:extLst>
          </p:cNvPr>
          <p:cNvPicPr>
            <a:picLocks noChangeAspect="1"/>
          </p:cNvPicPr>
          <p:nvPr/>
        </p:nvPicPr>
        <p:blipFill>
          <a:blip r:embed="rId4"/>
          <a:stretch>
            <a:fillRect/>
          </a:stretch>
        </p:blipFill>
        <p:spPr>
          <a:xfrm>
            <a:off x="7189518" y="4897940"/>
            <a:ext cx="1741581" cy="1342139"/>
          </a:xfrm>
          <a:prstGeom prst="rect">
            <a:avLst/>
          </a:prstGeom>
        </p:spPr>
      </p:pic>
    </p:spTree>
    <p:extLst>
      <p:ext uri="{BB962C8B-B14F-4D97-AF65-F5344CB8AC3E}">
        <p14:creationId xmlns:p14="http://schemas.microsoft.com/office/powerpoint/2010/main" val="236082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E839-6D71-89C3-9A6A-6BC50906A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55521-A50A-0C37-5C02-80CAF108034F}"/>
              </a:ext>
            </a:extLst>
          </p:cNvPr>
          <p:cNvSpPr>
            <a:spLocks noGrp="1"/>
          </p:cNvSpPr>
          <p:nvPr>
            <p:ph type="title"/>
          </p:nvPr>
        </p:nvSpPr>
        <p:spPr/>
        <p:txBody>
          <a:bodyPr/>
          <a:lstStyle/>
          <a:p>
            <a:r>
              <a:rPr dirty="0"/>
              <a:t>Description des Transformers</a:t>
            </a:r>
          </a:p>
        </p:txBody>
      </p:sp>
      <p:pic>
        <p:nvPicPr>
          <p:cNvPr id="11" name="Image 4">
            <a:extLst>
              <a:ext uri="{FF2B5EF4-FFF2-40B4-BE49-F238E27FC236}">
                <a16:creationId xmlns:a16="http://schemas.microsoft.com/office/drawing/2014/main" id="{16DA43A0-7633-DFC0-5A00-ABE1EC2D70D2}"/>
              </a:ext>
            </a:extLst>
          </p:cNvPr>
          <p:cNvPicPr>
            <a:picLocks noChangeAspect="1"/>
          </p:cNvPicPr>
          <p:nvPr/>
        </p:nvPicPr>
        <p:blipFill>
          <a:blip r:embed="rId2"/>
          <a:stretch>
            <a:fillRect/>
          </a:stretch>
        </p:blipFill>
        <p:spPr>
          <a:xfrm>
            <a:off x="6291591" y="1885055"/>
            <a:ext cx="2735451" cy="4355024"/>
          </a:xfrm>
          <a:prstGeom prst="rect">
            <a:avLst/>
          </a:prstGeom>
        </p:spPr>
      </p:pic>
      <p:sp>
        <p:nvSpPr>
          <p:cNvPr id="12" name="Content Placeholder 2">
            <a:extLst>
              <a:ext uri="{FF2B5EF4-FFF2-40B4-BE49-F238E27FC236}">
                <a16:creationId xmlns:a16="http://schemas.microsoft.com/office/drawing/2014/main" id="{272A7DDD-157C-CAF4-E1DF-5769BC640441}"/>
              </a:ext>
            </a:extLst>
          </p:cNvPr>
          <p:cNvSpPr>
            <a:spLocks noGrp="1"/>
          </p:cNvSpPr>
          <p:nvPr>
            <p:ph idx="1"/>
          </p:nvPr>
        </p:nvSpPr>
        <p:spPr>
          <a:xfrm>
            <a:off x="457200" y="1600200"/>
            <a:ext cx="5494149" cy="4525963"/>
          </a:xfrm>
        </p:spPr>
        <p:txBody>
          <a:bodyPr>
            <a:normAutofit fontScale="92500"/>
          </a:bodyPr>
          <a:lstStyle/>
          <a:p>
            <a:pPr marL="0" indent="0">
              <a:buNone/>
            </a:pPr>
            <a:r>
              <a:rPr lang="en-US" sz="2800" dirty="0"/>
              <a:t>4. </a:t>
            </a:r>
            <a:r>
              <a:rPr lang="fr-FR" sz="2800" kern="100" dirty="0">
                <a:effectLst/>
                <a:latin typeface="Calibri" panose="020F0502020204030204" pitchFamily="34" charset="0"/>
                <a:ea typeface="Calibri" panose="020F0502020204030204" pitchFamily="34" charset="0"/>
                <a:cs typeface="Arial" panose="020B0604020202020204" pitchFamily="34" charset="0"/>
              </a:rPr>
              <a:t>Architecture de base :</a:t>
            </a:r>
          </a:p>
          <a:p>
            <a:endParaRPr lang="en-US" dirty="0"/>
          </a:p>
          <a:p>
            <a:pPr marL="0" indent="0">
              <a:buNone/>
            </a:pPr>
            <a:r>
              <a:rPr lang="fr-FR" sz="2400" dirty="0"/>
              <a:t>    L'architecture de base des Transformers repose sur deux composants principaux :</a:t>
            </a:r>
          </a:p>
          <a:p>
            <a:pPr marL="0" indent="0">
              <a:buNone/>
            </a:pPr>
            <a:endParaRPr lang="fr-FR" sz="2400" dirty="0"/>
          </a:p>
          <a:p>
            <a:pPr marL="0" indent="0">
              <a:buNone/>
            </a:pPr>
            <a:r>
              <a:rPr lang="fr-FR" sz="2400" b="1" dirty="0"/>
              <a:t>L'Encodeur</a:t>
            </a:r>
            <a:r>
              <a:rPr lang="fr-FR" sz="2400" dirty="0"/>
              <a:t> : Il traite l'entrée pour créer une représentation contextuelle de la séquence.</a:t>
            </a:r>
          </a:p>
          <a:p>
            <a:pPr marL="0" indent="0">
              <a:buNone/>
            </a:pPr>
            <a:r>
              <a:rPr lang="fr-FR" sz="2400" b="1" dirty="0"/>
              <a:t>Le Décodeur</a:t>
            </a:r>
            <a:r>
              <a:rPr lang="fr-FR" sz="2400" dirty="0"/>
              <a:t> : Il utilise cette représentation pour générer la sortie, mot par mot, tout en tenant compte des informations précédemment générées.</a:t>
            </a:r>
          </a:p>
          <a:p>
            <a:endParaRPr dirty="0"/>
          </a:p>
        </p:txBody>
      </p:sp>
    </p:spTree>
    <p:extLst>
      <p:ext uri="{BB962C8B-B14F-4D97-AF65-F5344CB8AC3E}">
        <p14:creationId xmlns:p14="http://schemas.microsoft.com/office/powerpoint/2010/main" val="200104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Architectures des Transformers</a:t>
            </a:r>
          </a:p>
        </p:txBody>
      </p:sp>
      <p:pic>
        <p:nvPicPr>
          <p:cNvPr id="6" name="Image 4">
            <a:extLst>
              <a:ext uri="{FF2B5EF4-FFF2-40B4-BE49-F238E27FC236}">
                <a16:creationId xmlns:a16="http://schemas.microsoft.com/office/drawing/2014/main" id="{D8A04C25-D32A-899B-CAC9-6FD505C65CCC}"/>
              </a:ext>
            </a:extLst>
          </p:cNvPr>
          <p:cNvPicPr>
            <a:picLocks noChangeAspect="1"/>
          </p:cNvPicPr>
          <p:nvPr/>
        </p:nvPicPr>
        <p:blipFill>
          <a:blip r:embed="rId2"/>
          <a:stretch>
            <a:fillRect/>
          </a:stretch>
        </p:blipFill>
        <p:spPr>
          <a:xfrm>
            <a:off x="6291591" y="1885055"/>
            <a:ext cx="2735451" cy="4355024"/>
          </a:xfrm>
          <a:prstGeom prst="rect">
            <a:avLst/>
          </a:prstGeom>
        </p:spPr>
      </p:pic>
      <p:sp>
        <p:nvSpPr>
          <p:cNvPr id="7" name="Content Placeholder 2">
            <a:extLst>
              <a:ext uri="{FF2B5EF4-FFF2-40B4-BE49-F238E27FC236}">
                <a16:creationId xmlns:a16="http://schemas.microsoft.com/office/drawing/2014/main" id="{E3C083C0-763F-3002-7C94-8C9CE107D0D1}"/>
              </a:ext>
            </a:extLst>
          </p:cNvPr>
          <p:cNvSpPr>
            <a:spLocks noGrp="1"/>
          </p:cNvSpPr>
          <p:nvPr>
            <p:ph idx="1"/>
          </p:nvPr>
        </p:nvSpPr>
        <p:spPr>
          <a:xfrm>
            <a:off x="457200" y="1600200"/>
            <a:ext cx="5494149" cy="4525963"/>
          </a:xfrm>
        </p:spPr>
        <p:txBody>
          <a:bodyPr>
            <a:normAutofit fontScale="92500"/>
          </a:bodyPr>
          <a:lstStyle/>
          <a:p>
            <a:pPr marL="0" indent="0">
              <a:buNone/>
            </a:pPr>
            <a:r>
              <a:rPr lang="en-US" sz="2800" dirty="0"/>
              <a:t>1. </a:t>
            </a:r>
            <a:r>
              <a:rPr lang="fr-FR" sz="2800" kern="100" dirty="0">
                <a:effectLst/>
                <a:latin typeface="Calibri" panose="020F0502020204030204" pitchFamily="34" charset="0"/>
                <a:ea typeface="Calibri" panose="020F0502020204030204" pitchFamily="34" charset="0"/>
                <a:cs typeface="Arial" panose="020B0604020202020204" pitchFamily="34" charset="0"/>
              </a:rPr>
              <a:t>Architecture de base :</a:t>
            </a:r>
          </a:p>
          <a:p>
            <a:endParaRPr lang="en-US" dirty="0"/>
          </a:p>
          <a:p>
            <a:pPr marL="0" indent="0">
              <a:buNone/>
            </a:pPr>
            <a:r>
              <a:rPr lang="fr-FR" sz="2400" dirty="0"/>
              <a:t>    L'architecture de base des Transformers repose sur deux composants principaux :</a:t>
            </a:r>
          </a:p>
          <a:p>
            <a:pPr marL="0" indent="0">
              <a:buNone/>
            </a:pPr>
            <a:endParaRPr lang="fr-FR" sz="2400" dirty="0"/>
          </a:p>
          <a:p>
            <a:pPr marL="0" indent="0">
              <a:buNone/>
            </a:pPr>
            <a:r>
              <a:rPr lang="fr-FR" sz="2400" b="1" dirty="0"/>
              <a:t>L'Encodeur</a:t>
            </a:r>
            <a:r>
              <a:rPr lang="fr-FR" sz="2400" dirty="0"/>
              <a:t> : Il traite l'entrée pour créer une représentation contextuelle de la séquence.</a:t>
            </a:r>
          </a:p>
          <a:p>
            <a:pPr marL="0" indent="0">
              <a:buNone/>
            </a:pPr>
            <a:r>
              <a:rPr lang="fr-FR" sz="2400" b="1" dirty="0"/>
              <a:t>Le Décodeur</a:t>
            </a:r>
            <a:r>
              <a:rPr lang="fr-FR" sz="2400" dirty="0"/>
              <a:t> : Il utilise cette représentation pour générer la sortie, mot par mot, tout en tenant compte des informations précédemment générées.</a:t>
            </a:r>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9BF6-6EB8-1553-0A8A-0D7F207CB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963A5-31A9-F223-30A2-EE901691785D}"/>
              </a:ext>
            </a:extLst>
          </p:cNvPr>
          <p:cNvSpPr>
            <a:spLocks noGrp="1"/>
          </p:cNvSpPr>
          <p:nvPr>
            <p:ph type="title"/>
          </p:nvPr>
        </p:nvSpPr>
        <p:spPr/>
        <p:txBody>
          <a:bodyPr/>
          <a:lstStyle/>
          <a:p>
            <a:r>
              <a:rPr b="1" dirty="0"/>
              <a:t>Architectures des Transformers</a:t>
            </a:r>
          </a:p>
        </p:txBody>
      </p:sp>
      <p:pic>
        <p:nvPicPr>
          <p:cNvPr id="6" name="Image 4">
            <a:extLst>
              <a:ext uri="{FF2B5EF4-FFF2-40B4-BE49-F238E27FC236}">
                <a16:creationId xmlns:a16="http://schemas.microsoft.com/office/drawing/2014/main" id="{0F206A9D-EE13-1E41-E187-830714E8740F}"/>
              </a:ext>
            </a:extLst>
          </p:cNvPr>
          <p:cNvPicPr>
            <a:picLocks noChangeAspect="1"/>
          </p:cNvPicPr>
          <p:nvPr/>
        </p:nvPicPr>
        <p:blipFill>
          <a:blip r:embed="rId2"/>
          <a:stretch>
            <a:fillRect/>
          </a:stretch>
        </p:blipFill>
        <p:spPr>
          <a:xfrm>
            <a:off x="1159385" y="2365744"/>
            <a:ext cx="7376709" cy="4130749"/>
          </a:xfrm>
          <a:prstGeom prst="rect">
            <a:avLst/>
          </a:prstGeom>
        </p:spPr>
      </p:pic>
      <p:sp>
        <p:nvSpPr>
          <p:cNvPr id="7" name="TextBox 6">
            <a:extLst>
              <a:ext uri="{FF2B5EF4-FFF2-40B4-BE49-F238E27FC236}">
                <a16:creationId xmlns:a16="http://schemas.microsoft.com/office/drawing/2014/main" id="{D283AFA5-43D3-CB28-5BF6-E9E0FF2CFFEC}"/>
              </a:ext>
            </a:extLst>
          </p:cNvPr>
          <p:cNvSpPr txBox="1"/>
          <p:nvPr/>
        </p:nvSpPr>
        <p:spPr>
          <a:xfrm>
            <a:off x="531628" y="1637414"/>
            <a:ext cx="4146698" cy="492443"/>
          </a:xfrm>
          <a:prstGeom prst="rect">
            <a:avLst/>
          </a:prstGeom>
          <a:noFill/>
        </p:spPr>
        <p:txBody>
          <a:bodyPr wrap="square" rtlCol="0">
            <a:spAutoFit/>
          </a:bodyPr>
          <a:lstStyle/>
          <a:p>
            <a:r>
              <a:rPr lang="en-US" sz="2600" b="1" dirty="0"/>
              <a:t>2. Types des Transformers</a:t>
            </a:r>
            <a:endParaRPr lang="fr-FR" sz="2600" b="1" dirty="0"/>
          </a:p>
        </p:txBody>
      </p:sp>
    </p:spTree>
    <p:extLst>
      <p:ext uri="{BB962C8B-B14F-4D97-AF65-F5344CB8AC3E}">
        <p14:creationId xmlns:p14="http://schemas.microsoft.com/office/powerpoint/2010/main" val="279795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FF558-B34F-3CB3-4871-B526354B6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DFA5B-0DC4-684E-BAF9-588C6CC839A1}"/>
              </a:ext>
            </a:extLst>
          </p:cNvPr>
          <p:cNvSpPr>
            <a:spLocks noGrp="1"/>
          </p:cNvSpPr>
          <p:nvPr>
            <p:ph type="title"/>
          </p:nvPr>
        </p:nvSpPr>
        <p:spPr/>
        <p:txBody>
          <a:bodyPr/>
          <a:lstStyle/>
          <a:p>
            <a:r>
              <a:rPr b="1" dirty="0"/>
              <a:t>Architectures des Transformers</a:t>
            </a:r>
          </a:p>
        </p:txBody>
      </p:sp>
      <p:sp>
        <p:nvSpPr>
          <p:cNvPr id="7" name="TextBox 6">
            <a:extLst>
              <a:ext uri="{FF2B5EF4-FFF2-40B4-BE49-F238E27FC236}">
                <a16:creationId xmlns:a16="http://schemas.microsoft.com/office/drawing/2014/main" id="{80A1A073-FF29-9008-C09F-B07A2CF2A202}"/>
              </a:ext>
            </a:extLst>
          </p:cNvPr>
          <p:cNvSpPr txBox="1"/>
          <p:nvPr/>
        </p:nvSpPr>
        <p:spPr>
          <a:xfrm>
            <a:off x="531628" y="1637414"/>
            <a:ext cx="4146698" cy="492443"/>
          </a:xfrm>
          <a:prstGeom prst="rect">
            <a:avLst/>
          </a:prstGeom>
          <a:noFill/>
        </p:spPr>
        <p:txBody>
          <a:bodyPr wrap="square" rtlCol="0">
            <a:spAutoFit/>
          </a:bodyPr>
          <a:lstStyle/>
          <a:p>
            <a:r>
              <a:rPr lang="en-US" sz="2600" b="1" dirty="0"/>
              <a:t>2. Types des Transformers</a:t>
            </a:r>
            <a:endParaRPr lang="fr-FR" sz="2600" b="1" dirty="0"/>
          </a:p>
        </p:txBody>
      </p:sp>
      <p:sp>
        <p:nvSpPr>
          <p:cNvPr id="4" name="TextBox 3">
            <a:extLst>
              <a:ext uri="{FF2B5EF4-FFF2-40B4-BE49-F238E27FC236}">
                <a16:creationId xmlns:a16="http://schemas.microsoft.com/office/drawing/2014/main" id="{7B1D4BF7-D434-100B-1D85-0C1CBE479936}"/>
              </a:ext>
            </a:extLst>
          </p:cNvPr>
          <p:cNvSpPr txBox="1"/>
          <p:nvPr/>
        </p:nvSpPr>
        <p:spPr>
          <a:xfrm>
            <a:off x="855922" y="2602121"/>
            <a:ext cx="6980274" cy="3350597"/>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Arial" panose="020B0604020202020204" pitchFamily="34" charset="0"/>
              </a:rPr>
              <a:t>2.1 Transformateurs à codeur uniquement</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Ces modèles convertissent une séquence d'entrée de texte en une représentation numérique riche qui convient parfaitement à des tâches telles que </a:t>
            </a:r>
            <a:r>
              <a:rPr lang="fr-FR" sz="1800" b="1" kern="100" dirty="0">
                <a:effectLst/>
                <a:latin typeface="Calibri" panose="020F0502020204030204" pitchFamily="34" charset="0"/>
                <a:ea typeface="Calibri" panose="020F0502020204030204" pitchFamily="34" charset="0"/>
                <a:cs typeface="Arial" panose="020B0604020202020204" pitchFamily="34" charset="0"/>
              </a:rPr>
              <a:t>la classification de texte</a:t>
            </a:r>
            <a:r>
              <a:rPr lang="fr-FR" sz="1800" kern="100" dirty="0">
                <a:effectLst/>
                <a:latin typeface="Calibri" panose="020F0502020204030204" pitchFamily="34" charset="0"/>
                <a:ea typeface="Calibri" panose="020F0502020204030204" pitchFamily="34" charset="0"/>
                <a:cs typeface="Arial" panose="020B0604020202020204" pitchFamily="34" charset="0"/>
              </a:rPr>
              <a:t> ou </a:t>
            </a:r>
            <a:r>
              <a:rPr lang="fr-FR" sz="1800" b="1" kern="100" dirty="0">
                <a:effectLst/>
                <a:latin typeface="Calibri" panose="020F0502020204030204" pitchFamily="34" charset="0"/>
                <a:ea typeface="Calibri" panose="020F0502020204030204" pitchFamily="34" charset="0"/>
                <a:cs typeface="Arial" panose="020B0604020202020204" pitchFamily="34" charset="0"/>
              </a:rPr>
              <a:t>la reconnaissance d'entités nommées (NER)</a:t>
            </a:r>
            <a:r>
              <a:rPr lang="fr-FR" sz="1800" kern="100" dirty="0">
                <a:effectLst/>
                <a:latin typeface="Calibri" panose="020F0502020204030204" pitchFamily="34" charset="0"/>
                <a:ea typeface="Calibri" panose="020F0502020204030204" pitchFamily="34" charset="0"/>
                <a:cs typeface="Arial" panose="020B0604020202020204" pitchFamily="34" charset="0"/>
              </a:rPr>
              <a:t> .</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b="1" kern="100" dirty="0">
                <a:effectLst/>
                <a:latin typeface="Calibri" panose="020F0502020204030204" pitchFamily="34" charset="0"/>
                <a:ea typeface="Calibri" panose="020F0502020204030204" pitchFamily="34" charset="0"/>
                <a:cs typeface="Arial" panose="020B0604020202020204" pitchFamily="34" charset="0"/>
              </a:rPr>
              <a:t>BERT</a:t>
            </a:r>
            <a:r>
              <a:rPr lang="fr-FR" sz="1800" kern="100" dirty="0">
                <a:effectLst/>
                <a:latin typeface="Calibri" panose="020F0502020204030204" pitchFamily="34" charset="0"/>
                <a:ea typeface="Calibri" panose="020F0502020204030204" pitchFamily="34" charset="0"/>
                <a:cs typeface="Arial" panose="020B0604020202020204" pitchFamily="34" charset="0"/>
              </a:rPr>
              <a:t> et ses variantes, comme </a:t>
            </a:r>
            <a:r>
              <a:rPr lang="fr-FR" sz="1800" b="1" kern="100" dirty="0">
                <a:effectLst/>
                <a:latin typeface="Calibri" panose="020F0502020204030204" pitchFamily="34" charset="0"/>
                <a:ea typeface="Calibri" panose="020F0502020204030204" pitchFamily="34" charset="0"/>
                <a:cs typeface="Arial" panose="020B0604020202020204" pitchFamily="34" charset="0"/>
              </a:rPr>
              <a:t>RoBERTa</a:t>
            </a:r>
            <a:r>
              <a:rPr lang="fr-FR" sz="1800" kern="100" dirty="0">
                <a:effectLst/>
                <a:latin typeface="Calibri" panose="020F0502020204030204" pitchFamily="34" charset="0"/>
                <a:ea typeface="Calibri" panose="020F0502020204030204" pitchFamily="34" charset="0"/>
                <a:cs typeface="Arial" panose="020B0604020202020204" pitchFamily="34" charset="0"/>
              </a:rPr>
              <a:t> et </a:t>
            </a:r>
            <a:r>
              <a:rPr lang="fr-FR" sz="1800" b="1" kern="100" dirty="0">
                <a:effectLst/>
                <a:latin typeface="Calibri" panose="020F0502020204030204" pitchFamily="34" charset="0"/>
                <a:ea typeface="Calibri" panose="020F0502020204030204" pitchFamily="34" charset="0"/>
                <a:cs typeface="Arial" panose="020B0604020202020204" pitchFamily="34" charset="0"/>
              </a:rPr>
              <a:t>DistilBERT</a:t>
            </a:r>
            <a:r>
              <a:rPr lang="fr-FR" sz="1800" kern="100" dirty="0">
                <a:effectLst/>
                <a:latin typeface="Calibri" panose="020F0502020204030204" pitchFamily="34" charset="0"/>
                <a:ea typeface="Calibri" panose="020F0502020204030204" pitchFamily="34" charset="0"/>
                <a:cs typeface="Arial" panose="020B0604020202020204" pitchFamily="34" charset="0"/>
              </a:rPr>
              <a:t> , appartiennent à cette classe d'architectures.</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Calibri" panose="020F0502020204030204" pitchFamily="34" charset="0"/>
                <a:ea typeface="Calibri" panose="020F0502020204030204" pitchFamily="34" charset="0"/>
                <a:cs typeface="Arial" panose="020B0604020202020204" pitchFamily="34" charset="0"/>
              </a:rPr>
              <a:t>Ces modèles utilisent une attention </a:t>
            </a:r>
            <a:r>
              <a:rPr lang="fr-FR" sz="1800" b="1" kern="100" dirty="0">
                <a:effectLst/>
                <a:latin typeface="Calibri" panose="020F0502020204030204" pitchFamily="34" charset="0"/>
                <a:ea typeface="Calibri" panose="020F0502020204030204" pitchFamily="34" charset="0"/>
                <a:cs typeface="Arial" panose="020B0604020202020204" pitchFamily="34" charset="0"/>
              </a:rPr>
              <a:t>bidirectionnelle</a:t>
            </a:r>
            <a:r>
              <a:rPr lang="fr-FR" sz="1800" kern="100" dirty="0">
                <a:effectLst/>
                <a:latin typeface="Calibri" panose="020F0502020204030204" pitchFamily="34" charset="0"/>
                <a:ea typeface="Calibri" panose="020F0502020204030204" pitchFamily="34" charset="0"/>
                <a:cs typeface="Arial" panose="020B0604020202020204" pitchFamily="34" charset="0"/>
              </a:rPr>
              <a:t> . Ils sont conçus pour prêter attention à l'ensemble du contexte autour d'un mot, à la fois à ce qui vient avant et après lui.</a:t>
            </a:r>
            <a:endParaRPr lang="fr-FR"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6C82A8D-E0C0-DA71-BDB3-09C6895FB7F6}"/>
              </a:ext>
            </a:extLst>
          </p:cNvPr>
          <p:cNvPicPr>
            <a:picLocks noChangeAspect="1"/>
          </p:cNvPicPr>
          <p:nvPr/>
        </p:nvPicPr>
        <p:blipFill>
          <a:blip r:embed="rId2"/>
          <a:stretch>
            <a:fillRect/>
          </a:stretch>
        </p:blipFill>
        <p:spPr>
          <a:xfrm>
            <a:off x="7836196" y="2775098"/>
            <a:ext cx="1201479" cy="3083441"/>
          </a:xfrm>
          <a:prstGeom prst="rect">
            <a:avLst/>
          </a:prstGeom>
        </p:spPr>
      </p:pic>
    </p:spTree>
    <p:extLst>
      <p:ext uri="{BB962C8B-B14F-4D97-AF65-F5344CB8AC3E}">
        <p14:creationId xmlns:p14="http://schemas.microsoft.com/office/powerpoint/2010/main" val="67389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1410</Words>
  <Application>Microsoft Office PowerPoint</Application>
  <PresentationFormat>On-screen Show (4:3)</PresentationFormat>
  <Paragraphs>147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Helvetica</vt:lpstr>
      <vt:lpstr>Symbol</vt:lpstr>
      <vt:lpstr>Wingdings</vt:lpstr>
      <vt:lpstr>Office Theme</vt:lpstr>
      <vt:lpstr>Chatbot de réponse aux questions basé sur le Dataset MS MARCO Q&amp;A</vt:lpstr>
      <vt:lpstr>Plane</vt:lpstr>
      <vt:lpstr>Description des Transformers</vt:lpstr>
      <vt:lpstr>Description des Transformers</vt:lpstr>
      <vt:lpstr>Description des Transformers</vt:lpstr>
      <vt:lpstr>Description des Transformers</vt:lpstr>
      <vt:lpstr>Architectures des Transformers</vt:lpstr>
      <vt:lpstr>Architectures des Transformers</vt:lpstr>
      <vt:lpstr>Architectures des Transformers</vt:lpstr>
      <vt:lpstr>Architectures des Transformers</vt:lpstr>
      <vt:lpstr>Architectures des Transformers</vt:lpstr>
      <vt:lpstr>Fonctionnement des Transformers</vt:lpstr>
      <vt:lpstr>Fonctionnement des Transformers</vt:lpstr>
      <vt:lpstr>Fonctionnement des Transformers</vt:lpstr>
      <vt:lpstr>Fonctionnement des Transformers</vt:lpstr>
      <vt:lpstr>Fonctionnement des Transformers</vt:lpstr>
      <vt:lpstr>LLMs</vt:lpstr>
      <vt:lpstr>Définition d’un LLM</vt:lpstr>
      <vt:lpstr> Caractéristiques des LLMs </vt:lpstr>
      <vt:lpstr>Caractéristiques des LLMs </vt:lpstr>
      <vt:lpstr>Entraînement d’un LLM</vt:lpstr>
      <vt:lpstr>Entraînement d’un LLM</vt:lpstr>
      <vt:lpstr>Entraînement d’un LLM</vt:lpstr>
      <vt:lpstr>Entraînement d’un LLM</vt:lpstr>
      <vt:lpstr>Atelier</vt:lpstr>
      <vt:lpstr>Architecture du Chatbot</vt:lpstr>
      <vt:lpstr>Flux de Travail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OUSSAMA NAYA</cp:lastModifiedBy>
  <cp:revision>28</cp:revision>
  <dcterms:created xsi:type="dcterms:W3CDTF">2013-01-27T09:14:16Z</dcterms:created>
  <dcterms:modified xsi:type="dcterms:W3CDTF">2025-02-16T15:41:56Z</dcterms:modified>
  <cp:category/>
</cp:coreProperties>
</file>