
<file path=[Content_Types].xml><?xml version="1.0" encoding="utf-8"?>
<Types xmlns="http://schemas.openxmlformats.org/package/2006/content-types">
  <Default Extension="jfif" ContentType="image/jpeg"/>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5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96" r:id="rId3"/>
    <p:sldId id="258" r:id="rId4"/>
    <p:sldId id="268" r:id="rId5"/>
    <p:sldId id="269" r:id="rId6"/>
    <p:sldId id="270" r:id="rId7"/>
    <p:sldId id="293" r:id="rId8"/>
    <p:sldId id="294" r:id="rId9"/>
    <p:sldId id="260" r:id="rId10"/>
    <p:sldId id="289" r:id="rId11"/>
    <p:sldId id="290" r:id="rId12"/>
    <p:sldId id="291" r:id="rId13"/>
    <p:sldId id="292" r:id="rId14"/>
    <p:sldId id="259" r:id="rId15"/>
    <p:sldId id="272" r:id="rId16"/>
    <p:sldId id="273" r:id="rId17"/>
    <p:sldId id="274" r:id="rId18"/>
    <p:sldId id="277" r:id="rId19"/>
    <p:sldId id="276" r:id="rId20"/>
    <p:sldId id="295" r:id="rId21"/>
    <p:sldId id="278" r:id="rId22"/>
    <p:sldId id="279" r:id="rId23"/>
    <p:sldId id="275" r:id="rId24"/>
    <p:sldId id="280" r:id="rId25"/>
    <p:sldId id="281" r:id="rId26"/>
    <p:sldId id="282" r:id="rId27"/>
    <p:sldId id="283" r:id="rId28"/>
    <p:sldId id="284" r:id="rId29"/>
    <p:sldId id="285" r:id="rId30"/>
    <p:sldId id="286" r:id="rId31"/>
    <p:sldId id="287" r:id="rId32"/>
    <p:sldId id="288" r:id="rId33"/>
    <p:sldId id="266" r:id="rId34"/>
    <p:sldId id="267" r:id="rId35"/>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55840" autoAdjust="0"/>
  </p:normalViewPr>
  <p:slideViewPr>
    <p:cSldViewPr>
      <p:cViewPr varScale="1">
        <p:scale>
          <a:sx n="68" d="100"/>
          <a:sy n="68" d="100"/>
        </p:scale>
        <p:origin x="226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6380EAC7-C3AB-442C-AE5A-D6A763914F7A}" type="datetimeFigureOut">
              <a:rPr lang="fr-FR" smtClean="0"/>
              <a:t>09/12/2024</a:t>
            </a:fld>
            <a:endParaRPr lang="fr-FR"/>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D782A58D-15F8-4924-86ED-F92ACB5862DE}" type="slidenum">
              <a:rPr lang="fr-FR" smtClean="0"/>
              <a:t>‹N°›</a:t>
            </a:fld>
            <a:endParaRPr lang="fr-FR"/>
          </a:p>
        </p:txBody>
      </p:sp>
    </p:spTree>
    <p:extLst>
      <p:ext uri="{BB962C8B-B14F-4D97-AF65-F5344CB8AC3E}">
        <p14:creationId xmlns:p14="http://schemas.microsoft.com/office/powerpoint/2010/main" val="1598502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Tout au long de cette presentation on va voir 8 points pricipaux et en fin on va terminer la presentation par une demonstration a fin de vous clarifier l’idee deriere lucene et vous approcher a cette technologie puissante</a:t>
            </a:r>
          </a:p>
          <a:p>
            <a:r>
              <a:rPr lang="fr-FR" dirty="0"/>
              <a:t>Tous d’abord on va commancer notre descution par une introduction a lucene ou on va voir ou on l’utilise</a:t>
            </a:r>
            <a:br>
              <a:rPr lang="fr-FR" dirty="0"/>
            </a:br>
            <a:r>
              <a:rPr lang="fr-FR" dirty="0"/>
              <a:t>dexiement lucene et l’indexation ou on va definir l’indexation et ces types </a:t>
            </a:r>
            <a:br>
              <a:rPr lang="fr-FR" dirty="0"/>
            </a:br>
            <a:r>
              <a:rPr lang="fr-FR" dirty="0"/>
              <a:t>cela nous pousse a poser une questions comment il fonctionne l’indexation avec lucene</a:t>
            </a:r>
            <a:br>
              <a:rPr lang="fr-FR" dirty="0"/>
            </a:br>
            <a:r>
              <a:rPr lang="fr-FR" dirty="0"/>
              <a:t>en suite les techniques de recherche dans lucene</a:t>
            </a:r>
            <a:br>
              <a:rPr lang="fr-FR" dirty="0"/>
            </a:br>
            <a:r>
              <a:rPr lang="fr-FR" dirty="0"/>
              <a:t>puis un exemple montrant l’analyse de texte avec lucene</a:t>
            </a:r>
            <a:br>
              <a:rPr lang="fr-FR" dirty="0"/>
            </a:br>
            <a:r>
              <a:rPr lang="fr-FR" dirty="0"/>
              <a:t>ainsi qu’on va aproffendir dans la technique d’index inverse utiliser par lucene</a:t>
            </a:r>
            <a:br>
              <a:rPr lang="fr-FR" dirty="0"/>
            </a:br>
            <a:r>
              <a:rPr lang="fr-FR" dirty="0"/>
              <a:t>en outre une comparaison entre lucene avec d’autres solutions </a:t>
            </a:r>
            <a:br>
              <a:rPr lang="fr-FR" dirty="0"/>
            </a:br>
            <a:r>
              <a:rPr lang="fr-FR" dirty="0"/>
              <a:t>et finalment une conclusion generales pour terminer notre presentation et passer a la demonstration</a:t>
            </a:r>
          </a:p>
        </p:txBody>
      </p:sp>
      <p:sp>
        <p:nvSpPr>
          <p:cNvPr id="4" name="Slide Number Placeholder 3"/>
          <p:cNvSpPr>
            <a:spLocks noGrp="1"/>
          </p:cNvSpPr>
          <p:nvPr>
            <p:ph type="sldNum" sz="quarter" idx="5"/>
          </p:nvPr>
        </p:nvSpPr>
        <p:spPr/>
        <p:txBody>
          <a:bodyPr/>
          <a:lstStyle/>
          <a:p>
            <a:fld id="{C977F0E5-E879-4B89-A4E9-95B080A8B606}" type="slidenum">
              <a:rPr lang="fr-FR" smtClean="0"/>
              <a:t>2</a:t>
            </a:fld>
            <a:endParaRPr lang="fr-FR"/>
          </a:p>
        </p:txBody>
      </p:sp>
    </p:spTree>
    <p:extLst>
      <p:ext uri="{BB962C8B-B14F-4D97-AF65-F5344CB8AC3E}">
        <p14:creationId xmlns:p14="http://schemas.microsoft.com/office/powerpoint/2010/main" val="1893724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Lucene est une bibliothèque open-source spécialisée dans la recherche en texte intégral. Elle est utilisée pour optimiser l'accès aux données grâce à des techniques avancées d'indexation et de recherche. L'objectif de cette présentation est de comprendre son fonctionnement et ses principales techniques</a:t>
            </a:r>
          </a:p>
          <a:p>
            <a:endParaRPr lang="fr-FR" dirty="0"/>
          </a:p>
        </p:txBody>
      </p:sp>
      <p:sp>
        <p:nvSpPr>
          <p:cNvPr id="4" name="Slide Number Placeholder 3"/>
          <p:cNvSpPr>
            <a:spLocks noGrp="1"/>
          </p:cNvSpPr>
          <p:nvPr>
            <p:ph type="sldNum" sz="quarter" idx="5"/>
          </p:nvPr>
        </p:nvSpPr>
        <p:spPr/>
        <p:txBody>
          <a:bodyPr/>
          <a:lstStyle/>
          <a:p>
            <a:fld id="{D782A58D-15F8-4924-86ED-F92ACB5862DE}" type="slidenum">
              <a:rPr lang="fr-FR" smtClean="0"/>
              <a:t>3</a:t>
            </a:fld>
            <a:endParaRPr lang="fr-FR"/>
          </a:p>
        </p:txBody>
      </p:sp>
    </p:spTree>
    <p:extLst>
      <p:ext uri="{BB962C8B-B14F-4D97-AF65-F5344CB8AC3E}">
        <p14:creationId xmlns:p14="http://schemas.microsoft.com/office/powerpoint/2010/main" val="1138698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Lucene est le moteur de recherche sous-jacent utilisé par ElasticSearch et Solr, qui ajoutent des fonctionnalités supplémentaires pour faciliter son utilisation et offrir des solutions de recherche prêtes à l’emploi.</a:t>
            </a:r>
          </a:p>
          <a:p>
            <a:endParaRPr lang="fr-FR" dirty="0"/>
          </a:p>
        </p:txBody>
      </p:sp>
      <p:sp>
        <p:nvSpPr>
          <p:cNvPr id="4" name="Slide Number Placeholder 3"/>
          <p:cNvSpPr>
            <a:spLocks noGrp="1"/>
          </p:cNvSpPr>
          <p:nvPr>
            <p:ph type="sldNum" sz="quarter" idx="5"/>
          </p:nvPr>
        </p:nvSpPr>
        <p:spPr/>
        <p:txBody>
          <a:bodyPr/>
          <a:lstStyle/>
          <a:p>
            <a:fld id="{D782A58D-15F8-4924-86ED-F92ACB5862DE}" type="slidenum">
              <a:rPr lang="fr-FR" smtClean="0"/>
              <a:t>5</a:t>
            </a:fld>
            <a:endParaRPr lang="fr-FR"/>
          </a:p>
        </p:txBody>
      </p:sp>
    </p:spTree>
    <p:extLst>
      <p:ext uri="{BB962C8B-B14F-4D97-AF65-F5344CB8AC3E}">
        <p14:creationId xmlns:p14="http://schemas.microsoft.com/office/powerpoint/2010/main" val="2531309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Lucene est un moteur de recherche utilisé par des plateformes comme Netflix, LinkedIn, Apple, Jira et Salesforce pour indexer et rechercher rapidement de grandes quantités de données, qu'il s'agisse de contenu multimédia, de profils utilisateurs, de tickets ou de données clients.</a:t>
            </a:r>
          </a:p>
          <a:p>
            <a:endParaRPr lang="fr-FR" dirty="0"/>
          </a:p>
        </p:txBody>
      </p:sp>
      <p:sp>
        <p:nvSpPr>
          <p:cNvPr id="4" name="Slide Number Placeholder 3"/>
          <p:cNvSpPr>
            <a:spLocks noGrp="1"/>
          </p:cNvSpPr>
          <p:nvPr>
            <p:ph type="sldNum" sz="quarter" idx="5"/>
          </p:nvPr>
        </p:nvSpPr>
        <p:spPr/>
        <p:txBody>
          <a:bodyPr/>
          <a:lstStyle/>
          <a:p>
            <a:fld id="{D782A58D-15F8-4924-86ED-F92ACB5862DE}" type="slidenum">
              <a:rPr lang="fr-FR" smtClean="0"/>
              <a:t>6</a:t>
            </a:fld>
            <a:endParaRPr lang="fr-FR"/>
          </a:p>
        </p:txBody>
      </p:sp>
    </p:spTree>
    <p:extLst>
      <p:ext uri="{BB962C8B-B14F-4D97-AF65-F5344CB8AC3E}">
        <p14:creationId xmlns:p14="http://schemas.microsoft.com/office/powerpoint/2010/main" val="530423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existe de nombreux types d’indexation, mais les plus utilisés sont :</a:t>
            </a:r>
          </a:p>
        </p:txBody>
      </p:sp>
      <p:sp>
        <p:nvSpPr>
          <p:cNvPr id="4" name="Espace réservé du numéro de diapositive 3"/>
          <p:cNvSpPr>
            <a:spLocks noGrp="1"/>
          </p:cNvSpPr>
          <p:nvPr>
            <p:ph type="sldNum" sz="quarter" idx="5"/>
          </p:nvPr>
        </p:nvSpPr>
        <p:spPr/>
        <p:txBody>
          <a:bodyPr/>
          <a:lstStyle/>
          <a:p>
            <a:fld id="{D782A58D-15F8-4924-86ED-F92ACB5862DE}" type="slidenum">
              <a:rPr lang="fr-FR" smtClean="0"/>
              <a:t>9</a:t>
            </a:fld>
            <a:endParaRPr lang="fr-FR"/>
          </a:p>
        </p:txBody>
      </p:sp>
    </p:spTree>
    <p:extLst>
      <p:ext uri="{BB962C8B-B14F-4D97-AF65-F5344CB8AC3E}">
        <p14:creationId xmlns:p14="http://schemas.microsoft.com/office/powerpoint/2010/main" val="36992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Lucene ne prend pas en charge l'acquisition des données brutes, ce qui signifie que c'est à l'utilisateur ou au développeur de fournir les fichiers ou données à indexer après les avoir collectés et prétraités avec des outils externes.</a:t>
            </a:r>
          </a:p>
          <a:p>
            <a:endParaRPr lang="fr-FR" dirty="0"/>
          </a:p>
        </p:txBody>
      </p:sp>
      <p:sp>
        <p:nvSpPr>
          <p:cNvPr id="4" name="Slide Number Placeholder 3"/>
          <p:cNvSpPr>
            <a:spLocks noGrp="1"/>
          </p:cNvSpPr>
          <p:nvPr>
            <p:ph type="sldNum" sz="quarter" idx="5"/>
          </p:nvPr>
        </p:nvSpPr>
        <p:spPr/>
        <p:txBody>
          <a:bodyPr/>
          <a:lstStyle/>
          <a:p>
            <a:fld id="{D782A58D-15F8-4924-86ED-F92ACB5862DE}" type="slidenum">
              <a:rPr lang="fr-FR" smtClean="0"/>
              <a:t>15</a:t>
            </a:fld>
            <a:endParaRPr lang="fr-FR"/>
          </a:p>
        </p:txBody>
      </p:sp>
    </p:spTree>
    <p:extLst>
      <p:ext uri="{BB962C8B-B14F-4D97-AF65-F5344CB8AC3E}">
        <p14:creationId xmlns:p14="http://schemas.microsoft.com/office/powerpoint/2010/main" val="933936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Les classes utilize pour la construction du module de recherche </a:t>
            </a:r>
            <a:r>
              <a:rPr lang="en-US" dirty="0" err="1"/>
              <a:t>sont</a:t>
            </a:r>
            <a:r>
              <a:rPr lang="en-US" dirty="0"/>
              <a:t> : (</a:t>
            </a:r>
            <a:r>
              <a:rPr lang="en-US" dirty="0" err="1"/>
              <a:t>QuryParser</a:t>
            </a:r>
            <a:r>
              <a:rPr lang="en-US" dirty="0"/>
              <a:t>, Query, </a:t>
            </a:r>
            <a:r>
              <a:rPr lang="en-US" dirty="0" err="1"/>
              <a:t>IndexSearcher</a:t>
            </a:r>
            <a:r>
              <a:rPr lang="en-US" dirty="0"/>
              <a:t> et Hits).</a:t>
            </a:r>
          </a:p>
          <a:p>
            <a:r>
              <a:rPr lang="en-US" dirty="0" err="1"/>
              <a:t>D’apres</a:t>
            </a:r>
            <a:r>
              <a:rPr lang="en-US" dirty="0"/>
              <a:t> </a:t>
            </a:r>
            <a:r>
              <a:rPr lang="en-US" dirty="0" err="1"/>
              <a:t>une</a:t>
            </a:r>
            <a:r>
              <a:rPr lang="en-US" dirty="0"/>
              <a:t> expression de </a:t>
            </a:r>
            <a:r>
              <a:rPr lang="en-US" dirty="0" err="1"/>
              <a:t>requete</a:t>
            </a:r>
            <a:r>
              <a:rPr lang="en-US" dirty="0"/>
              <a:t> </a:t>
            </a:r>
            <a:r>
              <a:rPr lang="fr-FR" dirty="0"/>
              <a:t>saisie </a:t>
            </a:r>
            <a:r>
              <a:rPr lang="en-US" dirty="0"/>
              <a:t> par </a:t>
            </a:r>
            <a:r>
              <a:rPr lang="en-US" dirty="0" err="1"/>
              <a:t>l’utilisateur</a:t>
            </a:r>
            <a:r>
              <a:rPr lang="en-US" dirty="0"/>
              <a:t> :</a:t>
            </a:r>
          </a:p>
          <a:p>
            <a:r>
              <a:rPr lang="en-US" dirty="0"/>
              <a:t>	- le system vas </a:t>
            </a:r>
            <a:r>
              <a:rPr lang="en-US" dirty="0" err="1"/>
              <a:t>analyser</a:t>
            </a:r>
            <a:r>
              <a:rPr lang="en-US" dirty="0"/>
              <a:t> </a:t>
            </a:r>
            <a:r>
              <a:rPr lang="en-US" dirty="0" err="1"/>
              <a:t>l’expression</a:t>
            </a:r>
            <a:endParaRPr lang="en-US" dirty="0"/>
          </a:p>
          <a:p>
            <a:r>
              <a:rPr lang="en-US" dirty="0"/>
              <a:t>	- transformer </a:t>
            </a:r>
            <a:r>
              <a:rPr lang="en-US" dirty="0" err="1"/>
              <a:t>l’expression</a:t>
            </a:r>
            <a:r>
              <a:rPr lang="en-US" dirty="0"/>
              <a:t> sous format Query a </a:t>
            </a:r>
            <a:r>
              <a:rPr lang="en-US" dirty="0" err="1"/>
              <a:t>l’aide</a:t>
            </a:r>
            <a:r>
              <a:rPr lang="en-US" dirty="0"/>
              <a:t> de la </a:t>
            </a:r>
            <a:r>
              <a:rPr lang="en-US" dirty="0" err="1"/>
              <a:t>classe</a:t>
            </a:r>
            <a:r>
              <a:rPr lang="en-US" dirty="0"/>
              <a:t> </a:t>
            </a:r>
            <a:r>
              <a:rPr lang="en-US" dirty="0" err="1"/>
              <a:t>QueryParser</a:t>
            </a:r>
            <a:r>
              <a:rPr lang="en-US" dirty="0"/>
              <a:t> adapter par Lucene</a:t>
            </a:r>
          </a:p>
          <a:p>
            <a:r>
              <a:rPr lang="en-US" dirty="0"/>
              <a:t>	-  </a:t>
            </a:r>
            <a:r>
              <a:rPr lang="en-US" dirty="0" err="1"/>
              <a:t>chercher</a:t>
            </a:r>
            <a:r>
              <a:rPr lang="en-US" dirty="0"/>
              <a:t> les donner dans </a:t>
            </a:r>
            <a:r>
              <a:rPr lang="en-US" dirty="0" err="1"/>
              <a:t>l’index</a:t>
            </a:r>
            <a:r>
              <a:rPr lang="en-US" dirty="0"/>
              <a:t> a </a:t>
            </a:r>
            <a:r>
              <a:rPr lang="en-US" dirty="0" err="1"/>
              <a:t>l’aide</a:t>
            </a:r>
            <a:r>
              <a:rPr lang="en-US" dirty="0"/>
              <a:t> de la </a:t>
            </a:r>
            <a:r>
              <a:rPr lang="en-US" dirty="0" err="1"/>
              <a:t>classe</a:t>
            </a:r>
            <a:r>
              <a:rPr lang="en-US" dirty="0"/>
              <a:t> </a:t>
            </a:r>
            <a:r>
              <a:rPr lang="en-US" dirty="0" err="1"/>
              <a:t>IndexSearcher</a:t>
            </a:r>
            <a:endParaRPr lang="en-US" dirty="0"/>
          </a:p>
          <a:p>
            <a:r>
              <a:rPr lang="en-US" dirty="0"/>
              <a:t>	- </a:t>
            </a:r>
            <a:r>
              <a:rPr lang="en-US" dirty="0" err="1"/>
              <a:t>recupere</a:t>
            </a:r>
            <a:r>
              <a:rPr lang="en-US" dirty="0"/>
              <a:t> les donner a </a:t>
            </a:r>
            <a:r>
              <a:rPr lang="en-US" dirty="0" err="1"/>
              <a:t>l’aide</a:t>
            </a:r>
            <a:r>
              <a:rPr lang="en-US" dirty="0"/>
              <a:t> de la </a:t>
            </a:r>
            <a:r>
              <a:rPr lang="en-US" dirty="0" err="1"/>
              <a:t>classe</a:t>
            </a:r>
            <a:r>
              <a:rPr lang="en-US" dirty="0"/>
              <a:t> Hits.</a:t>
            </a:r>
            <a:endParaRPr lang="fr-FR" dirty="0"/>
          </a:p>
        </p:txBody>
      </p:sp>
      <p:sp>
        <p:nvSpPr>
          <p:cNvPr id="4" name="Espace réservé du numéro de diapositive 3"/>
          <p:cNvSpPr>
            <a:spLocks noGrp="1"/>
          </p:cNvSpPr>
          <p:nvPr>
            <p:ph type="sldNum" sz="quarter" idx="5"/>
          </p:nvPr>
        </p:nvSpPr>
        <p:spPr/>
        <p:txBody>
          <a:bodyPr/>
          <a:lstStyle/>
          <a:p>
            <a:fld id="{D782A58D-15F8-4924-86ED-F92ACB5862DE}" type="slidenum">
              <a:rPr lang="fr-FR" smtClean="0"/>
              <a:t>23</a:t>
            </a:fld>
            <a:endParaRPr lang="fr-FR"/>
          </a:p>
        </p:txBody>
      </p:sp>
    </p:spTree>
    <p:extLst>
      <p:ext uri="{BB962C8B-B14F-4D97-AF65-F5344CB8AC3E}">
        <p14:creationId xmlns:p14="http://schemas.microsoft.com/office/powerpoint/2010/main" val="3867487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un workflow qui schématise le déroulement de </a:t>
            </a:r>
            <a:r>
              <a:rPr lang="fr-FR" dirty="0" err="1"/>
              <a:t>Lucene</a:t>
            </a:r>
            <a:r>
              <a:rPr lang="fr-FR" dirty="0"/>
              <a:t>.</a:t>
            </a:r>
          </a:p>
          <a:p>
            <a:endParaRPr lang="en-US" dirty="0"/>
          </a:p>
          <a:p>
            <a:r>
              <a:rPr lang="en-US" dirty="0"/>
              <a:t>pour </a:t>
            </a:r>
            <a:r>
              <a:rPr lang="en-US" dirty="0" err="1"/>
              <a:t>utilse</a:t>
            </a:r>
            <a:r>
              <a:rPr lang="en-US" dirty="0"/>
              <a:t> Lucene, toute </a:t>
            </a:r>
            <a:r>
              <a:rPr lang="en-US" dirty="0" err="1"/>
              <a:t>d’aborde</a:t>
            </a:r>
            <a:r>
              <a:rPr lang="en-US" dirty="0"/>
              <a:t> on doit </a:t>
            </a:r>
            <a:r>
              <a:rPr lang="en-US" dirty="0" err="1"/>
              <a:t>cree</a:t>
            </a:r>
            <a:r>
              <a:rPr lang="en-US" dirty="0"/>
              <a:t> </a:t>
            </a:r>
            <a:r>
              <a:rPr lang="en-US" dirty="0" err="1"/>
              <a:t>l’index</a:t>
            </a:r>
            <a:r>
              <a:rPr lang="en-US" dirty="0"/>
              <a:t> a </a:t>
            </a:r>
            <a:r>
              <a:rPr lang="en-US" dirty="0" err="1"/>
              <a:t>l’aide</a:t>
            </a:r>
            <a:r>
              <a:rPr lang="en-US" dirty="0"/>
              <a:t> des </a:t>
            </a:r>
            <a:r>
              <a:rPr lang="en-US" dirty="0" err="1"/>
              <a:t>classe</a:t>
            </a:r>
            <a:r>
              <a:rPr lang="en-US" dirty="0"/>
              <a:t> (Document, Field, </a:t>
            </a:r>
            <a:r>
              <a:rPr lang="en-US" dirty="0" err="1"/>
              <a:t>Analyser</a:t>
            </a:r>
            <a:r>
              <a:rPr lang="en-US" dirty="0"/>
              <a:t>, </a:t>
            </a:r>
            <a:r>
              <a:rPr lang="en-US" dirty="0" err="1"/>
              <a:t>IndexWriter</a:t>
            </a:r>
            <a:r>
              <a:rPr lang="en-US" dirty="0"/>
              <a:t>) ensuite on </a:t>
            </a:r>
            <a:r>
              <a:rPr lang="en-US" dirty="0" err="1"/>
              <a:t>peut</a:t>
            </a:r>
            <a:r>
              <a:rPr lang="en-US" dirty="0"/>
              <a:t> </a:t>
            </a:r>
            <a:r>
              <a:rPr lang="en-US" dirty="0" err="1"/>
              <a:t>interger</a:t>
            </a:r>
            <a:r>
              <a:rPr lang="en-US" dirty="0"/>
              <a:t> avec </a:t>
            </a:r>
            <a:r>
              <a:rPr lang="en-US" dirty="0" err="1"/>
              <a:t>cet</a:t>
            </a:r>
            <a:r>
              <a:rPr lang="en-US" dirty="0"/>
              <a:t> index a </a:t>
            </a:r>
            <a:r>
              <a:rPr lang="en-US" dirty="0" err="1"/>
              <a:t>l’aide</a:t>
            </a:r>
            <a:r>
              <a:rPr lang="en-US" dirty="0"/>
              <a:t> les classes (</a:t>
            </a:r>
            <a:r>
              <a:rPr lang="en-US" dirty="0" err="1"/>
              <a:t>QueryParser</a:t>
            </a:r>
            <a:r>
              <a:rPr lang="en-US" dirty="0"/>
              <a:t>, Query, </a:t>
            </a:r>
            <a:r>
              <a:rPr lang="en-US" dirty="0" err="1"/>
              <a:t>IndexSearcher</a:t>
            </a:r>
            <a:r>
              <a:rPr lang="en-US" dirty="0"/>
              <a:t>, Hits)</a:t>
            </a:r>
          </a:p>
          <a:p>
            <a:endParaRPr lang="en-US" dirty="0"/>
          </a:p>
          <a:p>
            <a:r>
              <a:rPr lang="fr-FR" dirty="0"/>
              <a:t>Les utilisateurs pourront accéder à une interface pour saisir une expression de requête. </a:t>
            </a:r>
            <a:r>
              <a:rPr lang="fr-FR" dirty="0" err="1"/>
              <a:t>Lucene</a:t>
            </a:r>
            <a:r>
              <a:rPr lang="fr-FR" dirty="0"/>
              <a:t> analysera cette requête, la transformera en format </a:t>
            </a:r>
            <a:r>
              <a:rPr lang="fr-FR" dirty="0" err="1"/>
              <a:t>Query</a:t>
            </a:r>
            <a:r>
              <a:rPr lang="fr-FR" dirty="0"/>
              <a:t>, l'exécutera avec </a:t>
            </a:r>
            <a:r>
              <a:rPr lang="fr-FR" dirty="0" err="1"/>
              <a:t>IndexSearcher</a:t>
            </a:r>
            <a:r>
              <a:rPr lang="fr-FR" dirty="0"/>
              <a:t> et récupérera les données pour les fournir aux utilisateurs.</a:t>
            </a:r>
          </a:p>
        </p:txBody>
      </p:sp>
      <p:sp>
        <p:nvSpPr>
          <p:cNvPr id="4" name="Espace réservé du numéro de diapositive 3"/>
          <p:cNvSpPr>
            <a:spLocks noGrp="1"/>
          </p:cNvSpPr>
          <p:nvPr>
            <p:ph type="sldNum" sz="quarter" idx="5"/>
          </p:nvPr>
        </p:nvSpPr>
        <p:spPr/>
        <p:txBody>
          <a:bodyPr/>
          <a:lstStyle/>
          <a:p>
            <a:fld id="{D782A58D-15F8-4924-86ED-F92ACB5862DE}" type="slidenum">
              <a:rPr lang="fr-FR" smtClean="0"/>
              <a:t>31</a:t>
            </a:fld>
            <a:endParaRPr lang="fr-FR"/>
          </a:p>
        </p:txBody>
      </p:sp>
    </p:spTree>
    <p:extLst>
      <p:ext uri="{BB962C8B-B14F-4D97-AF65-F5344CB8AC3E}">
        <p14:creationId xmlns:p14="http://schemas.microsoft.com/office/powerpoint/2010/main" val="1752813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9900" y="72527"/>
            <a:ext cx="2299335" cy="244475"/>
          </a:xfrm>
          <a:prstGeom prst="rect">
            <a:avLst/>
          </a:prstGeom>
        </p:spPr>
        <p:txBody>
          <a:bodyPr wrap="square" lIns="0" tIns="0" rIns="0" bIns="0">
            <a:spAutoFit/>
          </a:bodyPr>
          <a:lstStyle>
            <a:lvl1pPr>
              <a:defRPr sz="1400" b="0" i="0">
                <a:solidFill>
                  <a:srgbClr val="3333B2"/>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tx1"/>
                </a:solidFill>
                <a:latin typeface="Arial MT"/>
                <a:cs typeface="Arial MT"/>
              </a:defRPr>
            </a:lvl1pPr>
          </a:lstStyle>
          <a:p>
            <a:pPr marL="12700">
              <a:lnSpc>
                <a:spcPts val="675"/>
              </a:lnSpc>
            </a:pPr>
            <a:r>
              <a:rPr dirty="0"/>
              <a:t>26</a:t>
            </a:r>
            <a:r>
              <a:rPr spc="15" dirty="0"/>
              <a:t> </a:t>
            </a:r>
            <a:r>
              <a:rPr spc="-20" dirty="0"/>
              <a:t>novembre</a:t>
            </a:r>
            <a:r>
              <a:rPr spc="20" dirty="0"/>
              <a:t> </a:t>
            </a:r>
            <a:r>
              <a:rPr spc="-20" dirty="0"/>
              <a:t>2024</a:t>
            </a:r>
          </a:p>
        </p:txBody>
      </p:sp>
      <p:sp>
        <p:nvSpPr>
          <p:cNvPr id="5" name="Holder 5"/>
          <p:cNvSpPr>
            <a:spLocks noGrp="1"/>
          </p:cNvSpPr>
          <p:nvPr>
            <p:ph type="dt" sz="half" idx="6"/>
          </p:nvPr>
        </p:nvSpPr>
        <p:spPr/>
        <p:txBody>
          <a:bodyPr lIns="0" tIns="0" rIns="0" bIns="0"/>
          <a:lstStyle>
            <a:lvl1pPr>
              <a:defRPr sz="600" b="0" i="0">
                <a:solidFill>
                  <a:schemeClr val="bg1"/>
                </a:solidFill>
                <a:latin typeface="Arial MT"/>
                <a:cs typeface="Arial MT"/>
              </a:defRPr>
            </a:lvl1p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6" name="Holder 6"/>
          <p:cNvSpPr>
            <a:spLocks noGrp="1"/>
          </p:cNvSpPr>
          <p:nvPr>
            <p:ph type="sldNum" sz="quarter" idx="7"/>
          </p:nvPr>
        </p:nvSpPr>
        <p:spPr/>
        <p:txBody>
          <a:bodyPr lIns="0" tIns="0" rIns="0" bIns="0"/>
          <a:lstStyle>
            <a:lvl1pPr>
              <a:defRPr sz="600" b="0" i="0">
                <a:solidFill>
                  <a:schemeClr val="tx1"/>
                </a:solidFill>
                <a:latin typeface="Arial MT"/>
                <a:cs typeface="Arial MT"/>
              </a:defRPr>
            </a:lvl1pPr>
          </a:lstStyle>
          <a:p>
            <a:pPr marL="78105">
              <a:lnSpc>
                <a:spcPts val="675"/>
              </a:lnSpc>
            </a:pPr>
            <a:fld id="{81D60167-4931-47E6-BA6A-407CBD079E47}" type="slidenum">
              <a:rPr spc="-30" dirty="0"/>
              <a:t>‹N°›</a:t>
            </a:fld>
            <a:r>
              <a:rPr spc="-60" dirty="0"/>
              <a:t> </a:t>
            </a:r>
            <a:r>
              <a:rPr spc="150" dirty="0"/>
              <a:t>/</a:t>
            </a:r>
            <a:r>
              <a:rPr spc="-60" dirty="0"/>
              <a:t> </a:t>
            </a:r>
            <a:r>
              <a:rPr spc="-25" dirty="0"/>
              <a:t>12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tx1"/>
                </a:solidFill>
                <a:latin typeface="Arial MT"/>
                <a:cs typeface="Arial MT"/>
              </a:defRPr>
            </a:lvl1pPr>
          </a:lstStyle>
          <a:p>
            <a:pPr marL="12700">
              <a:lnSpc>
                <a:spcPts val="675"/>
              </a:lnSpc>
            </a:pPr>
            <a:r>
              <a:rPr dirty="0"/>
              <a:t>26</a:t>
            </a:r>
            <a:r>
              <a:rPr spc="15" dirty="0"/>
              <a:t> </a:t>
            </a:r>
            <a:r>
              <a:rPr spc="-20" dirty="0"/>
              <a:t>novembre</a:t>
            </a:r>
            <a:r>
              <a:rPr spc="20" dirty="0"/>
              <a:t> </a:t>
            </a:r>
            <a:r>
              <a:rPr spc="-20" dirty="0"/>
              <a:t>2024</a:t>
            </a:r>
          </a:p>
        </p:txBody>
      </p:sp>
      <p:sp>
        <p:nvSpPr>
          <p:cNvPr id="5" name="Holder 5"/>
          <p:cNvSpPr>
            <a:spLocks noGrp="1"/>
          </p:cNvSpPr>
          <p:nvPr>
            <p:ph type="dt" sz="half" idx="6"/>
          </p:nvPr>
        </p:nvSpPr>
        <p:spPr/>
        <p:txBody>
          <a:bodyPr lIns="0" tIns="0" rIns="0" bIns="0"/>
          <a:lstStyle>
            <a:lvl1pPr>
              <a:defRPr sz="600" b="0" i="0">
                <a:solidFill>
                  <a:schemeClr val="bg1"/>
                </a:solidFill>
                <a:latin typeface="Arial MT"/>
                <a:cs typeface="Arial MT"/>
              </a:defRPr>
            </a:lvl1p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6" name="Holder 6"/>
          <p:cNvSpPr>
            <a:spLocks noGrp="1"/>
          </p:cNvSpPr>
          <p:nvPr>
            <p:ph type="sldNum" sz="quarter" idx="7"/>
          </p:nvPr>
        </p:nvSpPr>
        <p:spPr/>
        <p:txBody>
          <a:bodyPr lIns="0" tIns="0" rIns="0" bIns="0"/>
          <a:lstStyle>
            <a:lvl1pPr>
              <a:defRPr sz="600" b="0" i="0">
                <a:solidFill>
                  <a:schemeClr val="tx1"/>
                </a:solidFill>
                <a:latin typeface="Arial MT"/>
                <a:cs typeface="Arial MT"/>
              </a:defRPr>
            </a:lvl1pPr>
          </a:lstStyle>
          <a:p>
            <a:pPr marL="78105">
              <a:lnSpc>
                <a:spcPts val="675"/>
              </a:lnSpc>
            </a:pPr>
            <a:fld id="{81D60167-4931-47E6-BA6A-407CBD079E47}" type="slidenum">
              <a:rPr spc="-30" dirty="0"/>
              <a:t>‹N°›</a:t>
            </a:fld>
            <a:r>
              <a:rPr spc="-60" dirty="0"/>
              <a:t> </a:t>
            </a:r>
            <a:r>
              <a:rPr spc="150" dirty="0"/>
              <a:t>/</a:t>
            </a:r>
            <a:r>
              <a:rPr spc="-60" dirty="0"/>
              <a:t> </a:t>
            </a:r>
            <a:r>
              <a:rPr spc="-25" dirty="0"/>
              <a:t>12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tx1"/>
                </a:solidFill>
                <a:latin typeface="Arial MT"/>
                <a:cs typeface="Arial MT"/>
              </a:defRPr>
            </a:lvl1pPr>
          </a:lstStyle>
          <a:p>
            <a:pPr marL="12700">
              <a:lnSpc>
                <a:spcPts val="675"/>
              </a:lnSpc>
            </a:pPr>
            <a:r>
              <a:rPr dirty="0"/>
              <a:t>26</a:t>
            </a:r>
            <a:r>
              <a:rPr spc="15" dirty="0"/>
              <a:t> </a:t>
            </a:r>
            <a:r>
              <a:rPr spc="-20" dirty="0"/>
              <a:t>novembre</a:t>
            </a:r>
            <a:r>
              <a:rPr spc="20" dirty="0"/>
              <a:t> </a:t>
            </a:r>
            <a:r>
              <a:rPr spc="-20" dirty="0"/>
              <a:t>2024</a:t>
            </a:r>
          </a:p>
        </p:txBody>
      </p:sp>
      <p:sp>
        <p:nvSpPr>
          <p:cNvPr id="6" name="Holder 6"/>
          <p:cNvSpPr>
            <a:spLocks noGrp="1"/>
          </p:cNvSpPr>
          <p:nvPr>
            <p:ph type="dt" sz="half" idx="6"/>
          </p:nvPr>
        </p:nvSpPr>
        <p:spPr/>
        <p:txBody>
          <a:bodyPr lIns="0" tIns="0" rIns="0" bIns="0"/>
          <a:lstStyle>
            <a:lvl1pPr>
              <a:defRPr sz="600" b="0" i="0">
                <a:solidFill>
                  <a:schemeClr val="bg1"/>
                </a:solidFill>
                <a:latin typeface="Arial MT"/>
                <a:cs typeface="Arial MT"/>
              </a:defRPr>
            </a:lvl1p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7" name="Holder 7"/>
          <p:cNvSpPr>
            <a:spLocks noGrp="1"/>
          </p:cNvSpPr>
          <p:nvPr>
            <p:ph type="sldNum" sz="quarter" idx="7"/>
          </p:nvPr>
        </p:nvSpPr>
        <p:spPr/>
        <p:txBody>
          <a:bodyPr lIns="0" tIns="0" rIns="0" bIns="0"/>
          <a:lstStyle>
            <a:lvl1pPr>
              <a:defRPr sz="600" b="0" i="0">
                <a:solidFill>
                  <a:schemeClr val="tx1"/>
                </a:solidFill>
                <a:latin typeface="Arial MT"/>
                <a:cs typeface="Arial MT"/>
              </a:defRPr>
            </a:lvl1pPr>
          </a:lstStyle>
          <a:p>
            <a:pPr marL="78105">
              <a:lnSpc>
                <a:spcPts val="675"/>
              </a:lnSpc>
            </a:pPr>
            <a:fld id="{81D60167-4931-47E6-BA6A-407CBD079E47}" type="slidenum">
              <a:rPr spc="-30" dirty="0"/>
              <a:t>‹N°›</a:t>
            </a:fld>
            <a:r>
              <a:rPr spc="-60" dirty="0"/>
              <a:t> </a:t>
            </a:r>
            <a:r>
              <a:rPr spc="150" dirty="0"/>
              <a:t>/</a:t>
            </a:r>
            <a:r>
              <a:rPr spc="-60" dirty="0"/>
              <a:t> </a:t>
            </a:r>
            <a:r>
              <a:rPr spc="-25" dirty="0"/>
              <a:t>12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tx1"/>
                </a:solidFill>
                <a:latin typeface="Arial MT"/>
                <a:cs typeface="Arial MT"/>
              </a:defRPr>
            </a:lvl1pPr>
          </a:lstStyle>
          <a:p>
            <a:pPr marL="12700">
              <a:lnSpc>
                <a:spcPts val="675"/>
              </a:lnSpc>
            </a:pPr>
            <a:r>
              <a:rPr dirty="0"/>
              <a:t>26</a:t>
            </a:r>
            <a:r>
              <a:rPr spc="15" dirty="0"/>
              <a:t> </a:t>
            </a:r>
            <a:r>
              <a:rPr spc="-20" dirty="0"/>
              <a:t>novembre</a:t>
            </a:r>
            <a:r>
              <a:rPr spc="20" dirty="0"/>
              <a:t> </a:t>
            </a:r>
            <a:r>
              <a:rPr spc="-20" dirty="0"/>
              <a:t>2024</a:t>
            </a:r>
          </a:p>
        </p:txBody>
      </p:sp>
      <p:sp>
        <p:nvSpPr>
          <p:cNvPr id="4" name="Holder 4"/>
          <p:cNvSpPr>
            <a:spLocks noGrp="1"/>
          </p:cNvSpPr>
          <p:nvPr>
            <p:ph type="dt" sz="half" idx="6"/>
          </p:nvPr>
        </p:nvSpPr>
        <p:spPr/>
        <p:txBody>
          <a:bodyPr lIns="0" tIns="0" rIns="0" bIns="0"/>
          <a:lstStyle>
            <a:lvl1pPr>
              <a:defRPr sz="600" b="0" i="0">
                <a:solidFill>
                  <a:schemeClr val="bg1"/>
                </a:solidFill>
                <a:latin typeface="Arial MT"/>
                <a:cs typeface="Arial MT"/>
              </a:defRPr>
            </a:lvl1p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5" name="Holder 5"/>
          <p:cNvSpPr>
            <a:spLocks noGrp="1"/>
          </p:cNvSpPr>
          <p:nvPr>
            <p:ph type="sldNum" sz="quarter" idx="7"/>
          </p:nvPr>
        </p:nvSpPr>
        <p:spPr/>
        <p:txBody>
          <a:bodyPr lIns="0" tIns="0" rIns="0" bIns="0"/>
          <a:lstStyle>
            <a:lvl1pPr>
              <a:defRPr sz="600" b="0" i="0">
                <a:solidFill>
                  <a:schemeClr val="tx1"/>
                </a:solidFill>
                <a:latin typeface="Arial MT"/>
                <a:cs typeface="Arial MT"/>
              </a:defRPr>
            </a:lvl1pPr>
          </a:lstStyle>
          <a:p>
            <a:pPr marL="78105">
              <a:lnSpc>
                <a:spcPts val="675"/>
              </a:lnSpc>
            </a:pPr>
            <a:fld id="{81D60167-4931-47E6-BA6A-407CBD079E47}" type="slidenum">
              <a:rPr spc="-30" dirty="0"/>
              <a:t>‹N°›</a:t>
            </a:fld>
            <a:r>
              <a:rPr spc="-60" dirty="0"/>
              <a:t> </a:t>
            </a:r>
            <a:r>
              <a:rPr spc="150" dirty="0"/>
              <a:t>/</a:t>
            </a:r>
            <a:r>
              <a:rPr spc="-60" dirty="0"/>
              <a:t> </a:t>
            </a:r>
            <a:r>
              <a:rPr spc="-25" dirty="0"/>
              <a:t>12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tx1"/>
                </a:solidFill>
                <a:latin typeface="Arial MT"/>
                <a:cs typeface="Arial MT"/>
              </a:defRPr>
            </a:lvl1pPr>
          </a:lstStyle>
          <a:p>
            <a:pPr marL="12700">
              <a:lnSpc>
                <a:spcPts val="675"/>
              </a:lnSpc>
            </a:pPr>
            <a:r>
              <a:rPr dirty="0"/>
              <a:t>26</a:t>
            </a:r>
            <a:r>
              <a:rPr spc="15" dirty="0"/>
              <a:t> </a:t>
            </a:r>
            <a:r>
              <a:rPr spc="-20" dirty="0"/>
              <a:t>novembre</a:t>
            </a:r>
            <a:r>
              <a:rPr spc="20" dirty="0"/>
              <a:t> </a:t>
            </a:r>
            <a:r>
              <a:rPr spc="-20" dirty="0"/>
              <a:t>2024</a:t>
            </a:r>
          </a:p>
        </p:txBody>
      </p:sp>
      <p:sp>
        <p:nvSpPr>
          <p:cNvPr id="3" name="Holder 3"/>
          <p:cNvSpPr>
            <a:spLocks noGrp="1"/>
          </p:cNvSpPr>
          <p:nvPr>
            <p:ph type="dt" sz="half" idx="6"/>
          </p:nvPr>
        </p:nvSpPr>
        <p:spPr/>
        <p:txBody>
          <a:bodyPr lIns="0" tIns="0" rIns="0" bIns="0"/>
          <a:lstStyle>
            <a:lvl1pPr>
              <a:defRPr sz="600" b="0" i="0">
                <a:solidFill>
                  <a:schemeClr val="bg1"/>
                </a:solidFill>
                <a:latin typeface="Arial MT"/>
                <a:cs typeface="Arial MT"/>
              </a:defRPr>
            </a:lvl1p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4" name="Holder 4"/>
          <p:cNvSpPr>
            <a:spLocks noGrp="1"/>
          </p:cNvSpPr>
          <p:nvPr>
            <p:ph type="sldNum" sz="quarter" idx="7"/>
          </p:nvPr>
        </p:nvSpPr>
        <p:spPr/>
        <p:txBody>
          <a:bodyPr lIns="0" tIns="0" rIns="0" bIns="0"/>
          <a:lstStyle>
            <a:lvl1pPr>
              <a:defRPr sz="600" b="0" i="0">
                <a:solidFill>
                  <a:schemeClr val="tx1"/>
                </a:solidFill>
                <a:latin typeface="Arial MT"/>
                <a:cs typeface="Arial MT"/>
              </a:defRPr>
            </a:lvl1pPr>
          </a:lstStyle>
          <a:p>
            <a:pPr marL="78105">
              <a:lnSpc>
                <a:spcPts val="675"/>
              </a:lnSpc>
            </a:pPr>
            <a:fld id="{81D60167-4931-47E6-BA6A-407CBD079E47}" type="slidenum">
              <a:rPr spc="-30" dirty="0"/>
              <a:t>‹N°›</a:t>
            </a:fld>
            <a:r>
              <a:rPr spc="-60" dirty="0"/>
              <a:t> </a:t>
            </a:r>
            <a:r>
              <a:rPr spc="150" dirty="0"/>
              <a:t>/</a:t>
            </a:r>
            <a:r>
              <a:rPr spc="-60" dirty="0"/>
              <a:t> </a:t>
            </a:r>
            <a:r>
              <a:rPr spc="-25" dirty="0"/>
              <a:t>12</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300" y="72527"/>
            <a:ext cx="2419350" cy="244475"/>
          </a:xfrm>
          <a:prstGeom prst="rect">
            <a:avLst/>
          </a:prstGeom>
        </p:spPr>
        <p:txBody>
          <a:bodyPr wrap="square" lIns="0" tIns="0" rIns="0" bIns="0">
            <a:spAutoFit/>
          </a:bodyPr>
          <a:lstStyle>
            <a:lvl1pPr>
              <a:defRPr sz="1400" b="0" i="0">
                <a:solidFill>
                  <a:srgbClr val="3333B2"/>
                </a:solidFill>
                <a:latin typeface="Tahoma"/>
                <a:cs typeface="Tahoma"/>
              </a:defRPr>
            </a:lvl1pPr>
          </a:lstStyle>
          <a:p>
            <a:endParaRPr/>
          </a:p>
        </p:txBody>
      </p:sp>
      <p:sp>
        <p:nvSpPr>
          <p:cNvPr id="3" name="Holder 3"/>
          <p:cNvSpPr>
            <a:spLocks noGrp="1"/>
          </p:cNvSpPr>
          <p:nvPr>
            <p:ph type="body" idx="1"/>
          </p:nvPr>
        </p:nvSpPr>
        <p:spPr>
          <a:xfrm>
            <a:off x="377532" y="696748"/>
            <a:ext cx="2198370" cy="1247873"/>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404158" y="3351784"/>
            <a:ext cx="643254" cy="102235"/>
          </a:xfrm>
          <a:prstGeom prst="rect">
            <a:avLst/>
          </a:prstGeom>
        </p:spPr>
        <p:txBody>
          <a:bodyPr wrap="square" lIns="0" tIns="0" rIns="0" bIns="0">
            <a:spAutoFit/>
          </a:bodyPr>
          <a:lstStyle>
            <a:lvl1pPr>
              <a:defRPr sz="600" b="0" i="0">
                <a:solidFill>
                  <a:schemeClr val="tx1"/>
                </a:solidFill>
                <a:latin typeface="Arial MT"/>
                <a:cs typeface="Arial MT"/>
              </a:defRPr>
            </a:lvl1pPr>
          </a:lstStyle>
          <a:p>
            <a:pPr marL="12700">
              <a:lnSpc>
                <a:spcPts val="675"/>
              </a:lnSpc>
            </a:pPr>
            <a:r>
              <a:rPr dirty="0"/>
              <a:t>26</a:t>
            </a:r>
            <a:r>
              <a:rPr spc="15" dirty="0"/>
              <a:t> </a:t>
            </a:r>
            <a:r>
              <a:rPr spc="-20" dirty="0"/>
              <a:t>novembre</a:t>
            </a:r>
            <a:r>
              <a:rPr spc="20" dirty="0"/>
              <a:t> </a:t>
            </a:r>
            <a:r>
              <a:rPr spc="-20" dirty="0"/>
              <a:t>2024</a:t>
            </a:r>
          </a:p>
        </p:txBody>
      </p:sp>
      <p:sp>
        <p:nvSpPr>
          <p:cNvPr id="5" name="Holder 5"/>
          <p:cNvSpPr>
            <a:spLocks noGrp="1"/>
          </p:cNvSpPr>
          <p:nvPr>
            <p:ph type="dt" sz="half" idx="6"/>
          </p:nvPr>
        </p:nvSpPr>
        <p:spPr>
          <a:xfrm>
            <a:off x="-12700" y="3351784"/>
            <a:ext cx="1523365" cy="102235"/>
          </a:xfrm>
          <a:prstGeom prst="rect">
            <a:avLst/>
          </a:prstGeom>
        </p:spPr>
        <p:txBody>
          <a:bodyPr wrap="square" lIns="0" tIns="0" rIns="0" bIns="0">
            <a:spAutoFit/>
          </a:bodyPr>
          <a:lstStyle>
            <a:lvl1pPr>
              <a:defRPr sz="600" b="0" i="0">
                <a:solidFill>
                  <a:schemeClr val="bg1"/>
                </a:solidFill>
                <a:latin typeface="Arial MT"/>
                <a:cs typeface="Arial MT"/>
              </a:defRPr>
            </a:lvl1p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6" name="Holder 6"/>
          <p:cNvSpPr>
            <a:spLocks noGrp="1"/>
          </p:cNvSpPr>
          <p:nvPr>
            <p:ph type="sldNum" sz="quarter" idx="7"/>
          </p:nvPr>
        </p:nvSpPr>
        <p:spPr>
          <a:xfrm>
            <a:off x="4273787" y="3351784"/>
            <a:ext cx="279706" cy="102235"/>
          </a:xfrm>
          <a:prstGeom prst="rect">
            <a:avLst/>
          </a:prstGeom>
        </p:spPr>
        <p:txBody>
          <a:bodyPr wrap="square" lIns="0" tIns="0" rIns="0" bIns="0">
            <a:spAutoFit/>
          </a:bodyPr>
          <a:lstStyle>
            <a:lvl1pPr>
              <a:defRPr sz="600" b="0" i="0">
                <a:solidFill>
                  <a:schemeClr val="tx1"/>
                </a:solidFill>
                <a:latin typeface="Arial MT"/>
                <a:cs typeface="Arial MT"/>
              </a:defRPr>
            </a:lvl1pPr>
          </a:lstStyle>
          <a:p>
            <a:pPr marL="78105">
              <a:lnSpc>
                <a:spcPts val="675"/>
              </a:lnSpc>
            </a:pPr>
            <a:fld id="{81D60167-4931-47E6-BA6A-407CBD079E47}" type="slidenum">
              <a:rPr spc="-30" dirty="0"/>
              <a:t>‹N°›</a:t>
            </a:fld>
            <a:r>
              <a:rPr spc="-60" dirty="0"/>
              <a:t> </a:t>
            </a:r>
            <a:r>
              <a:rPr spc="150" dirty="0"/>
              <a:t>/</a:t>
            </a:r>
            <a:r>
              <a:rPr spc="-60" dirty="0"/>
              <a:t> </a:t>
            </a:r>
            <a:r>
              <a:rPr spc="-25" dirty="0"/>
              <a:t>12</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slide" Target="slide34.xml"/><Relationship Id="rId1" Type="http://schemas.openxmlformats.org/officeDocument/2006/relationships/slideLayout" Target="../slideLayouts/slideLayout1.xml"/><Relationship Id="rId4" Type="http://schemas.openxmlformats.org/officeDocument/2006/relationships/image" Target="../media/image2.jfif"/></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6.jpe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slide" Target="slide34.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8" Type="http://schemas.openxmlformats.org/officeDocument/2006/relationships/image" Target="../media/image41.jfif"/><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slide" Target="slide3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slide" Target="slide1.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slide" Target="slide1.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slide" Target="slide34.xml"/></Relationships>
</file>

<file path=ppt/slides/_rels/slide24.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slide" Target="slide34.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jpg"/><Relationship Id="rId4" Type="http://schemas.openxmlformats.org/officeDocument/2006/relationships/slide" Target="slide34.xml"/></Relationships>
</file>

<file path=ppt/slides/_rels/slide3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slide" Target="slide1.xml"/><Relationship Id="rId5" Type="http://schemas.openxmlformats.org/officeDocument/2006/relationships/image" Target="../media/image67.png"/><Relationship Id="rId4" Type="http://schemas.openxmlformats.org/officeDocument/2006/relationships/image" Target="../media/image66.png"/></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21.jfif"/><Relationship Id="rId3" Type="http://schemas.openxmlformats.org/officeDocument/2006/relationships/image" Target="../media/image16.png"/><Relationship Id="rId7" Type="http://schemas.openxmlformats.org/officeDocument/2006/relationships/image" Target="../media/image20.jfif"/><Relationship Id="rId2" Type="http://schemas.openxmlformats.org/officeDocument/2006/relationships/slide" Target="slide3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jfif"/><Relationship Id="rId4" Type="http://schemas.openxmlformats.org/officeDocument/2006/relationships/image" Target="../media/image17.jfif"/></Relationships>
</file>

<file path=ppt/slides/_rels/slide5.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slide" Target="slide34.xml"/><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6.jfif"/><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slide" Target="slide1.xml"/><Relationship Id="rId5" Type="http://schemas.openxmlformats.org/officeDocument/2006/relationships/image" Target="../media/image29.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7254" y="869668"/>
            <a:ext cx="2513330" cy="244475"/>
          </a:xfrm>
          <a:prstGeom prst="rect">
            <a:avLst/>
          </a:prstGeom>
        </p:spPr>
        <p:txBody>
          <a:bodyPr vert="horz" wrap="square" lIns="0" tIns="17145" rIns="0" bIns="0" rtlCol="0">
            <a:spAutoFit/>
          </a:bodyPr>
          <a:lstStyle/>
          <a:p>
            <a:pPr marL="12700">
              <a:lnSpc>
                <a:spcPct val="100000"/>
              </a:lnSpc>
              <a:spcBef>
                <a:spcPts val="135"/>
              </a:spcBef>
            </a:pPr>
            <a:r>
              <a:rPr sz="1400" spc="-35" dirty="0">
                <a:solidFill>
                  <a:srgbClr val="3333B2"/>
                </a:solidFill>
                <a:latin typeface="Tahoma"/>
                <a:cs typeface="Tahoma"/>
              </a:rPr>
              <a:t>Lucene</a:t>
            </a:r>
            <a:r>
              <a:rPr sz="1400" spc="-45" dirty="0">
                <a:solidFill>
                  <a:srgbClr val="3333B2"/>
                </a:solidFill>
                <a:latin typeface="Tahoma"/>
                <a:cs typeface="Tahoma"/>
              </a:rPr>
              <a:t> </a:t>
            </a:r>
            <a:r>
              <a:rPr sz="1400" dirty="0">
                <a:solidFill>
                  <a:srgbClr val="3333B2"/>
                </a:solidFill>
                <a:latin typeface="Tahoma"/>
                <a:cs typeface="Tahoma"/>
              </a:rPr>
              <a:t>:</a:t>
            </a:r>
            <a:r>
              <a:rPr sz="1400" spc="85" dirty="0">
                <a:solidFill>
                  <a:srgbClr val="3333B2"/>
                </a:solidFill>
                <a:latin typeface="Tahoma"/>
                <a:cs typeface="Tahoma"/>
              </a:rPr>
              <a:t> </a:t>
            </a:r>
            <a:r>
              <a:rPr sz="1400" spc="-55" dirty="0">
                <a:solidFill>
                  <a:srgbClr val="3333B2"/>
                </a:solidFill>
                <a:latin typeface="Tahoma"/>
                <a:cs typeface="Tahoma"/>
              </a:rPr>
              <a:t>Indexation</a:t>
            </a:r>
            <a:r>
              <a:rPr sz="1400" spc="-45" dirty="0">
                <a:solidFill>
                  <a:srgbClr val="3333B2"/>
                </a:solidFill>
                <a:latin typeface="Tahoma"/>
                <a:cs typeface="Tahoma"/>
              </a:rPr>
              <a:t> </a:t>
            </a:r>
            <a:r>
              <a:rPr sz="1400" dirty="0">
                <a:solidFill>
                  <a:srgbClr val="3333B2"/>
                </a:solidFill>
                <a:latin typeface="Tahoma"/>
                <a:cs typeface="Tahoma"/>
              </a:rPr>
              <a:t>et</a:t>
            </a:r>
            <a:r>
              <a:rPr sz="1400" spc="-45" dirty="0">
                <a:solidFill>
                  <a:srgbClr val="3333B2"/>
                </a:solidFill>
                <a:latin typeface="Tahoma"/>
                <a:cs typeface="Tahoma"/>
              </a:rPr>
              <a:t> </a:t>
            </a:r>
            <a:r>
              <a:rPr sz="1400" spc="-50" dirty="0">
                <a:solidFill>
                  <a:srgbClr val="3333B2"/>
                </a:solidFill>
                <a:latin typeface="Tahoma"/>
                <a:cs typeface="Tahoma"/>
              </a:rPr>
              <a:t>Recherche</a:t>
            </a:r>
            <a:endParaRPr sz="1400">
              <a:latin typeface="Tahoma"/>
              <a:cs typeface="Tahoma"/>
            </a:endParaRPr>
          </a:p>
        </p:txBody>
      </p:sp>
      <p:sp>
        <p:nvSpPr>
          <p:cNvPr id="3" name="object 3"/>
          <p:cNvSpPr txBox="1"/>
          <p:nvPr/>
        </p:nvSpPr>
        <p:spPr>
          <a:xfrm>
            <a:off x="794334" y="1363166"/>
            <a:ext cx="3020060" cy="1196866"/>
          </a:xfrm>
          <a:prstGeom prst="rect">
            <a:avLst/>
          </a:prstGeom>
        </p:spPr>
        <p:txBody>
          <a:bodyPr vert="horz" wrap="square" lIns="0" tIns="6985" rIns="0" bIns="0" rtlCol="0">
            <a:spAutoFit/>
          </a:bodyPr>
          <a:lstStyle/>
          <a:p>
            <a:pPr marL="12065" marR="5080" algn="ctr">
              <a:lnSpc>
                <a:spcPct val="102699"/>
              </a:lnSpc>
              <a:spcBef>
                <a:spcPts val="55"/>
              </a:spcBef>
            </a:pPr>
            <a:r>
              <a:rPr lang="fr-FR" sz="1100" spc="-70" dirty="0" err="1">
                <a:latin typeface="Tahoma"/>
                <a:cs typeface="Tahoma"/>
              </a:rPr>
              <a:t>R</a:t>
            </a:r>
            <a:r>
              <a:rPr lang="fr-FR" sz="1100" spc="-615" dirty="0" err="1">
                <a:latin typeface="Tahoma"/>
                <a:cs typeface="Tahoma"/>
              </a:rPr>
              <a:t>´</a:t>
            </a:r>
            <a:r>
              <a:rPr lang="fr-FR" sz="1100" spc="-40" dirty="0" err="1">
                <a:latin typeface="Tahoma"/>
                <a:cs typeface="Tahoma"/>
              </a:rPr>
              <a:t>eali</a:t>
            </a:r>
            <a:r>
              <a:rPr lang="fr-FR" sz="1100" spc="-80" dirty="0" err="1">
                <a:latin typeface="Tahoma"/>
                <a:cs typeface="Tahoma"/>
              </a:rPr>
              <a:t>s</a:t>
            </a:r>
            <a:r>
              <a:rPr lang="fr-FR" sz="1100" spc="-615" dirty="0" err="1">
                <a:latin typeface="Tahoma"/>
                <a:cs typeface="Tahoma"/>
              </a:rPr>
              <a:t>´</a:t>
            </a:r>
            <a:r>
              <a:rPr lang="fr-FR" sz="1100" spc="-40" dirty="0" err="1">
                <a:latin typeface="Tahoma"/>
                <a:cs typeface="Tahoma"/>
              </a:rPr>
              <a:t>e</a:t>
            </a:r>
            <a:r>
              <a:rPr lang="fr-FR" sz="1100" spc="20" dirty="0">
                <a:latin typeface="Tahoma"/>
                <a:cs typeface="Tahoma"/>
              </a:rPr>
              <a:t> </a:t>
            </a:r>
            <a:r>
              <a:rPr lang="fr-FR" sz="1100" spc="-35" dirty="0">
                <a:latin typeface="Tahoma"/>
                <a:cs typeface="Tahoma"/>
              </a:rPr>
              <a:t>par</a:t>
            </a:r>
            <a:r>
              <a:rPr lang="fr-FR" sz="1100" spc="-55" dirty="0">
                <a:latin typeface="Tahoma"/>
                <a:cs typeface="Tahoma"/>
              </a:rPr>
              <a:t> </a:t>
            </a:r>
            <a:r>
              <a:rPr lang="fr-FR" sz="1100" dirty="0">
                <a:latin typeface="Tahoma"/>
                <a:cs typeface="Tahoma"/>
              </a:rPr>
              <a:t>:</a:t>
            </a:r>
            <a:r>
              <a:rPr lang="fr-FR" sz="1100" spc="40" dirty="0">
                <a:latin typeface="Tahoma"/>
                <a:cs typeface="Tahoma"/>
              </a:rPr>
              <a:t> </a:t>
            </a:r>
            <a:r>
              <a:rPr lang="fr-FR" sz="1100" spc="-30" dirty="0" err="1">
                <a:latin typeface="Tahoma"/>
                <a:cs typeface="Tahoma"/>
              </a:rPr>
              <a:t>Bouchama</a:t>
            </a:r>
            <a:r>
              <a:rPr lang="fr-FR" sz="1100" spc="-30" dirty="0">
                <a:latin typeface="Tahoma"/>
                <a:cs typeface="Tahoma"/>
              </a:rPr>
              <a:t> </a:t>
            </a:r>
            <a:r>
              <a:rPr lang="fr-FR" sz="1100" spc="-30" dirty="0" err="1">
                <a:latin typeface="Tahoma"/>
                <a:cs typeface="Tahoma"/>
              </a:rPr>
              <a:t>Touhami</a:t>
            </a:r>
            <a:r>
              <a:rPr lang="fr-FR" sz="1100" spc="-30" dirty="0">
                <a:latin typeface="Tahoma"/>
                <a:cs typeface="Tahoma"/>
              </a:rPr>
              <a:t> </a:t>
            </a:r>
            <a:r>
              <a:rPr lang="fr-FR" sz="1100" dirty="0">
                <a:latin typeface="Tahoma"/>
                <a:cs typeface="Tahoma"/>
              </a:rPr>
              <a:t>et</a:t>
            </a:r>
            <a:r>
              <a:rPr lang="fr-FR" sz="1100" spc="-35" dirty="0">
                <a:latin typeface="Tahoma"/>
                <a:cs typeface="Tahoma"/>
              </a:rPr>
              <a:t> </a:t>
            </a:r>
            <a:r>
              <a:rPr lang="fr-FR" sz="1100" spc="-30" dirty="0" err="1">
                <a:latin typeface="Tahoma"/>
                <a:cs typeface="Tahoma"/>
              </a:rPr>
              <a:t>Naya</a:t>
            </a:r>
            <a:r>
              <a:rPr lang="fr-FR" sz="1100" spc="-30" dirty="0">
                <a:latin typeface="Tahoma"/>
                <a:cs typeface="Tahoma"/>
              </a:rPr>
              <a:t> </a:t>
            </a:r>
            <a:r>
              <a:rPr lang="fr-FR" sz="1100" spc="-40" dirty="0">
                <a:latin typeface="Tahoma"/>
                <a:cs typeface="Tahoma"/>
              </a:rPr>
              <a:t>Oussama</a:t>
            </a:r>
          </a:p>
          <a:p>
            <a:pPr marL="12065" marR="5080" algn="ctr">
              <a:lnSpc>
                <a:spcPct val="102699"/>
              </a:lnSpc>
              <a:spcBef>
                <a:spcPts val="55"/>
              </a:spcBef>
            </a:pPr>
            <a:endParaRPr lang="fr-FR" sz="1100" spc="-40" dirty="0">
              <a:latin typeface="Tahoma"/>
              <a:cs typeface="Tahoma"/>
            </a:endParaRPr>
          </a:p>
          <a:p>
            <a:pPr marL="12065" marR="5080" algn="ctr">
              <a:lnSpc>
                <a:spcPct val="102699"/>
              </a:lnSpc>
              <a:spcBef>
                <a:spcPts val="55"/>
              </a:spcBef>
            </a:pPr>
            <a:r>
              <a:rPr lang="fr-FR" sz="1100" spc="-40" dirty="0">
                <a:latin typeface="Tahoma"/>
                <a:cs typeface="Tahoma"/>
              </a:rPr>
              <a:t> </a:t>
            </a:r>
            <a:r>
              <a:rPr lang="fr-FR" sz="1100" spc="-40" dirty="0" err="1">
                <a:latin typeface="Tahoma"/>
                <a:cs typeface="Tahoma"/>
              </a:rPr>
              <a:t>Encad</a:t>
            </a:r>
            <a:r>
              <a:rPr lang="fr-FR" sz="1100" spc="-75" dirty="0" err="1">
                <a:latin typeface="Tahoma"/>
                <a:cs typeface="Tahoma"/>
              </a:rPr>
              <a:t>r</a:t>
            </a:r>
            <a:r>
              <a:rPr lang="fr-FR" sz="1100" spc="-615" dirty="0" err="1">
                <a:latin typeface="Tahoma"/>
                <a:cs typeface="Tahoma"/>
              </a:rPr>
              <a:t>´</a:t>
            </a:r>
            <a:r>
              <a:rPr lang="fr-FR" sz="1100" spc="-40" dirty="0" err="1">
                <a:latin typeface="Tahoma"/>
                <a:cs typeface="Tahoma"/>
              </a:rPr>
              <a:t>e</a:t>
            </a:r>
            <a:r>
              <a:rPr lang="fr-FR" sz="1100" spc="20" dirty="0">
                <a:latin typeface="Tahoma"/>
                <a:cs typeface="Tahoma"/>
              </a:rPr>
              <a:t> </a:t>
            </a:r>
            <a:r>
              <a:rPr lang="fr-FR" sz="1100" spc="-35" dirty="0">
                <a:latin typeface="Tahoma"/>
                <a:cs typeface="Tahoma"/>
              </a:rPr>
              <a:t>par</a:t>
            </a:r>
            <a:r>
              <a:rPr lang="fr-FR" sz="1100" spc="-10" dirty="0">
                <a:latin typeface="Tahoma"/>
                <a:cs typeface="Tahoma"/>
              </a:rPr>
              <a:t> </a:t>
            </a:r>
            <a:r>
              <a:rPr lang="fr-FR" sz="1100" dirty="0">
                <a:latin typeface="Tahoma"/>
                <a:cs typeface="Tahoma"/>
              </a:rPr>
              <a:t>:</a:t>
            </a:r>
            <a:r>
              <a:rPr lang="fr-FR" sz="1100" spc="125" dirty="0">
                <a:latin typeface="Tahoma"/>
                <a:cs typeface="Tahoma"/>
              </a:rPr>
              <a:t> </a:t>
            </a:r>
            <a:r>
              <a:rPr lang="fr-FR" sz="1100" dirty="0">
                <a:latin typeface="Tahoma"/>
                <a:cs typeface="Tahoma"/>
              </a:rPr>
              <a:t>Mr </a:t>
            </a:r>
            <a:r>
              <a:rPr lang="fr-FR" sz="1100" dirty="0" err="1">
                <a:latin typeface="Tahoma"/>
                <a:cs typeface="Tahoma"/>
              </a:rPr>
              <a:t>Ettaoufik</a:t>
            </a:r>
            <a:r>
              <a:rPr lang="fr-FR" sz="1100" dirty="0">
                <a:latin typeface="Tahoma"/>
                <a:cs typeface="Tahoma"/>
              </a:rPr>
              <a:t> Abdelaziz</a:t>
            </a:r>
          </a:p>
          <a:p>
            <a:pPr marL="12065" marR="5080" algn="ctr">
              <a:lnSpc>
                <a:spcPct val="102699"/>
              </a:lnSpc>
              <a:spcBef>
                <a:spcPts val="55"/>
              </a:spcBef>
            </a:pPr>
            <a:endParaRPr sz="1100" dirty="0">
              <a:latin typeface="Tahoma"/>
              <a:cs typeface="Tahoma"/>
            </a:endParaRPr>
          </a:p>
          <a:p>
            <a:pPr algn="ctr">
              <a:lnSpc>
                <a:spcPct val="100000"/>
              </a:lnSpc>
            </a:pPr>
            <a:r>
              <a:rPr sz="800" spc="-40" dirty="0">
                <a:latin typeface="Arial MT"/>
                <a:cs typeface="Arial MT"/>
              </a:rPr>
              <a:t>Facult´e</a:t>
            </a:r>
            <a:r>
              <a:rPr sz="800" dirty="0">
                <a:latin typeface="Arial MT"/>
                <a:cs typeface="Arial MT"/>
              </a:rPr>
              <a:t> </a:t>
            </a:r>
            <a:r>
              <a:rPr sz="800" spc="-30" dirty="0">
                <a:latin typeface="Arial MT"/>
                <a:cs typeface="Arial MT"/>
              </a:rPr>
              <a:t>des</a:t>
            </a:r>
            <a:r>
              <a:rPr sz="800" dirty="0">
                <a:latin typeface="Arial MT"/>
                <a:cs typeface="Arial MT"/>
              </a:rPr>
              <a:t> </a:t>
            </a:r>
            <a:r>
              <a:rPr sz="800" spc="-35" dirty="0">
                <a:latin typeface="Arial MT"/>
                <a:cs typeface="Arial MT"/>
              </a:rPr>
              <a:t>Sciences</a:t>
            </a:r>
            <a:r>
              <a:rPr sz="800" spc="5" dirty="0">
                <a:latin typeface="Arial MT"/>
                <a:cs typeface="Arial MT"/>
              </a:rPr>
              <a:t> </a:t>
            </a:r>
            <a:r>
              <a:rPr sz="800" dirty="0">
                <a:latin typeface="Arial MT"/>
                <a:cs typeface="Arial MT"/>
              </a:rPr>
              <a:t>Ben </a:t>
            </a:r>
            <a:r>
              <a:rPr sz="800" spc="-10" dirty="0">
                <a:latin typeface="Arial MT"/>
                <a:cs typeface="Arial MT"/>
              </a:rPr>
              <a:t>M’Sick</a:t>
            </a:r>
            <a:endParaRPr sz="800" dirty="0">
              <a:latin typeface="Arial MT"/>
              <a:cs typeface="Arial MT"/>
            </a:endParaRPr>
          </a:p>
          <a:p>
            <a:pPr>
              <a:lnSpc>
                <a:spcPct val="100000"/>
              </a:lnSpc>
              <a:spcBef>
                <a:spcPts val="270"/>
              </a:spcBef>
            </a:pPr>
            <a:endParaRPr sz="800" dirty="0">
              <a:latin typeface="Arial MT"/>
              <a:cs typeface="Arial MT"/>
            </a:endParaRPr>
          </a:p>
          <a:p>
            <a:pPr algn="ctr">
              <a:lnSpc>
                <a:spcPct val="100000"/>
              </a:lnSpc>
            </a:pPr>
            <a:r>
              <a:rPr lang="en-US" sz="1100" spc="-20" dirty="0">
                <a:latin typeface="Tahoma"/>
                <a:cs typeface="Tahoma"/>
              </a:rPr>
              <a:t>10 Decembre</a:t>
            </a:r>
            <a:r>
              <a:rPr sz="1100" spc="-10" dirty="0">
                <a:latin typeface="Tahoma"/>
                <a:cs typeface="Tahoma"/>
              </a:rPr>
              <a:t> </a:t>
            </a:r>
            <a:r>
              <a:rPr sz="1100" spc="-20" dirty="0">
                <a:latin typeface="Tahoma"/>
                <a:cs typeface="Tahoma"/>
              </a:rPr>
              <a:t>2024</a:t>
            </a:r>
            <a:endParaRPr sz="1100" dirty="0">
              <a:latin typeface="Tahoma"/>
              <a:cs typeface="Tahoma"/>
            </a:endParaRPr>
          </a:p>
        </p:txBody>
      </p:sp>
      <p:grpSp>
        <p:nvGrpSpPr>
          <p:cNvPr id="4" name="object 4"/>
          <p:cNvGrpSpPr/>
          <p:nvPr/>
        </p:nvGrpSpPr>
        <p:grpSpPr>
          <a:xfrm>
            <a:off x="0" y="3346348"/>
            <a:ext cx="4608195" cy="109855"/>
            <a:chOff x="0" y="3346348"/>
            <a:chExt cx="4608195" cy="109855"/>
          </a:xfrm>
        </p:grpSpPr>
        <p:sp>
          <p:nvSpPr>
            <p:cNvPr id="5" name="object 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8" name="object 8"/>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9" name="object 9"/>
          <p:cNvSpPr txBox="1">
            <a:spLocks noGrp="1"/>
          </p:cNvSpPr>
          <p:nvPr>
            <p:ph type="dt" sz="half" idx="6"/>
          </p:nvPr>
        </p:nvSpPr>
        <p:spPr>
          <a:xfrm>
            <a:off x="6537" y="3356842"/>
            <a:ext cx="1523365" cy="102235"/>
          </a:xfrm>
          <a:prstGeom prst="rect">
            <a:avLst/>
          </a:prstGeom>
        </p:spPr>
        <p:txBody>
          <a:bodyPr vert="horz" wrap="square" lIns="0" tIns="0" rIns="0" bIns="0" rtlCol="0">
            <a:spAutoFit/>
          </a:bodyPr>
          <a:lstStyle/>
          <a:p>
            <a:pPr marL="12700">
              <a:lnSpc>
                <a:spcPts val="675"/>
              </a:lnSpc>
            </a:pPr>
            <a:r>
              <a:rPr spc="-70" dirty="0" err="1"/>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0" name="object 10"/>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2" action="ppaction://hlinksldjump"/>
              </a:rPr>
              <a:t>Lucene</a:t>
            </a:r>
            <a:endParaRPr sz="600">
              <a:latin typeface="Arial MT"/>
              <a:cs typeface="Arial MT"/>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1</a:t>
            </a:fld>
            <a:r>
              <a:rPr spc="-60" dirty="0"/>
              <a:t> </a:t>
            </a:r>
            <a:r>
              <a:rPr spc="150" dirty="0"/>
              <a:t>/</a:t>
            </a:r>
            <a:r>
              <a:rPr spc="-60" dirty="0"/>
              <a:t> </a:t>
            </a:r>
            <a:r>
              <a:rPr spc="-25" dirty="0"/>
              <a:t>12</a:t>
            </a:r>
          </a:p>
        </p:txBody>
      </p:sp>
      <p:pic>
        <p:nvPicPr>
          <p:cNvPr id="13" name="Image 12">
            <a:extLst>
              <a:ext uri="{FF2B5EF4-FFF2-40B4-BE49-F238E27FC236}">
                <a16:creationId xmlns:a16="http://schemas.microsoft.com/office/drawing/2014/main" id="{5DBB74EB-2FC4-AA28-4AF1-B3D911201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733"/>
            <a:ext cx="1047254" cy="749508"/>
          </a:xfrm>
          <a:prstGeom prst="rect">
            <a:avLst/>
          </a:prstGeom>
        </p:spPr>
      </p:pic>
      <p:pic>
        <p:nvPicPr>
          <p:cNvPr id="14" name="Image 13">
            <a:extLst>
              <a:ext uri="{FF2B5EF4-FFF2-40B4-BE49-F238E27FC236}">
                <a16:creationId xmlns:a16="http://schemas.microsoft.com/office/drawing/2014/main" id="{76ECEE36-D173-F6D7-BA7C-DDD19E5AB0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8050" y="0"/>
            <a:ext cx="1167037" cy="739775"/>
          </a:xfrm>
          <a:prstGeom prst="rect">
            <a:avLst/>
          </a:prstGeom>
        </p:spPr>
      </p:pic>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F7DE26A-2965-5EB2-EE2C-CE5D0BE0AC34}"/>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172E889F-53C3-3162-49DD-705D15DE7228}"/>
              </a:ext>
            </a:extLst>
          </p:cNvPr>
          <p:cNvPicPr/>
          <p:nvPr/>
        </p:nvPicPr>
        <p:blipFill>
          <a:blip r:embed="rId2" cstate="print"/>
          <a:stretch>
            <a:fillRect/>
          </a:stretch>
        </p:blipFill>
        <p:spPr>
          <a:xfrm>
            <a:off x="719671" y="973100"/>
            <a:ext cx="65265" cy="65265"/>
          </a:xfrm>
          <a:prstGeom prst="rect">
            <a:avLst/>
          </a:prstGeom>
        </p:spPr>
      </p:pic>
      <p:sp>
        <p:nvSpPr>
          <p:cNvPr id="5" name="object 5">
            <a:extLst>
              <a:ext uri="{FF2B5EF4-FFF2-40B4-BE49-F238E27FC236}">
                <a16:creationId xmlns:a16="http://schemas.microsoft.com/office/drawing/2014/main" id="{D83D1FE2-0421-A3C4-E44C-D4ADCD4D32F7}"/>
              </a:ext>
            </a:extLst>
          </p:cNvPr>
          <p:cNvSpPr txBox="1">
            <a:spLocks noGrp="1"/>
          </p:cNvSpPr>
          <p:nvPr>
            <p:ph type="title"/>
          </p:nvPr>
        </p:nvSpPr>
        <p:spPr>
          <a:xfrm>
            <a:off x="95300" y="39130"/>
            <a:ext cx="4328160" cy="266098"/>
          </a:xfrm>
          <a:prstGeom prst="rect">
            <a:avLst/>
          </a:prstGeom>
        </p:spPr>
        <p:txBody>
          <a:bodyPr vert="horz" wrap="square" lIns="0" tIns="50165" rIns="0" bIns="0" rtlCol="0">
            <a:spAutoFit/>
          </a:bodyPr>
          <a:lstStyle/>
          <a:p>
            <a:pPr marL="12700">
              <a:lnSpc>
                <a:spcPct val="100000"/>
              </a:lnSpc>
              <a:spcBef>
                <a:spcPts val="395"/>
              </a:spcBef>
            </a:pPr>
            <a:r>
              <a:rPr lang="en-US" spc="-20" dirty="0"/>
              <a:t>Types </a:t>
            </a:r>
            <a:r>
              <a:rPr lang="en-US" spc="-20" dirty="0" err="1"/>
              <a:t>D’indexation</a:t>
            </a:r>
            <a:r>
              <a:rPr lang="en-US" spc="-20" dirty="0"/>
              <a:t> </a:t>
            </a:r>
            <a:r>
              <a:rPr spc="-50" dirty="0"/>
              <a:t>?</a:t>
            </a:r>
            <a:endParaRPr lang="fr-FR" spc="-50" dirty="0"/>
          </a:p>
        </p:txBody>
      </p:sp>
      <p:sp>
        <p:nvSpPr>
          <p:cNvPr id="11" name="object 11">
            <a:extLst>
              <a:ext uri="{FF2B5EF4-FFF2-40B4-BE49-F238E27FC236}">
                <a16:creationId xmlns:a16="http://schemas.microsoft.com/office/drawing/2014/main" id="{EB24A655-4630-F4A1-E23C-86DE392B5C17}"/>
              </a:ext>
            </a:extLst>
          </p:cNvPr>
          <p:cNvSpPr txBox="1"/>
          <p:nvPr/>
        </p:nvSpPr>
        <p:spPr>
          <a:xfrm>
            <a:off x="1497820" y="3364484"/>
            <a:ext cx="1572260" cy="76835"/>
          </a:xfrm>
          <a:prstGeom prst="rect">
            <a:avLst/>
          </a:prstGeom>
        </p:spPr>
        <p:txBody>
          <a:bodyPr vert="horz" wrap="square" lIns="0" tIns="0" rIns="0" bIns="0" rtlCol="0">
            <a:spAutoFit/>
          </a:bodyPr>
          <a:lstStyle/>
          <a:p>
            <a:pPr>
              <a:lnSpc>
                <a:spcPts val="575"/>
              </a:lnSpc>
            </a:pPr>
            <a:r>
              <a:rPr sz="600" spc="-10" dirty="0" err="1">
                <a:solidFill>
                  <a:srgbClr val="FFFFFF"/>
                </a:solidFill>
                <a:latin typeface="Arial MT"/>
                <a:cs typeface="Arial MT"/>
              </a:rPr>
              <a:t>ussama</a:t>
            </a:r>
            <a:r>
              <a:rPr sz="600" spc="220" dirty="0">
                <a:solidFill>
                  <a:srgbClr val="FFFFFF"/>
                </a:solidFill>
                <a:latin typeface="Arial MT"/>
                <a:cs typeface="Arial MT"/>
              </a:rPr>
              <a:t> </a:t>
            </a:r>
            <a:r>
              <a:rPr sz="600" spc="90" dirty="0">
                <a:solidFill>
                  <a:srgbClr val="FFFFFF"/>
                </a:solidFill>
                <a:latin typeface="Arial MT"/>
                <a:cs typeface="Arial MT"/>
              </a:rPr>
              <a:t> </a:t>
            </a:r>
            <a:endParaRPr sz="600" dirty="0">
              <a:latin typeface="Arial MT"/>
              <a:cs typeface="Arial MT"/>
            </a:endParaRPr>
          </a:p>
        </p:txBody>
      </p:sp>
      <p:sp>
        <p:nvSpPr>
          <p:cNvPr id="13" name="object 13">
            <a:extLst>
              <a:ext uri="{FF2B5EF4-FFF2-40B4-BE49-F238E27FC236}">
                <a16:creationId xmlns:a16="http://schemas.microsoft.com/office/drawing/2014/main" id="{008F5A0A-0D72-F458-FEE9-77603AC9CDB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a:extLst>
              <a:ext uri="{FF2B5EF4-FFF2-40B4-BE49-F238E27FC236}">
                <a16:creationId xmlns:a16="http://schemas.microsoft.com/office/drawing/2014/main" id="{B95AAA45-D9D0-8077-15A2-6DC7C46907F2}"/>
              </a:ext>
            </a:extLst>
          </p:cNvPr>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a:extLst>
              <a:ext uri="{FF2B5EF4-FFF2-40B4-BE49-F238E27FC236}">
                <a16:creationId xmlns:a16="http://schemas.microsoft.com/office/drawing/2014/main" id="{7B449228-E876-E3CB-DFBD-66460D00E8DC}"/>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a:extLst>
              <a:ext uri="{FF2B5EF4-FFF2-40B4-BE49-F238E27FC236}">
                <a16:creationId xmlns:a16="http://schemas.microsoft.com/office/drawing/2014/main" id="{640211B0-FE23-6099-583B-7B8E87B15F82}"/>
              </a:ext>
            </a:extLst>
          </p:cNvPr>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10</a:t>
            </a:fld>
            <a:r>
              <a:rPr spc="-60" dirty="0"/>
              <a:t> </a:t>
            </a:r>
            <a:r>
              <a:rPr spc="150" dirty="0"/>
              <a:t>/</a:t>
            </a:r>
            <a:r>
              <a:rPr spc="-60" dirty="0"/>
              <a:t> </a:t>
            </a:r>
            <a:r>
              <a:rPr spc="-25" dirty="0"/>
              <a:t>12</a:t>
            </a:r>
          </a:p>
        </p:txBody>
      </p:sp>
      <p:sp>
        <p:nvSpPr>
          <p:cNvPr id="6" name="ZoneTexte 5">
            <a:extLst>
              <a:ext uri="{FF2B5EF4-FFF2-40B4-BE49-F238E27FC236}">
                <a16:creationId xmlns:a16="http://schemas.microsoft.com/office/drawing/2014/main" id="{E1E7C6DD-3E69-C0FC-0528-339EDB8BE308}"/>
              </a:ext>
            </a:extLst>
          </p:cNvPr>
          <p:cNvSpPr txBox="1"/>
          <p:nvPr/>
        </p:nvSpPr>
        <p:spPr>
          <a:xfrm>
            <a:off x="857250" y="856976"/>
            <a:ext cx="3566210" cy="1107996"/>
          </a:xfrm>
          <a:prstGeom prst="rect">
            <a:avLst/>
          </a:prstGeom>
          <a:noFill/>
        </p:spPr>
        <p:txBody>
          <a:bodyPr wrap="square" rtlCol="0">
            <a:spAutoFit/>
          </a:bodyPr>
          <a:lstStyle/>
          <a:p>
            <a:r>
              <a:rPr lang="fr-FR" sz="1100" b="1" dirty="0"/>
              <a:t>Indexation Inversée (</a:t>
            </a:r>
            <a:r>
              <a:rPr lang="fr-FR" sz="1100" b="1" dirty="0" err="1"/>
              <a:t>Inverted</a:t>
            </a:r>
            <a:r>
              <a:rPr lang="fr-FR" sz="1100" b="1" dirty="0"/>
              <a:t> Index) :</a:t>
            </a:r>
          </a:p>
          <a:p>
            <a:endParaRPr lang="fr-FR" sz="1100" dirty="0"/>
          </a:p>
          <a:p>
            <a:r>
              <a:rPr lang="fr-FR" sz="1100" dirty="0"/>
              <a:t>C'est le type d'index le plus couramment utilisé dans les moteurs de recherche. Il associe chaque terme (mot) à une liste de documents dans lesquels il apparaît.</a:t>
            </a:r>
            <a:endParaRPr lang="en-US" sz="1100" dirty="0"/>
          </a:p>
        </p:txBody>
      </p:sp>
      <p:pic>
        <p:nvPicPr>
          <p:cNvPr id="10" name="Image 9">
            <a:extLst>
              <a:ext uri="{FF2B5EF4-FFF2-40B4-BE49-F238E27FC236}">
                <a16:creationId xmlns:a16="http://schemas.microsoft.com/office/drawing/2014/main" id="{A1224504-CD77-7A64-0075-9B09B7A48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228" y="2148937"/>
            <a:ext cx="2978303" cy="577880"/>
          </a:xfrm>
          <a:prstGeom prst="rect">
            <a:avLst/>
          </a:prstGeom>
        </p:spPr>
      </p:pic>
    </p:spTree>
    <p:extLst>
      <p:ext uri="{BB962C8B-B14F-4D97-AF65-F5344CB8AC3E}">
        <p14:creationId xmlns:p14="http://schemas.microsoft.com/office/powerpoint/2010/main" val="1387948575"/>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19E61D3-F5E2-257C-EAB9-608A3F961674}"/>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725EBB2A-38A8-DE39-63D1-5274293523F9}"/>
              </a:ext>
            </a:extLst>
          </p:cNvPr>
          <p:cNvPicPr/>
          <p:nvPr/>
        </p:nvPicPr>
        <p:blipFill>
          <a:blip r:embed="rId2" cstate="print"/>
          <a:stretch>
            <a:fillRect/>
          </a:stretch>
        </p:blipFill>
        <p:spPr>
          <a:xfrm>
            <a:off x="719671" y="973100"/>
            <a:ext cx="65265" cy="65265"/>
          </a:xfrm>
          <a:prstGeom prst="rect">
            <a:avLst/>
          </a:prstGeom>
        </p:spPr>
      </p:pic>
      <p:sp>
        <p:nvSpPr>
          <p:cNvPr id="5" name="object 5">
            <a:extLst>
              <a:ext uri="{FF2B5EF4-FFF2-40B4-BE49-F238E27FC236}">
                <a16:creationId xmlns:a16="http://schemas.microsoft.com/office/drawing/2014/main" id="{09B01450-C0D4-F758-5FE4-D3F0703BD366}"/>
              </a:ext>
            </a:extLst>
          </p:cNvPr>
          <p:cNvSpPr txBox="1">
            <a:spLocks noGrp="1"/>
          </p:cNvSpPr>
          <p:nvPr>
            <p:ph type="title"/>
          </p:nvPr>
        </p:nvSpPr>
        <p:spPr>
          <a:xfrm>
            <a:off x="95300" y="39130"/>
            <a:ext cx="4328160" cy="266098"/>
          </a:xfrm>
          <a:prstGeom prst="rect">
            <a:avLst/>
          </a:prstGeom>
        </p:spPr>
        <p:txBody>
          <a:bodyPr vert="horz" wrap="square" lIns="0" tIns="50165" rIns="0" bIns="0" rtlCol="0">
            <a:spAutoFit/>
          </a:bodyPr>
          <a:lstStyle/>
          <a:p>
            <a:pPr marL="12700">
              <a:lnSpc>
                <a:spcPct val="100000"/>
              </a:lnSpc>
              <a:spcBef>
                <a:spcPts val="395"/>
              </a:spcBef>
            </a:pPr>
            <a:r>
              <a:rPr lang="en-US" spc="-20" dirty="0"/>
              <a:t>Types </a:t>
            </a:r>
            <a:r>
              <a:rPr lang="en-US" spc="-20" dirty="0" err="1"/>
              <a:t>D’indexation</a:t>
            </a:r>
            <a:r>
              <a:rPr lang="en-US" spc="-20" dirty="0"/>
              <a:t> </a:t>
            </a:r>
            <a:r>
              <a:rPr spc="-50" dirty="0"/>
              <a:t>?</a:t>
            </a:r>
            <a:endParaRPr lang="fr-FR" spc="-50" dirty="0"/>
          </a:p>
        </p:txBody>
      </p:sp>
      <p:sp>
        <p:nvSpPr>
          <p:cNvPr id="11" name="object 11">
            <a:extLst>
              <a:ext uri="{FF2B5EF4-FFF2-40B4-BE49-F238E27FC236}">
                <a16:creationId xmlns:a16="http://schemas.microsoft.com/office/drawing/2014/main" id="{F0925293-A88D-9EB6-38B0-8714453BB8AF}"/>
              </a:ext>
            </a:extLst>
          </p:cNvPr>
          <p:cNvSpPr txBox="1"/>
          <p:nvPr/>
        </p:nvSpPr>
        <p:spPr>
          <a:xfrm>
            <a:off x="1497820" y="3364484"/>
            <a:ext cx="1572260" cy="76835"/>
          </a:xfrm>
          <a:prstGeom prst="rect">
            <a:avLst/>
          </a:prstGeom>
        </p:spPr>
        <p:txBody>
          <a:bodyPr vert="horz" wrap="square" lIns="0" tIns="0" rIns="0" bIns="0" rtlCol="0">
            <a:spAutoFit/>
          </a:bodyPr>
          <a:lstStyle/>
          <a:p>
            <a:pPr>
              <a:lnSpc>
                <a:spcPts val="575"/>
              </a:lnSpc>
            </a:pPr>
            <a:r>
              <a:rPr sz="600" spc="-10" dirty="0" err="1">
                <a:solidFill>
                  <a:srgbClr val="FFFFFF"/>
                </a:solidFill>
                <a:latin typeface="Arial MT"/>
                <a:cs typeface="Arial MT"/>
              </a:rPr>
              <a:t>ussama</a:t>
            </a:r>
            <a:r>
              <a:rPr sz="600" spc="220" dirty="0">
                <a:solidFill>
                  <a:srgbClr val="FFFFFF"/>
                </a:solidFill>
                <a:latin typeface="Arial MT"/>
                <a:cs typeface="Arial MT"/>
              </a:rPr>
              <a:t> </a:t>
            </a:r>
            <a:r>
              <a:rPr sz="600" spc="90" dirty="0">
                <a:solidFill>
                  <a:srgbClr val="FFFFFF"/>
                </a:solidFill>
                <a:latin typeface="Arial MT"/>
                <a:cs typeface="Arial MT"/>
              </a:rPr>
              <a:t> </a:t>
            </a:r>
            <a:endParaRPr sz="600" dirty="0">
              <a:latin typeface="Arial MT"/>
              <a:cs typeface="Arial MT"/>
            </a:endParaRPr>
          </a:p>
        </p:txBody>
      </p:sp>
      <p:sp>
        <p:nvSpPr>
          <p:cNvPr id="13" name="object 13">
            <a:extLst>
              <a:ext uri="{FF2B5EF4-FFF2-40B4-BE49-F238E27FC236}">
                <a16:creationId xmlns:a16="http://schemas.microsoft.com/office/drawing/2014/main" id="{08D79931-76B9-B332-D01A-20F7B8D61D87}"/>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a:extLst>
              <a:ext uri="{FF2B5EF4-FFF2-40B4-BE49-F238E27FC236}">
                <a16:creationId xmlns:a16="http://schemas.microsoft.com/office/drawing/2014/main" id="{9ABF0ECA-B806-F8C2-8961-3C47FF7442FA}"/>
              </a:ext>
            </a:extLst>
          </p:cNvPr>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a:extLst>
              <a:ext uri="{FF2B5EF4-FFF2-40B4-BE49-F238E27FC236}">
                <a16:creationId xmlns:a16="http://schemas.microsoft.com/office/drawing/2014/main" id="{6F3032DE-48DF-40DB-618C-D1DBA7C968F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a:extLst>
              <a:ext uri="{FF2B5EF4-FFF2-40B4-BE49-F238E27FC236}">
                <a16:creationId xmlns:a16="http://schemas.microsoft.com/office/drawing/2014/main" id="{07CA1931-2313-6AF5-8D9B-AAAAE785A382}"/>
              </a:ext>
            </a:extLst>
          </p:cNvPr>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11</a:t>
            </a:fld>
            <a:r>
              <a:rPr spc="-60" dirty="0"/>
              <a:t> </a:t>
            </a:r>
            <a:r>
              <a:rPr spc="150" dirty="0"/>
              <a:t>/</a:t>
            </a:r>
            <a:r>
              <a:rPr spc="-60" dirty="0"/>
              <a:t> </a:t>
            </a:r>
            <a:r>
              <a:rPr spc="-25" dirty="0"/>
              <a:t>12</a:t>
            </a:r>
          </a:p>
        </p:txBody>
      </p:sp>
      <p:sp>
        <p:nvSpPr>
          <p:cNvPr id="6" name="ZoneTexte 5">
            <a:extLst>
              <a:ext uri="{FF2B5EF4-FFF2-40B4-BE49-F238E27FC236}">
                <a16:creationId xmlns:a16="http://schemas.microsoft.com/office/drawing/2014/main" id="{776E463A-D0D5-EF4B-89D5-3654B260D538}"/>
              </a:ext>
            </a:extLst>
          </p:cNvPr>
          <p:cNvSpPr txBox="1"/>
          <p:nvPr/>
        </p:nvSpPr>
        <p:spPr>
          <a:xfrm>
            <a:off x="857250" y="856976"/>
            <a:ext cx="3449442" cy="938719"/>
          </a:xfrm>
          <a:prstGeom prst="rect">
            <a:avLst/>
          </a:prstGeom>
          <a:noFill/>
        </p:spPr>
        <p:txBody>
          <a:bodyPr wrap="square" rtlCol="0">
            <a:spAutoFit/>
          </a:bodyPr>
          <a:lstStyle/>
          <a:p>
            <a:r>
              <a:rPr lang="fr-FR" sz="1100" b="1" dirty="0"/>
              <a:t>Indexation Pondérée (</a:t>
            </a:r>
            <a:r>
              <a:rPr lang="fr-FR" sz="1100" b="1" dirty="0" err="1"/>
              <a:t>Weighted</a:t>
            </a:r>
            <a:r>
              <a:rPr lang="fr-FR" sz="1100" b="1" dirty="0"/>
              <a:t> </a:t>
            </a:r>
            <a:r>
              <a:rPr lang="fr-FR" sz="1100" b="1" dirty="0" err="1"/>
              <a:t>Indexing</a:t>
            </a:r>
            <a:r>
              <a:rPr lang="fr-FR" sz="1100" b="1" dirty="0"/>
              <a:t>) :</a:t>
            </a:r>
          </a:p>
          <a:p>
            <a:endParaRPr lang="fr-FR" sz="1100" dirty="0"/>
          </a:p>
          <a:p>
            <a:r>
              <a:rPr lang="fr-FR" sz="1100" dirty="0"/>
              <a:t>Chaque terme est associé à un poids qui reflète son importance dans un document (par exemple, via le </a:t>
            </a:r>
            <a:r>
              <a:rPr lang="fr-FR" sz="1100" b="1" dirty="0"/>
              <a:t>TF-IDF</a:t>
            </a:r>
            <a:r>
              <a:rPr lang="fr-FR" sz="1100" dirty="0"/>
              <a:t>).</a:t>
            </a:r>
            <a:endParaRPr lang="en-US" sz="1100" dirty="0"/>
          </a:p>
        </p:txBody>
      </p:sp>
      <p:pic>
        <p:nvPicPr>
          <p:cNvPr id="4" name="Image 3">
            <a:extLst>
              <a:ext uri="{FF2B5EF4-FFF2-40B4-BE49-F238E27FC236}">
                <a16:creationId xmlns:a16="http://schemas.microsoft.com/office/drawing/2014/main" id="{BD300B60-B768-717F-09C5-0384948BFA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190" y="2095379"/>
            <a:ext cx="3924502" cy="400071"/>
          </a:xfrm>
          <a:prstGeom prst="rect">
            <a:avLst/>
          </a:prstGeom>
        </p:spPr>
      </p:pic>
    </p:spTree>
    <p:extLst>
      <p:ext uri="{BB962C8B-B14F-4D97-AF65-F5344CB8AC3E}">
        <p14:creationId xmlns:p14="http://schemas.microsoft.com/office/powerpoint/2010/main" val="4002775158"/>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6DB42CD-E0EC-C761-5767-1F862B01ECAB}"/>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83E00A01-F489-8D5B-5680-D70FF4B37DB4}"/>
              </a:ext>
            </a:extLst>
          </p:cNvPr>
          <p:cNvPicPr/>
          <p:nvPr/>
        </p:nvPicPr>
        <p:blipFill>
          <a:blip r:embed="rId2" cstate="print"/>
          <a:stretch>
            <a:fillRect/>
          </a:stretch>
        </p:blipFill>
        <p:spPr>
          <a:xfrm>
            <a:off x="719671" y="973100"/>
            <a:ext cx="65265" cy="65265"/>
          </a:xfrm>
          <a:prstGeom prst="rect">
            <a:avLst/>
          </a:prstGeom>
        </p:spPr>
      </p:pic>
      <p:sp>
        <p:nvSpPr>
          <p:cNvPr id="5" name="object 5">
            <a:extLst>
              <a:ext uri="{FF2B5EF4-FFF2-40B4-BE49-F238E27FC236}">
                <a16:creationId xmlns:a16="http://schemas.microsoft.com/office/drawing/2014/main" id="{74E35B1F-3086-B82C-2690-575FF6388F06}"/>
              </a:ext>
            </a:extLst>
          </p:cNvPr>
          <p:cNvSpPr txBox="1">
            <a:spLocks noGrp="1"/>
          </p:cNvSpPr>
          <p:nvPr>
            <p:ph type="title"/>
          </p:nvPr>
        </p:nvSpPr>
        <p:spPr>
          <a:xfrm>
            <a:off x="95300" y="39130"/>
            <a:ext cx="4328160" cy="266098"/>
          </a:xfrm>
          <a:prstGeom prst="rect">
            <a:avLst/>
          </a:prstGeom>
        </p:spPr>
        <p:txBody>
          <a:bodyPr vert="horz" wrap="square" lIns="0" tIns="50165" rIns="0" bIns="0" rtlCol="0">
            <a:spAutoFit/>
          </a:bodyPr>
          <a:lstStyle/>
          <a:p>
            <a:pPr marL="12700">
              <a:lnSpc>
                <a:spcPct val="100000"/>
              </a:lnSpc>
              <a:spcBef>
                <a:spcPts val="395"/>
              </a:spcBef>
            </a:pPr>
            <a:r>
              <a:rPr lang="en-US" spc="-20" dirty="0"/>
              <a:t>Types </a:t>
            </a:r>
            <a:r>
              <a:rPr lang="en-US" spc="-20" dirty="0" err="1"/>
              <a:t>L’indexation</a:t>
            </a:r>
            <a:r>
              <a:rPr lang="en-US" spc="-20" dirty="0"/>
              <a:t> </a:t>
            </a:r>
            <a:r>
              <a:rPr spc="-50" dirty="0"/>
              <a:t>?</a:t>
            </a:r>
            <a:endParaRPr lang="fr-FR" spc="-50" dirty="0"/>
          </a:p>
        </p:txBody>
      </p:sp>
      <p:sp>
        <p:nvSpPr>
          <p:cNvPr id="11" name="object 11">
            <a:extLst>
              <a:ext uri="{FF2B5EF4-FFF2-40B4-BE49-F238E27FC236}">
                <a16:creationId xmlns:a16="http://schemas.microsoft.com/office/drawing/2014/main" id="{EFAE6FA3-E43F-3779-0099-EF80F2F0753C}"/>
              </a:ext>
            </a:extLst>
          </p:cNvPr>
          <p:cNvSpPr txBox="1"/>
          <p:nvPr/>
        </p:nvSpPr>
        <p:spPr>
          <a:xfrm>
            <a:off x="1497820" y="3364484"/>
            <a:ext cx="1572260" cy="76835"/>
          </a:xfrm>
          <a:prstGeom prst="rect">
            <a:avLst/>
          </a:prstGeom>
        </p:spPr>
        <p:txBody>
          <a:bodyPr vert="horz" wrap="square" lIns="0" tIns="0" rIns="0" bIns="0" rtlCol="0">
            <a:spAutoFit/>
          </a:bodyPr>
          <a:lstStyle/>
          <a:p>
            <a:pPr>
              <a:lnSpc>
                <a:spcPts val="575"/>
              </a:lnSpc>
            </a:pPr>
            <a:r>
              <a:rPr sz="600" spc="-10" dirty="0" err="1">
                <a:solidFill>
                  <a:srgbClr val="FFFFFF"/>
                </a:solidFill>
                <a:latin typeface="Arial MT"/>
                <a:cs typeface="Arial MT"/>
              </a:rPr>
              <a:t>ussama</a:t>
            </a:r>
            <a:r>
              <a:rPr sz="600" spc="220" dirty="0">
                <a:solidFill>
                  <a:srgbClr val="FFFFFF"/>
                </a:solidFill>
                <a:latin typeface="Arial MT"/>
                <a:cs typeface="Arial MT"/>
              </a:rPr>
              <a:t> </a:t>
            </a:r>
            <a:r>
              <a:rPr sz="600" spc="90" dirty="0">
                <a:solidFill>
                  <a:srgbClr val="FFFFFF"/>
                </a:solidFill>
                <a:latin typeface="Arial MT"/>
                <a:cs typeface="Arial MT"/>
              </a:rPr>
              <a:t> </a:t>
            </a:r>
            <a:endParaRPr sz="600" dirty="0">
              <a:latin typeface="Arial MT"/>
              <a:cs typeface="Arial MT"/>
            </a:endParaRPr>
          </a:p>
        </p:txBody>
      </p:sp>
      <p:sp>
        <p:nvSpPr>
          <p:cNvPr id="13" name="object 13">
            <a:extLst>
              <a:ext uri="{FF2B5EF4-FFF2-40B4-BE49-F238E27FC236}">
                <a16:creationId xmlns:a16="http://schemas.microsoft.com/office/drawing/2014/main" id="{3DCE72C1-0C0F-A5C7-1803-8262A4618F36}"/>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a:extLst>
              <a:ext uri="{FF2B5EF4-FFF2-40B4-BE49-F238E27FC236}">
                <a16:creationId xmlns:a16="http://schemas.microsoft.com/office/drawing/2014/main" id="{D9E6F440-9689-2C85-0DD1-9488CEEB49A5}"/>
              </a:ext>
            </a:extLst>
          </p:cNvPr>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a:extLst>
              <a:ext uri="{FF2B5EF4-FFF2-40B4-BE49-F238E27FC236}">
                <a16:creationId xmlns:a16="http://schemas.microsoft.com/office/drawing/2014/main" id="{EC0A53C9-F419-2F07-617A-27F7BE892D42}"/>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a:extLst>
              <a:ext uri="{FF2B5EF4-FFF2-40B4-BE49-F238E27FC236}">
                <a16:creationId xmlns:a16="http://schemas.microsoft.com/office/drawing/2014/main" id="{53377A32-2D4C-3299-EC64-DA635B2DD514}"/>
              </a:ext>
            </a:extLst>
          </p:cNvPr>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12</a:t>
            </a:fld>
            <a:r>
              <a:rPr spc="-60" dirty="0"/>
              <a:t> </a:t>
            </a:r>
            <a:r>
              <a:rPr spc="150" dirty="0"/>
              <a:t>/</a:t>
            </a:r>
            <a:r>
              <a:rPr spc="-60" dirty="0"/>
              <a:t> </a:t>
            </a:r>
            <a:r>
              <a:rPr spc="-25" dirty="0"/>
              <a:t>12</a:t>
            </a:r>
          </a:p>
        </p:txBody>
      </p:sp>
      <p:sp>
        <p:nvSpPr>
          <p:cNvPr id="6" name="ZoneTexte 5">
            <a:extLst>
              <a:ext uri="{FF2B5EF4-FFF2-40B4-BE49-F238E27FC236}">
                <a16:creationId xmlns:a16="http://schemas.microsoft.com/office/drawing/2014/main" id="{71C39F5F-309C-84E6-BD32-96BC5B6C7F55}"/>
              </a:ext>
            </a:extLst>
          </p:cNvPr>
          <p:cNvSpPr txBox="1"/>
          <p:nvPr/>
        </p:nvSpPr>
        <p:spPr>
          <a:xfrm>
            <a:off x="857250" y="856976"/>
            <a:ext cx="4114800" cy="769441"/>
          </a:xfrm>
          <a:prstGeom prst="rect">
            <a:avLst/>
          </a:prstGeom>
          <a:noFill/>
        </p:spPr>
        <p:txBody>
          <a:bodyPr wrap="square" rtlCol="0">
            <a:spAutoFit/>
          </a:bodyPr>
          <a:lstStyle/>
          <a:p>
            <a:r>
              <a:rPr lang="fr-FR" sz="1100" b="1" dirty="0"/>
              <a:t>Indexation Morphologique (</a:t>
            </a:r>
            <a:r>
              <a:rPr lang="fr-FR" sz="1100" b="1" dirty="0" err="1"/>
              <a:t>Morphological</a:t>
            </a:r>
            <a:r>
              <a:rPr lang="fr-FR" sz="1100" b="1" dirty="0"/>
              <a:t> </a:t>
            </a:r>
            <a:r>
              <a:rPr lang="fr-FR" sz="1100" b="1" dirty="0" err="1"/>
              <a:t>Indexing</a:t>
            </a:r>
            <a:r>
              <a:rPr lang="fr-FR" sz="1100" b="1" dirty="0"/>
              <a:t>):</a:t>
            </a:r>
          </a:p>
          <a:p>
            <a:endParaRPr lang="fr-FR" sz="1100" dirty="0"/>
          </a:p>
          <a:p>
            <a:r>
              <a:rPr lang="fr-FR" sz="1100" dirty="0"/>
              <a:t>Les termes sont réduits à leur forme de base ou racine (lemmatisation ou </a:t>
            </a:r>
            <a:r>
              <a:rPr lang="fr-FR" sz="1100" dirty="0" err="1"/>
              <a:t>stemming</a:t>
            </a:r>
            <a:r>
              <a:rPr lang="fr-FR" sz="1100" dirty="0"/>
              <a:t>) avant l'indexation.</a:t>
            </a:r>
            <a:endParaRPr lang="en-US" sz="1100" dirty="0"/>
          </a:p>
        </p:txBody>
      </p:sp>
      <p:pic>
        <p:nvPicPr>
          <p:cNvPr id="7" name="Image 6">
            <a:extLst>
              <a:ext uri="{FF2B5EF4-FFF2-40B4-BE49-F238E27FC236}">
                <a16:creationId xmlns:a16="http://schemas.microsoft.com/office/drawing/2014/main" id="{2E3D26E0-718D-3A8C-2D6A-D7938A687C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59" y="1995039"/>
            <a:ext cx="3911801" cy="400071"/>
          </a:xfrm>
          <a:prstGeom prst="rect">
            <a:avLst/>
          </a:prstGeom>
        </p:spPr>
      </p:pic>
    </p:spTree>
    <p:extLst>
      <p:ext uri="{BB962C8B-B14F-4D97-AF65-F5344CB8AC3E}">
        <p14:creationId xmlns:p14="http://schemas.microsoft.com/office/powerpoint/2010/main" val="4060005441"/>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FD70C0B-1E5C-19D8-DB35-EABB35477989}"/>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317C7365-43B7-D6AE-33BB-3EF4C70FF9BF}"/>
              </a:ext>
            </a:extLst>
          </p:cNvPr>
          <p:cNvPicPr/>
          <p:nvPr/>
        </p:nvPicPr>
        <p:blipFill>
          <a:blip r:embed="rId2" cstate="print"/>
          <a:stretch>
            <a:fillRect/>
          </a:stretch>
        </p:blipFill>
        <p:spPr>
          <a:xfrm>
            <a:off x="719671" y="973100"/>
            <a:ext cx="65265" cy="65265"/>
          </a:xfrm>
          <a:prstGeom prst="rect">
            <a:avLst/>
          </a:prstGeom>
        </p:spPr>
      </p:pic>
      <p:sp>
        <p:nvSpPr>
          <p:cNvPr id="5" name="object 5">
            <a:extLst>
              <a:ext uri="{FF2B5EF4-FFF2-40B4-BE49-F238E27FC236}">
                <a16:creationId xmlns:a16="http://schemas.microsoft.com/office/drawing/2014/main" id="{161CFF68-778D-EED3-6723-EC9035F91239}"/>
              </a:ext>
            </a:extLst>
          </p:cNvPr>
          <p:cNvSpPr txBox="1">
            <a:spLocks noGrp="1"/>
          </p:cNvSpPr>
          <p:nvPr>
            <p:ph type="title"/>
          </p:nvPr>
        </p:nvSpPr>
        <p:spPr>
          <a:xfrm>
            <a:off x="95300" y="39130"/>
            <a:ext cx="4328160" cy="266098"/>
          </a:xfrm>
          <a:prstGeom prst="rect">
            <a:avLst/>
          </a:prstGeom>
        </p:spPr>
        <p:txBody>
          <a:bodyPr vert="horz" wrap="square" lIns="0" tIns="50165" rIns="0" bIns="0" rtlCol="0">
            <a:spAutoFit/>
          </a:bodyPr>
          <a:lstStyle/>
          <a:p>
            <a:pPr marL="12700">
              <a:lnSpc>
                <a:spcPct val="100000"/>
              </a:lnSpc>
              <a:spcBef>
                <a:spcPts val="395"/>
              </a:spcBef>
            </a:pPr>
            <a:r>
              <a:rPr lang="en-US" spc="-20" dirty="0"/>
              <a:t>Types </a:t>
            </a:r>
            <a:r>
              <a:rPr lang="en-US" spc="-20" dirty="0" err="1"/>
              <a:t>L’indexation</a:t>
            </a:r>
            <a:r>
              <a:rPr lang="en-US" spc="-20" dirty="0"/>
              <a:t> </a:t>
            </a:r>
            <a:r>
              <a:rPr spc="-50" dirty="0"/>
              <a:t>?</a:t>
            </a:r>
            <a:endParaRPr lang="fr-FR" spc="-50" dirty="0"/>
          </a:p>
        </p:txBody>
      </p:sp>
      <p:sp>
        <p:nvSpPr>
          <p:cNvPr id="11" name="object 11">
            <a:extLst>
              <a:ext uri="{FF2B5EF4-FFF2-40B4-BE49-F238E27FC236}">
                <a16:creationId xmlns:a16="http://schemas.microsoft.com/office/drawing/2014/main" id="{C3DBCCCD-542A-6539-BA55-1BE720AC3A48}"/>
              </a:ext>
            </a:extLst>
          </p:cNvPr>
          <p:cNvSpPr txBox="1"/>
          <p:nvPr/>
        </p:nvSpPr>
        <p:spPr>
          <a:xfrm>
            <a:off x="1497820" y="3364484"/>
            <a:ext cx="1572260" cy="76835"/>
          </a:xfrm>
          <a:prstGeom prst="rect">
            <a:avLst/>
          </a:prstGeom>
        </p:spPr>
        <p:txBody>
          <a:bodyPr vert="horz" wrap="square" lIns="0" tIns="0" rIns="0" bIns="0" rtlCol="0">
            <a:spAutoFit/>
          </a:bodyPr>
          <a:lstStyle/>
          <a:p>
            <a:pPr>
              <a:lnSpc>
                <a:spcPts val="575"/>
              </a:lnSpc>
            </a:pPr>
            <a:r>
              <a:rPr sz="600" spc="-10" dirty="0" err="1">
                <a:solidFill>
                  <a:srgbClr val="FFFFFF"/>
                </a:solidFill>
                <a:latin typeface="Arial MT"/>
                <a:cs typeface="Arial MT"/>
              </a:rPr>
              <a:t>ussama</a:t>
            </a:r>
            <a:r>
              <a:rPr sz="600" spc="220" dirty="0">
                <a:solidFill>
                  <a:srgbClr val="FFFFFF"/>
                </a:solidFill>
                <a:latin typeface="Arial MT"/>
                <a:cs typeface="Arial MT"/>
              </a:rPr>
              <a:t> </a:t>
            </a:r>
            <a:r>
              <a:rPr sz="600" spc="90" dirty="0">
                <a:solidFill>
                  <a:srgbClr val="FFFFFF"/>
                </a:solidFill>
                <a:latin typeface="Arial MT"/>
                <a:cs typeface="Arial MT"/>
              </a:rPr>
              <a:t> </a:t>
            </a:r>
            <a:endParaRPr sz="600" dirty="0">
              <a:latin typeface="Arial MT"/>
              <a:cs typeface="Arial MT"/>
            </a:endParaRPr>
          </a:p>
        </p:txBody>
      </p:sp>
      <p:sp>
        <p:nvSpPr>
          <p:cNvPr id="13" name="object 13">
            <a:extLst>
              <a:ext uri="{FF2B5EF4-FFF2-40B4-BE49-F238E27FC236}">
                <a16:creationId xmlns:a16="http://schemas.microsoft.com/office/drawing/2014/main" id="{F714BAE2-A6C7-8EBA-80C4-ECCC1C7C3DB2}"/>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a:extLst>
              <a:ext uri="{FF2B5EF4-FFF2-40B4-BE49-F238E27FC236}">
                <a16:creationId xmlns:a16="http://schemas.microsoft.com/office/drawing/2014/main" id="{1DC01C54-734C-4A01-1103-9AA8CB59E77F}"/>
              </a:ext>
            </a:extLst>
          </p:cNvPr>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a:extLst>
              <a:ext uri="{FF2B5EF4-FFF2-40B4-BE49-F238E27FC236}">
                <a16:creationId xmlns:a16="http://schemas.microsoft.com/office/drawing/2014/main" id="{E8E51A57-C1AA-4DEB-0B3D-E4E6EF80DDF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a:extLst>
              <a:ext uri="{FF2B5EF4-FFF2-40B4-BE49-F238E27FC236}">
                <a16:creationId xmlns:a16="http://schemas.microsoft.com/office/drawing/2014/main" id="{CAB72C1C-32C3-6956-6152-1CD69A44E0BC}"/>
              </a:ext>
            </a:extLst>
          </p:cNvPr>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13</a:t>
            </a:fld>
            <a:r>
              <a:rPr spc="-60" dirty="0"/>
              <a:t> </a:t>
            </a:r>
            <a:r>
              <a:rPr spc="150" dirty="0"/>
              <a:t>/</a:t>
            </a:r>
            <a:r>
              <a:rPr spc="-60" dirty="0"/>
              <a:t> </a:t>
            </a:r>
            <a:r>
              <a:rPr spc="-25" dirty="0"/>
              <a:t>12</a:t>
            </a:r>
          </a:p>
        </p:txBody>
      </p:sp>
      <p:sp>
        <p:nvSpPr>
          <p:cNvPr id="6" name="ZoneTexte 5">
            <a:extLst>
              <a:ext uri="{FF2B5EF4-FFF2-40B4-BE49-F238E27FC236}">
                <a16:creationId xmlns:a16="http://schemas.microsoft.com/office/drawing/2014/main" id="{F165D4B3-64E3-2B5F-A13F-6553928497BA}"/>
              </a:ext>
            </a:extLst>
          </p:cNvPr>
          <p:cNvSpPr txBox="1"/>
          <p:nvPr/>
        </p:nvSpPr>
        <p:spPr>
          <a:xfrm>
            <a:off x="857250" y="856976"/>
            <a:ext cx="4114800" cy="1107996"/>
          </a:xfrm>
          <a:prstGeom prst="rect">
            <a:avLst/>
          </a:prstGeom>
          <a:noFill/>
        </p:spPr>
        <p:txBody>
          <a:bodyPr wrap="square" rtlCol="0">
            <a:spAutoFit/>
          </a:bodyPr>
          <a:lstStyle/>
          <a:p>
            <a:r>
              <a:rPr lang="fr-FR" sz="1100" b="1" dirty="0"/>
              <a:t>Indexation Sémantique (</a:t>
            </a:r>
            <a:r>
              <a:rPr lang="fr-FR" sz="1100" b="1" dirty="0" err="1"/>
              <a:t>Semantic</a:t>
            </a:r>
            <a:r>
              <a:rPr lang="fr-FR" sz="1100" b="1" dirty="0"/>
              <a:t> </a:t>
            </a:r>
            <a:r>
              <a:rPr lang="fr-FR" sz="1100" b="1" dirty="0" err="1"/>
              <a:t>Indexing</a:t>
            </a:r>
            <a:r>
              <a:rPr lang="fr-FR" sz="1100" b="1" dirty="0"/>
              <a:t>):</a:t>
            </a:r>
          </a:p>
          <a:p>
            <a:endParaRPr lang="fr-FR" sz="1100" dirty="0"/>
          </a:p>
          <a:p>
            <a:r>
              <a:rPr lang="fr-FR" sz="1100" dirty="0"/>
              <a:t>Cette méthode exploite les relations sémantiques entre les termes, par exemple en utilisant des ontologies ou des modèles comme </a:t>
            </a:r>
            <a:r>
              <a:rPr lang="fr-FR" sz="1100" b="1" dirty="0"/>
              <a:t>LSA</a:t>
            </a:r>
            <a:r>
              <a:rPr lang="fr-FR" sz="1100" dirty="0"/>
              <a:t> (Latent </a:t>
            </a:r>
            <a:r>
              <a:rPr lang="fr-FR" sz="1100" dirty="0" err="1"/>
              <a:t>Semantic</a:t>
            </a:r>
            <a:r>
              <a:rPr lang="fr-FR" sz="1100" dirty="0"/>
              <a:t> </a:t>
            </a:r>
            <a:r>
              <a:rPr lang="fr-FR" sz="1100" dirty="0" err="1"/>
              <a:t>Analysis</a:t>
            </a:r>
            <a:r>
              <a:rPr lang="fr-FR" sz="1100" dirty="0"/>
              <a:t>) ou </a:t>
            </a:r>
            <a:r>
              <a:rPr lang="fr-FR" sz="1100" b="1" dirty="0"/>
              <a:t>Word </a:t>
            </a:r>
            <a:r>
              <a:rPr lang="fr-FR" sz="1100" b="1" dirty="0" err="1"/>
              <a:t>Embeddings</a:t>
            </a:r>
            <a:r>
              <a:rPr lang="fr-FR" sz="1100" dirty="0"/>
              <a:t>.</a:t>
            </a:r>
            <a:endParaRPr lang="en-US" sz="1100" dirty="0"/>
          </a:p>
        </p:txBody>
      </p:sp>
      <p:pic>
        <p:nvPicPr>
          <p:cNvPr id="4" name="Image 3">
            <a:extLst>
              <a:ext uri="{FF2B5EF4-FFF2-40B4-BE49-F238E27FC236}">
                <a16:creationId xmlns:a16="http://schemas.microsoft.com/office/drawing/2014/main" id="{436B2EE2-A7C6-4DA7-2EDD-E7FE8FA9F2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4247" y="1825542"/>
            <a:ext cx="1775803" cy="1384932"/>
          </a:xfrm>
          <a:prstGeom prst="rect">
            <a:avLst/>
          </a:prstGeom>
        </p:spPr>
      </p:pic>
    </p:spTree>
    <p:extLst>
      <p:ext uri="{BB962C8B-B14F-4D97-AF65-F5344CB8AC3E}">
        <p14:creationId xmlns:p14="http://schemas.microsoft.com/office/powerpoint/2010/main" val="3324275327"/>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770380" cy="244475"/>
          </a:xfrm>
          <a:prstGeom prst="rect">
            <a:avLst/>
          </a:prstGeom>
        </p:spPr>
        <p:txBody>
          <a:bodyPr vert="horz" wrap="square" lIns="0" tIns="17145" rIns="0" bIns="0" rtlCol="0">
            <a:spAutoFit/>
          </a:bodyPr>
          <a:lstStyle/>
          <a:p>
            <a:pPr marL="12700">
              <a:lnSpc>
                <a:spcPct val="100000"/>
              </a:lnSpc>
              <a:spcBef>
                <a:spcPts val="135"/>
              </a:spcBef>
            </a:pPr>
            <a:r>
              <a:rPr spc="-40" dirty="0"/>
              <a:t>Qu’est-</a:t>
            </a:r>
            <a:r>
              <a:rPr dirty="0"/>
              <a:t>ce</a:t>
            </a:r>
            <a:r>
              <a:rPr spc="-40" dirty="0"/>
              <a:t> </a:t>
            </a:r>
            <a:r>
              <a:rPr spc="-45" dirty="0"/>
              <a:t>que</a:t>
            </a:r>
            <a:r>
              <a:rPr spc="-35" dirty="0"/>
              <a:t> Lucene </a:t>
            </a:r>
            <a:r>
              <a:rPr spc="-50" dirty="0"/>
              <a:t>?</a:t>
            </a:r>
          </a:p>
        </p:txBody>
      </p:sp>
      <p:pic>
        <p:nvPicPr>
          <p:cNvPr id="3" name="object 3"/>
          <p:cNvPicPr/>
          <p:nvPr/>
        </p:nvPicPr>
        <p:blipFill>
          <a:blip r:embed="rId2" cstate="print"/>
          <a:stretch>
            <a:fillRect/>
          </a:stretch>
        </p:blipFill>
        <p:spPr>
          <a:xfrm>
            <a:off x="281089" y="669358"/>
            <a:ext cx="65265" cy="65265"/>
          </a:xfrm>
          <a:prstGeom prst="rect">
            <a:avLst/>
          </a:prstGeom>
        </p:spPr>
      </p:pic>
      <p:sp>
        <p:nvSpPr>
          <p:cNvPr id="4" name="object 4"/>
          <p:cNvSpPr txBox="1"/>
          <p:nvPr/>
        </p:nvSpPr>
        <p:spPr>
          <a:xfrm>
            <a:off x="491880" y="548788"/>
            <a:ext cx="3921760" cy="1092835"/>
          </a:xfrm>
          <a:prstGeom prst="rect">
            <a:avLst/>
          </a:prstGeom>
        </p:spPr>
        <p:txBody>
          <a:bodyPr vert="horz" wrap="square" lIns="0" tIns="49530" rIns="0" bIns="0" rtlCol="0">
            <a:spAutoFit/>
          </a:bodyPr>
          <a:lstStyle/>
          <a:p>
            <a:pPr marL="25400">
              <a:lnSpc>
                <a:spcPct val="100000"/>
              </a:lnSpc>
              <a:spcBef>
                <a:spcPts val="390"/>
              </a:spcBef>
            </a:pPr>
            <a:r>
              <a:rPr sz="1100" spc="-20" dirty="0">
                <a:latin typeface="Tahoma"/>
                <a:cs typeface="Tahoma"/>
              </a:rPr>
              <a:t>Une</a:t>
            </a:r>
            <a:r>
              <a:rPr sz="1100" spc="-30" dirty="0">
                <a:latin typeface="Tahoma"/>
                <a:cs typeface="Tahoma"/>
              </a:rPr>
              <a:t> </a:t>
            </a:r>
            <a:r>
              <a:rPr sz="1100" spc="-35" dirty="0">
                <a:latin typeface="Tahoma"/>
                <a:cs typeface="Tahoma"/>
              </a:rPr>
              <a:t>bibliot</a:t>
            </a:r>
            <a:r>
              <a:rPr sz="1100" spc="-70" dirty="0">
                <a:latin typeface="Tahoma"/>
                <a:cs typeface="Tahoma"/>
              </a:rPr>
              <a:t>h</a:t>
            </a:r>
            <a:r>
              <a:rPr sz="1100" spc="-610" dirty="0">
                <a:latin typeface="Tahoma"/>
                <a:cs typeface="Tahoma"/>
              </a:rPr>
              <a:t>`</a:t>
            </a:r>
            <a:r>
              <a:rPr sz="1100" spc="-35" dirty="0">
                <a:latin typeface="Tahoma"/>
                <a:cs typeface="Tahoma"/>
              </a:rPr>
              <a:t>eque</a:t>
            </a:r>
            <a:r>
              <a:rPr sz="1100" dirty="0">
                <a:latin typeface="Tahoma"/>
                <a:cs typeface="Tahoma"/>
              </a:rPr>
              <a:t> </a:t>
            </a:r>
            <a:r>
              <a:rPr sz="1100" spc="-60" dirty="0">
                <a:latin typeface="Tahoma"/>
                <a:cs typeface="Tahoma"/>
              </a:rPr>
              <a:t>open-</a:t>
            </a:r>
            <a:r>
              <a:rPr sz="1100" spc="-55" dirty="0">
                <a:latin typeface="Tahoma"/>
                <a:cs typeface="Tahoma"/>
              </a:rPr>
              <a:t>source</a:t>
            </a:r>
            <a:r>
              <a:rPr sz="1100" spc="-30" dirty="0">
                <a:latin typeface="Tahoma"/>
                <a:cs typeface="Tahoma"/>
              </a:rPr>
              <a:t> </a:t>
            </a:r>
            <a:r>
              <a:rPr sz="1100" spc="-610" dirty="0">
                <a:latin typeface="Tahoma"/>
                <a:cs typeface="Tahoma"/>
              </a:rPr>
              <a:t>´</a:t>
            </a:r>
            <a:r>
              <a:rPr sz="1100" spc="-35" dirty="0">
                <a:latin typeface="Tahoma"/>
                <a:cs typeface="Tahoma"/>
              </a:rPr>
              <a:t>ecrite</a:t>
            </a:r>
            <a:r>
              <a:rPr sz="1100" spc="20" dirty="0">
                <a:latin typeface="Tahoma"/>
                <a:cs typeface="Tahoma"/>
              </a:rPr>
              <a:t> </a:t>
            </a:r>
            <a:r>
              <a:rPr sz="1100" spc="-35" dirty="0">
                <a:latin typeface="Tahoma"/>
                <a:cs typeface="Tahoma"/>
              </a:rPr>
              <a:t>en</a:t>
            </a:r>
            <a:r>
              <a:rPr sz="1100" spc="-5" dirty="0">
                <a:latin typeface="Tahoma"/>
                <a:cs typeface="Tahoma"/>
              </a:rPr>
              <a:t> </a:t>
            </a:r>
            <a:r>
              <a:rPr sz="1100" spc="-10" dirty="0">
                <a:latin typeface="Tahoma"/>
                <a:cs typeface="Tahoma"/>
              </a:rPr>
              <a:t>Java.</a:t>
            </a:r>
            <a:endParaRPr sz="1100" dirty="0">
              <a:latin typeface="Tahoma"/>
              <a:cs typeface="Tahoma"/>
            </a:endParaRPr>
          </a:p>
          <a:p>
            <a:pPr marL="25400" marR="17780">
              <a:lnSpc>
                <a:spcPct val="109800"/>
              </a:lnSpc>
              <a:spcBef>
                <a:spcPts val="160"/>
              </a:spcBef>
            </a:pPr>
            <a:r>
              <a:rPr sz="1100" spc="-10" dirty="0">
                <a:latin typeface="Tahoma"/>
                <a:cs typeface="Tahoma"/>
              </a:rPr>
              <a:t>Fournit</a:t>
            </a:r>
            <a:r>
              <a:rPr sz="1100" spc="-55" dirty="0">
                <a:latin typeface="Tahoma"/>
                <a:cs typeface="Tahoma"/>
              </a:rPr>
              <a:t> </a:t>
            </a:r>
            <a:r>
              <a:rPr sz="1100" spc="-60" dirty="0">
                <a:latin typeface="Tahoma"/>
                <a:cs typeface="Tahoma"/>
              </a:rPr>
              <a:t>des</a:t>
            </a:r>
            <a:r>
              <a:rPr sz="1100" spc="-30" dirty="0">
                <a:latin typeface="Tahoma"/>
                <a:cs typeface="Tahoma"/>
              </a:rPr>
              <a:t> </a:t>
            </a:r>
            <a:r>
              <a:rPr sz="1100" spc="-10" dirty="0">
                <a:latin typeface="Tahoma"/>
                <a:cs typeface="Tahoma"/>
              </a:rPr>
              <a:t>outils</a:t>
            </a:r>
            <a:r>
              <a:rPr sz="1100" spc="-40" dirty="0">
                <a:latin typeface="Tahoma"/>
                <a:cs typeface="Tahoma"/>
              </a:rPr>
              <a:t> </a:t>
            </a:r>
            <a:r>
              <a:rPr sz="1100" spc="-25" dirty="0">
                <a:latin typeface="Tahoma"/>
                <a:cs typeface="Tahoma"/>
              </a:rPr>
              <a:t>pour</a:t>
            </a:r>
            <a:r>
              <a:rPr sz="1100" spc="-35" dirty="0">
                <a:latin typeface="Tahoma"/>
                <a:cs typeface="Tahoma"/>
              </a:rPr>
              <a:t> </a:t>
            </a:r>
            <a:r>
              <a:rPr sz="1100" spc="-20" dirty="0">
                <a:latin typeface="Tahoma"/>
                <a:cs typeface="Tahoma"/>
              </a:rPr>
              <a:t>l’indexation</a:t>
            </a:r>
            <a:r>
              <a:rPr sz="1100" spc="-35" dirty="0">
                <a:latin typeface="Tahoma"/>
                <a:cs typeface="Tahoma"/>
              </a:rPr>
              <a:t> </a:t>
            </a:r>
            <a:r>
              <a:rPr sz="1100" dirty="0">
                <a:latin typeface="Tahoma"/>
                <a:cs typeface="Tahoma"/>
              </a:rPr>
              <a:t>et</a:t>
            </a:r>
            <a:r>
              <a:rPr sz="1100" spc="-40" dirty="0">
                <a:latin typeface="Tahoma"/>
                <a:cs typeface="Tahoma"/>
              </a:rPr>
              <a:t> </a:t>
            </a:r>
            <a:r>
              <a:rPr sz="1100" dirty="0">
                <a:latin typeface="Tahoma"/>
                <a:cs typeface="Tahoma"/>
              </a:rPr>
              <a:t>la</a:t>
            </a:r>
            <a:r>
              <a:rPr sz="1100" spc="-35" dirty="0">
                <a:latin typeface="Tahoma"/>
                <a:cs typeface="Tahoma"/>
              </a:rPr>
              <a:t> </a:t>
            </a:r>
            <a:r>
              <a:rPr sz="1100" spc="-55" dirty="0">
                <a:latin typeface="Tahoma"/>
                <a:cs typeface="Tahoma"/>
              </a:rPr>
              <a:t>recherche</a:t>
            </a:r>
            <a:r>
              <a:rPr sz="1100" spc="-35" dirty="0">
                <a:latin typeface="Tahoma"/>
                <a:cs typeface="Tahoma"/>
              </a:rPr>
              <a:t> rapide de </a:t>
            </a:r>
            <a:r>
              <a:rPr sz="1100" spc="-30" dirty="0">
                <a:latin typeface="Tahoma"/>
                <a:cs typeface="Tahoma"/>
              </a:rPr>
              <a:t>texte. </a:t>
            </a:r>
            <a:r>
              <a:rPr sz="1100" spc="-20" dirty="0">
                <a:latin typeface="Tahoma"/>
                <a:cs typeface="Tahoma"/>
              </a:rPr>
              <a:t>Principales</a:t>
            </a:r>
            <a:r>
              <a:rPr sz="1100" dirty="0">
                <a:latin typeface="Tahoma"/>
                <a:cs typeface="Tahoma"/>
              </a:rPr>
              <a:t> </a:t>
            </a:r>
            <a:r>
              <a:rPr sz="1100" spc="-30" dirty="0">
                <a:latin typeface="Tahoma"/>
                <a:cs typeface="Tahoma"/>
              </a:rPr>
              <a:t>fonctionnali</a:t>
            </a:r>
            <a:r>
              <a:rPr sz="1100" spc="-70" dirty="0">
                <a:latin typeface="Tahoma"/>
                <a:cs typeface="Tahoma"/>
              </a:rPr>
              <a:t>t</a:t>
            </a:r>
            <a:r>
              <a:rPr sz="1100" spc="-605" dirty="0">
                <a:latin typeface="Tahoma"/>
                <a:cs typeface="Tahoma"/>
              </a:rPr>
              <a:t>´</a:t>
            </a:r>
            <a:r>
              <a:rPr sz="1100" spc="-30" dirty="0">
                <a:latin typeface="Tahoma"/>
                <a:cs typeface="Tahoma"/>
              </a:rPr>
              <a:t>es</a:t>
            </a:r>
            <a:r>
              <a:rPr sz="1100" spc="10" dirty="0">
                <a:latin typeface="Tahoma"/>
                <a:cs typeface="Tahoma"/>
              </a:rPr>
              <a:t> </a:t>
            </a:r>
            <a:r>
              <a:rPr sz="1100" spc="-50" dirty="0">
                <a:latin typeface="Tahoma"/>
                <a:cs typeface="Tahoma"/>
              </a:rPr>
              <a:t>:</a:t>
            </a:r>
            <a:endParaRPr sz="1100" dirty="0">
              <a:latin typeface="Tahoma"/>
              <a:cs typeface="Tahoma"/>
            </a:endParaRPr>
          </a:p>
          <a:p>
            <a:pPr marL="165100">
              <a:lnSpc>
                <a:spcPts val="1200"/>
              </a:lnSpc>
              <a:spcBef>
                <a:spcPts val="145"/>
              </a:spcBef>
            </a:pPr>
            <a:r>
              <a:rPr sz="900" spc="82" baseline="13888" dirty="0">
                <a:solidFill>
                  <a:srgbClr val="3333B2"/>
                </a:solidFill>
                <a:latin typeface="Lucida Sans Unicode"/>
                <a:cs typeface="Lucida Sans Unicode"/>
              </a:rPr>
              <a:t>▶</a:t>
            </a:r>
            <a:r>
              <a:rPr sz="900" spc="494" baseline="13888" dirty="0">
                <a:solidFill>
                  <a:srgbClr val="3333B2"/>
                </a:solidFill>
                <a:latin typeface="Lucida Sans Unicode"/>
                <a:cs typeface="Lucida Sans Unicode"/>
              </a:rPr>
              <a:t> </a:t>
            </a:r>
            <a:r>
              <a:rPr sz="1000" spc="-40" dirty="0">
                <a:latin typeface="Tahoma"/>
                <a:cs typeface="Tahoma"/>
              </a:rPr>
              <a:t>Indexation</a:t>
            </a:r>
            <a:r>
              <a:rPr sz="1000" spc="10" dirty="0">
                <a:latin typeface="Tahoma"/>
                <a:cs typeface="Tahoma"/>
              </a:rPr>
              <a:t> </a:t>
            </a:r>
            <a:r>
              <a:rPr sz="1000" spc="-60" dirty="0">
                <a:latin typeface="Tahoma"/>
                <a:cs typeface="Tahoma"/>
              </a:rPr>
              <a:t>des</a:t>
            </a:r>
            <a:r>
              <a:rPr sz="1000" spc="10" dirty="0">
                <a:latin typeface="Tahoma"/>
                <a:cs typeface="Tahoma"/>
              </a:rPr>
              <a:t> </a:t>
            </a:r>
            <a:r>
              <a:rPr sz="1000" spc="-10" dirty="0">
                <a:latin typeface="Tahoma"/>
                <a:cs typeface="Tahoma"/>
              </a:rPr>
              <a:t>documents.</a:t>
            </a:r>
            <a:endParaRPr sz="1000" dirty="0">
              <a:latin typeface="Tahoma"/>
              <a:cs typeface="Tahoma"/>
            </a:endParaRPr>
          </a:p>
          <a:p>
            <a:pPr marL="165100">
              <a:lnSpc>
                <a:spcPts val="1195"/>
              </a:lnSpc>
            </a:pPr>
            <a:r>
              <a:rPr sz="900" spc="82" baseline="13888" dirty="0">
                <a:solidFill>
                  <a:srgbClr val="3333B2"/>
                </a:solidFill>
                <a:latin typeface="Lucida Sans Unicode"/>
                <a:cs typeface="Lucida Sans Unicode"/>
              </a:rPr>
              <a:t>▶</a:t>
            </a:r>
            <a:r>
              <a:rPr sz="900" spc="509" baseline="13888" dirty="0">
                <a:solidFill>
                  <a:srgbClr val="3333B2"/>
                </a:solidFill>
                <a:latin typeface="Lucida Sans Unicode"/>
                <a:cs typeface="Lucida Sans Unicode"/>
              </a:rPr>
              <a:t> </a:t>
            </a:r>
            <a:r>
              <a:rPr sz="1000" spc="-30" dirty="0">
                <a:latin typeface="Tahoma"/>
                <a:cs typeface="Tahoma"/>
              </a:rPr>
              <a:t>Analyse</a:t>
            </a:r>
            <a:r>
              <a:rPr sz="1000" spc="10" dirty="0">
                <a:latin typeface="Tahoma"/>
                <a:cs typeface="Tahoma"/>
              </a:rPr>
              <a:t> </a:t>
            </a:r>
            <a:r>
              <a:rPr sz="1000" spc="-30" dirty="0">
                <a:latin typeface="Tahoma"/>
                <a:cs typeface="Tahoma"/>
              </a:rPr>
              <a:t>linguistique</a:t>
            </a:r>
            <a:r>
              <a:rPr sz="1000" spc="15" dirty="0">
                <a:latin typeface="Tahoma"/>
                <a:cs typeface="Tahoma"/>
              </a:rPr>
              <a:t> </a:t>
            </a:r>
            <a:r>
              <a:rPr sz="1000" spc="45" dirty="0">
                <a:latin typeface="Tahoma"/>
                <a:cs typeface="Tahoma"/>
              </a:rPr>
              <a:t>a</a:t>
            </a:r>
            <a:r>
              <a:rPr sz="1000" spc="55" dirty="0">
                <a:latin typeface="Tahoma"/>
                <a:cs typeface="Tahoma"/>
              </a:rPr>
              <a:t>v</a:t>
            </a:r>
            <a:r>
              <a:rPr sz="1000" spc="45" dirty="0">
                <a:latin typeface="Tahoma"/>
                <a:cs typeface="Tahoma"/>
              </a:rPr>
              <a:t>a</a:t>
            </a:r>
            <a:r>
              <a:rPr sz="1000" spc="55" dirty="0">
                <a:latin typeface="Tahoma"/>
                <a:cs typeface="Tahoma"/>
              </a:rPr>
              <a:t>n</a:t>
            </a:r>
            <a:r>
              <a:rPr sz="1000" spc="20" dirty="0">
                <a:latin typeface="Tahoma"/>
                <a:cs typeface="Tahoma"/>
              </a:rPr>
              <a:t>c</a:t>
            </a:r>
            <a:r>
              <a:rPr sz="1000" spc="-475" dirty="0">
                <a:latin typeface="Tahoma"/>
                <a:cs typeface="Tahoma"/>
              </a:rPr>
              <a:t>´</a:t>
            </a:r>
            <a:r>
              <a:rPr sz="1000" spc="55" dirty="0">
                <a:latin typeface="Tahoma"/>
                <a:cs typeface="Tahoma"/>
              </a:rPr>
              <a:t>ee.</a:t>
            </a:r>
            <a:endParaRPr sz="1000" dirty="0">
              <a:latin typeface="Tahoma"/>
              <a:cs typeface="Tahoma"/>
            </a:endParaRPr>
          </a:p>
          <a:p>
            <a:pPr marL="165100">
              <a:lnSpc>
                <a:spcPts val="1200"/>
              </a:lnSpc>
            </a:pPr>
            <a:r>
              <a:rPr sz="900" spc="82" baseline="13888" dirty="0">
                <a:solidFill>
                  <a:srgbClr val="3333B2"/>
                </a:solidFill>
                <a:latin typeface="Lucida Sans Unicode"/>
                <a:cs typeface="Lucida Sans Unicode"/>
              </a:rPr>
              <a:t>▶</a:t>
            </a:r>
            <a:r>
              <a:rPr sz="900" spc="502" baseline="13888" dirty="0">
                <a:solidFill>
                  <a:srgbClr val="3333B2"/>
                </a:solidFill>
                <a:latin typeface="Lucida Sans Unicode"/>
                <a:cs typeface="Lucida Sans Unicode"/>
              </a:rPr>
              <a:t> </a:t>
            </a:r>
            <a:r>
              <a:rPr sz="1000" spc="-45" dirty="0">
                <a:latin typeface="Tahoma"/>
                <a:cs typeface="Tahoma"/>
              </a:rPr>
              <a:t>Recherche</a:t>
            </a:r>
            <a:r>
              <a:rPr sz="1000" spc="10" dirty="0">
                <a:latin typeface="Tahoma"/>
                <a:cs typeface="Tahoma"/>
              </a:rPr>
              <a:t> </a:t>
            </a:r>
            <a:r>
              <a:rPr sz="1000" spc="-65" dirty="0">
                <a:latin typeface="Tahoma"/>
                <a:cs typeface="Tahoma"/>
              </a:rPr>
              <a:t>ba</a:t>
            </a:r>
            <a:r>
              <a:rPr sz="1000" spc="-100" dirty="0">
                <a:latin typeface="Tahoma"/>
                <a:cs typeface="Tahoma"/>
              </a:rPr>
              <a:t>s</a:t>
            </a:r>
            <a:r>
              <a:rPr sz="1000" spc="-595" dirty="0">
                <a:latin typeface="Tahoma"/>
                <a:cs typeface="Tahoma"/>
              </a:rPr>
              <a:t>´</a:t>
            </a:r>
            <a:r>
              <a:rPr sz="1000" spc="-65" dirty="0">
                <a:latin typeface="Tahoma"/>
                <a:cs typeface="Tahoma"/>
              </a:rPr>
              <a:t>ee</a:t>
            </a:r>
            <a:r>
              <a:rPr sz="1000" spc="20" dirty="0">
                <a:latin typeface="Tahoma"/>
                <a:cs typeface="Tahoma"/>
              </a:rPr>
              <a:t> </a:t>
            </a:r>
            <a:r>
              <a:rPr sz="1000" spc="-35" dirty="0">
                <a:latin typeface="Tahoma"/>
                <a:cs typeface="Tahoma"/>
              </a:rPr>
              <a:t>sur</a:t>
            </a:r>
            <a:r>
              <a:rPr sz="1000" spc="15" dirty="0">
                <a:latin typeface="Tahoma"/>
                <a:cs typeface="Tahoma"/>
              </a:rPr>
              <a:t> </a:t>
            </a:r>
            <a:r>
              <a:rPr sz="1000" spc="-60" dirty="0">
                <a:latin typeface="Tahoma"/>
                <a:cs typeface="Tahoma"/>
              </a:rPr>
              <a:t>des</a:t>
            </a:r>
            <a:r>
              <a:rPr sz="1000" spc="15" dirty="0">
                <a:latin typeface="Tahoma"/>
                <a:cs typeface="Tahoma"/>
              </a:rPr>
              <a:t> </a:t>
            </a:r>
            <a:r>
              <a:rPr sz="1000" spc="-50" dirty="0">
                <a:latin typeface="Tahoma"/>
                <a:cs typeface="Tahoma"/>
              </a:rPr>
              <a:t>scores</a:t>
            </a:r>
            <a:r>
              <a:rPr sz="1000" spc="10" dirty="0">
                <a:latin typeface="Tahoma"/>
                <a:cs typeface="Tahoma"/>
              </a:rPr>
              <a:t> </a:t>
            </a:r>
            <a:r>
              <a:rPr sz="1000" dirty="0">
                <a:latin typeface="Tahoma"/>
                <a:cs typeface="Tahoma"/>
              </a:rPr>
              <a:t>(TF-IDF,</a:t>
            </a:r>
            <a:r>
              <a:rPr sz="1000" spc="10" dirty="0">
                <a:latin typeface="Tahoma"/>
                <a:cs typeface="Tahoma"/>
              </a:rPr>
              <a:t> </a:t>
            </a:r>
            <a:r>
              <a:rPr sz="1000" spc="-10" dirty="0">
                <a:latin typeface="Tahoma"/>
                <a:cs typeface="Tahoma"/>
              </a:rPr>
              <a:t>BM25).</a:t>
            </a:r>
            <a:endParaRPr sz="1000" dirty="0">
              <a:latin typeface="Tahoma"/>
              <a:cs typeface="Tahoma"/>
            </a:endParaRPr>
          </a:p>
        </p:txBody>
      </p:sp>
      <p:pic>
        <p:nvPicPr>
          <p:cNvPr id="5" name="object 5"/>
          <p:cNvPicPr/>
          <p:nvPr/>
        </p:nvPicPr>
        <p:blipFill>
          <a:blip r:embed="rId3" cstate="print"/>
          <a:stretch>
            <a:fillRect/>
          </a:stretch>
        </p:blipFill>
        <p:spPr>
          <a:xfrm>
            <a:off x="281089" y="850817"/>
            <a:ext cx="65265" cy="65265"/>
          </a:xfrm>
          <a:prstGeom prst="rect">
            <a:avLst/>
          </a:prstGeom>
        </p:spPr>
      </p:pic>
      <p:pic>
        <p:nvPicPr>
          <p:cNvPr id="6" name="object 6"/>
          <p:cNvPicPr/>
          <p:nvPr/>
        </p:nvPicPr>
        <p:blipFill>
          <a:blip r:embed="rId4" cstate="print"/>
          <a:stretch>
            <a:fillRect/>
          </a:stretch>
        </p:blipFill>
        <p:spPr>
          <a:xfrm>
            <a:off x="281089" y="1044081"/>
            <a:ext cx="65265" cy="65265"/>
          </a:xfrm>
          <a:prstGeom prst="rect">
            <a:avLst/>
          </a:prstGeom>
        </p:spPr>
      </p:pic>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5"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14</a:t>
            </a:fld>
            <a:r>
              <a:rPr spc="-60" dirty="0"/>
              <a:t> </a:t>
            </a:r>
            <a:r>
              <a:rPr spc="150" dirty="0"/>
              <a:t>/</a:t>
            </a:r>
            <a:r>
              <a:rPr spc="-60" dirty="0"/>
              <a:t> </a:t>
            </a:r>
            <a:r>
              <a:rPr spc="-25" dirty="0"/>
              <a:t>12</a:t>
            </a:r>
          </a:p>
        </p:txBody>
      </p:sp>
      <p:pic>
        <p:nvPicPr>
          <p:cNvPr id="17" name="Imag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4866" y="1808181"/>
            <a:ext cx="3418762" cy="1102187"/>
          </a:xfrm>
          <a:prstGeom prst="rect">
            <a:avLst/>
          </a:prstGeom>
        </p:spPr>
      </p:pic>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770380" cy="244475"/>
          </a:xfrm>
          <a:prstGeom prst="rect">
            <a:avLst/>
          </a:prstGeom>
        </p:spPr>
        <p:txBody>
          <a:bodyPr vert="horz" wrap="square" lIns="0" tIns="17145" rIns="0" bIns="0" rtlCol="0">
            <a:spAutoFit/>
          </a:bodyPr>
          <a:lstStyle/>
          <a:p>
            <a:pPr marL="12700">
              <a:lnSpc>
                <a:spcPct val="100000"/>
              </a:lnSpc>
              <a:spcBef>
                <a:spcPts val="135"/>
              </a:spcBef>
            </a:pPr>
            <a:r>
              <a:rPr spc="-40" dirty="0"/>
              <a:t>Qu’est-</a:t>
            </a:r>
            <a:r>
              <a:rPr dirty="0"/>
              <a:t>ce</a:t>
            </a:r>
            <a:r>
              <a:rPr spc="-40" dirty="0"/>
              <a:t> </a:t>
            </a:r>
            <a:r>
              <a:rPr spc="-45" dirty="0"/>
              <a:t>que</a:t>
            </a:r>
            <a:r>
              <a:rPr spc="-35" dirty="0"/>
              <a:t> Lucene </a:t>
            </a:r>
            <a:r>
              <a:rPr spc="-50" dirty="0"/>
              <a:t>?</a:t>
            </a:r>
          </a:p>
        </p:txBody>
      </p:sp>
      <p:pic>
        <p:nvPicPr>
          <p:cNvPr id="3" name="object 3"/>
          <p:cNvPicPr/>
          <p:nvPr/>
        </p:nvPicPr>
        <p:blipFill>
          <a:blip r:embed="rId3" cstate="print"/>
          <a:stretch>
            <a:fillRect/>
          </a:stretch>
        </p:blipFill>
        <p:spPr>
          <a:xfrm>
            <a:off x="281089" y="669358"/>
            <a:ext cx="65265" cy="65265"/>
          </a:xfrm>
          <a:prstGeom prst="rect">
            <a:avLst/>
          </a:prstGeom>
        </p:spPr>
      </p:pic>
      <p:sp>
        <p:nvSpPr>
          <p:cNvPr id="4" name="object 4"/>
          <p:cNvSpPr txBox="1"/>
          <p:nvPr/>
        </p:nvSpPr>
        <p:spPr>
          <a:xfrm>
            <a:off x="491880" y="548788"/>
            <a:ext cx="3921760" cy="1092835"/>
          </a:xfrm>
          <a:prstGeom prst="rect">
            <a:avLst/>
          </a:prstGeom>
        </p:spPr>
        <p:txBody>
          <a:bodyPr vert="horz" wrap="square" lIns="0" tIns="49530" rIns="0" bIns="0" rtlCol="0">
            <a:spAutoFit/>
          </a:bodyPr>
          <a:lstStyle/>
          <a:p>
            <a:pPr marL="25400">
              <a:lnSpc>
                <a:spcPct val="100000"/>
              </a:lnSpc>
              <a:spcBef>
                <a:spcPts val="390"/>
              </a:spcBef>
            </a:pPr>
            <a:r>
              <a:rPr sz="1100" spc="-20" dirty="0">
                <a:latin typeface="Tahoma"/>
                <a:cs typeface="Tahoma"/>
              </a:rPr>
              <a:t>Une</a:t>
            </a:r>
            <a:r>
              <a:rPr sz="1100" spc="-30" dirty="0">
                <a:latin typeface="Tahoma"/>
                <a:cs typeface="Tahoma"/>
              </a:rPr>
              <a:t> </a:t>
            </a:r>
            <a:r>
              <a:rPr sz="1100" spc="-35" dirty="0">
                <a:latin typeface="Tahoma"/>
                <a:cs typeface="Tahoma"/>
              </a:rPr>
              <a:t>bibliot</a:t>
            </a:r>
            <a:r>
              <a:rPr sz="1100" spc="-70" dirty="0">
                <a:latin typeface="Tahoma"/>
                <a:cs typeface="Tahoma"/>
              </a:rPr>
              <a:t>h</a:t>
            </a:r>
            <a:r>
              <a:rPr sz="1100" spc="-610" dirty="0">
                <a:latin typeface="Tahoma"/>
                <a:cs typeface="Tahoma"/>
              </a:rPr>
              <a:t>`</a:t>
            </a:r>
            <a:r>
              <a:rPr sz="1100" spc="-35" dirty="0">
                <a:latin typeface="Tahoma"/>
                <a:cs typeface="Tahoma"/>
              </a:rPr>
              <a:t>eque</a:t>
            </a:r>
            <a:r>
              <a:rPr sz="1100" dirty="0">
                <a:latin typeface="Tahoma"/>
                <a:cs typeface="Tahoma"/>
              </a:rPr>
              <a:t> </a:t>
            </a:r>
            <a:r>
              <a:rPr sz="1100" spc="-60" dirty="0">
                <a:latin typeface="Tahoma"/>
                <a:cs typeface="Tahoma"/>
              </a:rPr>
              <a:t>open-</a:t>
            </a:r>
            <a:r>
              <a:rPr sz="1100" spc="-55" dirty="0">
                <a:latin typeface="Tahoma"/>
                <a:cs typeface="Tahoma"/>
              </a:rPr>
              <a:t>source</a:t>
            </a:r>
            <a:r>
              <a:rPr sz="1100" spc="-30" dirty="0">
                <a:latin typeface="Tahoma"/>
                <a:cs typeface="Tahoma"/>
              </a:rPr>
              <a:t> </a:t>
            </a:r>
            <a:r>
              <a:rPr sz="1100" spc="-610" dirty="0">
                <a:latin typeface="Tahoma"/>
                <a:cs typeface="Tahoma"/>
              </a:rPr>
              <a:t>´</a:t>
            </a:r>
            <a:r>
              <a:rPr sz="1100" spc="-35" dirty="0">
                <a:latin typeface="Tahoma"/>
                <a:cs typeface="Tahoma"/>
              </a:rPr>
              <a:t>ecrite</a:t>
            </a:r>
            <a:r>
              <a:rPr sz="1100" spc="20" dirty="0">
                <a:latin typeface="Tahoma"/>
                <a:cs typeface="Tahoma"/>
              </a:rPr>
              <a:t> </a:t>
            </a:r>
            <a:r>
              <a:rPr sz="1100" spc="-35" dirty="0">
                <a:latin typeface="Tahoma"/>
                <a:cs typeface="Tahoma"/>
              </a:rPr>
              <a:t>en</a:t>
            </a:r>
            <a:r>
              <a:rPr sz="1100" spc="-5" dirty="0">
                <a:latin typeface="Tahoma"/>
                <a:cs typeface="Tahoma"/>
              </a:rPr>
              <a:t> </a:t>
            </a:r>
            <a:r>
              <a:rPr sz="1100" spc="-10" dirty="0">
                <a:latin typeface="Tahoma"/>
                <a:cs typeface="Tahoma"/>
              </a:rPr>
              <a:t>Java.</a:t>
            </a:r>
            <a:endParaRPr sz="1100" dirty="0">
              <a:latin typeface="Tahoma"/>
              <a:cs typeface="Tahoma"/>
            </a:endParaRPr>
          </a:p>
          <a:p>
            <a:pPr marL="25400" marR="17780">
              <a:lnSpc>
                <a:spcPct val="109800"/>
              </a:lnSpc>
              <a:spcBef>
                <a:spcPts val="160"/>
              </a:spcBef>
            </a:pPr>
            <a:r>
              <a:rPr sz="1100" spc="-10" dirty="0">
                <a:latin typeface="Tahoma"/>
                <a:cs typeface="Tahoma"/>
              </a:rPr>
              <a:t>Fournit</a:t>
            </a:r>
            <a:r>
              <a:rPr sz="1100" spc="-55" dirty="0">
                <a:latin typeface="Tahoma"/>
                <a:cs typeface="Tahoma"/>
              </a:rPr>
              <a:t> </a:t>
            </a:r>
            <a:r>
              <a:rPr sz="1100" spc="-60" dirty="0">
                <a:latin typeface="Tahoma"/>
                <a:cs typeface="Tahoma"/>
              </a:rPr>
              <a:t>des</a:t>
            </a:r>
            <a:r>
              <a:rPr sz="1100" spc="-30" dirty="0">
                <a:latin typeface="Tahoma"/>
                <a:cs typeface="Tahoma"/>
              </a:rPr>
              <a:t> </a:t>
            </a:r>
            <a:r>
              <a:rPr sz="1100" spc="-10" dirty="0">
                <a:latin typeface="Tahoma"/>
                <a:cs typeface="Tahoma"/>
              </a:rPr>
              <a:t>outils</a:t>
            </a:r>
            <a:r>
              <a:rPr sz="1100" spc="-40" dirty="0">
                <a:latin typeface="Tahoma"/>
                <a:cs typeface="Tahoma"/>
              </a:rPr>
              <a:t> </a:t>
            </a:r>
            <a:r>
              <a:rPr sz="1100" spc="-25" dirty="0">
                <a:latin typeface="Tahoma"/>
                <a:cs typeface="Tahoma"/>
              </a:rPr>
              <a:t>pour</a:t>
            </a:r>
            <a:r>
              <a:rPr sz="1100" spc="-35" dirty="0">
                <a:latin typeface="Tahoma"/>
                <a:cs typeface="Tahoma"/>
              </a:rPr>
              <a:t> </a:t>
            </a:r>
            <a:r>
              <a:rPr sz="1100" spc="-20" dirty="0">
                <a:latin typeface="Tahoma"/>
                <a:cs typeface="Tahoma"/>
              </a:rPr>
              <a:t>l’indexation</a:t>
            </a:r>
            <a:r>
              <a:rPr sz="1100" spc="-35" dirty="0">
                <a:latin typeface="Tahoma"/>
                <a:cs typeface="Tahoma"/>
              </a:rPr>
              <a:t> </a:t>
            </a:r>
            <a:r>
              <a:rPr sz="1100" dirty="0">
                <a:latin typeface="Tahoma"/>
                <a:cs typeface="Tahoma"/>
              </a:rPr>
              <a:t>et</a:t>
            </a:r>
            <a:r>
              <a:rPr sz="1100" spc="-40" dirty="0">
                <a:latin typeface="Tahoma"/>
                <a:cs typeface="Tahoma"/>
              </a:rPr>
              <a:t> </a:t>
            </a:r>
            <a:r>
              <a:rPr sz="1100" dirty="0">
                <a:latin typeface="Tahoma"/>
                <a:cs typeface="Tahoma"/>
              </a:rPr>
              <a:t>la</a:t>
            </a:r>
            <a:r>
              <a:rPr sz="1100" spc="-35" dirty="0">
                <a:latin typeface="Tahoma"/>
                <a:cs typeface="Tahoma"/>
              </a:rPr>
              <a:t> </a:t>
            </a:r>
            <a:r>
              <a:rPr sz="1100" spc="-55" dirty="0">
                <a:latin typeface="Tahoma"/>
                <a:cs typeface="Tahoma"/>
              </a:rPr>
              <a:t>recherche</a:t>
            </a:r>
            <a:r>
              <a:rPr sz="1100" spc="-35" dirty="0">
                <a:latin typeface="Tahoma"/>
                <a:cs typeface="Tahoma"/>
              </a:rPr>
              <a:t> rapide de </a:t>
            </a:r>
            <a:r>
              <a:rPr sz="1100" spc="-30" dirty="0">
                <a:latin typeface="Tahoma"/>
                <a:cs typeface="Tahoma"/>
              </a:rPr>
              <a:t>texte. </a:t>
            </a:r>
            <a:r>
              <a:rPr sz="1100" spc="-20" dirty="0">
                <a:latin typeface="Tahoma"/>
                <a:cs typeface="Tahoma"/>
              </a:rPr>
              <a:t>Principales</a:t>
            </a:r>
            <a:r>
              <a:rPr sz="1100" dirty="0">
                <a:latin typeface="Tahoma"/>
                <a:cs typeface="Tahoma"/>
              </a:rPr>
              <a:t> </a:t>
            </a:r>
            <a:r>
              <a:rPr sz="1100" spc="-30" dirty="0">
                <a:latin typeface="Tahoma"/>
                <a:cs typeface="Tahoma"/>
              </a:rPr>
              <a:t>fonctionnali</a:t>
            </a:r>
            <a:r>
              <a:rPr sz="1100" spc="-70" dirty="0">
                <a:latin typeface="Tahoma"/>
                <a:cs typeface="Tahoma"/>
              </a:rPr>
              <a:t>t</a:t>
            </a:r>
            <a:r>
              <a:rPr sz="1100" spc="-605" dirty="0">
                <a:latin typeface="Tahoma"/>
                <a:cs typeface="Tahoma"/>
              </a:rPr>
              <a:t>´</a:t>
            </a:r>
            <a:r>
              <a:rPr sz="1100" spc="-30" dirty="0">
                <a:latin typeface="Tahoma"/>
                <a:cs typeface="Tahoma"/>
              </a:rPr>
              <a:t>es</a:t>
            </a:r>
            <a:r>
              <a:rPr sz="1100" spc="10" dirty="0">
                <a:latin typeface="Tahoma"/>
                <a:cs typeface="Tahoma"/>
              </a:rPr>
              <a:t> </a:t>
            </a:r>
            <a:r>
              <a:rPr sz="1100" spc="-50" dirty="0">
                <a:latin typeface="Tahoma"/>
                <a:cs typeface="Tahoma"/>
              </a:rPr>
              <a:t>:</a:t>
            </a:r>
            <a:endParaRPr sz="1100" dirty="0">
              <a:latin typeface="Tahoma"/>
              <a:cs typeface="Tahoma"/>
            </a:endParaRPr>
          </a:p>
          <a:p>
            <a:pPr marL="165100">
              <a:lnSpc>
                <a:spcPts val="1200"/>
              </a:lnSpc>
              <a:spcBef>
                <a:spcPts val="145"/>
              </a:spcBef>
            </a:pPr>
            <a:r>
              <a:rPr sz="900" spc="82" baseline="13888" dirty="0">
                <a:solidFill>
                  <a:srgbClr val="3333B2"/>
                </a:solidFill>
                <a:latin typeface="Lucida Sans Unicode"/>
                <a:cs typeface="Lucida Sans Unicode"/>
              </a:rPr>
              <a:t>▶</a:t>
            </a:r>
            <a:r>
              <a:rPr sz="900" spc="494" baseline="13888" dirty="0">
                <a:solidFill>
                  <a:srgbClr val="3333B2"/>
                </a:solidFill>
                <a:latin typeface="Lucida Sans Unicode"/>
                <a:cs typeface="Lucida Sans Unicode"/>
              </a:rPr>
              <a:t> </a:t>
            </a:r>
            <a:r>
              <a:rPr sz="1000" spc="-40" dirty="0">
                <a:latin typeface="Tahoma"/>
                <a:cs typeface="Tahoma"/>
              </a:rPr>
              <a:t>Indexation</a:t>
            </a:r>
            <a:r>
              <a:rPr sz="1000" spc="10" dirty="0">
                <a:latin typeface="Tahoma"/>
                <a:cs typeface="Tahoma"/>
              </a:rPr>
              <a:t> </a:t>
            </a:r>
            <a:r>
              <a:rPr sz="1000" spc="-60" dirty="0">
                <a:latin typeface="Tahoma"/>
                <a:cs typeface="Tahoma"/>
              </a:rPr>
              <a:t>des</a:t>
            </a:r>
            <a:r>
              <a:rPr sz="1000" spc="10" dirty="0">
                <a:latin typeface="Tahoma"/>
                <a:cs typeface="Tahoma"/>
              </a:rPr>
              <a:t> </a:t>
            </a:r>
            <a:r>
              <a:rPr sz="1000" spc="-10" dirty="0">
                <a:latin typeface="Tahoma"/>
                <a:cs typeface="Tahoma"/>
              </a:rPr>
              <a:t>documents.</a:t>
            </a:r>
            <a:endParaRPr sz="1000" dirty="0">
              <a:latin typeface="Tahoma"/>
              <a:cs typeface="Tahoma"/>
            </a:endParaRPr>
          </a:p>
          <a:p>
            <a:pPr marL="165100">
              <a:lnSpc>
                <a:spcPts val="1195"/>
              </a:lnSpc>
            </a:pPr>
            <a:r>
              <a:rPr sz="900" spc="82" baseline="13888" dirty="0">
                <a:solidFill>
                  <a:srgbClr val="3333B2"/>
                </a:solidFill>
                <a:latin typeface="Lucida Sans Unicode"/>
                <a:cs typeface="Lucida Sans Unicode"/>
              </a:rPr>
              <a:t>▶</a:t>
            </a:r>
            <a:r>
              <a:rPr sz="900" spc="509" baseline="13888" dirty="0">
                <a:solidFill>
                  <a:srgbClr val="3333B2"/>
                </a:solidFill>
                <a:latin typeface="Lucida Sans Unicode"/>
                <a:cs typeface="Lucida Sans Unicode"/>
              </a:rPr>
              <a:t> </a:t>
            </a:r>
            <a:r>
              <a:rPr sz="1000" spc="-30" dirty="0">
                <a:latin typeface="Tahoma"/>
                <a:cs typeface="Tahoma"/>
              </a:rPr>
              <a:t>Analyse</a:t>
            </a:r>
            <a:r>
              <a:rPr sz="1000" spc="10" dirty="0">
                <a:latin typeface="Tahoma"/>
                <a:cs typeface="Tahoma"/>
              </a:rPr>
              <a:t> </a:t>
            </a:r>
            <a:r>
              <a:rPr sz="1000" spc="-30" dirty="0">
                <a:latin typeface="Tahoma"/>
                <a:cs typeface="Tahoma"/>
              </a:rPr>
              <a:t>linguistique</a:t>
            </a:r>
            <a:r>
              <a:rPr sz="1000" spc="15" dirty="0">
                <a:latin typeface="Tahoma"/>
                <a:cs typeface="Tahoma"/>
              </a:rPr>
              <a:t> </a:t>
            </a:r>
            <a:r>
              <a:rPr sz="1000" spc="45" dirty="0">
                <a:latin typeface="Tahoma"/>
                <a:cs typeface="Tahoma"/>
              </a:rPr>
              <a:t>a</a:t>
            </a:r>
            <a:r>
              <a:rPr sz="1000" spc="55" dirty="0">
                <a:latin typeface="Tahoma"/>
                <a:cs typeface="Tahoma"/>
              </a:rPr>
              <a:t>v</a:t>
            </a:r>
            <a:r>
              <a:rPr sz="1000" spc="45" dirty="0">
                <a:latin typeface="Tahoma"/>
                <a:cs typeface="Tahoma"/>
              </a:rPr>
              <a:t>a</a:t>
            </a:r>
            <a:r>
              <a:rPr sz="1000" spc="55" dirty="0">
                <a:latin typeface="Tahoma"/>
                <a:cs typeface="Tahoma"/>
              </a:rPr>
              <a:t>n</a:t>
            </a:r>
            <a:r>
              <a:rPr sz="1000" spc="20" dirty="0">
                <a:latin typeface="Tahoma"/>
                <a:cs typeface="Tahoma"/>
              </a:rPr>
              <a:t>c</a:t>
            </a:r>
            <a:r>
              <a:rPr sz="1000" spc="-475" dirty="0">
                <a:latin typeface="Tahoma"/>
                <a:cs typeface="Tahoma"/>
              </a:rPr>
              <a:t>´</a:t>
            </a:r>
            <a:r>
              <a:rPr sz="1000" spc="55" dirty="0">
                <a:latin typeface="Tahoma"/>
                <a:cs typeface="Tahoma"/>
              </a:rPr>
              <a:t>ee.</a:t>
            </a:r>
            <a:endParaRPr sz="1000" dirty="0">
              <a:latin typeface="Tahoma"/>
              <a:cs typeface="Tahoma"/>
            </a:endParaRPr>
          </a:p>
          <a:p>
            <a:pPr marL="165100">
              <a:lnSpc>
                <a:spcPts val="1200"/>
              </a:lnSpc>
            </a:pPr>
            <a:r>
              <a:rPr sz="900" spc="82" baseline="13888" dirty="0">
                <a:solidFill>
                  <a:srgbClr val="3333B2"/>
                </a:solidFill>
                <a:latin typeface="Lucida Sans Unicode"/>
                <a:cs typeface="Lucida Sans Unicode"/>
              </a:rPr>
              <a:t>▶</a:t>
            </a:r>
            <a:r>
              <a:rPr sz="900" spc="502" baseline="13888" dirty="0">
                <a:solidFill>
                  <a:srgbClr val="3333B2"/>
                </a:solidFill>
                <a:latin typeface="Lucida Sans Unicode"/>
                <a:cs typeface="Lucida Sans Unicode"/>
              </a:rPr>
              <a:t> </a:t>
            </a:r>
            <a:r>
              <a:rPr sz="1000" spc="-45" dirty="0">
                <a:latin typeface="Tahoma"/>
                <a:cs typeface="Tahoma"/>
              </a:rPr>
              <a:t>Recherche</a:t>
            </a:r>
            <a:r>
              <a:rPr sz="1000" spc="10" dirty="0">
                <a:latin typeface="Tahoma"/>
                <a:cs typeface="Tahoma"/>
              </a:rPr>
              <a:t> </a:t>
            </a:r>
            <a:r>
              <a:rPr sz="1000" spc="-65" dirty="0">
                <a:latin typeface="Tahoma"/>
                <a:cs typeface="Tahoma"/>
              </a:rPr>
              <a:t>ba</a:t>
            </a:r>
            <a:r>
              <a:rPr sz="1000" spc="-100" dirty="0">
                <a:latin typeface="Tahoma"/>
                <a:cs typeface="Tahoma"/>
              </a:rPr>
              <a:t>s</a:t>
            </a:r>
            <a:r>
              <a:rPr sz="1000" spc="-595" dirty="0">
                <a:latin typeface="Tahoma"/>
                <a:cs typeface="Tahoma"/>
              </a:rPr>
              <a:t>´</a:t>
            </a:r>
            <a:r>
              <a:rPr sz="1000" spc="-65" dirty="0">
                <a:latin typeface="Tahoma"/>
                <a:cs typeface="Tahoma"/>
              </a:rPr>
              <a:t>ee</a:t>
            </a:r>
            <a:r>
              <a:rPr sz="1000" spc="20" dirty="0">
                <a:latin typeface="Tahoma"/>
                <a:cs typeface="Tahoma"/>
              </a:rPr>
              <a:t> </a:t>
            </a:r>
            <a:r>
              <a:rPr sz="1000" spc="-35" dirty="0">
                <a:latin typeface="Tahoma"/>
                <a:cs typeface="Tahoma"/>
              </a:rPr>
              <a:t>sur</a:t>
            </a:r>
            <a:r>
              <a:rPr sz="1000" spc="15" dirty="0">
                <a:latin typeface="Tahoma"/>
                <a:cs typeface="Tahoma"/>
              </a:rPr>
              <a:t> </a:t>
            </a:r>
            <a:r>
              <a:rPr sz="1000" spc="-60" dirty="0">
                <a:latin typeface="Tahoma"/>
                <a:cs typeface="Tahoma"/>
              </a:rPr>
              <a:t>des</a:t>
            </a:r>
            <a:r>
              <a:rPr sz="1000" spc="15" dirty="0">
                <a:latin typeface="Tahoma"/>
                <a:cs typeface="Tahoma"/>
              </a:rPr>
              <a:t> </a:t>
            </a:r>
            <a:r>
              <a:rPr sz="1000" spc="-50" dirty="0">
                <a:latin typeface="Tahoma"/>
                <a:cs typeface="Tahoma"/>
              </a:rPr>
              <a:t>scores</a:t>
            </a:r>
            <a:r>
              <a:rPr sz="1000" spc="10" dirty="0">
                <a:latin typeface="Tahoma"/>
                <a:cs typeface="Tahoma"/>
              </a:rPr>
              <a:t> </a:t>
            </a:r>
            <a:r>
              <a:rPr sz="1000" dirty="0">
                <a:latin typeface="Tahoma"/>
                <a:cs typeface="Tahoma"/>
              </a:rPr>
              <a:t>(TF-IDF,</a:t>
            </a:r>
            <a:r>
              <a:rPr sz="1000" spc="10" dirty="0">
                <a:latin typeface="Tahoma"/>
                <a:cs typeface="Tahoma"/>
              </a:rPr>
              <a:t> </a:t>
            </a:r>
            <a:r>
              <a:rPr sz="1000" spc="-10" dirty="0">
                <a:latin typeface="Tahoma"/>
                <a:cs typeface="Tahoma"/>
              </a:rPr>
              <a:t>BM25).</a:t>
            </a:r>
            <a:endParaRPr sz="1000" dirty="0">
              <a:latin typeface="Tahoma"/>
              <a:cs typeface="Tahoma"/>
            </a:endParaRPr>
          </a:p>
        </p:txBody>
      </p:sp>
      <p:pic>
        <p:nvPicPr>
          <p:cNvPr id="5" name="object 5"/>
          <p:cNvPicPr/>
          <p:nvPr/>
        </p:nvPicPr>
        <p:blipFill>
          <a:blip r:embed="rId4" cstate="print"/>
          <a:stretch>
            <a:fillRect/>
          </a:stretch>
        </p:blipFill>
        <p:spPr>
          <a:xfrm>
            <a:off x="281089" y="850817"/>
            <a:ext cx="65265" cy="65265"/>
          </a:xfrm>
          <a:prstGeom prst="rect">
            <a:avLst/>
          </a:prstGeom>
        </p:spPr>
      </p:pic>
      <p:pic>
        <p:nvPicPr>
          <p:cNvPr id="6" name="object 6"/>
          <p:cNvPicPr/>
          <p:nvPr/>
        </p:nvPicPr>
        <p:blipFill>
          <a:blip r:embed="rId5" cstate="print"/>
          <a:stretch>
            <a:fillRect/>
          </a:stretch>
        </p:blipFill>
        <p:spPr>
          <a:xfrm>
            <a:off x="281089" y="1044081"/>
            <a:ext cx="65265" cy="65265"/>
          </a:xfrm>
          <a:prstGeom prst="rect">
            <a:avLst/>
          </a:prstGeom>
        </p:spPr>
      </p:pic>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6"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15</a:t>
            </a:fld>
            <a:r>
              <a:rPr spc="-60" dirty="0"/>
              <a:t> </a:t>
            </a:r>
            <a:r>
              <a:rPr spc="150" dirty="0"/>
              <a:t>/</a:t>
            </a:r>
            <a:r>
              <a:rPr spc="-60" dirty="0"/>
              <a:t> </a:t>
            </a:r>
            <a:r>
              <a:rPr spc="-25" dirty="0"/>
              <a:t>12</a:t>
            </a:r>
          </a:p>
        </p:txBody>
      </p:sp>
      <p:pic>
        <p:nvPicPr>
          <p:cNvPr id="17" name="Imag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66" y="1808181"/>
            <a:ext cx="3418762" cy="1102187"/>
          </a:xfrm>
          <a:prstGeom prst="rect">
            <a:avLst/>
          </a:prstGeom>
        </p:spPr>
      </p:pic>
      <p:pic>
        <p:nvPicPr>
          <p:cNvPr id="18" name="Imag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0" y="-20320"/>
            <a:ext cx="4613097" cy="3474339"/>
          </a:xfrm>
          <a:prstGeom prst="rect">
            <a:avLst/>
          </a:prstGeom>
        </p:spPr>
      </p:pic>
      <p:sp>
        <p:nvSpPr>
          <p:cNvPr id="19" name="ZoneTexte 18"/>
          <p:cNvSpPr txBox="1"/>
          <p:nvPr/>
        </p:nvSpPr>
        <p:spPr>
          <a:xfrm>
            <a:off x="180663" y="1346690"/>
            <a:ext cx="4241867" cy="276999"/>
          </a:xfrm>
          <a:prstGeom prst="rect">
            <a:avLst/>
          </a:prstGeom>
          <a:noFill/>
        </p:spPr>
        <p:txBody>
          <a:bodyPr wrap="none" rtlCol="0">
            <a:spAutoFit/>
          </a:bodyPr>
          <a:lstStyle/>
          <a:p>
            <a:r>
              <a:rPr lang="en-US" sz="1200" dirty="0" err="1"/>
              <a:t>Lucene</a:t>
            </a:r>
            <a:r>
              <a:rPr lang="en-US" sz="1200" dirty="0"/>
              <a:t> ne </a:t>
            </a:r>
            <a:r>
              <a:rPr lang="en-US" sz="1200" dirty="0" err="1"/>
              <a:t>fournit</a:t>
            </a:r>
            <a:r>
              <a:rPr lang="en-US" sz="1200" dirty="0"/>
              <a:t> pas de classes pour </a:t>
            </a:r>
            <a:r>
              <a:rPr lang="en-US" sz="1200" dirty="0" err="1"/>
              <a:t>acquerir</a:t>
            </a:r>
            <a:r>
              <a:rPr lang="en-US" sz="1200" dirty="0"/>
              <a:t> les </a:t>
            </a:r>
            <a:r>
              <a:rPr lang="en-US" sz="1200" dirty="0" err="1"/>
              <a:t>donnees</a:t>
            </a:r>
            <a:endParaRPr lang="fr-FR" sz="1200" dirty="0"/>
          </a:p>
        </p:txBody>
      </p:sp>
    </p:spTree>
    <p:extLst>
      <p:ext uri="{BB962C8B-B14F-4D97-AF65-F5344CB8AC3E}">
        <p14:creationId xmlns:p14="http://schemas.microsoft.com/office/powerpoint/2010/main" val="2142301872"/>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770380" cy="232756"/>
          </a:xfrm>
          <a:prstGeom prst="rect">
            <a:avLst/>
          </a:prstGeom>
        </p:spPr>
        <p:txBody>
          <a:bodyPr vert="horz" wrap="square" lIns="0" tIns="17145" rIns="0" bIns="0" rtlCol="0">
            <a:spAutoFit/>
          </a:bodyPr>
          <a:lstStyle/>
          <a:p>
            <a:pPr marL="12700">
              <a:lnSpc>
                <a:spcPct val="100000"/>
              </a:lnSpc>
              <a:spcBef>
                <a:spcPts val="135"/>
              </a:spcBef>
            </a:pPr>
            <a:r>
              <a:rPr lang="en-US" spc="-40" dirty="0"/>
              <a:t>Les Classes</a:t>
            </a:r>
            <a:r>
              <a:rPr spc="-35" dirty="0"/>
              <a:t> </a:t>
            </a:r>
            <a:r>
              <a:rPr spc="-50" dirty="0"/>
              <a:t>?</a:t>
            </a:r>
          </a:p>
        </p:txBody>
      </p:sp>
      <p:pic>
        <p:nvPicPr>
          <p:cNvPr id="3" name="object 3"/>
          <p:cNvPicPr/>
          <p:nvPr/>
        </p:nvPicPr>
        <p:blipFill>
          <a:blip r:embed="rId2" cstate="print"/>
          <a:stretch>
            <a:fillRect/>
          </a:stretch>
        </p:blipFill>
        <p:spPr>
          <a:xfrm>
            <a:off x="281089" y="669358"/>
            <a:ext cx="65265" cy="65265"/>
          </a:xfrm>
          <a:prstGeom prst="rect">
            <a:avLst/>
          </a:prstGeom>
        </p:spPr>
      </p:pic>
      <p:sp>
        <p:nvSpPr>
          <p:cNvPr id="4" name="object 4"/>
          <p:cNvSpPr txBox="1"/>
          <p:nvPr/>
        </p:nvSpPr>
        <p:spPr>
          <a:xfrm>
            <a:off x="491880" y="548788"/>
            <a:ext cx="3921760" cy="219291"/>
          </a:xfrm>
          <a:prstGeom prst="rect">
            <a:avLst/>
          </a:prstGeom>
        </p:spPr>
        <p:txBody>
          <a:bodyPr vert="horz" wrap="square" lIns="0" tIns="49530" rIns="0" bIns="0" rtlCol="0">
            <a:spAutoFit/>
          </a:bodyPr>
          <a:lstStyle/>
          <a:p>
            <a:pPr marL="25400">
              <a:lnSpc>
                <a:spcPct val="100000"/>
              </a:lnSpc>
              <a:spcBef>
                <a:spcPts val="390"/>
              </a:spcBef>
            </a:pPr>
            <a:r>
              <a:rPr lang="en-US" sz="1100" spc="-20" dirty="0">
                <a:latin typeface="Tahoma"/>
                <a:cs typeface="Tahoma"/>
              </a:rPr>
              <a:t>Les classes :</a:t>
            </a:r>
            <a:endParaRPr sz="1000" dirty="0">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16</a:t>
            </a:fld>
            <a:r>
              <a:rPr spc="-60" dirty="0"/>
              <a:t> </a:t>
            </a:r>
            <a:r>
              <a:rPr spc="150" dirty="0"/>
              <a:t>/</a:t>
            </a:r>
            <a:r>
              <a:rPr spc="-60" dirty="0"/>
              <a:t> </a:t>
            </a:r>
            <a:r>
              <a:rPr spc="-25" dirty="0"/>
              <a:t>12</a:t>
            </a:r>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62" y="1044575"/>
            <a:ext cx="3448050" cy="1706025"/>
          </a:xfrm>
          <a:prstGeom prst="rect">
            <a:avLst/>
          </a:prstGeom>
        </p:spPr>
      </p:pic>
    </p:spTree>
    <p:extLst>
      <p:ext uri="{BB962C8B-B14F-4D97-AF65-F5344CB8AC3E}">
        <p14:creationId xmlns:p14="http://schemas.microsoft.com/office/powerpoint/2010/main" val="1881269315"/>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770380" cy="232756"/>
          </a:xfrm>
          <a:prstGeom prst="rect">
            <a:avLst/>
          </a:prstGeom>
        </p:spPr>
        <p:txBody>
          <a:bodyPr vert="horz" wrap="square" lIns="0" tIns="17145" rIns="0" bIns="0" rtlCol="0">
            <a:spAutoFit/>
          </a:bodyPr>
          <a:lstStyle/>
          <a:p>
            <a:pPr marL="12700">
              <a:lnSpc>
                <a:spcPct val="100000"/>
              </a:lnSpc>
              <a:spcBef>
                <a:spcPts val="135"/>
              </a:spcBef>
            </a:pPr>
            <a:r>
              <a:rPr lang="en-US" spc="-40" dirty="0"/>
              <a:t>La creation de l’index</a:t>
            </a:r>
            <a:r>
              <a:rPr spc="-35" dirty="0"/>
              <a:t> </a:t>
            </a:r>
            <a:r>
              <a:rPr spc="-50" dirty="0"/>
              <a:t>?</a:t>
            </a:r>
          </a:p>
        </p:txBody>
      </p:sp>
      <p:pic>
        <p:nvPicPr>
          <p:cNvPr id="3" name="object 3"/>
          <p:cNvPicPr/>
          <p:nvPr/>
        </p:nvPicPr>
        <p:blipFill>
          <a:blip r:embed="rId2" cstate="print"/>
          <a:stretch>
            <a:fillRect/>
          </a:stretch>
        </p:blipFill>
        <p:spPr>
          <a:xfrm>
            <a:off x="281089" y="669358"/>
            <a:ext cx="65265" cy="65265"/>
          </a:xfrm>
          <a:prstGeom prst="rect">
            <a:avLst/>
          </a:prstGeom>
        </p:spPr>
      </p:pic>
      <p:sp>
        <p:nvSpPr>
          <p:cNvPr id="4" name="object 4"/>
          <p:cNvSpPr txBox="1"/>
          <p:nvPr/>
        </p:nvSpPr>
        <p:spPr>
          <a:xfrm>
            <a:off x="491880" y="548788"/>
            <a:ext cx="3921760" cy="819455"/>
          </a:xfrm>
          <a:prstGeom prst="rect">
            <a:avLst/>
          </a:prstGeom>
        </p:spPr>
        <p:txBody>
          <a:bodyPr vert="horz" wrap="square" lIns="0" tIns="49530" rIns="0" bIns="0" rtlCol="0">
            <a:spAutoFit/>
          </a:bodyPr>
          <a:lstStyle/>
          <a:p>
            <a:pPr marL="25400">
              <a:lnSpc>
                <a:spcPct val="100000"/>
              </a:lnSpc>
              <a:spcBef>
                <a:spcPts val="390"/>
              </a:spcBef>
            </a:pPr>
            <a:r>
              <a:rPr lang="en-US" sz="1100" spc="-20" dirty="0">
                <a:latin typeface="Tahoma"/>
                <a:cs typeface="Tahoma"/>
              </a:rPr>
              <a:t>Les classes </a:t>
            </a:r>
            <a:r>
              <a:rPr lang="en-US" sz="1100" spc="-20" dirty="0" err="1">
                <a:latin typeface="Tahoma"/>
                <a:cs typeface="Tahoma"/>
              </a:rPr>
              <a:t>utiliser</a:t>
            </a:r>
            <a:r>
              <a:rPr lang="en-US" sz="1100" spc="-20" dirty="0">
                <a:latin typeface="Tahoma"/>
                <a:cs typeface="Tahoma"/>
              </a:rPr>
              <a:t> :</a:t>
            </a:r>
          </a:p>
          <a:p>
            <a:pPr marL="25400">
              <a:lnSpc>
                <a:spcPct val="100000"/>
              </a:lnSpc>
              <a:spcBef>
                <a:spcPts val="390"/>
              </a:spcBef>
            </a:pPr>
            <a:r>
              <a:rPr lang="en-US" sz="1100" spc="-20" dirty="0">
                <a:latin typeface="Tahoma"/>
                <a:cs typeface="Tahoma"/>
              </a:rPr>
              <a:t>	</a:t>
            </a:r>
            <a:r>
              <a:rPr lang="en-US" sz="900" spc="-20" dirty="0">
                <a:latin typeface="Tahoma"/>
                <a:cs typeface="Tahoma"/>
              </a:rPr>
              <a:t>Document et Field</a:t>
            </a:r>
          </a:p>
          <a:p>
            <a:pPr marL="25400">
              <a:lnSpc>
                <a:spcPct val="100000"/>
              </a:lnSpc>
              <a:spcBef>
                <a:spcPts val="390"/>
              </a:spcBef>
            </a:pPr>
            <a:r>
              <a:rPr lang="en-US" sz="900" spc="-20" dirty="0">
                <a:latin typeface="Tahoma"/>
                <a:cs typeface="Tahoma"/>
              </a:rPr>
              <a:t>	Analyzer</a:t>
            </a:r>
          </a:p>
          <a:p>
            <a:pPr marL="25400">
              <a:lnSpc>
                <a:spcPct val="100000"/>
              </a:lnSpc>
              <a:spcBef>
                <a:spcPts val="390"/>
              </a:spcBef>
            </a:pPr>
            <a:r>
              <a:rPr lang="en-US" sz="900" spc="-20" dirty="0">
                <a:latin typeface="Tahoma"/>
                <a:cs typeface="Tahoma"/>
              </a:rPr>
              <a:t>	</a:t>
            </a:r>
            <a:r>
              <a:rPr lang="en-US" sz="900" spc="-20" dirty="0" err="1">
                <a:latin typeface="Tahoma"/>
                <a:cs typeface="Tahoma"/>
              </a:rPr>
              <a:t>IndexWriter</a:t>
            </a:r>
            <a:endParaRPr sz="700" dirty="0">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17</a:t>
            </a:fld>
            <a:r>
              <a:rPr spc="-60" dirty="0"/>
              <a:t> </a:t>
            </a:r>
            <a:r>
              <a:rPr spc="150" dirty="0"/>
              <a:t>/</a:t>
            </a:r>
            <a:r>
              <a:rPr spc="-60" dirty="0"/>
              <a:t> </a:t>
            </a:r>
            <a:r>
              <a:rPr spc="-25" dirty="0"/>
              <a:t>12</a:t>
            </a:r>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087" y="1535213"/>
            <a:ext cx="3957539" cy="1358863"/>
          </a:xfrm>
          <a:prstGeom prst="rect">
            <a:avLst/>
          </a:prstGeom>
        </p:spPr>
      </p:pic>
    </p:spTree>
    <p:extLst>
      <p:ext uri="{BB962C8B-B14F-4D97-AF65-F5344CB8AC3E}">
        <p14:creationId xmlns:p14="http://schemas.microsoft.com/office/powerpoint/2010/main" val="1317295840"/>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770380" cy="232756"/>
          </a:xfrm>
          <a:prstGeom prst="rect">
            <a:avLst/>
          </a:prstGeom>
        </p:spPr>
        <p:txBody>
          <a:bodyPr vert="horz" wrap="square" lIns="0" tIns="17145" rIns="0" bIns="0" rtlCol="0">
            <a:spAutoFit/>
          </a:bodyPr>
          <a:lstStyle/>
          <a:p>
            <a:pPr marL="12700">
              <a:lnSpc>
                <a:spcPct val="100000"/>
              </a:lnSpc>
              <a:spcBef>
                <a:spcPts val="135"/>
              </a:spcBef>
            </a:pPr>
            <a:r>
              <a:rPr lang="en-US" spc="-40" dirty="0" err="1"/>
              <a:t>Fichiers</a:t>
            </a:r>
            <a:endParaRPr spc="-50" dirty="0"/>
          </a:p>
        </p:txBody>
      </p:sp>
      <p:pic>
        <p:nvPicPr>
          <p:cNvPr id="3" name="object 3"/>
          <p:cNvPicPr/>
          <p:nvPr/>
        </p:nvPicPr>
        <p:blipFill>
          <a:blip r:embed="rId2" cstate="print"/>
          <a:stretch>
            <a:fillRect/>
          </a:stretch>
        </p:blipFill>
        <p:spPr>
          <a:xfrm>
            <a:off x="281089" y="669358"/>
            <a:ext cx="65265" cy="65265"/>
          </a:xfrm>
          <a:prstGeom prst="rect">
            <a:avLst/>
          </a:prstGeom>
        </p:spPr>
      </p:pic>
      <p:sp>
        <p:nvSpPr>
          <p:cNvPr id="4" name="object 4"/>
          <p:cNvSpPr txBox="1"/>
          <p:nvPr/>
        </p:nvSpPr>
        <p:spPr>
          <a:xfrm>
            <a:off x="491880" y="548788"/>
            <a:ext cx="3921760" cy="557845"/>
          </a:xfrm>
          <a:prstGeom prst="rect">
            <a:avLst/>
          </a:prstGeom>
        </p:spPr>
        <p:txBody>
          <a:bodyPr vert="horz" wrap="square" lIns="0" tIns="49530" rIns="0" bIns="0" rtlCol="0">
            <a:spAutoFit/>
          </a:bodyPr>
          <a:lstStyle/>
          <a:p>
            <a:pPr marL="25400">
              <a:lnSpc>
                <a:spcPct val="100000"/>
              </a:lnSpc>
              <a:spcBef>
                <a:spcPts val="390"/>
              </a:spcBef>
            </a:pPr>
            <a:r>
              <a:rPr lang="fr-FR" sz="1100" dirty="0"/>
              <a:t>Ce sont les sources de données que vous voulez indexer. Il peut s'agir de documents texte, fichiers PDF, HTML, JSON, etc.</a:t>
            </a:r>
            <a:endParaRPr sz="700" dirty="0">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18</a:t>
            </a:fld>
            <a:r>
              <a:rPr spc="-60" dirty="0"/>
              <a:t> </a:t>
            </a:r>
            <a:r>
              <a:rPr spc="150" dirty="0"/>
              <a:t>/</a:t>
            </a:r>
            <a:r>
              <a:rPr spc="-60" dirty="0"/>
              <a:t> </a:t>
            </a:r>
            <a:r>
              <a:rPr spc="-25" dirty="0"/>
              <a:t>12</a:t>
            </a:r>
          </a:p>
        </p:txBody>
      </p:sp>
      <p:pic>
        <p:nvPicPr>
          <p:cNvPr id="6" name="Picture 5">
            <a:extLst>
              <a:ext uri="{FF2B5EF4-FFF2-40B4-BE49-F238E27FC236}">
                <a16:creationId xmlns:a16="http://schemas.microsoft.com/office/drawing/2014/main" id="{3218BA83-E435-8D01-F5D4-C77E815FE7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4090" y="1246933"/>
            <a:ext cx="864309" cy="1491169"/>
          </a:xfrm>
          <a:prstGeom prst="rect">
            <a:avLst/>
          </a:prstGeom>
        </p:spPr>
      </p:pic>
    </p:spTree>
    <p:extLst>
      <p:ext uri="{BB962C8B-B14F-4D97-AF65-F5344CB8AC3E}">
        <p14:creationId xmlns:p14="http://schemas.microsoft.com/office/powerpoint/2010/main" val="1255724440"/>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770380" cy="232756"/>
          </a:xfrm>
          <a:prstGeom prst="rect">
            <a:avLst/>
          </a:prstGeom>
        </p:spPr>
        <p:txBody>
          <a:bodyPr vert="horz" wrap="square" lIns="0" tIns="17145" rIns="0" bIns="0" rtlCol="0">
            <a:spAutoFit/>
          </a:bodyPr>
          <a:lstStyle/>
          <a:p>
            <a:pPr marL="25400">
              <a:lnSpc>
                <a:spcPct val="100000"/>
              </a:lnSpc>
              <a:spcBef>
                <a:spcPts val="390"/>
              </a:spcBef>
            </a:pPr>
            <a:r>
              <a:rPr lang="en-US" spc="-20" dirty="0"/>
              <a:t>Document et Field</a:t>
            </a:r>
          </a:p>
        </p:txBody>
      </p:sp>
      <p:pic>
        <p:nvPicPr>
          <p:cNvPr id="3" name="object 3"/>
          <p:cNvPicPr/>
          <p:nvPr/>
        </p:nvPicPr>
        <p:blipFill>
          <a:blip r:embed="rId2" cstate="print"/>
          <a:stretch>
            <a:fillRect/>
          </a:stretch>
        </p:blipFill>
        <p:spPr>
          <a:xfrm>
            <a:off x="284472" y="682166"/>
            <a:ext cx="65265" cy="65265"/>
          </a:xfrm>
          <a:prstGeom prst="rect">
            <a:avLst/>
          </a:prstGeom>
        </p:spPr>
      </p:pic>
      <p:sp>
        <p:nvSpPr>
          <p:cNvPr id="4" name="object 4"/>
          <p:cNvSpPr txBox="1"/>
          <p:nvPr/>
        </p:nvSpPr>
        <p:spPr>
          <a:xfrm>
            <a:off x="473367" y="565397"/>
            <a:ext cx="3921760" cy="998991"/>
          </a:xfrm>
          <a:prstGeom prst="rect">
            <a:avLst/>
          </a:prstGeom>
        </p:spPr>
        <p:txBody>
          <a:bodyPr vert="horz" wrap="square" lIns="0" tIns="49530" rIns="0" bIns="0" rtlCol="0">
            <a:spAutoFit/>
          </a:bodyPr>
          <a:lstStyle/>
          <a:p>
            <a:pPr marL="25400">
              <a:lnSpc>
                <a:spcPct val="100000"/>
              </a:lnSpc>
              <a:spcBef>
                <a:spcPts val="390"/>
              </a:spcBef>
            </a:pPr>
            <a:r>
              <a:rPr lang="fr-FR" sz="1100" dirty="0"/>
              <a:t>Un </a:t>
            </a:r>
            <a:r>
              <a:rPr lang="fr-FR" sz="1100" b="1" dirty="0"/>
              <a:t>Document</a:t>
            </a:r>
            <a:r>
              <a:rPr lang="fr-FR" sz="1100" dirty="0"/>
              <a:t> dans Lucene est une unité de recherche ou d'indexation.</a:t>
            </a:r>
          </a:p>
          <a:p>
            <a:pPr marL="25400">
              <a:lnSpc>
                <a:spcPct val="100000"/>
              </a:lnSpc>
              <a:spcBef>
                <a:spcPts val="390"/>
              </a:spcBef>
            </a:pPr>
            <a:endParaRPr lang="en-US" sz="1100" dirty="0">
              <a:latin typeface="Tahoma"/>
              <a:cs typeface="Tahoma"/>
            </a:endParaRPr>
          </a:p>
          <a:p>
            <a:pPr marL="25400">
              <a:lnSpc>
                <a:spcPct val="100000"/>
              </a:lnSpc>
              <a:spcBef>
                <a:spcPts val="390"/>
              </a:spcBef>
            </a:pPr>
            <a:r>
              <a:rPr lang="fr-FR" sz="1100" dirty="0"/>
              <a:t>Il est constitué de plusieurs champs (</a:t>
            </a:r>
            <a:r>
              <a:rPr lang="fr-FR" sz="1100" b="1" dirty="0"/>
              <a:t>Fields</a:t>
            </a:r>
            <a:r>
              <a:rPr lang="fr-FR" sz="1100" dirty="0"/>
              <a:t>) qui contiennent les données à indexer.</a:t>
            </a:r>
            <a:endParaRPr sz="1100" dirty="0">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19</a:t>
            </a:fld>
            <a:r>
              <a:rPr spc="-60" dirty="0"/>
              <a:t> </a:t>
            </a:r>
            <a:r>
              <a:rPr spc="150" dirty="0"/>
              <a:t>/</a:t>
            </a:r>
            <a:r>
              <a:rPr spc="-60" dirty="0"/>
              <a:t> </a:t>
            </a:r>
            <a:r>
              <a:rPr spc="-25" dirty="0"/>
              <a:t>12</a:t>
            </a: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0096" y="1681871"/>
            <a:ext cx="967824" cy="1546994"/>
          </a:xfrm>
          <a:prstGeom prst="rect">
            <a:avLst/>
          </a:prstGeom>
        </p:spPr>
      </p:pic>
      <p:pic>
        <p:nvPicPr>
          <p:cNvPr id="17" name="object 3"/>
          <p:cNvPicPr/>
          <p:nvPr/>
        </p:nvPicPr>
        <p:blipFill>
          <a:blip r:embed="rId2" cstate="print"/>
          <a:stretch>
            <a:fillRect/>
          </a:stretch>
        </p:blipFill>
        <p:spPr>
          <a:xfrm>
            <a:off x="313721" y="1265957"/>
            <a:ext cx="54190" cy="85283"/>
          </a:xfrm>
          <a:prstGeom prst="rect">
            <a:avLst/>
          </a:prstGeom>
        </p:spPr>
      </p:pic>
    </p:spTree>
    <p:extLst>
      <p:ext uri="{BB962C8B-B14F-4D97-AF65-F5344CB8AC3E}">
        <p14:creationId xmlns:p14="http://schemas.microsoft.com/office/powerpoint/2010/main" val="1198469421"/>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Plan</a:t>
            </a:r>
            <a:r>
              <a:rPr spc="-20" dirty="0"/>
              <a:t> </a:t>
            </a:r>
            <a:r>
              <a:rPr spc="-50" dirty="0"/>
              <a:t>de</a:t>
            </a:r>
            <a:r>
              <a:rPr spc="-20" dirty="0"/>
              <a:t> </a:t>
            </a:r>
            <a:r>
              <a:rPr dirty="0"/>
              <a:t>la</a:t>
            </a:r>
            <a:r>
              <a:rPr spc="-20" dirty="0"/>
              <a:t> </a:t>
            </a:r>
            <a:r>
              <a:rPr spc="-85" dirty="0"/>
              <a:t>pr</a:t>
            </a:r>
            <a:r>
              <a:rPr spc="-765" dirty="0"/>
              <a:t>´</a:t>
            </a:r>
            <a:r>
              <a:rPr spc="-40" dirty="0"/>
              <a:t>esentation</a:t>
            </a:r>
          </a:p>
        </p:txBody>
      </p:sp>
      <p:pic>
        <p:nvPicPr>
          <p:cNvPr id="3" name="object 3"/>
          <p:cNvPicPr/>
          <p:nvPr/>
        </p:nvPicPr>
        <p:blipFill>
          <a:blip r:embed="rId3" cstate="print"/>
          <a:stretch>
            <a:fillRect/>
          </a:stretch>
        </p:blipFill>
        <p:spPr>
          <a:xfrm>
            <a:off x="89280" y="513372"/>
            <a:ext cx="160096" cy="160096"/>
          </a:xfrm>
          <a:prstGeom prst="rect">
            <a:avLst/>
          </a:prstGeom>
        </p:spPr>
      </p:pic>
      <p:sp>
        <p:nvSpPr>
          <p:cNvPr id="4" name="object 4"/>
          <p:cNvSpPr txBox="1"/>
          <p:nvPr/>
        </p:nvSpPr>
        <p:spPr>
          <a:xfrm>
            <a:off x="295173" y="474160"/>
            <a:ext cx="1949144" cy="196208"/>
          </a:xfrm>
          <a:prstGeom prst="rect">
            <a:avLst/>
          </a:prstGeom>
        </p:spPr>
        <p:txBody>
          <a:bodyPr vert="horz" wrap="square" lIns="0" tIns="11430" rIns="0" bIns="0" rtlCol="0">
            <a:spAutoFit/>
          </a:bodyPr>
          <a:lstStyle/>
          <a:p>
            <a:pPr marL="12700">
              <a:lnSpc>
                <a:spcPct val="100000"/>
              </a:lnSpc>
              <a:spcBef>
                <a:spcPts val="90"/>
              </a:spcBef>
            </a:pPr>
            <a:r>
              <a:rPr lang="fr-FR" sz="1200" dirty="0">
                <a:solidFill>
                  <a:schemeClr val="tx2"/>
                </a:solidFill>
              </a:rPr>
              <a:t>Introductio à Lucene</a:t>
            </a:r>
            <a:endParaRPr sz="1100" dirty="0">
              <a:solidFill>
                <a:schemeClr val="tx2"/>
              </a:solidFill>
              <a:latin typeface="Tahoma"/>
              <a:cs typeface="Tahoma"/>
            </a:endParaRPr>
          </a:p>
        </p:txBody>
      </p:sp>
      <p:pic>
        <p:nvPicPr>
          <p:cNvPr id="5" name="object 5"/>
          <p:cNvPicPr/>
          <p:nvPr/>
        </p:nvPicPr>
        <p:blipFill>
          <a:blip r:embed="rId4" cstate="print"/>
          <a:stretch>
            <a:fillRect/>
          </a:stretch>
        </p:blipFill>
        <p:spPr>
          <a:xfrm>
            <a:off x="89280" y="807593"/>
            <a:ext cx="160096" cy="160096"/>
          </a:xfrm>
          <a:prstGeom prst="rect">
            <a:avLst/>
          </a:prstGeom>
        </p:spPr>
      </p:pic>
      <p:sp>
        <p:nvSpPr>
          <p:cNvPr id="7" name="object 7"/>
          <p:cNvSpPr txBox="1"/>
          <p:nvPr/>
        </p:nvSpPr>
        <p:spPr>
          <a:xfrm>
            <a:off x="295173" y="779499"/>
            <a:ext cx="1383030" cy="180819"/>
          </a:xfrm>
          <a:prstGeom prst="rect">
            <a:avLst/>
          </a:prstGeom>
        </p:spPr>
        <p:txBody>
          <a:bodyPr vert="horz" wrap="square" lIns="0" tIns="11430" rIns="0" bIns="0" rtlCol="0">
            <a:spAutoFit/>
          </a:bodyPr>
          <a:lstStyle/>
          <a:p>
            <a:pPr marL="12700">
              <a:lnSpc>
                <a:spcPct val="100000"/>
              </a:lnSpc>
              <a:spcBef>
                <a:spcPts val="90"/>
              </a:spcBef>
            </a:pPr>
            <a:r>
              <a:rPr lang="fr-FR" sz="1100" dirty="0">
                <a:solidFill>
                  <a:schemeClr val="tx2"/>
                </a:solidFill>
              </a:rPr>
              <a:t>Lucene et l’Indexation</a:t>
            </a:r>
            <a:endParaRPr sz="1100" dirty="0">
              <a:solidFill>
                <a:schemeClr val="tx2"/>
              </a:solidFill>
              <a:latin typeface="Tahoma"/>
              <a:cs typeface="Tahoma"/>
            </a:endParaRPr>
          </a:p>
        </p:txBody>
      </p:sp>
      <p:pic>
        <p:nvPicPr>
          <p:cNvPr id="8" name="object 8"/>
          <p:cNvPicPr/>
          <p:nvPr/>
        </p:nvPicPr>
        <p:blipFill>
          <a:blip r:embed="rId5" cstate="print"/>
          <a:stretch>
            <a:fillRect/>
          </a:stretch>
        </p:blipFill>
        <p:spPr>
          <a:xfrm>
            <a:off x="89280" y="1101826"/>
            <a:ext cx="160096" cy="160096"/>
          </a:xfrm>
          <a:prstGeom prst="rect">
            <a:avLst/>
          </a:prstGeom>
        </p:spPr>
      </p:pic>
      <p:pic>
        <p:nvPicPr>
          <p:cNvPr id="9" name="object 9"/>
          <p:cNvPicPr/>
          <p:nvPr/>
        </p:nvPicPr>
        <p:blipFill>
          <a:blip r:embed="rId6" cstate="print"/>
          <a:stretch>
            <a:fillRect/>
          </a:stretch>
        </p:blipFill>
        <p:spPr>
          <a:xfrm>
            <a:off x="89280" y="1396047"/>
            <a:ext cx="160096" cy="160096"/>
          </a:xfrm>
          <a:prstGeom prst="rect">
            <a:avLst/>
          </a:prstGeom>
        </p:spPr>
      </p:pic>
      <p:sp>
        <p:nvSpPr>
          <p:cNvPr id="10" name="object 10"/>
          <p:cNvSpPr txBox="1"/>
          <p:nvPr/>
        </p:nvSpPr>
        <p:spPr>
          <a:xfrm>
            <a:off x="300398" y="1085957"/>
            <a:ext cx="3089708" cy="180819"/>
          </a:xfrm>
          <a:prstGeom prst="rect">
            <a:avLst/>
          </a:prstGeom>
        </p:spPr>
        <p:txBody>
          <a:bodyPr vert="horz" wrap="square" lIns="0" tIns="11430" rIns="0" bIns="0" rtlCol="0">
            <a:spAutoFit/>
          </a:bodyPr>
          <a:lstStyle/>
          <a:p>
            <a:r>
              <a:rPr lang="fr-FR" sz="1100" dirty="0">
                <a:solidFill>
                  <a:schemeClr val="tx2"/>
                </a:solidFill>
              </a:rPr>
              <a:t>Fonctionnement de l’Indexation avec  Lucene</a:t>
            </a:r>
          </a:p>
        </p:txBody>
      </p:sp>
      <p:pic>
        <p:nvPicPr>
          <p:cNvPr id="11" name="object 11"/>
          <p:cNvPicPr/>
          <p:nvPr/>
        </p:nvPicPr>
        <p:blipFill>
          <a:blip r:embed="rId7" cstate="print"/>
          <a:stretch>
            <a:fillRect/>
          </a:stretch>
        </p:blipFill>
        <p:spPr>
          <a:xfrm>
            <a:off x="89280" y="1690281"/>
            <a:ext cx="160096" cy="160096"/>
          </a:xfrm>
          <a:prstGeom prst="rect">
            <a:avLst/>
          </a:prstGeom>
        </p:spPr>
      </p:pic>
      <p:sp>
        <p:nvSpPr>
          <p:cNvPr id="13" name="object 13"/>
          <p:cNvSpPr txBox="1"/>
          <p:nvPr/>
        </p:nvSpPr>
        <p:spPr>
          <a:xfrm>
            <a:off x="268833" y="1663309"/>
            <a:ext cx="2492477" cy="180819"/>
          </a:xfrm>
          <a:prstGeom prst="rect">
            <a:avLst/>
          </a:prstGeom>
        </p:spPr>
        <p:txBody>
          <a:bodyPr vert="horz" wrap="square" lIns="0" tIns="11430" rIns="0" bIns="0" rtlCol="0">
            <a:spAutoFit/>
          </a:bodyPr>
          <a:lstStyle/>
          <a:p>
            <a:pPr marL="38100">
              <a:lnSpc>
                <a:spcPct val="100000"/>
              </a:lnSpc>
              <a:spcBef>
                <a:spcPts val="90"/>
              </a:spcBef>
            </a:pPr>
            <a:r>
              <a:rPr lang="fr-FR" sz="1100" dirty="0">
                <a:solidFill>
                  <a:schemeClr val="tx2"/>
                </a:solidFill>
              </a:rPr>
              <a:t>Analyse des Textes avec Lucene</a:t>
            </a:r>
            <a:endParaRPr sz="1100" dirty="0">
              <a:solidFill>
                <a:schemeClr val="tx2"/>
              </a:solidFill>
              <a:latin typeface="Tahoma"/>
              <a:cs typeface="Tahoma"/>
            </a:endParaRPr>
          </a:p>
        </p:txBody>
      </p:sp>
      <p:pic>
        <p:nvPicPr>
          <p:cNvPr id="14" name="object 14"/>
          <p:cNvPicPr/>
          <p:nvPr/>
        </p:nvPicPr>
        <p:blipFill>
          <a:blip r:embed="rId8" cstate="print"/>
          <a:stretch>
            <a:fillRect/>
          </a:stretch>
        </p:blipFill>
        <p:spPr>
          <a:xfrm>
            <a:off x="89280" y="1984514"/>
            <a:ext cx="160096" cy="160096"/>
          </a:xfrm>
          <a:prstGeom prst="rect">
            <a:avLst/>
          </a:prstGeom>
        </p:spPr>
      </p:pic>
      <p:pic>
        <p:nvPicPr>
          <p:cNvPr id="15" name="object 15"/>
          <p:cNvPicPr/>
          <p:nvPr/>
        </p:nvPicPr>
        <p:blipFill>
          <a:blip r:embed="rId9" cstate="print"/>
          <a:stretch>
            <a:fillRect/>
          </a:stretch>
        </p:blipFill>
        <p:spPr>
          <a:xfrm>
            <a:off x="89280" y="2278735"/>
            <a:ext cx="160096" cy="160096"/>
          </a:xfrm>
          <a:prstGeom prst="rect">
            <a:avLst/>
          </a:prstGeom>
        </p:spPr>
      </p:pic>
      <p:sp>
        <p:nvSpPr>
          <p:cNvPr id="16" name="object 16"/>
          <p:cNvSpPr txBox="1"/>
          <p:nvPr/>
        </p:nvSpPr>
        <p:spPr>
          <a:xfrm>
            <a:off x="139392" y="1956421"/>
            <a:ext cx="2056130" cy="180819"/>
          </a:xfrm>
          <a:prstGeom prst="rect">
            <a:avLst/>
          </a:prstGeom>
        </p:spPr>
        <p:txBody>
          <a:bodyPr vert="horz" wrap="square" lIns="0" tIns="11430" rIns="0" bIns="0" rtlCol="0">
            <a:spAutoFit/>
          </a:bodyPr>
          <a:lstStyle/>
          <a:p>
            <a:pPr marL="12700">
              <a:lnSpc>
                <a:spcPct val="100000"/>
              </a:lnSpc>
              <a:spcBef>
                <a:spcPts val="90"/>
              </a:spcBef>
              <a:buClr>
                <a:srgbClr val="EAEAF7"/>
              </a:buClr>
              <a:buSzPct val="72727"/>
              <a:tabLst>
                <a:tab pos="179070" algn="l"/>
              </a:tabLst>
            </a:pPr>
            <a:r>
              <a:rPr lang="fr-FR" sz="1100" dirty="0"/>
              <a:t>    </a:t>
            </a:r>
            <a:r>
              <a:rPr lang="fr-FR" sz="1100" dirty="0">
                <a:solidFill>
                  <a:schemeClr val="tx2"/>
                </a:solidFill>
              </a:rPr>
              <a:t>Technique d’Index Inversé</a:t>
            </a:r>
            <a:endParaRPr sz="1100" dirty="0">
              <a:solidFill>
                <a:schemeClr val="tx2"/>
              </a:solidFill>
              <a:latin typeface="Tahoma"/>
              <a:cs typeface="Tahoma"/>
            </a:endParaRPr>
          </a:p>
        </p:txBody>
      </p:sp>
      <p:pic>
        <p:nvPicPr>
          <p:cNvPr id="17" name="object 17"/>
          <p:cNvPicPr/>
          <p:nvPr/>
        </p:nvPicPr>
        <p:blipFill>
          <a:blip r:embed="rId10" cstate="print"/>
          <a:stretch>
            <a:fillRect/>
          </a:stretch>
        </p:blipFill>
        <p:spPr>
          <a:xfrm>
            <a:off x="89280" y="2572969"/>
            <a:ext cx="160096" cy="160096"/>
          </a:xfrm>
          <a:prstGeom prst="rect">
            <a:avLst/>
          </a:prstGeom>
        </p:spPr>
      </p:pic>
      <p:sp>
        <p:nvSpPr>
          <p:cNvPr id="19" name="object 19"/>
          <p:cNvSpPr txBox="1"/>
          <p:nvPr/>
        </p:nvSpPr>
        <p:spPr>
          <a:xfrm>
            <a:off x="312519" y="2538808"/>
            <a:ext cx="1949144" cy="180819"/>
          </a:xfrm>
          <a:prstGeom prst="rect">
            <a:avLst/>
          </a:prstGeom>
        </p:spPr>
        <p:txBody>
          <a:bodyPr vert="horz" wrap="square" lIns="0" tIns="11430" rIns="0" bIns="0" rtlCol="0">
            <a:spAutoFit/>
          </a:bodyPr>
          <a:lstStyle/>
          <a:p>
            <a:pPr marL="12700">
              <a:lnSpc>
                <a:spcPct val="100000"/>
              </a:lnSpc>
              <a:spcBef>
                <a:spcPts val="90"/>
              </a:spcBef>
            </a:pPr>
            <a:r>
              <a:rPr lang="fr-FR" sz="1100" dirty="0">
                <a:solidFill>
                  <a:schemeClr val="tx2"/>
                </a:solidFill>
              </a:rPr>
              <a:t>Conclusion et Perspectives</a:t>
            </a:r>
            <a:endParaRPr sz="1100" dirty="0">
              <a:solidFill>
                <a:schemeClr val="tx2"/>
              </a:solidFill>
              <a:latin typeface="Tahoma"/>
              <a:cs typeface="Tahoma"/>
            </a:endParaRPr>
          </a:p>
        </p:txBody>
      </p:sp>
      <p:pic>
        <p:nvPicPr>
          <p:cNvPr id="20" name="object 20"/>
          <p:cNvPicPr/>
          <p:nvPr/>
        </p:nvPicPr>
        <p:blipFill>
          <a:blip r:embed="rId11" cstate="print"/>
          <a:stretch>
            <a:fillRect/>
          </a:stretch>
        </p:blipFill>
        <p:spPr>
          <a:xfrm>
            <a:off x="89280" y="2867202"/>
            <a:ext cx="160096" cy="160096"/>
          </a:xfrm>
          <a:prstGeom prst="rect">
            <a:avLst/>
          </a:prstGeom>
        </p:spPr>
      </p:pic>
      <p:sp>
        <p:nvSpPr>
          <p:cNvPr id="21" name="object 21"/>
          <p:cNvSpPr txBox="1"/>
          <p:nvPr/>
        </p:nvSpPr>
        <p:spPr>
          <a:xfrm>
            <a:off x="209118" y="2822729"/>
            <a:ext cx="1368077" cy="196208"/>
          </a:xfrm>
          <a:prstGeom prst="rect">
            <a:avLst/>
          </a:prstGeom>
        </p:spPr>
        <p:txBody>
          <a:bodyPr vert="horz" wrap="square" lIns="0" tIns="11430" rIns="0" bIns="0" rtlCol="0">
            <a:spAutoFit/>
          </a:bodyPr>
          <a:lstStyle/>
          <a:p>
            <a:pPr marL="12700">
              <a:lnSpc>
                <a:spcPct val="100000"/>
              </a:lnSpc>
              <a:spcBef>
                <a:spcPts val="90"/>
              </a:spcBef>
            </a:pPr>
            <a:r>
              <a:rPr sz="1200" spc="307" baseline="6944" dirty="0">
                <a:solidFill>
                  <a:srgbClr val="EAEAF7"/>
                </a:solidFill>
                <a:latin typeface="Arial MT"/>
                <a:cs typeface="Arial MT"/>
              </a:rPr>
              <a:t> </a:t>
            </a:r>
            <a:r>
              <a:rPr lang="fr-FR" sz="1200" spc="307" baseline="6944" dirty="0">
                <a:solidFill>
                  <a:srgbClr val="EAEAF7"/>
                </a:solidFill>
                <a:latin typeface="Arial MT"/>
                <a:cs typeface="Arial MT"/>
              </a:rPr>
              <a:t> </a:t>
            </a:r>
            <a:r>
              <a:rPr lang="fr-FR" sz="1200" u="sng" dirty="0">
                <a:solidFill>
                  <a:schemeClr val="tx2">
                    <a:lumMod val="75000"/>
                  </a:schemeClr>
                </a:solidFill>
              </a:rPr>
              <a:t>démonstration</a:t>
            </a:r>
            <a:endParaRPr sz="1100" u="sng" dirty="0">
              <a:solidFill>
                <a:schemeClr val="tx2">
                  <a:lumMod val="75000"/>
                </a:schemeClr>
              </a:solidFill>
              <a:latin typeface="Tahoma"/>
              <a:cs typeface="Tahoma"/>
            </a:endParaRPr>
          </a:p>
        </p:txBody>
      </p:sp>
      <p:grpSp>
        <p:nvGrpSpPr>
          <p:cNvPr id="22" name="object 22"/>
          <p:cNvGrpSpPr/>
          <p:nvPr/>
        </p:nvGrpSpPr>
        <p:grpSpPr>
          <a:xfrm>
            <a:off x="0" y="3346348"/>
            <a:ext cx="4608195" cy="109855"/>
            <a:chOff x="0" y="3346348"/>
            <a:chExt cx="4608195" cy="109855"/>
          </a:xfrm>
        </p:grpSpPr>
        <p:sp>
          <p:nvSpPr>
            <p:cNvPr id="23" name="object 23"/>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24" name="object 24"/>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25" name="object 25"/>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26" name="object 26"/>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27" name="object 2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28" name="object 28"/>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12" action="ppaction://hlinksldjump"/>
              </a:rPr>
              <a:t>Lucene</a:t>
            </a:r>
            <a:endParaRPr sz="600">
              <a:latin typeface="Arial MT"/>
              <a:cs typeface="Arial MT"/>
            </a:endParaRP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2</a:t>
            </a:fld>
            <a:r>
              <a:rPr spc="-60" dirty="0"/>
              <a:t> </a:t>
            </a:r>
            <a:r>
              <a:rPr spc="150" dirty="0"/>
              <a:t>/</a:t>
            </a:r>
            <a:r>
              <a:rPr spc="-60" dirty="0"/>
              <a:t> </a:t>
            </a:r>
            <a:r>
              <a:rPr spc="-25" dirty="0"/>
              <a:t>12</a:t>
            </a:r>
          </a:p>
        </p:txBody>
      </p:sp>
      <p:sp>
        <p:nvSpPr>
          <p:cNvPr id="31" name="TextBox 30">
            <a:extLst>
              <a:ext uri="{FF2B5EF4-FFF2-40B4-BE49-F238E27FC236}">
                <a16:creationId xmlns:a16="http://schemas.microsoft.com/office/drawing/2014/main" id="{F8770E1D-4A7D-374B-E87A-2A2FE6032A5A}"/>
              </a:ext>
            </a:extLst>
          </p:cNvPr>
          <p:cNvSpPr txBox="1"/>
          <p:nvPr/>
        </p:nvSpPr>
        <p:spPr>
          <a:xfrm>
            <a:off x="201701" y="1335898"/>
            <a:ext cx="4319119" cy="261610"/>
          </a:xfrm>
          <a:prstGeom prst="rect">
            <a:avLst/>
          </a:prstGeom>
          <a:noFill/>
        </p:spPr>
        <p:txBody>
          <a:bodyPr wrap="square" rtlCol="0">
            <a:spAutoFit/>
          </a:bodyPr>
          <a:lstStyle/>
          <a:p>
            <a:r>
              <a:rPr lang="fr-FR" sz="1100" dirty="0">
                <a:solidFill>
                  <a:schemeClr val="tx2"/>
                </a:solidFill>
              </a:rPr>
              <a:t>Techniques de Recherche dans Lucene</a:t>
            </a:r>
          </a:p>
        </p:txBody>
      </p:sp>
      <p:sp>
        <p:nvSpPr>
          <p:cNvPr id="32" name="TextBox 31">
            <a:extLst>
              <a:ext uri="{FF2B5EF4-FFF2-40B4-BE49-F238E27FC236}">
                <a16:creationId xmlns:a16="http://schemas.microsoft.com/office/drawing/2014/main" id="{50FB705E-5A2F-C1CB-621A-8045D7F97BF3}"/>
              </a:ext>
            </a:extLst>
          </p:cNvPr>
          <p:cNvSpPr txBox="1"/>
          <p:nvPr/>
        </p:nvSpPr>
        <p:spPr>
          <a:xfrm>
            <a:off x="244340" y="2203041"/>
            <a:ext cx="2537874" cy="261610"/>
          </a:xfrm>
          <a:prstGeom prst="rect">
            <a:avLst/>
          </a:prstGeom>
          <a:noFill/>
        </p:spPr>
        <p:txBody>
          <a:bodyPr wrap="none" rtlCol="0">
            <a:spAutoFit/>
          </a:bodyPr>
          <a:lstStyle/>
          <a:p>
            <a:r>
              <a:rPr lang="fr-FR" sz="1100" dirty="0">
                <a:solidFill>
                  <a:schemeClr val="tx2"/>
                </a:solidFill>
              </a:rPr>
              <a:t>Comparaison avec d’Autres Solutions</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253C8-6AB3-E47F-619B-5F3EB58E1A3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9BD0039-2506-75E7-C80B-B674437A5F10}"/>
              </a:ext>
            </a:extLst>
          </p:cNvPr>
          <p:cNvSpPr txBox="1">
            <a:spLocks noGrp="1"/>
          </p:cNvSpPr>
          <p:nvPr>
            <p:ph type="title"/>
          </p:nvPr>
        </p:nvSpPr>
        <p:spPr>
          <a:xfrm>
            <a:off x="95300" y="72527"/>
            <a:ext cx="3308858" cy="232756"/>
          </a:xfrm>
          <a:prstGeom prst="rect">
            <a:avLst/>
          </a:prstGeom>
        </p:spPr>
        <p:txBody>
          <a:bodyPr vert="horz" wrap="square" lIns="0" tIns="17145" rIns="0" bIns="0" rtlCol="0">
            <a:spAutoFit/>
          </a:bodyPr>
          <a:lstStyle/>
          <a:p>
            <a:pPr marL="12700">
              <a:lnSpc>
                <a:spcPct val="100000"/>
              </a:lnSpc>
              <a:spcBef>
                <a:spcPts val="135"/>
              </a:spcBef>
            </a:pPr>
            <a:r>
              <a:rPr lang="fr-FR" b="1" dirty="0"/>
              <a:t>Analyzer</a:t>
            </a:r>
            <a:r>
              <a:rPr lang="fr-FR" dirty="0"/>
              <a:t> </a:t>
            </a:r>
            <a:endParaRPr spc="-50" dirty="0"/>
          </a:p>
        </p:txBody>
      </p:sp>
      <p:pic>
        <p:nvPicPr>
          <p:cNvPr id="3" name="object 3">
            <a:extLst>
              <a:ext uri="{FF2B5EF4-FFF2-40B4-BE49-F238E27FC236}">
                <a16:creationId xmlns:a16="http://schemas.microsoft.com/office/drawing/2014/main" id="{E3CBB415-7251-5CF7-B93E-33E80CDF6052}"/>
              </a:ext>
            </a:extLst>
          </p:cNvPr>
          <p:cNvPicPr/>
          <p:nvPr/>
        </p:nvPicPr>
        <p:blipFill>
          <a:blip r:embed="rId2" cstate="print"/>
          <a:stretch>
            <a:fillRect/>
          </a:stretch>
        </p:blipFill>
        <p:spPr>
          <a:xfrm>
            <a:off x="281089" y="669358"/>
            <a:ext cx="65265" cy="65265"/>
          </a:xfrm>
          <a:prstGeom prst="rect">
            <a:avLst/>
          </a:prstGeom>
        </p:spPr>
      </p:pic>
      <p:sp>
        <p:nvSpPr>
          <p:cNvPr id="4" name="object 4">
            <a:extLst>
              <a:ext uri="{FF2B5EF4-FFF2-40B4-BE49-F238E27FC236}">
                <a16:creationId xmlns:a16="http://schemas.microsoft.com/office/drawing/2014/main" id="{61D71150-311A-1480-2FBF-4CA30E2D7D6D}"/>
              </a:ext>
            </a:extLst>
          </p:cNvPr>
          <p:cNvSpPr txBox="1"/>
          <p:nvPr/>
        </p:nvSpPr>
        <p:spPr>
          <a:xfrm>
            <a:off x="491880" y="548788"/>
            <a:ext cx="3921760" cy="1996700"/>
          </a:xfrm>
          <a:prstGeom prst="rect">
            <a:avLst/>
          </a:prstGeom>
        </p:spPr>
        <p:txBody>
          <a:bodyPr vert="horz" wrap="square" lIns="0" tIns="49530" rIns="0" bIns="0" rtlCol="0">
            <a:spAutoFit/>
          </a:bodyPr>
          <a:lstStyle/>
          <a:p>
            <a:pPr marL="25400">
              <a:lnSpc>
                <a:spcPct val="100000"/>
              </a:lnSpc>
              <a:spcBef>
                <a:spcPts val="390"/>
              </a:spcBef>
            </a:pPr>
            <a:r>
              <a:rPr lang="fr-FR" sz="1100" dirty="0"/>
              <a:t>Vérifie et normalise l'expression de requête avant de l'envoyer au système.</a:t>
            </a:r>
          </a:p>
          <a:p>
            <a:pPr marL="25400">
              <a:lnSpc>
                <a:spcPct val="100000"/>
              </a:lnSpc>
              <a:spcBef>
                <a:spcPts val="390"/>
              </a:spcBef>
            </a:pPr>
            <a:endParaRPr lang="en-US" sz="1100" dirty="0">
              <a:latin typeface="Tahoma"/>
              <a:cs typeface="Tahoma"/>
            </a:endParaRPr>
          </a:p>
          <a:p>
            <a:pPr marL="25400">
              <a:lnSpc>
                <a:spcPct val="100000"/>
              </a:lnSpc>
              <a:spcBef>
                <a:spcPts val="390"/>
              </a:spcBef>
            </a:pPr>
            <a:r>
              <a:rPr lang="fr-FR" sz="1050" dirty="0"/>
              <a:t>Par exemple, il peut convertir la requête en minuscules, supprimer les mots inutiles (stop </a:t>
            </a:r>
            <a:r>
              <a:rPr lang="fr-FR" sz="1050" dirty="0" err="1"/>
              <a:t>words</a:t>
            </a:r>
            <a:r>
              <a:rPr lang="fr-FR" sz="1050" dirty="0"/>
              <a:t>), ou appliquer une </a:t>
            </a:r>
            <a:r>
              <a:rPr lang="fr-FR" sz="1050" dirty="0" err="1"/>
              <a:t>racinisation</a:t>
            </a:r>
            <a:r>
              <a:rPr lang="fr-FR" sz="1050" dirty="0"/>
              <a:t> (</a:t>
            </a:r>
            <a:r>
              <a:rPr lang="fr-FR" sz="1050" dirty="0" err="1"/>
              <a:t>stemming</a:t>
            </a:r>
            <a:r>
              <a:rPr lang="fr-FR" sz="1050" dirty="0"/>
              <a:t>).</a:t>
            </a:r>
          </a:p>
          <a:p>
            <a:pPr marL="25400">
              <a:lnSpc>
                <a:spcPct val="100000"/>
              </a:lnSpc>
              <a:spcBef>
                <a:spcPts val="390"/>
              </a:spcBef>
            </a:pPr>
            <a:endParaRPr lang="en-US" sz="1050" dirty="0">
              <a:latin typeface="Tahoma"/>
              <a:cs typeface="Tahoma"/>
            </a:endParaRPr>
          </a:p>
          <a:p>
            <a:pPr marL="25400">
              <a:lnSpc>
                <a:spcPct val="100000"/>
              </a:lnSpc>
              <a:spcBef>
                <a:spcPts val="390"/>
              </a:spcBef>
            </a:pPr>
            <a:r>
              <a:rPr lang="en-US" sz="1050" dirty="0" err="1">
                <a:latin typeface="Tahoma"/>
                <a:cs typeface="Tahoma"/>
              </a:rPr>
              <a:t>Exemple</a:t>
            </a:r>
            <a:r>
              <a:rPr lang="en-US" sz="1050" dirty="0">
                <a:latin typeface="Tahoma"/>
                <a:cs typeface="Tahoma"/>
              </a:rPr>
              <a:t> :</a:t>
            </a:r>
          </a:p>
          <a:p>
            <a:pPr marL="25400">
              <a:lnSpc>
                <a:spcPct val="100000"/>
              </a:lnSpc>
              <a:spcBef>
                <a:spcPts val="390"/>
              </a:spcBef>
            </a:pPr>
            <a:r>
              <a:rPr lang="fr-FR" sz="1050" dirty="0"/>
              <a:t>"Les chats adorent jouer avec des petites balles rouges.“</a:t>
            </a:r>
          </a:p>
          <a:p>
            <a:pPr marL="25400">
              <a:lnSpc>
                <a:spcPct val="100000"/>
              </a:lnSpc>
              <a:spcBef>
                <a:spcPts val="390"/>
              </a:spcBef>
            </a:pPr>
            <a:r>
              <a:rPr lang="fr-FR" sz="1050" dirty="0"/>
              <a:t>	→    </a:t>
            </a:r>
            <a:r>
              <a:rPr lang="fr-FR" sz="1050" i="1" dirty="0"/>
              <a:t>"chat </a:t>
            </a:r>
            <a:r>
              <a:rPr lang="fr-FR" sz="1050" i="1" dirty="0" err="1"/>
              <a:t>ador</a:t>
            </a:r>
            <a:r>
              <a:rPr lang="fr-FR" sz="1050" i="1" dirty="0"/>
              <a:t> jouer petit </a:t>
            </a:r>
            <a:r>
              <a:rPr lang="fr-FR" sz="1050" i="1" dirty="0" err="1"/>
              <a:t>ball</a:t>
            </a:r>
            <a:r>
              <a:rPr lang="fr-FR" sz="1050" i="1" dirty="0"/>
              <a:t> </a:t>
            </a:r>
            <a:r>
              <a:rPr lang="fr-FR" sz="1050" i="1" dirty="0" err="1"/>
              <a:t>roug</a:t>
            </a:r>
            <a:r>
              <a:rPr lang="fr-FR" sz="1050" i="1" dirty="0"/>
              <a:t>"</a:t>
            </a:r>
            <a:endParaRPr lang="en-US" sz="1050" dirty="0">
              <a:latin typeface="Tahoma"/>
              <a:cs typeface="Tahoma"/>
            </a:endParaRPr>
          </a:p>
        </p:txBody>
      </p:sp>
      <p:grpSp>
        <p:nvGrpSpPr>
          <p:cNvPr id="8" name="object 8">
            <a:extLst>
              <a:ext uri="{FF2B5EF4-FFF2-40B4-BE49-F238E27FC236}">
                <a16:creationId xmlns:a16="http://schemas.microsoft.com/office/drawing/2014/main" id="{77292E35-7940-6599-AD30-3082A00E5DDE}"/>
              </a:ext>
            </a:extLst>
          </p:cNvPr>
          <p:cNvGrpSpPr/>
          <p:nvPr/>
        </p:nvGrpSpPr>
        <p:grpSpPr>
          <a:xfrm>
            <a:off x="0" y="3346348"/>
            <a:ext cx="4608195" cy="109855"/>
            <a:chOff x="0" y="3346348"/>
            <a:chExt cx="4608195" cy="109855"/>
          </a:xfrm>
        </p:grpSpPr>
        <p:sp>
          <p:nvSpPr>
            <p:cNvPr id="9" name="object 9">
              <a:extLst>
                <a:ext uri="{FF2B5EF4-FFF2-40B4-BE49-F238E27FC236}">
                  <a16:creationId xmlns:a16="http://schemas.microsoft.com/office/drawing/2014/main" id="{47922AC1-EB54-907C-F22F-56A057B0709E}"/>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a:extLst>
                <a:ext uri="{FF2B5EF4-FFF2-40B4-BE49-F238E27FC236}">
                  <a16:creationId xmlns:a16="http://schemas.microsoft.com/office/drawing/2014/main" id="{3E6C608B-1D43-82DD-49A5-28B4A2B10480}"/>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a:extLst>
                <a:ext uri="{FF2B5EF4-FFF2-40B4-BE49-F238E27FC236}">
                  <a16:creationId xmlns:a16="http://schemas.microsoft.com/office/drawing/2014/main" id="{89BE9903-FFB0-C8F3-42AD-B92B6D1B3030}"/>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a:extLst>
              <a:ext uri="{FF2B5EF4-FFF2-40B4-BE49-F238E27FC236}">
                <a16:creationId xmlns:a16="http://schemas.microsoft.com/office/drawing/2014/main" id="{815D229C-A085-FB8D-AEDC-E197650011A2}"/>
              </a:ext>
            </a:extLst>
          </p:cNvPr>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a:extLst>
              <a:ext uri="{FF2B5EF4-FFF2-40B4-BE49-F238E27FC236}">
                <a16:creationId xmlns:a16="http://schemas.microsoft.com/office/drawing/2014/main" id="{C0D76781-0F24-6B81-00C1-D97174977A66}"/>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a:extLst>
              <a:ext uri="{FF2B5EF4-FFF2-40B4-BE49-F238E27FC236}">
                <a16:creationId xmlns:a16="http://schemas.microsoft.com/office/drawing/2014/main" id="{90F09D08-0714-73C4-01AB-6B7F71EFF093}"/>
              </a:ext>
            </a:extLst>
          </p:cNvPr>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a:extLst>
              <a:ext uri="{FF2B5EF4-FFF2-40B4-BE49-F238E27FC236}">
                <a16:creationId xmlns:a16="http://schemas.microsoft.com/office/drawing/2014/main" id="{77F8BB05-4EDE-57D5-ED1C-534A82DD225E}"/>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a:extLst>
              <a:ext uri="{FF2B5EF4-FFF2-40B4-BE49-F238E27FC236}">
                <a16:creationId xmlns:a16="http://schemas.microsoft.com/office/drawing/2014/main" id="{6C32BC5D-D907-B7F1-4FC6-E9DAC1DAA88C}"/>
              </a:ext>
            </a:extLst>
          </p:cNvPr>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20</a:t>
            </a:fld>
            <a:r>
              <a:rPr spc="-60" dirty="0"/>
              <a:t> </a:t>
            </a:r>
            <a:r>
              <a:rPr spc="150" dirty="0"/>
              <a:t>/</a:t>
            </a:r>
            <a:r>
              <a:rPr spc="-60" dirty="0"/>
              <a:t> </a:t>
            </a:r>
            <a:r>
              <a:rPr spc="-25" dirty="0"/>
              <a:t>12</a:t>
            </a:r>
          </a:p>
        </p:txBody>
      </p:sp>
      <p:pic>
        <p:nvPicPr>
          <p:cNvPr id="17" name="object 3">
            <a:extLst>
              <a:ext uri="{FF2B5EF4-FFF2-40B4-BE49-F238E27FC236}">
                <a16:creationId xmlns:a16="http://schemas.microsoft.com/office/drawing/2014/main" id="{F0AB6EDC-D396-4C57-8CE3-2B6823C0CB56}"/>
              </a:ext>
            </a:extLst>
          </p:cNvPr>
          <p:cNvPicPr/>
          <p:nvPr/>
        </p:nvPicPr>
        <p:blipFill>
          <a:blip r:embed="rId2" cstate="print"/>
          <a:stretch>
            <a:fillRect/>
          </a:stretch>
        </p:blipFill>
        <p:spPr>
          <a:xfrm>
            <a:off x="281089" y="1252379"/>
            <a:ext cx="65265" cy="65265"/>
          </a:xfrm>
          <a:prstGeom prst="rect">
            <a:avLst/>
          </a:prstGeom>
        </p:spPr>
      </p:pic>
      <p:pic>
        <p:nvPicPr>
          <p:cNvPr id="5" name="Image 17">
            <a:extLst>
              <a:ext uri="{FF2B5EF4-FFF2-40B4-BE49-F238E27FC236}">
                <a16:creationId xmlns:a16="http://schemas.microsoft.com/office/drawing/2014/main" id="{76AB0E8E-8274-D519-A573-C381077741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5909" y="2616212"/>
            <a:ext cx="1535975" cy="739204"/>
          </a:xfrm>
          <a:prstGeom prst="rect">
            <a:avLst/>
          </a:prstGeom>
        </p:spPr>
      </p:pic>
    </p:spTree>
    <p:extLst>
      <p:ext uri="{BB962C8B-B14F-4D97-AF65-F5344CB8AC3E}">
        <p14:creationId xmlns:p14="http://schemas.microsoft.com/office/powerpoint/2010/main" val="4034795825"/>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419350" cy="232756"/>
          </a:xfrm>
          <a:prstGeom prst="rect">
            <a:avLst/>
          </a:prstGeom>
        </p:spPr>
        <p:txBody>
          <a:bodyPr vert="horz" wrap="square" lIns="0" tIns="17145" rIns="0" bIns="0" rtlCol="0">
            <a:spAutoFit/>
          </a:bodyPr>
          <a:lstStyle/>
          <a:p>
            <a:pPr marL="12700">
              <a:lnSpc>
                <a:spcPct val="100000"/>
              </a:lnSpc>
              <a:spcBef>
                <a:spcPts val="135"/>
              </a:spcBef>
            </a:pPr>
            <a:r>
              <a:rPr lang="fr-FR" dirty="0" err="1"/>
              <a:t>IndexWriter</a:t>
            </a:r>
            <a:endParaRPr spc="-45" dirty="0"/>
          </a:p>
        </p:txBody>
      </p:sp>
      <p:pic>
        <p:nvPicPr>
          <p:cNvPr id="3" name="object 3"/>
          <p:cNvPicPr/>
          <p:nvPr/>
        </p:nvPicPr>
        <p:blipFill>
          <a:blip r:embed="rId2" cstate="print"/>
          <a:stretch>
            <a:fillRect/>
          </a:stretch>
        </p:blipFill>
        <p:spPr>
          <a:xfrm>
            <a:off x="238746" y="797579"/>
            <a:ext cx="65265" cy="65265"/>
          </a:xfrm>
          <a:prstGeom prst="rect">
            <a:avLst/>
          </a:prstGeom>
        </p:spPr>
      </p:pic>
      <p:sp>
        <p:nvSpPr>
          <p:cNvPr id="4" name="object 4"/>
          <p:cNvSpPr txBox="1">
            <a:spLocks noGrp="1"/>
          </p:cNvSpPr>
          <p:nvPr>
            <p:ph type="body" idx="1"/>
          </p:nvPr>
        </p:nvSpPr>
        <p:spPr>
          <a:xfrm>
            <a:off x="377532" y="540744"/>
            <a:ext cx="4175961" cy="1173818"/>
          </a:xfrm>
          <a:prstGeom prst="rect">
            <a:avLst/>
          </a:prstGeom>
        </p:spPr>
        <p:txBody>
          <a:bodyPr vert="horz" wrap="square" lIns="0" tIns="164563" rIns="0" bIns="0" rtlCol="0">
            <a:spAutoFit/>
          </a:bodyPr>
          <a:lstStyle/>
          <a:p>
            <a:pPr marL="38100" marR="30480">
              <a:lnSpc>
                <a:spcPct val="113199"/>
              </a:lnSpc>
              <a:spcBef>
                <a:spcPts val="100"/>
              </a:spcBef>
            </a:pPr>
            <a:r>
              <a:rPr lang="fr-FR" dirty="0"/>
              <a:t>Responsable de l'écriture des documents analysés dans l'index.</a:t>
            </a:r>
          </a:p>
          <a:p>
            <a:pPr marL="38100" marR="30480">
              <a:lnSpc>
                <a:spcPct val="113199"/>
              </a:lnSpc>
              <a:spcBef>
                <a:spcPts val="100"/>
              </a:spcBef>
            </a:pPr>
            <a:endParaRPr lang="fr-FR" dirty="0"/>
          </a:p>
          <a:p>
            <a:pPr marL="38100" marR="30480">
              <a:lnSpc>
                <a:spcPct val="113199"/>
              </a:lnSpc>
              <a:spcBef>
                <a:spcPts val="100"/>
              </a:spcBef>
            </a:pPr>
            <a:r>
              <a:rPr lang="fr-FR" dirty="0"/>
              <a:t>Gère la création, l'ouverture et la mise à jour de l'index.</a:t>
            </a:r>
            <a:endParaRPr lang="fr-FR" spc="-40" dirty="0"/>
          </a:p>
          <a:p>
            <a:pPr marL="38100" marR="30480">
              <a:lnSpc>
                <a:spcPct val="113199"/>
              </a:lnSpc>
              <a:spcBef>
                <a:spcPts val="100"/>
              </a:spcBef>
            </a:pPr>
            <a:endParaRPr lang="en-US" spc="-40" dirty="0"/>
          </a:p>
          <a:p>
            <a:pPr marL="38100" marR="30480">
              <a:lnSpc>
                <a:spcPct val="113199"/>
              </a:lnSpc>
              <a:spcBef>
                <a:spcPts val="100"/>
              </a:spcBef>
            </a:pPr>
            <a:r>
              <a:rPr spc="-40" dirty="0" err="1"/>
              <a:t>Transforment</a:t>
            </a:r>
            <a:r>
              <a:rPr spc="-45" dirty="0"/>
              <a:t> </a:t>
            </a:r>
            <a:r>
              <a:rPr spc="-25" dirty="0"/>
              <a:t>les</a:t>
            </a:r>
            <a:r>
              <a:rPr spc="-35" dirty="0"/>
              <a:t> </a:t>
            </a:r>
            <a:r>
              <a:rPr spc="-35" dirty="0" err="1"/>
              <a:t>textes</a:t>
            </a:r>
            <a:r>
              <a:rPr spc="-40" dirty="0"/>
              <a:t> </a:t>
            </a:r>
            <a:r>
              <a:rPr spc="-35" dirty="0" err="1"/>
              <a:t>en</a:t>
            </a:r>
            <a:r>
              <a:rPr spc="-35" dirty="0"/>
              <a:t> </a:t>
            </a:r>
            <a:r>
              <a:rPr lang="fr-FR" spc="-20" dirty="0"/>
              <a:t>”</a:t>
            </a:r>
            <a:r>
              <a:rPr lang="fr-FR" spc="-20" dirty="0" err="1"/>
              <a:t>tokens</a:t>
            </a:r>
            <a:r>
              <a:rPr lang="fr-FR" spc="-20" dirty="0"/>
              <a:t>”. </a:t>
            </a:r>
            <a:endParaRPr lang="en-US" spc="-35" dirty="0"/>
          </a:p>
        </p:txBody>
      </p:sp>
      <p:pic>
        <p:nvPicPr>
          <p:cNvPr id="5" name="object 5"/>
          <p:cNvPicPr/>
          <p:nvPr/>
        </p:nvPicPr>
        <p:blipFill>
          <a:blip r:embed="rId3" cstate="print"/>
          <a:stretch>
            <a:fillRect/>
          </a:stretch>
        </p:blipFill>
        <p:spPr>
          <a:xfrm>
            <a:off x="238746" y="1184992"/>
            <a:ext cx="65265" cy="65265"/>
          </a:xfrm>
          <a:prstGeom prst="rect">
            <a:avLst/>
          </a:prstGeom>
        </p:spPr>
      </p:pic>
      <p:pic>
        <p:nvPicPr>
          <p:cNvPr id="6" name="object 6"/>
          <p:cNvPicPr/>
          <p:nvPr/>
        </p:nvPicPr>
        <p:blipFill>
          <a:blip r:embed="rId4" cstate="print"/>
          <a:stretch>
            <a:fillRect/>
          </a:stretch>
        </p:blipFill>
        <p:spPr>
          <a:xfrm>
            <a:off x="238745" y="1624922"/>
            <a:ext cx="65265" cy="65265"/>
          </a:xfrm>
          <a:prstGeom prst="rect">
            <a:avLst/>
          </a:prstGeom>
        </p:spPr>
      </p:pic>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5"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30" dirty="0"/>
              <a:t>21</a:t>
            </a:fld>
            <a:r>
              <a:rPr spc="-55" dirty="0"/>
              <a:t> </a:t>
            </a:r>
            <a:r>
              <a:rPr spc="150" dirty="0"/>
              <a:t>/</a:t>
            </a:r>
            <a:r>
              <a:rPr spc="-55" dirty="0"/>
              <a:t> </a:t>
            </a:r>
            <a:r>
              <a:rPr spc="-35" dirty="0"/>
              <a:t>12</a:t>
            </a:r>
          </a:p>
        </p:txBody>
      </p:sp>
      <p:pic>
        <p:nvPicPr>
          <p:cNvPr id="22" name="Imag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0650" y="1961444"/>
            <a:ext cx="1905000" cy="1135478"/>
          </a:xfrm>
          <a:prstGeom prst="rect">
            <a:avLst/>
          </a:prstGeom>
        </p:spPr>
      </p:pic>
    </p:spTree>
    <p:extLst>
      <p:ext uri="{BB962C8B-B14F-4D97-AF65-F5344CB8AC3E}">
        <p14:creationId xmlns:p14="http://schemas.microsoft.com/office/powerpoint/2010/main" val="1235659724"/>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308858" cy="232756"/>
          </a:xfrm>
          <a:prstGeom prst="rect">
            <a:avLst/>
          </a:prstGeom>
        </p:spPr>
        <p:txBody>
          <a:bodyPr vert="horz" wrap="square" lIns="0" tIns="17145" rIns="0" bIns="0" rtlCol="0">
            <a:spAutoFit/>
          </a:bodyPr>
          <a:lstStyle/>
          <a:p>
            <a:pPr marL="12700">
              <a:lnSpc>
                <a:spcPct val="100000"/>
              </a:lnSpc>
              <a:spcBef>
                <a:spcPts val="135"/>
              </a:spcBef>
            </a:pPr>
            <a:r>
              <a:rPr lang="fr-FR" b="1" dirty="0"/>
              <a:t>Index (Répertoire de stockage)</a:t>
            </a:r>
            <a:r>
              <a:rPr lang="fr-FR" dirty="0"/>
              <a:t> :</a:t>
            </a:r>
            <a:endParaRPr spc="-45" dirty="0"/>
          </a:p>
        </p:txBody>
      </p:sp>
      <p:pic>
        <p:nvPicPr>
          <p:cNvPr id="3" name="object 3"/>
          <p:cNvPicPr/>
          <p:nvPr/>
        </p:nvPicPr>
        <p:blipFill>
          <a:blip r:embed="rId2" cstate="print"/>
          <a:stretch>
            <a:fillRect/>
          </a:stretch>
        </p:blipFill>
        <p:spPr>
          <a:xfrm>
            <a:off x="238746" y="797579"/>
            <a:ext cx="65265" cy="65265"/>
          </a:xfrm>
          <a:prstGeom prst="rect">
            <a:avLst/>
          </a:prstGeom>
        </p:spPr>
      </p:pic>
      <p:sp>
        <p:nvSpPr>
          <p:cNvPr id="4" name="object 4"/>
          <p:cNvSpPr txBox="1">
            <a:spLocks noGrp="1"/>
          </p:cNvSpPr>
          <p:nvPr>
            <p:ph type="body" idx="1"/>
          </p:nvPr>
        </p:nvSpPr>
        <p:spPr>
          <a:xfrm>
            <a:off x="377532" y="540744"/>
            <a:ext cx="4175961" cy="1365088"/>
          </a:xfrm>
          <a:prstGeom prst="rect">
            <a:avLst/>
          </a:prstGeom>
        </p:spPr>
        <p:txBody>
          <a:bodyPr vert="horz" wrap="square" lIns="0" tIns="164563" rIns="0" bIns="0" rtlCol="0">
            <a:spAutoFit/>
          </a:bodyPr>
          <a:lstStyle/>
          <a:p>
            <a:pPr marL="38100" marR="30480">
              <a:lnSpc>
                <a:spcPct val="113199"/>
              </a:lnSpc>
              <a:spcBef>
                <a:spcPts val="100"/>
              </a:spcBef>
            </a:pPr>
            <a:r>
              <a:rPr lang="fr-FR" dirty="0"/>
              <a:t>Représente la structure où les données sont réellement stockées.</a:t>
            </a:r>
          </a:p>
          <a:p>
            <a:pPr marL="38100" marR="30480">
              <a:lnSpc>
                <a:spcPct val="113199"/>
              </a:lnSpc>
              <a:spcBef>
                <a:spcPts val="100"/>
              </a:spcBef>
            </a:pPr>
            <a:endParaRPr lang="fr-FR" dirty="0"/>
          </a:p>
          <a:p>
            <a:pPr marL="38100" marR="30480">
              <a:lnSpc>
                <a:spcPct val="113199"/>
              </a:lnSpc>
              <a:spcBef>
                <a:spcPts val="100"/>
              </a:spcBef>
            </a:pPr>
            <a:r>
              <a:rPr lang="fr-FR" dirty="0"/>
              <a:t>Contient des données optimisées pour permettre des recherches rapides.</a:t>
            </a:r>
          </a:p>
          <a:p>
            <a:pPr marL="38100" marR="30480">
              <a:lnSpc>
                <a:spcPct val="113199"/>
              </a:lnSpc>
              <a:spcBef>
                <a:spcPts val="100"/>
              </a:spcBef>
            </a:pPr>
            <a:endParaRPr lang="en-US" spc="-40" dirty="0"/>
          </a:p>
          <a:p>
            <a:pPr marL="38100" marR="30480">
              <a:lnSpc>
                <a:spcPct val="113199"/>
              </a:lnSpc>
              <a:spcBef>
                <a:spcPts val="100"/>
              </a:spcBef>
            </a:pPr>
            <a:r>
              <a:rPr lang="fr-FR" dirty="0" err="1"/>
              <a:t>Lucene</a:t>
            </a:r>
            <a:r>
              <a:rPr lang="fr-FR" dirty="0"/>
              <a:t> utilise un répertoire de fichiers pour stocker l'index.</a:t>
            </a:r>
            <a:endParaRPr lang="en-US" spc="-35" dirty="0"/>
          </a:p>
        </p:txBody>
      </p:sp>
      <p:pic>
        <p:nvPicPr>
          <p:cNvPr id="5" name="object 5"/>
          <p:cNvPicPr/>
          <p:nvPr/>
        </p:nvPicPr>
        <p:blipFill>
          <a:blip r:embed="rId3" cstate="print"/>
          <a:stretch>
            <a:fillRect/>
          </a:stretch>
        </p:blipFill>
        <p:spPr>
          <a:xfrm>
            <a:off x="238746" y="1184992"/>
            <a:ext cx="65265" cy="65265"/>
          </a:xfrm>
          <a:prstGeom prst="rect">
            <a:avLst/>
          </a:prstGeom>
        </p:spPr>
      </p:pic>
      <p:pic>
        <p:nvPicPr>
          <p:cNvPr id="6" name="object 6"/>
          <p:cNvPicPr/>
          <p:nvPr/>
        </p:nvPicPr>
        <p:blipFill>
          <a:blip r:embed="rId4" cstate="print"/>
          <a:stretch>
            <a:fillRect/>
          </a:stretch>
        </p:blipFill>
        <p:spPr>
          <a:xfrm>
            <a:off x="240883" y="1812992"/>
            <a:ext cx="65265" cy="65265"/>
          </a:xfrm>
          <a:prstGeom prst="rect">
            <a:avLst/>
          </a:prstGeom>
        </p:spPr>
      </p:pic>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5"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30" dirty="0"/>
              <a:t>22</a:t>
            </a:fld>
            <a:r>
              <a:rPr spc="-55" dirty="0"/>
              <a:t> </a:t>
            </a:r>
            <a:r>
              <a:rPr spc="150" dirty="0"/>
              <a:t>/</a:t>
            </a:r>
            <a:r>
              <a:rPr spc="-55" dirty="0"/>
              <a:t> </a:t>
            </a:r>
            <a:r>
              <a:rPr spc="-35" dirty="0"/>
              <a:t>12</a:t>
            </a:r>
          </a:p>
        </p:txBody>
      </p:sp>
      <p:pic>
        <p:nvPicPr>
          <p:cNvPr id="7" name="Imag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5976" y="2141293"/>
            <a:ext cx="1569856" cy="960682"/>
          </a:xfrm>
          <a:prstGeom prst="rect">
            <a:avLst/>
          </a:prstGeom>
        </p:spPr>
      </p:pic>
    </p:spTree>
    <p:extLst>
      <p:ext uri="{BB962C8B-B14F-4D97-AF65-F5344CB8AC3E}">
        <p14:creationId xmlns:p14="http://schemas.microsoft.com/office/powerpoint/2010/main" val="1935393362"/>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308858" cy="232756"/>
          </a:xfrm>
          <a:prstGeom prst="rect">
            <a:avLst/>
          </a:prstGeom>
        </p:spPr>
        <p:txBody>
          <a:bodyPr vert="horz" wrap="square" lIns="0" tIns="17145" rIns="0" bIns="0" rtlCol="0">
            <a:spAutoFit/>
          </a:bodyPr>
          <a:lstStyle/>
          <a:p>
            <a:pPr marL="12700">
              <a:lnSpc>
                <a:spcPct val="100000"/>
              </a:lnSpc>
              <a:spcBef>
                <a:spcPts val="135"/>
              </a:spcBef>
            </a:pPr>
            <a:r>
              <a:rPr lang="en-US" spc="-40" dirty="0"/>
              <a:t>La construction du module de </a:t>
            </a:r>
            <a:r>
              <a:rPr lang="en-US" spc="-40" dirty="0" err="1"/>
              <a:t>recherche</a:t>
            </a:r>
            <a:r>
              <a:rPr spc="-50" dirty="0"/>
              <a:t>?</a:t>
            </a:r>
          </a:p>
        </p:txBody>
      </p:sp>
      <p:pic>
        <p:nvPicPr>
          <p:cNvPr id="3" name="object 3"/>
          <p:cNvPicPr/>
          <p:nvPr/>
        </p:nvPicPr>
        <p:blipFill>
          <a:blip r:embed="rId3" cstate="print"/>
          <a:stretch>
            <a:fillRect/>
          </a:stretch>
        </p:blipFill>
        <p:spPr>
          <a:xfrm>
            <a:off x="281089" y="669358"/>
            <a:ext cx="65265" cy="65265"/>
          </a:xfrm>
          <a:prstGeom prst="rect">
            <a:avLst/>
          </a:prstGeom>
        </p:spPr>
      </p:pic>
      <p:sp>
        <p:nvSpPr>
          <p:cNvPr id="4" name="object 4"/>
          <p:cNvSpPr txBox="1"/>
          <p:nvPr/>
        </p:nvSpPr>
        <p:spPr>
          <a:xfrm>
            <a:off x="491880" y="548788"/>
            <a:ext cx="3921760" cy="1009251"/>
          </a:xfrm>
          <a:prstGeom prst="rect">
            <a:avLst/>
          </a:prstGeom>
        </p:spPr>
        <p:txBody>
          <a:bodyPr vert="horz" wrap="square" lIns="0" tIns="49530" rIns="0" bIns="0" rtlCol="0">
            <a:spAutoFit/>
          </a:bodyPr>
          <a:lstStyle/>
          <a:p>
            <a:pPr marL="25400">
              <a:lnSpc>
                <a:spcPct val="100000"/>
              </a:lnSpc>
              <a:spcBef>
                <a:spcPts val="390"/>
              </a:spcBef>
            </a:pPr>
            <a:r>
              <a:rPr lang="en-US" sz="1100" spc="-20" dirty="0">
                <a:latin typeface="Tahoma"/>
                <a:cs typeface="Tahoma"/>
              </a:rPr>
              <a:t>Les classes </a:t>
            </a:r>
            <a:r>
              <a:rPr lang="en-US" sz="1100" spc="-20" dirty="0" err="1">
                <a:latin typeface="Tahoma"/>
                <a:cs typeface="Tahoma"/>
              </a:rPr>
              <a:t>utiliser</a:t>
            </a:r>
            <a:r>
              <a:rPr lang="en-US" sz="1100" spc="-20" dirty="0">
                <a:latin typeface="Tahoma"/>
                <a:cs typeface="Tahoma"/>
              </a:rPr>
              <a:t> :</a:t>
            </a:r>
          </a:p>
          <a:p>
            <a:pPr marL="25400">
              <a:lnSpc>
                <a:spcPct val="100000"/>
              </a:lnSpc>
              <a:spcBef>
                <a:spcPts val="390"/>
              </a:spcBef>
            </a:pPr>
            <a:r>
              <a:rPr lang="en-US" sz="1100" spc="-20" dirty="0">
                <a:latin typeface="Tahoma"/>
                <a:cs typeface="Tahoma"/>
              </a:rPr>
              <a:t>	</a:t>
            </a:r>
            <a:r>
              <a:rPr lang="en-US" sz="900" spc="-20" dirty="0" err="1">
                <a:latin typeface="Tahoma"/>
                <a:cs typeface="Tahoma"/>
              </a:rPr>
              <a:t>QuryParser</a:t>
            </a:r>
            <a:endParaRPr lang="en-US" sz="900" spc="-20" dirty="0">
              <a:latin typeface="Tahoma"/>
              <a:cs typeface="Tahoma"/>
            </a:endParaRPr>
          </a:p>
          <a:p>
            <a:pPr marL="25400">
              <a:lnSpc>
                <a:spcPct val="100000"/>
              </a:lnSpc>
              <a:spcBef>
                <a:spcPts val="390"/>
              </a:spcBef>
            </a:pPr>
            <a:r>
              <a:rPr lang="en-US" sz="900" spc="-20" dirty="0">
                <a:latin typeface="Tahoma"/>
                <a:cs typeface="Tahoma"/>
              </a:rPr>
              <a:t>	Query</a:t>
            </a:r>
          </a:p>
          <a:p>
            <a:pPr marL="25400">
              <a:lnSpc>
                <a:spcPct val="100000"/>
              </a:lnSpc>
              <a:spcBef>
                <a:spcPts val="390"/>
              </a:spcBef>
            </a:pPr>
            <a:r>
              <a:rPr lang="en-US" sz="900" spc="-20" dirty="0">
                <a:latin typeface="Tahoma"/>
                <a:cs typeface="Tahoma"/>
              </a:rPr>
              <a:t>	</a:t>
            </a:r>
            <a:r>
              <a:rPr lang="en-US" sz="900" spc="-20" dirty="0" err="1">
                <a:latin typeface="Tahoma"/>
                <a:cs typeface="Tahoma"/>
              </a:rPr>
              <a:t>IndexSearcher</a:t>
            </a:r>
            <a:endParaRPr lang="en-US" sz="900" spc="-20" dirty="0">
              <a:latin typeface="Tahoma"/>
              <a:cs typeface="Tahoma"/>
            </a:endParaRPr>
          </a:p>
          <a:p>
            <a:pPr marL="25400">
              <a:lnSpc>
                <a:spcPct val="100000"/>
              </a:lnSpc>
              <a:spcBef>
                <a:spcPts val="390"/>
              </a:spcBef>
            </a:pPr>
            <a:r>
              <a:rPr lang="en-US" sz="900" spc="-20" dirty="0">
                <a:latin typeface="Tahoma"/>
                <a:cs typeface="Tahoma"/>
              </a:rPr>
              <a:t>	Hits</a:t>
            </a:r>
            <a:endParaRPr sz="700" dirty="0">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4"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23</a:t>
            </a:fld>
            <a:r>
              <a:rPr spc="-60" dirty="0"/>
              <a:t> </a:t>
            </a:r>
            <a:r>
              <a:rPr spc="150" dirty="0"/>
              <a:t>/</a:t>
            </a:r>
            <a:r>
              <a:rPr spc="-60" dirty="0"/>
              <a:t> </a:t>
            </a:r>
            <a:r>
              <a:rPr spc="-25" dirty="0"/>
              <a:t>12</a:t>
            </a:r>
          </a:p>
        </p:txBody>
      </p:sp>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6354" y="1781748"/>
            <a:ext cx="4058158" cy="1082153"/>
          </a:xfrm>
          <a:prstGeom prst="rect">
            <a:avLst/>
          </a:prstGeom>
        </p:spPr>
      </p:pic>
    </p:spTree>
    <p:extLst>
      <p:ext uri="{BB962C8B-B14F-4D97-AF65-F5344CB8AC3E}">
        <p14:creationId xmlns:p14="http://schemas.microsoft.com/office/powerpoint/2010/main" val="400908948"/>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308858" cy="232756"/>
          </a:xfrm>
          <a:prstGeom prst="rect">
            <a:avLst/>
          </a:prstGeom>
        </p:spPr>
        <p:txBody>
          <a:bodyPr vert="horz" wrap="square" lIns="0" tIns="17145" rIns="0" bIns="0" rtlCol="0">
            <a:spAutoFit/>
          </a:bodyPr>
          <a:lstStyle/>
          <a:p>
            <a:pPr marL="12700">
              <a:lnSpc>
                <a:spcPct val="100000"/>
              </a:lnSpc>
              <a:spcBef>
                <a:spcPts val="135"/>
              </a:spcBef>
            </a:pPr>
            <a:r>
              <a:rPr lang="fr-FR" dirty="0"/>
              <a:t>Expression de requête</a:t>
            </a:r>
            <a:endParaRPr spc="-50" dirty="0"/>
          </a:p>
        </p:txBody>
      </p:sp>
      <p:pic>
        <p:nvPicPr>
          <p:cNvPr id="3" name="object 3"/>
          <p:cNvPicPr/>
          <p:nvPr/>
        </p:nvPicPr>
        <p:blipFill>
          <a:blip r:embed="rId2" cstate="print"/>
          <a:stretch>
            <a:fillRect/>
          </a:stretch>
        </p:blipFill>
        <p:spPr>
          <a:xfrm>
            <a:off x="281089" y="669358"/>
            <a:ext cx="65265" cy="65265"/>
          </a:xfrm>
          <a:prstGeom prst="rect">
            <a:avLst/>
          </a:prstGeom>
        </p:spPr>
      </p:pic>
      <p:sp>
        <p:nvSpPr>
          <p:cNvPr id="4" name="object 4"/>
          <p:cNvSpPr txBox="1"/>
          <p:nvPr/>
        </p:nvSpPr>
        <p:spPr>
          <a:xfrm>
            <a:off x="491880" y="548788"/>
            <a:ext cx="3921760" cy="814325"/>
          </a:xfrm>
          <a:prstGeom prst="rect">
            <a:avLst/>
          </a:prstGeom>
        </p:spPr>
        <p:txBody>
          <a:bodyPr vert="horz" wrap="square" lIns="0" tIns="49530" rIns="0" bIns="0" rtlCol="0">
            <a:spAutoFit/>
          </a:bodyPr>
          <a:lstStyle/>
          <a:p>
            <a:pPr marL="25400">
              <a:lnSpc>
                <a:spcPct val="100000"/>
              </a:lnSpc>
              <a:spcBef>
                <a:spcPts val="390"/>
              </a:spcBef>
            </a:pPr>
            <a:r>
              <a:rPr lang="fr-FR" sz="1100" dirty="0"/>
              <a:t>C'est l'entrée de l'utilisateur qui spécifie ce qu'il souhaite rechercher dans l'index. </a:t>
            </a:r>
          </a:p>
          <a:p>
            <a:pPr marL="25400">
              <a:lnSpc>
                <a:spcPct val="100000"/>
              </a:lnSpc>
              <a:spcBef>
                <a:spcPts val="390"/>
              </a:spcBef>
            </a:pPr>
            <a:endParaRPr lang="en-US" sz="1100" dirty="0">
              <a:latin typeface="Tahoma"/>
              <a:cs typeface="Tahoma"/>
            </a:endParaRPr>
          </a:p>
          <a:p>
            <a:pPr marL="25400">
              <a:lnSpc>
                <a:spcPct val="100000"/>
              </a:lnSpc>
              <a:spcBef>
                <a:spcPts val="390"/>
              </a:spcBef>
            </a:pPr>
            <a:r>
              <a:rPr lang="fr-FR" sz="1050" dirty="0">
                <a:latin typeface="Tahoma"/>
                <a:cs typeface="Tahoma"/>
              </a:rPr>
              <a:t>exemple, une recherche comme : "</a:t>
            </a:r>
            <a:r>
              <a:rPr lang="fr-FR" sz="1050" dirty="0" err="1">
                <a:latin typeface="Tahoma"/>
                <a:cs typeface="Tahoma"/>
              </a:rPr>
              <a:t>proctoring</a:t>
            </a:r>
            <a:r>
              <a:rPr lang="fr-FR" sz="1050" dirty="0">
                <a:latin typeface="Tahoma"/>
                <a:cs typeface="Tahoma"/>
              </a:rPr>
              <a:t> AND AI"</a:t>
            </a:r>
            <a:endParaRPr sz="1050" dirty="0">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24</a:t>
            </a:fld>
            <a:r>
              <a:rPr spc="-60" dirty="0"/>
              <a:t> </a:t>
            </a:r>
            <a:r>
              <a:rPr spc="150" dirty="0"/>
              <a:t>/</a:t>
            </a:r>
            <a:r>
              <a:rPr spc="-60" dirty="0"/>
              <a:t> </a:t>
            </a:r>
            <a:r>
              <a:rPr spc="-25" dirty="0"/>
              <a:t>12</a:t>
            </a:r>
          </a:p>
        </p:txBody>
      </p:sp>
      <p:pic>
        <p:nvPicPr>
          <p:cNvPr id="17" name="object 3"/>
          <p:cNvPicPr/>
          <p:nvPr/>
        </p:nvPicPr>
        <p:blipFill>
          <a:blip r:embed="rId2" cstate="print"/>
          <a:stretch>
            <a:fillRect/>
          </a:stretch>
        </p:blipFill>
        <p:spPr>
          <a:xfrm>
            <a:off x="281089" y="1252379"/>
            <a:ext cx="65265" cy="65265"/>
          </a:xfrm>
          <a:prstGeom prst="rect">
            <a:avLst/>
          </a:prstGeom>
        </p:spPr>
      </p:pic>
      <p:pic>
        <p:nvPicPr>
          <p:cNvPr id="6" name="Picture 5">
            <a:extLst>
              <a:ext uri="{FF2B5EF4-FFF2-40B4-BE49-F238E27FC236}">
                <a16:creationId xmlns:a16="http://schemas.microsoft.com/office/drawing/2014/main" id="{31B19A3D-821C-B342-001E-48650AB2F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283" y="1606618"/>
            <a:ext cx="3219450" cy="1416558"/>
          </a:xfrm>
          <a:prstGeom prst="rect">
            <a:avLst/>
          </a:prstGeom>
        </p:spPr>
      </p:pic>
    </p:spTree>
    <p:extLst>
      <p:ext uri="{BB962C8B-B14F-4D97-AF65-F5344CB8AC3E}">
        <p14:creationId xmlns:p14="http://schemas.microsoft.com/office/powerpoint/2010/main" val="2077385778"/>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308858" cy="232756"/>
          </a:xfrm>
          <a:prstGeom prst="rect">
            <a:avLst/>
          </a:prstGeom>
        </p:spPr>
        <p:txBody>
          <a:bodyPr vert="horz" wrap="square" lIns="0" tIns="17145" rIns="0" bIns="0" rtlCol="0">
            <a:spAutoFit/>
          </a:bodyPr>
          <a:lstStyle/>
          <a:p>
            <a:pPr marL="12700">
              <a:lnSpc>
                <a:spcPct val="100000"/>
              </a:lnSpc>
              <a:spcBef>
                <a:spcPts val="135"/>
              </a:spcBef>
            </a:pPr>
            <a:r>
              <a:rPr lang="fr-FR" b="1" dirty="0"/>
              <a:t>Analyzer</a:t>
            </a:r>
            <a:r>
              <a:rPr lang="fr-FR" dirty="0"/>
              <a:t> </a:t>
            </a:r>
            <a:endParaRPr spc="-50" dirty="0"/>
          </a:p>
        </p:txBody>
      </p:sp>
      <p:pic>
        <p:nvPicPr>
          <p:cNvPr id="3" name="object 3"/>
          <p:cNvPicPr/>
          <p:nvPr/>
        </p:nvPicPr>
        <p:blipFill>
          <a:blip r:embed="rId2" cstate="print"/>
          <a:stretch>
            <a:fillRect/>
          </a:stretch>
        </p:blipFill>
        <p:spPr>
          <a:xfrm>
            <a:off x="346354" y="890171"/>
            <a:ext cx="65265" cy="65265"/>
          </a:xfrm>
          <a:prstGeom prst="rect">
            <a:avLst/>
          </a:prstGeom>
        </p:spPr>
      </p:pic>
      <p:sp>
        <p:nvSpPr>
          <p:cNvPr id="4" name="object 4"/>
          <p:cNvSpPr txBox="1"/>
          <p:nvPr/>
        </p:nvSpPr>
        <p:spPr>
          <a:xfrm>
            <a:off x="491880" y="548788"/>
            <a:ext cx="3921760" cy="424475"/>
          </a:xfrm>
          <a:prstGeom prst="rect">
            <a:avLst/>
          </a:prstGeom>
        </p:spPr>
        <p:txBody>
          <a:bodyPr vert="horz" wrap="square" lIns="0" tIns="49530" rIns="0" bIns="0" rtlCol="0">
            <a:spAutoFit/>
          </a:bodyPr>
          <a:lstStyle/>
          <a:p>
            <a:pPr marL="25400">
              <a:lnSpc>
                <a:spcPct val="100000"/>
              </a:lnSpc>
              <a:spcBef>
                <a:spcPts val="390"/>
              </a:spcBef>
            </a:pPr>
            <a:endParaRPr lang="en-US" sz="1050" dirty="0">
              <a:latin typeface="Tahoma"/>
              <a:cs typeface="Tahoma"/>
            </a:endParaRPr>
          </a:p>
          <a:p>
            <a:pPr marL="25400">
              <a:lnSpc>
                <a:spcPct val="100000"/>
              </a:lnSpc>
              <a:spcBef>
                <a:spcPts val="390"/>
              </a:spcBef>
            </a:pPr>
            <a:r>
              <a:rPr lang="fr-FR" sz="1050" dirty="0"/>
              <a:t>Utilise le même </a:t>
            </a:r>
            <a:r>
              <a:rPr lang="fr-FR" sz="1050" dirty="0" err="1"/>
              <a:t>analyzer</a:t>
            </a:r>
            <a:r>
              <a:rPr lang="fr-FR" sz="1050" dirty="0"/>
              <a:t> que celui utilisé lors de l'indexation.</a:t>
            </a:r>
            <a:endParaRPr sz="1050" dirty="0">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25</a:t>
            </a:fld>
            <a:r>
              <a:rPr spc="-60" dirty="0"/>
              <a:t> </a:t>
            </a:r>
            <a:r>
              <a:rPr spc="150" dirty="0"/>
              <a:t>/</a:t>
            </a:r>
            <a:r>
              <a:rPr spc="-60" dirty="0"/>
              <a:t> </a:t>
            </a:r>
            <a:r>
              <a:rPr spc="-25" dirty="0"/>
              <a:t>12</a:t>
            </a:r>
          </a:p>
        </p:txBody>
      </p:sp>
      <p:pic>
        <p:nvPicPr>
          <p:cNvPr id="5" name="Image 17">
            <a:extLst>
              <a:ext uri="{FF2B5EF4-FFF2-40B4-BE49-F238E27FC236}">
                <a16:creationId xmlns:a16="http://schemas.microsoft.com/office/drawing/2014/main" id="{4F306757-3139-D594-D0EB-C40231F4A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743" y="1394943"/>
            <a:ext cx="3195241" cy="1537743"/>
          </a:xfrm>
          <a:prstGeom prst="rect">
            <a:avLst/>
          </a:prstGeom>
        </p:spPr>
      </p:pic>
    </p:spTree>
    <p:extLst>
      <p:ext uri="{BB962C8B-B14F-4D97-AF65-F5344CB8AC3E}">
        <p14:creationId xmlns:p14="http://schemas.microsoft.com/office/powerpoint/2010/main" val="1460978459"/>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308858" cy="232756"/>
          </a:xfrm>
          <a:prstGeom prst="rect">
            <a:avLst/>
          </a:prstGeom>
        </p:spPr>
        <p:txBody>
          <a:bodyPr vert="horz" wrap="square" lIns="0" tIns="17145" rIns="0" bIns="0" rtlCol="0">
            <a:spAutoFit/>
          </a:bodyPr>
          <a:lstStyle/>
          <a:p>
            <a:pPr marL="12700">
              <a:lnSpc>
                <a:spcPct val="100000"/>
              </a:lnSpc>
              <a:spcBef>
                <a:spcPts val="135"/>
              </a:spcBef>
            </a:pPr>
            <a:r>
              <a:rPr lang="fr-FR" b="1" dirty="0" err="1"/>
              <a:t>Query</a:t>
            </a:r>
            <a:r>
              <a:rPr lang="fr-FR" dirty="0"/>
              <a:t>  </a:t>
            </a:r>
            <a:endParaRPr spc="-50" dirty="0"/>
          </a:p>
        </p:txBody>
      </p:sp>
      <p:pic>
        <p:nvPicPr>
          <p:cNvPr id="3" name="object 3"/>
          <p:cNvPicPr/>
          <p:nvPr/>
        </p:nvPicPr>
        <p:blipFill>
          <a:blip r:embed="rId2" cstate="print"/>
          <a:stretch>
            <a:fillRect/>
          </a:stretch>
        </p:blipFill>
        <p:spPr>
          <a:xfrm>
            <a:off x="281089" y="669358"/>
            <a:ext cx="65265" cy="65265"/>
          </a:xfrm>
          <a:prstGeom prst="rect">
            <a:avLst/>
          </a:prstGeom>
        </p:spPr>
      </p:pic>
      <p:sp>
        <p:nvSpPr>
          <p:cNvPr id="4" name="object 4"/>
          <p:cNvSpPr txBox="1"/>
          <p:nvPr/>
        </p:nvSpPr>
        <p:spPr>
          <a:xfrm>
            <a:off x="491880" y="548788"/>
            <a:ext cx="3921760" cy="1299074"/>
          </a:xfrm>
          <a:prstGeom prst="rect">
            <a:avLst/>
          </a:prstGeom>
        </p:spPr>
        <p:txBody>
          <a:bodyPr vert="horz" wrap="square" lIns="0" tIns="49530" rIns="0" bIns="0" rtlCol="0">
            <a:spAutoFit/>
          </a:bodyPr>
          <a:lstStyle/>
          <a:p>
            <a:pPr marL="25400">
              <a:lnSpc>
                <a:spcPct val="100000"/>
              </a:lnSpc>
              <a:spcBef>
                <a:spcPts val="390"/>
              </a:spcBef>
            </a:pPr>
            <a:r>
              <a:rPr lang="fr-FR" sz="1100" dirty="0"/>
              <a:t>Objet de recherche créé après l'analyse de l'expression de requête.</a:t>
            </a:r>
          </a:p>
          <a:p>
            <a:pPr marL="25400">
              <a:lnSpc>
                <a:spcPct val="100000"/>
              </a:lnSpc>
              <a:spcBef>
                <a:spcPts val="390"/>
              </a:spcBef>
            </a:pPr>
            <a:r>
              <a:rPr lang="fr-FR" sz="1050" dirty="0"/>
              <a:t>Représente la requête sous une forme compréhensible par Lucene.</a:t>
            </a:r>
          </a:p>
          <a:p>
            <a:pPr marL="25400">
              <a:lnSpc>
                <a:spcPct val="100000"/>
              </a:lnSpc>
              <a:spcBef>
                <a:spcPts val="390"/>
              </a:spcBef>
            </a:pPr>
            <a:r>
              <a:rPr lang="fr-FR" sz="1050" dirty="0"/>
              <a:t>Par exemple : une requête Query peut correspondre à un champ précis (comme content ou title) et combiner plusieurs mots-clés avec des opérateurs (AND, OR, etc.).</a:t>
            </a:r>
            <a:endParaRPr sz="1050" dirty="0">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26</a:t>
            </a:fld>
            <a:r>
              <a:rPr spc="-60" dirty="0"/>
              <a:t> </a:t>
            </a:r>
            <a:r>
              <a:rPr spc="150" dirty="0"/>
              <a:t>/</a:t>
            </a:r>
            <a:r>
              <a:rPr spc="-60" dirty="0"/>
              <a:t> </a:t>
            </a:r>
            <a:r>
              <a:rPr spc="-25" dirty="0"/>
              <a:t>12</a:t>
            </a:r>
          </a:p>
        </p:txBody>
      </p:sp>
      <p:pic>
        <p:nvPicPr>
          <p:cNvPr id="17" name="object 3"/>
          <p:cNvPicPr/>
          <p:nvPr/>
        </p:nvPicPr>
        <p:blipFill>
          <a:blip r:embed="rId2" cstate="print"/>
          <a:stretch>
            <a:fillRect/>
          </a:stretch>
        </p:blipFill>
        <p:spPr>
          <a:xfrm>
            <a:off x="281089" y="1044815"/>
            <a:ext cx="65265" cy="65265"/>
          </a:xfrm>
          <a:prstGeom prst="rect">
            <a:avLst/>
          </a:prstGeom>
        </p:spPr>
      </p:pic>
      <p:pic>
        <p:nvPicPr>
          <p:cNvPr id="21" name="Picture 20">
            <a:extLst>
              <a:ext uri="{FF2B5EF4-FFF2-40B4-BE49-F238E27FC236}">
                <a16:creationId xmlns:a16="http://schemas.microsoft.com/office/drawing/2014/main" id="{1F22A29E-0B44-B9F5-A756-D12F65340E55}"/>
              </a:ext>
            </a:extLst>
          </p:cNvPr>
          <p:cNvPicPr>
            <a:picLocks noChangeAspect="1"/>
          </p:cNvPicPr>
          <p:nvPr/>
        </p:nvPicPr>
        <p:blipFill>
          <a:blip r:embed="rId4"/>
          <a:stretch>
            <a:fillRect/>
          </a:stretch>
        </p:blipFill>
        <p:spPr>
          <a:xfrm>
            <a:off x="1497820" y="2187575"/>
            <a:ext cx="1830348" cy="409530"/>
          </a:xfrm>
          <a:prstGeom prst="rect">
            <a:avLst/>
          </a:prstGeom>
        </p:spPr>
      </p:pic>
    </p:spTree>
    <p:extLst>
      <p:ext uri="{BB962C8B-B14F-4D97-AF65-F5344CB8AC3E}">
        <p14:creationId xmlns:p14="http://schemas.microsoft.com/office/powerpoint/2010/main" val="869028031"/>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308858" cy="232756"/>
          </a:xfrm>
          <a:prstGeom prst="rect">
            <a:avLst/>
          </a:prstGeom>
        </p:spPr>
        <p:txBody>
          <a:bodyPr vert="horz" wrap="square" lIns="0" tIns="17145" rIns="0" bIns="0" rtlCol="0">
            <a:spAutoFit/>
          </a:bodyPr>
          <a:lstStyle/>
          <a:p>
            <a:pPr marL="12700">
              <a:lnSpc>
                <a:spcPct val="100000"/>
              </a:lnSpc>
              <a:spcBef>
                <a:spcPts val="135"/>
              </a:spcBef>
            </a:pPr>
            <a:r>
              <a:rPr lang="fr-FR" b="1" dirty="0" err="1"/>
              <a:t>QueryParser</a:t>
            </a:r>
            <a:r>
              <a:rPr lang="fr-FR" dirty="0"/>
              <a:t> :  </a:t>
            </a:r>
            <a:endParaRPr spc="-50" dirty="0"/>
          </a:p>
        </p:txBody>
      </p:sp>
      <p:pic>
        <p:nvPicPr>
          <p:cNvPr id="3" name="object 3"/>
          <p:cNvPicPr/>
          <p:nvPr/>
        </p:nvPicPr>
        <p:blipFill>
          <a:blip r:embed="rId2" cstate="print"/>
          <a:stretch>
            <a:fillRect/>
          </a:stretch>
        </p:blipFill>
        <p:spPr>
          <a:xfrm>
            <a:off x="281089" y="669358"/>
            <a:ext cx="65265" cy="65265"/>
          </a:xfrm>
          <a:prstGeom prst="rect">
            <a:avLst/>
          </a:prstGeom>
        </p:spPr>
      </p:pic>
      <p:sp>
        <p:nvSpPr>
          <p:cNvPr id="4" name="object 4"/>
          <p:cNvSpPr txBox="1"/>
          <p:nvPr/>
        </p:nvSpPr>
        <p:spPr>
          <a:xfrm>
            <a:off x="491880" y="548788"/>
            <a:ext cx="3921760" cy="998991"/>
          </a:xfrm>
          <a:prstGeom prst="rect">
            <a:avLst/>
          </a:prstGeom>
        </p:spPr>
        <p:txBody>
          <a:bodyPr vert="horz" wrap="square" lIns="0" tIns="49530" rIns="0" bIns="0" rtlCol="0">
            <a:spAutoFit/>
          </a:bodyPr>
          <a:lstStyle/>
          <a:p>
            <a:pPr marL="25400">
              <a:lnSpc>
                <a:spcPct val="100000"/>
              </a:lnSpc>
              <a:spcBef>
                <a:spcPts val="390"/>
              </a:spcBef>
            </a:pPr>
            <a:r>
              <a:rPr lang="fr-FR" sz="1100" dirty="0"/>
              <a:t>Interprète l'expression de requête en langage naturel et la transforme en un objet </a:t>
            </a:r>
            <a:r>
              <a:rPr lang="fr-FR" sz="1100" dirty="0" err="1"/>
              <a:t>Query</a:t>
            </a:r>
            <a:r>
              <a:rPr lang="fr-FR" sz="1100" dirty="0"/>
              <a:t>. </a:t>
            </a:r>
          </a:p>
          <a:p>
            <a:pPr marL="25400">
              <a:lnSpc>
                <a:spcPct val="100000"/>
              </a:lnSpc>
              <a:spcBef>
                <a:spcPts val="390"/>
              </a:spcBef>
            </a:pPr>
            <a:endParaRPr lang="fr-FR" sz="1100" dirty="0"/>
          </a:p>
          <a:p>
            <a:pPr marL="25400">
              <a:lnSpc>
                <a:spcPct val="100000"/>
              </a:lnSpc>
              <a:spcBef>
                <a:spcPts val="390"/>
              </a:spcBef>
            </a:pPr>
            <a:r>
              <a:rPr lang="fr-FR" sz="1100" dirty="0"/>
              <a:t>Exemple : "</a:t>
            </a:r>
            <a:r>
              <a:rPr lang="fr-FR" sz="1100" dirty="0" err="1"/>
              <a:t>proctoring</a:t>
            </a:r>
            <a:r>
              <a:rPr lang="fr-FR" sz="1100" dirty="0"/>
              <a:t> AI" sera traduit en une requête </a:t>
            </a:r>
            <a:r>
              <a:rPr lang="fr-FR" sz="1100" dirty="0" err="1"/>
              <a:t>Query</a:t>
            </a:r>
            <a:r>
              <a:rPr lang="fr-FR" sz="1100" dirty="0"/>
              <a:t> qui recherche ces termes dans les champs spécifiés.</a:t>
            </a:r>
            <a:endParaRPr sz="1050" dirty="0">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27</a:t>
            </a:fld>
            <a:r>
              <a:rPr spc="-60" dirty="0"/>
              <a:t> </a:t>
            </a:r>
            <a:r>
              <a:rPr spc="150" dirty="0"/>
              <a:t>/</a:t>
            </a:r>
            <a:r>
              <a:rPr spc="-60" dirty="0"/>
              <a:t> </a:t>
            </a:r>
            <a:r>
              <a:rPr spc="-25" dirty="0"/>
              <a:t>12</a:t>
            </a:r>
          </a:p>
        </p:txBody>
      </p:sp>
      <p:pic>
        <p:nvPicPr>
          <p:cNvPr id="17" name="object 3"/>
          <p:cNvPicPr/>
          <p:nvPr/>
        </p:nvPicPr>
        <p:blipFill>
          <a:blip r:embed="rId2" cstate="print"/>
          <a:stretch>
            <a:fillRect/>
          </a:stretch>
        </p:blipFill>
        <p:spPr>
          <a:xfrm>
            <a:off x="281089" y="1252379"/>
            <a:ext cx="65265" cy="65265"/>
          </a:xfrm>
          <a:prstGeom prst="rect">
            <a:avLst/>
          </a:prstGeom>
        </p:spPr>
      </p:pic>
      <p:pic>
        <p:nvPicPr>
          <p:cNvPr id="6" name="Picture 5">
            <a:extLst>
              <a:ext uri="{FF2B5EF4-FFF2-40B4-BE49-F238E27FC236}">
                <a16:creationId xmlns:a16="http://schemas.microsoft.com/office/drawing/2014/main" id="{8CAFF2CB-B67A-1DE4-4828-3BF5C3CE3204}"/>
              </a:ext>
            </a:extLst>
          </p:cNvPr>
          <p:cNvPicPr>
            <a:picLocks noChangeAspect="1"/>
          </p:cNvPicPr>
          <p:nvPr/>
        </p:nvPicPr>
        <p:blipFill>
          <a:blip r:embed="rId4"/>
          <a:stretch>
            <a:fillRect/>
          </a:stretch>
        </p:blipFill>
        <p:spPr>
          <a:xfrm>
            <a:off x="1742930" y="1995672"/>
            <a:ext cx="1157916" cy="451391"/>
          </a:xfrm>
          <a:prstGeom prst="rect">
            <a:avLst/>
          </a:prstGeom>
        </p:spPr>
      </p:pic>
    </p:spTree>
    <p:extLst>
      <p:ext uri="{BB962C8B-B14F-4D97-AF65-F5344CB8AC3E}">
        <p14:creationId xmlns:p14="http://schemas.microsoft.com/office/powerpoint/2010/main" val="2311984124"/>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308858" cy="232756"/>
          </a:xfrm>
          <a:prstGeom prst="rect">
            <a:avLst/>
          </a:prstGeom>
        </p:spPr>
        <p:txBody>
          <a:bodyPr vert="horz" wrap="square" lIns="0" tIns="17145" rIns="0" bIns="0" rtlCol="0">
            <a:spAutoFit/>
          </a:bodyPr>
          <a:lstStyle/>
          <a:p>
            <a:r>
              <a:rPr lang="fr-FR" b="1" dirty="0" err="1"/>
              <a:t>IndexSearcher</a:t>
            </a:r>
            <a:r>
              <a:rPr lang="fr-FR" dirty="0"/>
              <a:t> </a:t>
            </a:r>
          </a:p>
        </p:txBody>
      </p:sp>
      <p:pic>
        <p:nvPicPr>
          <p:cNvPr id="3" name="object 3"/>
          <p:cNvPicPr/>
          <p:nvPr/>
        </p:nvPicPr>
        <p:blipFill>
          <a:blip r:embed="rId2" cstate="print"/>
          <a:stretch>
            <a:fillRect/>
          </a:stretch>
        </p:blipFill>
        <p:spPr>
          <a:xfrm>
            <a:off x="281089" y="669358"/>
            <a:ext cx="65265" cy="65265"/>
          </a:xfrm>
          <a:prstGeom prst="rect">
            <a:avLst/>
          </a:prstGeom>
        </p:spPr>
      </p:pic>
      <p:sp>
        <p:nvSpPr>
          <p:cNvPr id="4" name="object 4"/>
          <p:cNvSpPr txBox="1"/>
          <p:nvPr/>
        </p:nvSpPr>
        <p:spPr>
          <a:xfrm>
            <a:off x="491880" y="548788"/>
            <a:ext cx="3921760" cy="998991"/>
          </a:xfrm>
          <a:prstGeom prst="rect">
            <a:avLst/>
          </a:prstGeom>
        </p:spPr>
        <p:txBody>
          <a:bodyPr vert="horz" wrap="square" lIns="0" tIns="49530" rIns="0" bIns="0" rtlCol="0">
            <a:spAutoFit/>
          </a:bodyPr>
          <a:lstStyle/>
          <a:p>
            <a:pPr marL="25400">
              <a:lnSpc>
                <a:spcPct val="100000"/>
              </a:lnSpc>
              <a:spcBef>
                <a:spcPts val="390"/>
              </a:spcBef>
            </a:pPr>
            <a:r>
              <a:rPr lang="fr-FR" sz="1100" dirty="0"/>
              <a:t>Effectue la recherche réelle dans l'index en utilisant l'objet </a:t>
            </a:r>
            <a:r>
              <a:rPr lang="fr-FR" sz="1100" dirty="0" err="1"/>
              <a:t>Query</a:t>
            </a:r>
            <a:r>
              <a:rPr lang="fr-FR" sz="1100" dirty="0"/>
              <a:t>. </a:t>
            </a:r>
          </a:p>
          <a:p>
            <a:pPr marL="25400">
              <a:lnSpc>
                <a:spcPct val="100000"/>
              </a:lnSpc>
              <a:spcBef>
                <a:spcPts val="390"/>
              </a:spcBef>
            </a:pPr>
            <a:endParaRPr lang="fr-FR" sz="1100" dirty="0"/>
          </a:p>
          <a:p>
            <a:pPr marL="25400">
              <a:lnSpc>
                <a:spcPct val="100000"/>
              </a:lnSpc>
              <a:spcBef>
                <a:spcPts val="390"/>
              </a:spcBef>
            </a:pPr>
            <a:r>
              <a:rPr lang="fr-FR" sz="1100" dirty="0"/>
              <a:t>Accède à l'index (répertoire de stockage) et identifie les documents correspondant aux critères de recherche.</a:t>
            </a:r>
            <a:endParaRPr sz="1050" dirty="0">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28</a:t>
            </a:fld>
            <a:r>
              <a:rPr spc="-60" dirty="0"/>
              <a:t> </a:t>
            </a:r>
            <a:r>
              <a:rPr spc="150" dirty="0"/>
              <a:t>/</a:t>
            </a:r>
            <a:r>
              <a:rPr spc="-60" dirty="0"/>
              <a:t> </a:t>
            </a:r>
            <a:r>
              <a:rPr spc="-25" dirty="0"/>
              <a:t>12</a:t>
            </a:r>
          </a:p>
        </p:txBody>
      </p:sp>
      <p:pic>
        <p:nvPicPr>
          <p:cNvPr id="17" name="object 3"/>
          <p:cNvPicPr/>
          <p:nvPr/>
        </p:nvPicPr>
        <p:blipFill>
          <a:blip r:embed="rId2" cstate="print"/>
          <a:stretch>
            <a:fillRect/>
          </a:stretch>
        </p:blipFill>
        <p:spPr>
          <a:xfrm>
            <a:off x="281089" y="1252379"/>
            <a:ext cx="65265" cy="65265"/>
          </a:xfrm>
          <a:prstGeom prst="rect">
            <a:avLst/>
          </a:prstGeom>
        </p:spPr>
      </p:pic>
      <p:pic>
        <p:nvPicPr>
          <p:cNvPr id="6" name="Picture 5">
            <a:extLst>
              <a:ext uri="{FF2B5EF4-FFF2-40B4-BE49-F238E27FC236}">
                <a16:creationId xmlns:a16="http://schemas.microsoft.com/office/drawing/2014/main" id="{57090E73-4575-ECF0-4502-3230DEC31921}"/>
              </a:ext>
            </a:extLst>
          </p:cNvPr>
          <p:cNvPicPr>
            <a:picLocks noChangeAspect="1"/>
          </p:cNvPicPr>
          <p:nvPr/>
        </p:nvPicPr>
        <p:blipFill>
          <a:blip r:embed="rId4"/>
          <a:stretch>
            <a:fillRect/>
          </a:stretch>
        </p:blipFill>
        <p:spPr>
          <a:xfrm>
            <a:off x="1584996" y="2035175"/>
            <a:ext cx="1290710" cy="586687"/>
          </a:xfrm>
          <a:prstGeom prst="rect">
            <a:avLst/>
          </a:prstGeom>
        </p:spPr>
      </p:pic>
    </p:spTree>
    <p:extLst>
      <p:ext uri="{BB962C8B-B14F-4D97-AF65-F5344CB8AC3E}">
        <p14:creationId xmlns:p14="http://schemas.microsoft.com/office/powerpoint/2010/main" val="2589575525"/>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308858" cy="232756"/>
          </a:xfrm>
          <a:prstGeom prst="rect">
            <a:avLst/>
          </a:prstGeom>
        </p:spPr>
        <p:txBody>
          <a:bodyPr vert="horz" wrap="square" lIns="0" tIns="17145" rIns="0" bIns="0" rtlCol="0">
            <a:spAutoFit/>
          </a:bodyPr>
          <a:lstStyle/>
          <a:p>
            <a:r>
              <a:rPr lang="fr-FR" b="1" dirty="0"/>
              <a:t>Index (Répertoire de stockage)</a:t>
            </a:r>
            <a:r>
              <a:rPr lang="fr-FR" dirty="0"/>
              <a:t> :</a:t>
            </a:r>
          </a:p>
        </p:txBody>
      </p:sp>
      <p:pic>
        <p:nvPicPr>
          <p:cNvPr id="3" name="object 3"/>
          <p:cNvPicPr/>
          <p:nvPr/>
        </p:nvPicPr>
        <p:blipFill>
          <a:blip r:embed="rId2" cstate="print"/>
          <a:stretch>
            <a:fillRect/>
          </a:stretch>
        </p:blipFill>
        <p:spPr>
          <a:xfrm>
            <a:off x="281089" y="669358"/>
            <a:ext cx="65265" cy="65265"/>
          </a:xfrm>
          <a:prstGeom prst="rect">
            <a:avLst/>
          </a:prstGeom>
        </p:spPr>
      </p:pic>
      <p:sp>
        <p:nvSpPr>
          <p:cNvPr id="4" name="object 4"/>
          <p:cNvSpPr txBox="1"/>
          <p:nvPr/>
        </p:nvSpPr>
        <p:spPr>
          <a:xfrm>
            <a:off x="491880" y="548788"/>
            <a:ext cx="3921760" cy="219291"/>
          </a:xfrm>
          <a:prstGeom prst="rect">
            <a:avLst/>
          </a:prstGeom>
        </p:spPr>
        <p:txBody>
          <a:bodyPr vert="horz" wrap="square" lIns="0" tIns="49530" rIns="0" bIns="0" rtlCol="0">
            <a:spAutoFit/>
          </a:bodyPr>
          <a:lstStyle/>
          <a:p>
            <a:pPr marL="25400">
              <a:lnSpc>
                <a:spcPct val="100000"/>
              </a:lnSpc>
              <a:spcBef>
                <a:spcPts val="390"/>
              </a:spcBef>
            </a:pPr>
            <a:r>
              <a:rPr lang="fr-FR" sz="1100" dirty="0"/>
              <a:t>C'est le même index que celui créé lors de l'étape d'indexation.</a:t>
            </a:r>
            <a:endParaRPr sz="1050" dirty="0">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29</a:t>
            </a:fld>
            <a:r>
              <a:rPr spc="-60" dirty="0"/>
              <a:t> </a:t>
            </a:r>
            <a:r>
              <a:rPr spc="150" dirty="0"/>
              <a:t>/</a:t>
            </a:r>
            <a:r>
              <a:rPr spc="-60" dirty="0"/>
              <a:t> </a:t>
            </a:r>
            <a:r>
              <a:rPr spc="-25" dirty="0"/>
              <a:t>12</a:t>
            </a:r>
          </a:p>
        </p:txBody>
      </p:sp>
      <p:pic>
        <p:nvPicPr>
          <p:cNvPr id="5" name="Image 6">
            <a:extLst>
              <a:ext uri="{FF2B5EF4-FFF2-40B4-BE49-F238E27FC236}">
                <a16:creationId xmlns:a16="http://schemas.microsoft.com/office/drawing/2014/main" id="{C2C07865-23E5-3AF4-D938-527A2D35EE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5794" y="1281887"/>
            <a:ext cx="2533931" cy="1550653"/>
          </a:xfrm>
          <a:prstGeom prst="rect">
            <a:avLst/>
          </a:prstGeom>
        </p:spPr>
      </p:pic>
    </p:spTree>
    <p:extLst>
      <p:ext uri="{BB962C8B-B14F-4D97-AF65-F5344CB8AC3E}">
        <p14:creationId xmlns:p14="http://schemas.microsoft.com/office/powerpoint/2010/main" val="3495882960"/>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7145" rIns="0" bIns="0" rtlCol="0">
            <a:spAutoFit/>
          </a:bodyPr>
          <a:lstStyle/>
          <a:p>
            <a:pPr marL="38100">
              <a:lnSpc>
                <a:spcPct val="100000"/>
              </a:lnSpc>
              <a:spcBef>
                <a:spcPts val="135"/>
              </a:spcBef>
            </a:pPr>
            <a:r>
              <a:rPr spc="-35" dirty="0"/>
              <a:t>Introduction</a:t>
            </a:r>
          </a:p>
        </p:txBody>
      </p:sp>
      <p:pic>
        <p:nvPicPr>
          <p:cNvPr id="3" name="object 3"/>
          <p:cNvPicPr/>
          <p:nvPr/>
        </p:nvPicPr>
        <p:blipFill>
          <a:blip r:embed="rId3" cstate="print"/>
          <a:stretch>
            <a:fillRect/>
          </a:stretch>
        </p:blipFill>
        <p:spPr>
          <a:xfrm>
            <a:off x="281089" y="596874"/>
            <a:ext cx="65265" cy="65265"/>
          </a:xfrm>
          <a:prstGeom prst="rect">
            <a:avLst/>
          </a:prstGeom>
        </p:spPr>
      </p:pic>
      <p:sp>
        <p:nvSpPr>
          <p:cNvPr id="4" name="object 4"/>
          <p:cNvSpPr txBox="1"/>
          <p:nvPr/>
        </p:nvSpPr>
        <p:spPr>
          <a:xfrm>
            <a:off x="402932" y="469643"/>
            <a:ext cx="3713479" cy="860877"/>
          </a:xfrm>
          <a:prstGeom prst="rect">
            <a:avLst/>
          </a:prstGeom>
        </p:spPr>
        <p:txBody>
          <a:bodyPr vert="horz" wrap="square" lIns="0" tIns="12700" rIns="0" bIns="0" rtlCol="0">
            <a:spAutoFit/>
          </a:bodyPr>
          <a:lstStyle/>
          <a:p>
            <a:pPr marL="12700" marR="5080">
              <a:lnSpc>
                <a:spcPct val="125299"/>
              </a:lnSpc>
              <a:spcBef>
                <a:spcPts val="100"/>
              </a:spcBef>
            </a:pPr>
            <a:r>
              <a:rPr sz="1100" spc="-35" dirty="0">
                <a:latin typeface="Tahoma"/>
                <a:cs typeface="Tahoma"/>
              </a:rPr>
              <a:t>Lucene</a:t>
            </a:r>
            <a:r>
              <a:rPr sz="1100" spc="-55" dirty="0">
                <a:latin typeface="Tahoma"/>
                <a:cs typeface="Tahoma"/>
              </a:rPr>
              <a:t> </a:t>
            </a:r>
            <a:r>
              <a:rPr sz="1100" spc="-20" dirty="0">
                <a:latin typeface="Tahoma"/>
                <a:cs typeface="Tahoma"/>
              </a:rPr>
              <a:t>est</a:t>
            </a:r>
            <a:r>
              <a:rPr sz="1100" spc="-45" dirty="0">
                <a:latin typeface="Tahoma"/>
                <a:cs typeface="Tahoma"/>
              </a:rPr>
              <a:t> </a:t>
            </a:r>
            <a:r>
              <a:rPr sz="1100" spc="-50" dirty="0">
                <a:latin typeface="Tahoma"/>
                <a:cs typeface="Tahoma"/>
              </a:rPr>
              <a:t>une</a:t>
            </a:r>
            <a:r>
              <a:rPr sz="1100" spc="-35" dirty="0">
                <a:latin typeface="Tahoma"/>
                <a:cs typeface="Tahoma"/>
              </a:rPr>
              <a:t> bibliot</a:t>
            </a:r>
            <a:r>
              <a:rPr sz="1100" spc="-70" dirty="0">
                <a:latin typeface="Tahoma"/>
                <a:cs typeface="Tahoma"/>
              </a:rPr>
              <a:t>h</a:t>
            </a:r>
            <a:r>
              <a:rPr sz="1100" spc="-610" dirty="0">
                <a:latin typeface="Tahoma"/>
                <a:cs typeface="Tahoma"/>
              </a:rPr>
              <a:t>`</a:t>
            </a:r>
            <a:r>
              <a:rPr sz="1100" spc="-35" dirty="0">
                <a:latin typeface="Tahoma"/>
                <a:cs typeface="Tahoma"/>
              </a:rPr>
              <a:t>eque</a:t>
            </a:r>
            <a:r>
              <a:rPr sz="1100" spc="-5" dirty="0">
                <a:latin typeface="Tahoma"/>
                <a:cs typeface="Tahoma"/>
              </a:rPr>
              <a:t> </a:t>
            </a:r>
            <a:r>
              <a:rPr sz="1100" spc="-25" dirty="0">
                <a:latin typeface="Tahoma"/>
                <a:cs typeface="Tahoma"/>
              </a:rPr>
              <a:t>pour</a:t>
            </a:r>
            <a:r>
              <a:rPr sz="1100" spc="-35" dirty="0">
                <a:latin typeface="Tahoma"/>
                <a:cs typeface="Tahoma"/>
              </a:rPr>
              <a:t> </a:t>
            </a:r>
            <a:r>
              <a:rPr sz="1100" dirty="0">
                <a:latin typeface="Tahoma"/>
                <a:cs typeface="Tahoma"/>
              </a:rPr>
              <a:t>la</a:t>
            </a:r>
            <a:r>
              <a:rPr sz="1100" spc="-35" dirty="0">
                <a:latin typeface="Tahoma"/>
                <a:cs typeface="Tahoma"/>
              </a:rPr>
              <a:t> </a:t>
            </a:r>
            <a:r>
              <a:rPr sz="1100" spc="-55" dirty="0">
                <a:latin typeface="Tahoma"/>
                <a:cs typeface="Tahoma"/>
              </a:rPr>
              <a:t>recherche</a:t>
            </a:r>
            <a:r>
              <a:rPr sz="1100" spc="-35" dirty="0">
                <a:latin typeface="Tahoma"/>
                <a:cs typeface="Tahoma"/>
              </a:rPr>
              <a:t> en </a:t>
            </a:r>
            <a:r>
              <a:rPr sz="1100" spc="-25" dirty="0">
                <a:latin typeface="Tahoma"/>
                <a:cs typeface="Tahoma"/>
              </a:rPr>
              <a:t>texte</a:t>
            </a:r>
            <a:r>
              <a:rPr sz="1100" spc="-35" dirty="0">
                <a:latin typeface="Tahoma"/>
                <a:cs typeface="Tahoma"/>
              </a:rPr>
              <a:t> </a:t>
            </a:r>
            <a:r>
              <a:rPr sz="1100" spc="-25" dirty="0" err="1">
                <a:latin typeface="Tahoma"/>
                <a:cs typeface="Tahoma"/>
              </a:rPr>
              <a:t>in</a:t>
            </a:r>
            <a:r>
              <a:rPr sz="1100" spc="-60" dirty="0" err="1">
                <a:latin typeface="Tahoma"/>
                <a:cs typeface="Tahoma"/>
              </a:rPr>
              <a:t>t</a:t>
            </a:r>
            <a:r>
              <a:rPr sz="1100" spc="-595" dirty="0" err="1">
                <a:latin typeface="Tahoma"/>
                <a:cs typeface="Tahoma"/>
              </a:rPr>
              <a:t>´</a:t>
            </a:r>
            <a:r>
              <a:rPr sz="1100" spc="-25" dirty="0" err="1">
                <a:latin typeface="Tahoma"/>
                <a:cs typeface="Tahoma"/>
              </a:rPr>
              <a:t>egral</a:t>
            </a:r>
            <a:r>
              <a:rPr sz="1100" spc="-25" dirty="0">
                <a:latin typeface="Tahoma"/>
                <a:cs typeface="Tahoma"/>
              </a:rPr>
              <a:t>.</a:t>
            </a:r>
            <a:endParaRPr lang="en-US" sz="1100" spc="-25" dirty="0">
              <a:latin typeface="Tahoma"/>
              <a:cs typeface="Tahoma"/>
            </a:endParaRPr>
          </a:p>
          <a:p>
            <a:pPr marL="12700" marR="5080">
              <a:lnSpc>
                <a:spcPct val="125299"/>
              </a:lnSpc>
              <a:spcBef>
                <a:spcPts val="100"/>
              </a:spcBef>
            </a:pPr>
            <a:endParaRPr lang="en-US" sz="1100" spc="-25" dirty="0">
              <a:latin typeface="Tahoma"/>
              <a:cs typeface="Tahoma"/>
            </a:endParaRPr>
          </a:p>
          <a:p>
            <a:pPr marL="12700" marR="5080">
              <a:lnSpc>
                <a:spcPct val="125299"/>
              </a:lnSpc>
              <a:spcBef>
                <a:spcPts val="100"/>
              </a:spcBef>
            </a:pPr>
            <a:r>
              <a:rPr sz="1100" spc="-90" dirty="0">
                <a:latin typeface="Tahoma"/>
                <a:cs typeface="Tahoma"/>
              </a:rPr>
              <a:t> </a:t>
            </a:r>
            <a:r>
              <a:rPr sz="1100" spc="-10" dirty="0" err="1">
                <a:latin typeface="Tahoma"/>
                <a:cs typeface="Tahoma"/>
              </a:rPr>
              <a:t>Objectif</a:t>
            </a:r>
            <a:r>
              <a:rPr sz="1100" spc="-40" dirty="0">
                <a:latin typeface="Tahoma"/>
                <a:cs typeface="Tahoma"/>
              </a:rPr>
              <a:t> </a:t>
            </a:r>
            <a:r>
              <a:rPr sz="1100" dirty="0">
                <a:latin typeface="Tahoma"/>
                <a:cs typeface="Tahoma"/>
              </a:rPr>
              <a:t>:</a:t>
            </a:r>
            <a:r>
              <a:rPr sz="1100" spc="90" dirty="0">
                <a:latin typeface="Tahoma"/>
                <a:cs typeface="Tahoma"/>
              </a:rPr>
              <a:t> </a:t>
            </a:r>
            <a:r>
              <a:rPr sz="1100" spc="-55" dirty="0">
                <a:latin typeface="Tahoma"/>
                <a:cs typeface="Tahoma"/>
              </a:rPr>
              <a:t>comprendre</a:t>
            </a:r>
            <a:r>
              <a:rPr sz="1100" spc="-20" dirty="0">
                <a:latin typeface="Tahoma"/>
                <a:cs typeface="Tahoma"/>
              </a:rPr>
              <a:t> </a:t>
            </a:r>
            <a:r>
              <a:rPr sz="1100" spc="-45" dirty="0">
                <a:latin typeface="Tahoma"/>
                <a:cs typeface="Tahoma"/>
              </a:rPr>
              <a:t>son</a:t>
            </a:r>
            <a:r>
              <a:rPr sz="1100" spc="-20" dirty="0">
                <a:latin typeface="Tahoma"/>
                <a:cs typeface="Tahoma"/>
              </a:rPr>
              <a:t> </a:t>
            </a:r>
            <a:r>
              <a:rPr sz="1100" spc="-40" dirty="0">
                <a:latin typeface="Tahoma"/>
                <a:cs typeface="Tahoma"/>
              </a:rPr>
              <a:t>fonctionnement</a:t>
            </a:r>
            <a:r>
              <a:rPr sz="1100" spc="-25" dirty="0">
                <a:latin typeface="Tahoma"/>
                <a:cs typeface="Tahoma"/>
              </a:rPr>
              <a:t> </a:t>
            </a:r>
            <a:r>
              <a:rPr sz="1100" dirty="0">
                <a:latin typeface="Tahoma"/>
                <a:cs typeface="Tahoma"/>
              </a:rPr>
              <a:t>et</a:t>
            </a:r>
            <a:r>
              <a:rPr sz="1100" spc="-25" dirty="0">
                <a:latin typeface="Tahoma"/>
                <a:cs typeface="Tahoma"/>
              </a:rPr>
              <a:t> </a:t>
            </a:r>
            <a:r>
              <a:rPr sz="1100" spc="-80" dirty="0">
                <a:latin typeface="Tahoma"/>
                <a:cs typeface="Tahoma"/>
              </a:rPr>
              <a:t>ses</a:t>
            </a:r>
            <a:r>
              <a:rPr sz="1100" spc="-10" dirty="0">
                <a:latin typeface="Tahoma"/>
                <a:cs typeface="Tahoma"/>
              </a:rPr>
              <a:t> </a:t>
            </a:r>
            <a:r>
              <a:rPr sz="1100" spc="-40" dirty="0">
                <a:latin typeface="Tahoma"/>
                <a:cs typeface="Tahoma"/>
              </a:rPr>
              <a:t>principales </a:t>
            </a:r>
            <a:r>
              <a:rPr sz="1100" spc="-10" dirty="0">
                <a:latin typeface="Tahoma"/>
                <a:cs typeface="Tahoma"/>
              </a:rPr>
              <a:t>techniques.</a:t>
            </a:r>
            <a:endParaRPr sz="1100" dirty="0">
              <a:latin typeface="Tahoma"/>
              <a:cs typeface="Tahoma"/>
            </a:endParaRPr>
          </a:p>
        </p:txBody>
      </p:sp>
      <p:pic>
        <p:nvPicPr>
          <p:cNvPr id="5" name="object 5"/>
          <p:cNvPicPr/>
          <p:nvPr/>
        </p:nvPicPr>
        <p:blipFill>
          <a:blip r:embed="rId4" cstate="print"/>
          <a:stretch>
            <a:fillRect/>
          </a:stretch>
        </p:blipFill>
        <p:spPr>
          <a:xfrm>
            <a:off x="281089" y="806907"/>
            <a:ext cx="65265" cy="65265"/>
          </a:xfrm>
          <a:prstGeom prst="rect">
            <a:avLst/>
          </a:prstGeom>
        </p:spPr>
      </p:pic>
      <p:pic>
        <p:nvPicPr>
          <p:cNvPr id="6" name="object 6"/>
          <p:cNvPicPr/>
          <p:nvPr/>
        </p:nvPicPr>
        <p:blipFill>
          <a:blip r:embed="rId5" cstate="print"/>
          <a:stretch>
            <a:fillRect/>
          </a:stretch>
        </p:blipFill>
        <p:spPr>
          <a:xfrm>
            <a:off x="281089" y="1016939"/>
            <a:ext cx="65265" cy="65265"/>
          </a:xfrm>
          <a:prstGeom prst="rect">
            <a:avLst/>
          </a:prstGeom>
        </p:spPr>
      </p:pic>
      <p:pic>
        <p:nvPicPr>
          <p:cNvPr id="7" name="object 7"/>
          <p:cNvPicPr/>
          <p:nvPr/>
        </p:nvPicPr>
        <p:blipFill>
          <a:blip r:embed="rId6" cstate="print"/>
          <a:stretch>
            <a:fillRect/>
          </a:stretch>
        </p:blipFill>
        <p:spPr>
          <a:xfrm>
            <a:off x="1297855" y="1923100"/>
            <a:ext cx="2139728" cy="619510"/>
          </a:xfrm>
          <a:prstGeom prst="rect">
            <a:avLst/>
          </a:prstGeom>
        </p:spPr>
      </p:pic>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7"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3</a:t>
            </a:fld>
            <a:r>
              <a:rPr spc="-60" dirty="0"/>
              <a:t> </a:t>
            </a:r>
            <a:r>
              <a:rPr spc="150" dirty="0"/>
              <a:t>/</a:t>
            </a:r>
            <a:r>
              <a:rPr spc="-60" dirty="0"/>
              <a:t> </a:t>
            </a:r>
            <a:r>
              <a:rPr spc="-25" dirty="0"/>
              <a:t>12</a:t>
            </a: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308858" cy="232756"/>
          </a:xfrm>
          <a:prstGeom prst="rect">
            <a:avLst/>
          </a:prstGeom>
        </p:spPr>
        <p:txBody>
          <a:bodyPr vert="horz" wrap="square" lIns="0" tIns="17145" rIns="0" bIns="0" rtlCol="0">
            <a:spAutoFit/>
          </a:bodyPr>
          <a:lstStyle/>
          <a:p>
            <a:r>
              <a:rPr lang="fr-FR" b="1" dirty="0"/>
              <a:t>Hits</a:t>
            </a:r>
            <a:r>
              <a:rPr lang="fr-FR" dirty="0"/>
              <a:t> </a:t>
            </a:r>
          </a:p>
        </p:txBody>
      </p:sp>
      <p:pic>
        <p:nvPicPr>
          <p:cNvPr id="3" name="object 3"/>
          <p:cNvPicPr/>
          <p:nvPr/>
        </p:nvPicPr>
        <p:blipFill>
          <a:blip r:embed="rId2" cstate="print"/>
          <a:stretch>
            <a:fillRect/>
          </a:stretch>
        </p:blipFill>
        <p:spPr>
          <a:xfrm>
            <a:off x="281089" y="669358"/>
            <a:ext cx="65265" cy="65265"/>
          </a:xfrm>
          <a:prstGeom prst="rect">
            <a:avLst/>
          </a:prstGeom>
        </p:spPr>
      </p:pic>
      <p:sp>
        <p:nvSpPr>
          <p:cNvPr id="4" name="object 4"/>
          <p:cNvSpPr txBox="1"/>
          <p:nvPr/>
        </p:nvSpPr>
        <p:spPr>
          <a:xfrm>
            <a:off x="491880" y="548788"/>
            <a:ext cx="3921760" cy="1168269"/>
          </a:xfrm>
          <a:prstGeom prst="rect">
            <a:avLst/>
          </a:prstGeom>
        </p:spPr>
        <p:txBody>
          <a:bodyPr vert="horz" wrap="square" lIns="0" tIns="49530" rIns="0" bIns="0" rtlCol="0">
            <a:spAutoFit/>
          </a:bodyPr>
          <a:lstStyle/>
          <a:p>
            <a:pPr marL="25400">
              <a:lnSpc>
                <a:spcPct val="100000"/>
              </a:lnSpc>
              <a:spcBef>
                <a:spcPts val="390"/>
              </a:spcBef>
            </a:pPr>
            <a:r>
              <a:rPr lang="fr-FR" sz="1100" dirty="0"/>
              <a:t>Résultats renvoyés par la recherche. Chaque "hit" représente un document correspondant à la requête, classé par pertinence. </a:t>
            </a:r>
          </a:p>
          <a:p>
            <a:pPr marL="25400">
              <a:lnSpc>
                <a:spcPct val="100000"/>
              </a:lnSpc>
              <a:spcBef>
                <a:spcPts val="390"/>
              </a:spcBef>
            </a:pPr>
            <a:endParaRPr lang="fr-FR" sz="1100" dirty="0"/>
          </a:p>
          <a:p>
            <a:pPr marL="25400">
              <a:lnSpc>
                <a:spcPct val="100000"/>
              </a:lnSpc>
              <a:spcBef>
                <a:spcPts val="390"/>
              </a:spcBef>
            </a:pPr>
            <a:r>
              <a:rPr lang="fr-FR" sz="1100" dirty="0"/>
              <a:t>Exemple : Les documents pertinents sont affichés avec des informations comme le titre, l'auteur, ou un résumé.</a:t>
            </a:r>
            <a:endParaRPr sz="1050" dirty="0">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30</a:t>
            </a:fld>
            <a:r>
              <a:rPr spc="-60" dirty="0"/>
              <a:t> </a:t>
            </a:r>
            <a:r>
              <a:rPr spc="150" dirty="0"/>
              <a:t>/</a:t>
            </a:r>
            <a:r>
              <a:rPr spc="-60" dirty="0"/>
              <a:t> </a:t>
            </a:r>
            <a:r>
              <a:rPr spc="-25" dirty="0"/>
              <a:t>12</a:t>
            </a:r>
          </a:p>
        </p:txBody>
      </p:sp>
      <p:pic>
        <p:nvPicPr>
          <p:cNvPr id="17" name="object 3"/>
          <p:cNvPicPr/>
          <p:nvPr/>
        </p:nvPicPr>
        <p:blipFill>
          <a:blip r:embed="rId2" cstate="print"/>
          <a:stretch>
            <a:fillRect/>
          </a:stretch>
        </p:blipFill>
        <p:spPr>
          <a:xfrm>
            <a:off x="281089" y="1425575"/>
            <a:ext cx="65265" cy="65265"/>
          </a:xfrm>
          <a:prstGeom prst="rect">
            <a:avLst/>
          </a:prstGeom>
        </p:spPr>
      </p:pic>
      <p:pic>
        <p:nvPicPr>
          <p:cNvPr id="6" name="Picture 5">
            <a:extLst>
              <a:ext uri="{FF2B5EF4-FFF2-40B4-BE49-F238E27FC236}">
                <a16:creationId xmlns:a16="http://schemas.microsoft.com/office/drawing/2014/main" id="{72989ED1-726B-A84A-D614-AA628FB11D53}"/>
              </a:ext>
            </a:extLst>
          </p:cNvPr>
          <p:cNvPicPr>
            <a:picLocks noChangeAspect="1"/>
          </p:cNvPicPr>
          <p:nvPr/>
        </p:nvPicPr>
        <p:blipFill>
          <a:blip r:embed="rId4"/>
          <a:stretch>
            <a:fillRect/>
          </a:stretch>
        </p:blipFill>
        <p:spPr>
          <a:xfrm>
            <a:off x="1553725" y="2187575"/>
            <a:ext cx="1518227" cy="496527"/>
          </a:xfrm>
          <a:prstGeom prst="rect">
            <a:avLst/>
          </a:prstGeom>
        </p:spPr>
      </p:pic>
    </p:spTree>
    <p:extLst>
      <p:ext uri="{BB962C8B-B14F-4D97-AF65-F5344CB8AC3E}">
        <p14:creationId xmlns:p14="http://schemas.microsoft.com/office/powerpoint/2010/main" val="2065391085"/>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308858" cy="232756"/>
          </a:xfrm>
          <a:prstGeom prst="rect">
            <a:avLst/>
          </a:prstGeom>
        </p:spPr>
        <p:txBody>
          <a:bodyPr vert="horz" wrap="square" lIns="0" tIns="17145" rIns="0" bIns="0" rtlCol="0">
            <a:spAutoFit/>
          </a:bodyPr>
          <a:lstStyle/>
          <a:p>
            <a:r>
              <a:rPr lang="fr-FR" b="1" dirty="0"/>
              <a:t>Exemple</a:t>
            </a:r>
            <a:r>
              <a:rPr lang="fr-FR" dirty="0"/>
              <a:t> </a:t>
            </a:r>
          </a:p>
        </p:txBody>
      </p:sp>
      <p:pic>
        <p:nvPicPr>
          <p:cNvPr id="3" name="object 3"/>
          <p:cNvPicPr/>
          <p:nvPr/>
        </p:nvPicPr>
        <p:blipFill>
          <a:blip r:embed="rId3" cstate="print"/>
          <a:stretch>
            <a:fillRect/>
          </a:stretch>
        </p:blipFill>
        <p:spPr>
          <a:xfrm>
            <a:off x="281089" y="669358"/>
            <a:ext cx="65265" cy="65265"/>
          </a:xfrm>
          <a:prstGeom prst="rect">
            <a:avLst/>
          </a:prstGeom>
        </p:spPr>
      </p:pic>
      <p:sp>
        <p:nvSpPr>
          <p:cNvPr id="4" name="object 4"/>
          <p:cNvSpPr txBox="1"/>
          <p:nvPr/>
        </p:nvSpPr>
        <p:spPr>
          <a:xfrm>
            <a:off x="491880" y="587375"/>
            <a:ext cx="3921760" cy="219291"/>
          </a:xfrm>
          <a:prstGeom prst="rect">
            <a:avLst/>
          </a:prstGeom>
        </p:spPr>
        <p:txBody>
          <a:bodyPr vert="horz" wrap="square" lIns="0" tIns="49530" rIns="0" bIns="0" rtlCol="0">
            <a:spAutoFit/>
          </a:bodyPr>
          <a:lstStyle/>
          <a:p>
            <a:pPr marL="25400">
              <a:lnSpc>
                <a:spcPct val="100000"/>
              </a:lnSpc>
              <a:spcBef>
                <a:spcPts val="390"/>
              </a:spcBef>
            </a:pPr>
            <a:r>
              <a:rPr lang="fr-FR" sz="1100" dirty="0"/>
              <a:t>……..</a:t>
            </a:r>
            <a:endParaRPr sz="1050" dirty="0">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4"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31</a:t>
            </a:fld>
            <a:r>
              <a:rPr spc="-60" dirty="0"/>
              <a:t> </a:t>
            </a:r>
            <a:r>
              <a:rPr spc="150" dirty="0"/>
              <a:t>/</a:t>
            </a:r>
            <a:r>
              <a:rPr spc="-60" dirty="0"/>
              <a:t> </a:t>
            </a:r>
            <a:r>
              <a:rPr spc="-25" dirty="0"/>
              <a:t>12</a:t>
            </a:r>
          </a:p>
        </p:txBody>
      </p:sp>
      <p:pic>
        <p:nvPicPr>
          <p:cNvPr id="17" name="object 3"/>
          <p:cNvPicPr/>
          <p:nvPr/>
        </p:nvPicPr>
        <p:blipFill>
          <a:blip r:embed="rId3" cstate="print"/>
          <a:stretch>
            <a:fillRect/>
          </a:stretch>
        </p:blipFill>
        <p:spPr>
          <a:xfrm>
            <a:off x="281089" y="1425575"/>
            <a:ext cx="65265" cy="65265"/>
          </a:xfrm>
          <a:prstGeom prst="rect">
            <a:avLst/>
          </a:prstGeom>
        </p:spPr>
      </p:pic>
      <p:pic>
        <p:nvPicPr>
          <p:cNvPr id="6" name="Picture 5">
            <a:extLst>
              <a:ext uri="{FF2B5EF4-FFF2-40B4-BE49-F238E27FC236}">
                <a16:creationId xmlns:a16="http://schemas.microsoft.com/office/drawing/2014/main" id="{F26254F1-65B1-EB61-5ADF-BEC7B30944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562" y="806450"/>
            <a:ext cx="2466975" cy="1847850"/>
          </a:xfrm>
          <a:prstGeom prst="rect">
            <a:avLst/>
          </a:prstGeom>
        </p:spPr>
      </p:pic>
      <p:pic>
        <p:nvPicPr>
          <p:cNvPr id="7" name="Image 6">
            <a:extLst>
              <a:ext uri="{FF2B5EF4-FFF2-40B4-BE49-F238E27FC236}">
                <a16:creationId xmlns:a16="http://schemas.microsoft.com/office/drawing/2014/main" id="{2B01CD21-5ACC-C7F0-BE13-D92B22F18D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4608017" cy="3178175"/>
          </a:xfrm>
          <a:prstGeom prst="rect">
            <a:avLst/>
          </a:prstGeom>
        </p:spPr>
      </p:pic>
    </p:spTree>
    <p:extLst>
      <p:ext uri="{BB962C8B-B14F-4D97-AF65-F5344CB8AC3E}">
        <p14:creationId xmlns:p14="http://schemas.microsoft.com/office/powerpoint/2010/main" val="1128971679"/>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900" y="72527"/>
            <a:ext cx="3835350" cy="232756"/>
          </a:xfrm>
          <a:prstGeom prst="rect">
            <a:avLst/>
          </a:prstGeom>
        </p:spPr>
        <p:txBody>
          <a:bodyPr vert="horz" wrap="square" lIns="0" tIns="17145" rIns="0" bIns="0" rtlCol="0">
            <a:spAutoFit/>
          </a:bodyPr>
          <a:lstStyle/>
          <a:p>
            <a:pPr marL="38100">
              <a:lnSpc>
                <a:spcPct val="100000"/>
              </a:lnSpc>
              <a:spcBef>
                <a:spcPts val="135"/>
              </a:spcBef>
            </a:pPr>
            <a:r>
              <a:rPr lang="en-US" spc="-45" dirty="0" err="1"/>
              <a:t>Comparaison</a:t>
            </a:r>
            <a:r>
              <a:rPr lang="en-US" spc="-45" dirty="0"/>
              <a:t> Avec </a:t>
            </a:r>
            <a:r>
              <a:rPr lang="en-US" spc="-45" dirty="0" err="1"/>
              <a:t>d’autres</a:t>
            </a:r>
            <a:r>
              <a:rPr lang="en-US" spc="-45" dirty="0"/>
              <a:t> </a:t>
            </a:r>
            <a:r>
              <a:rPr lang="en-US" spc="-45" dirty="0" err="1"/>
              <a:t>moteur</a:t>
            </a:r>
            <a:r>
              <a:rPr lang="en-US" spc="-45" dirty="0"/>
              <a:t> de </a:t>
            </a:r>
            <a:r>
              <a:rPr lang="en-US" spc="-45" dirty="0" err="1"/>
              <a:t>recherche</a:t>
            </a:r>
            <a:endParaRPr spc="-45" dirty="0"/>
          </a:p>
        </p:txBody>
      </p:sp>
      <p:pic>
        <p:nvPicPr>
          <p:cNvPr id="3" name="object 3"/>
          <p:cNvPicPr/>
          <p:nvPr/>
        </p:nvPicPr>
        <p:blipFill>
          <a:blip r:embed="rId2" cstate="print"/>
          <a:stretch>
            <a:fillRect/>
          </a:stretch>
        </p:blipFill>
        <p:spPr>
          <a:xfrm>
            <a:off x="281089" y="712952"/>
            <a:ext cx="65265" cy="65265"/>
          </a:xfrm>
          <a:prstGeom prst="rect">
            <a:avLst/>
          </a:prstGeom>
        </p:spPr>
      </p:pic>
      <p:sp>
        <p:nvSpPr>
          <p:cNvPr id="4" name="object 4"/>
          <p:cNvSpPr txBox="1"/>
          <p:nvPr/>
        </p:nvSpPr>
        <p:spPr>
          <a:xfrm>
            <a:off x="402932" y="585721"/>
            <a:ext cx="3079115" cy="200439"/>
          </a:xfrm>
          <a:prstGeom prst="rect">
            <a:avLst/>
          </a:prstGeom>
        </p:spPr>
        <p:txBody>
          <a:bodyPr vert="horz" wrap="square" lIns="0" tIns="12700" rIns="0" bIns="0" rtlCol="0">
            <a:spAutoFit/>
          </a:bodyPr>
          <a:lstStyle/>
          <a:p>
            <a:pPr marL="12700" marR="5080">
              <a:lnSpc>
                <a:spcPct val="125299"/>
              </a:lnSpc>
              <a:spcBef>
                <a:spcPts val="100"/>
              </a:spcBef>
            </a:pPr>
            <a:r>
              <a:rPr lang="en-US" sz="1100" spc="-25" dirty="0" err="1">
                <a:latin typeface="Tahoma"/>
                <a:cs typeface="Tahoma"/>
              </a:rPr>
              <a:t>Lucene</a:t>
            </a:r>
            <a:r>
              <a:rPr lang="en-US" sz="1100" spc="-25" dirty="0">
                <a:latin typeface="Tahoma"/>
                <a:cs typeface="Tahoma"/>
              </a:rPr>
              <a:t> Vs </a:t>
            </a:r>
            <a:r>
              <a:rPr lang="en-US" sz="1100" spc="-25" dirty="0" err="1">
                <a:latin typeface="Tahoma"/>
                <a:cs typeface="Tahoma"/>
              </a:rPr>
              <a:t>ElasticSearch</a:t>
            </a:r>
            <a:r>
              <a:rPr lang="en-US" sz="1100" spc="-25" dirty="0">
                <a:latin typeface="Tahoma"/>
                <a:cs typeface="Tahoma"/>
              </a:rPr>
              <a:t> Vs Sol</a:t>
            </a:r>
            <a:endParaRPr sz="1100" dirty="0">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30" dirty="0"/>
              <a:t>32</a:t>
            </a:fld>
            <a:r>
              <a:rPr spc="-55" dirty="0"/>
              <a:t> </a:t>
            </a:r>
            <a:r>
              <a:rPr spc="150" dirty="0"/>
              <a:t>/</a:t>
            </a:r>
            <a:r>
              <a:rPr spc="-55" dirty="0"/>
              <a:t> </a:t>
            </a:r>
            <a:r>
              <a:rPr spc="-35" dirty="0"/>
              <a:t>12</a:t>
            </a:r>
          </a:p>
        </p:txBody>
      </p:sp>
      <p:pic>
        <p:nvPicPr>
          <p:cNvPr id="17" name="Imag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63961">
            <a:off x="3587807" y="287829"/>
            <a:ext cx="1315443" cy="1166805"/>
          </a:xfrm>
          <a:prstGeom prst="rect">
            <a:avLst/>
          </a:prstGeom>
        </p:spPr>
      </p:pic>
      <p:pic>
        <p:nvPicPr>
          <p:cNvPr id="18" name="Picture 17">
            <a:extLst>
              <a:ext uri="{FF2B5EF4-FFF2-40B4-BE49-F238E27FC236}">
                <a16:creationId xmlns:a16="http://schemas.microsoft.com/office/drawing/2014/main" id="{8A9AB4EB-AFE6-D546-B36D-44247E32C4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314" y="883882"/>
            <a:ext cx="2159113" cy="1953024"/>
          </a:xfrm>
          <a:prstGeom prst="rect">
            <a:avLst/>
          </a:prstGeom>
        </p:spPr>
      </p:pic>
      <p:pic>
        <p:nvPicPr>
          <p:cNvPr id="21" name="Picture 20">
            <a:extLst>
              <a:ext uri="{FF2B5EF4-FFF2-40B4-BE49-F238E27FC236}">
                <a16:creationId xmlns:a16="http://schemas.microsoft.com/office/drawing/2014/main" id="{ABF64255-14ED-D05A-D4BE-94B58C96CDA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44594" y="1760797"/>
            <a:ext cx="2159114" cy="1555037"/>
          </a:xfrm>
          <a:prstGeom prst="rect">
            <a:avLst/>
          </a:prstGeom>
        </p:spPr>
      </p:pic>
    </p:spTree>
    <p:extLst>
      <p:ext uri="{BB962C8B-B14F-4D97-AF65-F5344CB8AC3E}">
        <p14:creationId xmlns:p14="http://schemas.microsoft.com/office/powerpoint/2010/main" val="1880402206"/>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2527"/>
            <a:ext cx="824230" cy="244475"/>
          </a:xfrm>
          <a:prstGeom prst="rect">
            <a:avLst/>
          </a:prstGeom>
        </p:spPr>
        <p:txBody>
          <a:bodyPr vert="horz" wrap="square" lIns="0" tIns="17145" rIns="0" bIns="0" rtlCol="0">
            <a:spAutoFit/>
          </a:bodyPr>
          <a:lstStyle/>
          <a:p>
            <a:pPr marL="12700">
              <a:lnSpc>
                <a:spcPct val="100000"/>
              </a:lnSpc>
              <a:spcBef>
                <a:spcPts val="135"/>
              </a:spcBef>
            </a:pPr>
            <a:r>
              <a:rPr sz="1400" spc="-35" dirty="0">
                <a:solidFill>
                  <a:srgbClr val="3333B2"/>
                </a:solidFill>
                <a:latin typeface="Tahoma"/>
                <a:cs typeface="Tahoma"/>
              </a:rPr>
              <a:t>Conclusion</a:t>
            </a:r>
            <a:endParaRPr sz="1400">
              <a:latin typeface="Tahoma"/>
              <a:cs typeface="Tahoma"/>
            </a:endParaRPr>
          </a:p>
        </p:txBody>
      </p:sp>
      <p:pic>
        <p:nvPicPr>
          <p:cNvPr id="3" name="object 3"/>
          <p:cNvPicPr/>
          <p:nvPr/>
        </p:nvPicPr>
        <p:blipFill>
          <a:blip r:embed="rId2" cstate="print"/>
          <a:stretch>
            <a:fillRect/>
          </a:stretch>
        </p:blipFill>
        <p:spPr>
          <a:xfrm>
            <a:off x="281089" y="425386"/>
            <a:ext cx="65265" cy="65265"/>
          </a:xfrm>
          <a:prstGeom prst="rect">
            <a:avLst/>
          </a:prstGeom>
        </p:spPr>
      </p:pic>
      <p:sp>
        <p:nvSpPr>
          <p:cNvPr id="4" name="object 4"/>
          <p:cNvSpPr txBox="1"/>
          <p:nvPr/>
        </p:nvSpPr>
        <p:spPr>
          <a:xfrm>
            <a:off x="402932" y="305661"/>
            <a:ext cx="4079875" cy="805180"/>
          </a:xfrm>
          <a:prstGeom prst="rect">
            <a:avLst/>
          </a:prstGeom>
        </p:spPr>
        <p:txBody>
          <a:bodyPr vert="horz" wrap="square" lIns="0" tIns="12700" rIns="0" bIns="0" rtlCol="0">
            <a:spAutoFit/>
          </a:bodyPr>
          <a:lstStyle/>
          <a:p>
            <a:pPr marL="12700" marR="5080">
              <a:lnSpc>
                <a:spcPct val="120800"/>
              </a:lnSpc>
              <a:spcBef>
                <a:spcPts val="100"/>
              </a:spcBef>
            </a:pPr>
            <a:r>
              <a:rPr sz="1100" spc="-45" dirty="0">
                <a:latin typeface="Tahoma"/>
                <a:cs typeface="Tahoma"/>
              </a:rPr>
              <a:t>Lucene</a:t>
            </a:r>
            <a:r>
              <a:rPr sz="1100" spc="-35" dirty="0">
                <a:latin typeface="Tahoma"/>
                <a:cs typeface="Tahoma"/>
              </a:rPr>
              <a:t> </a:t>
            </a:r>
            <a:r>
              <a:rPr sz="1100" spc="-25" dirty="0">
                <a:latin typeface="Tahoma"/>
                <a:cs typeface="Tahoma"/>
              </a:rPr>
              <a:t>est</a:t>
            </a:r>
            <a:r>
              <a:rPr sz="1100" spc="-35" dirty="0">
                <a:latin typeface="Tahoma"/>
                <a:cs typeface="Tahoma"/>
              </a:rPr>
              <a:t> </a:t>
            </a:r>
            <a:r>
              <a:rPr sz="1100" spc="-60" dirty="0">
                <a:latin typeface="Tahoma"/>
                <a:cs typeface="Tahoma"/>
              </a:rPr>
              <a:t>une</a:t>
            </a:r>
            <a:r>
              <a:rPr sz="1100" spc="-25" dirty="0">
                <a:latin typeface="Tahoma"/>
                <a:cs typeface="Tahoma"/>
              </a:rPr>
              <a:t> </a:t>
            </a:r>
            <a:r>
              <a:rPr sz="1100" spc="-30" dirty="0">
                <a:latin typeface="Tahoma"/>
                <a:cs typeface="Tahoma"/>
              </a:rPr>
              <a:t>solution </a:t>
            </a:r>
            <a:r>
              <a:rPr sz="1100" spc="-45" dirty="0">
                <a:latin typeface="Tahoma"/>
                <a:cs typeface="Tahoma"/>
              </a:rPr>
              <a:t>performante</a:t>
            </a:r>
            <a:r>
              <a:rPr sz="1100" spc="-30" dirty="0">
                <a:latin typeface="Tahoma"/>
                <a:cs typeface="Tahoma"/>
              </a:rPr>
              <a:t> </a:t>
            </a:r>
            <a:r>
              <a:rPr sz="1100" spc="-25" dirty="0">
                <a:latin typeface="Tahoma"/>
                <a:cs typeface="Tahoma"/>
              </a:rPr>
              <a:t>pour</a:t>
            </a:r>
            <a:r>
              <a:rPr sz="1100" spc="-35" dirty="0">
                <a:latin typeface="Tahoma"/>
                <a:cs typeface="Tahoma"/>
              </a:rPr>
              <a:t> </a:t>
            </a:r>
            <a:r>
              <a:rPr sz="1100" spc="-20" dirty="0">
                <a:latin typeface="Tahoma"/>
                <a:cs typeface="Tahoma"/>
              </a:rPr>
              <a:t>l’indexation</a:t>
            </a:r>
            <a:r>
              <a:rPr sz="1100" spc="-30" dirty="0">
                <a:latin typeface="Tahoma"/>
                <a:cs typeface="Tahoma"/>
              </a:rPr>
              <a:t> </a:t>
            </a:r>
            <a:r>
              <a:rPr sz="1100" dirty="0">
                <a:latin typeface="Tahoma"/>
                <a:cs typeface="Tahoma"/>
              </a:rPr>
              <a:t>et</a:t>
            </a:r>
            <a:r>
              <a:rPr sz="1100" spc="-30" dirty="0">
                <a:latin typeface="Tahoma"/>
                <a:cs typeface="Tahoma"/>
              </a:rPr>
              <a:t> </a:t>
            </a:r>
            <a:r>
              <a:rPr sz="1100" dirty="0">
                <a:latin typeface="Tahoma"/>
                <a:cs typeface="Tahoma"/>
              </a:rPr>
              <a:t>la</a:t>
            </a:r>
            <a:r>
              <a:rPr sz="1100" spc="-30" dirty="0">
                <a:latin typeface="Tahoma"/>
                <a:cs typeface="Tahoma"/>
              </a:rPr>
              <a:t> </a:t>
            </a:r>
            <a:r>
              <a:rPr sz="1100" spc="-45" dirty="0">
                <a:latin typeface="Tahoma"/>
                <a:cs typeface="Tahoma"/>
              </a:rPr>
              <a:t>recherche. </a:t>
            </a:r>
            <a:r>
              <a:rPr sz="1100" spc="-55" dirty="0">
                <a:latin typeface="Tahoma"/>
                <a:cs typeface="Tahoma"/>
              </a:rPr>
              <a:t>In</a:t>
            </a:r>
            <a:r>
              <a:rPr sz="1100" spc="-95" dirty="0">
                <a:latin typeface="Tahoma"/>
                <a:cs typeface="Tahoma"/>
              </a:rPr>
              <a:t>t</a:t>
            </a:r>
            <a:r>
              <a:rPr sz="1100" spc="-630" dirty="0">
                <a:latin typeface="Tahoma"/>
                <a:cs typeface="Tahoma"/>
              </a:rPr>
              <a:t>´</a:t>
            </a:r>
            <a:r>
              <a:rPr sz="1100" spc="-55" dirty="0">
                <a:latin typeface="Tahoma"/>
                <a:cs typeface="Tahoma"/>
              </a:rPr>
              <a:t>eg</a:t>
            </a:r>
            <a:r>
              <a:rPr sz="1100" spc="-90" dirty="0">
                <a:latin typeface="Tahoma"/>
                <a:cs typeface="Tahoma"/>
              </a:rPr>
              <a:t>r</a:t>
            </a:r>
            <a:r>
              <a:rPr sz="1100" spc="-630" dirty="0">
                <a:latin typeface="Tahoma"/>
                <a:cs typeface="Tahoma"/>
              </a:rPr>
              <a:t>´</a:t>
            </a:r>
            <a:r>
              <a:rPr sz="1100" spc="-55" dirty="0">
                <a:latin typeface="Tahoma"/>
                <a:cs typeface="Tahoma"/>
              </a:rPr>
              <a:t>e</a:t>
            </a:r>
            <a:r>
              <a:rPr sz="1100" spc="20" dirty="0">
                <a:latin typeface="Tahoma"/>
                <a:cs typeface="Tahoma"/>
              </a:rPr>
              <a:t> </a:t>
            </a:r>
            <a:r>
              <a:rPr sz="1100" spc="-50" dirty="0">
                <a:latin typeface="Tahoma"/>
                <a:cs typeface="Tahoma"/>
              </a:rPr>
              <a:t>dans</a:t>
            </a:r>
            <a:r>
              <a:rPr sz="1100" spc="-25" dirty="0">
                <a:latin typeface="Tahoma"/>
                <a:cs typeface="Tahoma"/>
              </a:rPr>
              <a:t> </a:t>
            </a:r>
            <a:r>
              <a:rPr sz="1100" spc="-35" dirty="0">
                <a:latin typeface="Tahoma"/>
                <a:cs typeface="Tahoma"/>
              </a:rPr>
              <a:t>de</a:t>
            </a:r>
            <a:r>
              <a:rPr sz="1100" spc="-5" dirty="0">
                <a:latin typeface="Tahoma"/>
                <a:cs typeface="Tahoma"/>
              </a:rPr>
              <a:t> </a:t>
            </a:r>
            <a:r>
              <a:rPr sz="1100" spc="-65" dirty="0">
                <a:latin typeface="Tahoma"/>
                <a:cs typeface="Tahoma"/>
              </a:rPr>
              <a:t>nombreuses</a:t>
            </a:r>
            <a:r>
              <a:rPr sz="1100" dirty="0">
                <a:latin typeface="Tahoma"/>
                <a:cs typeface="Tahoma"/>
              </a:rPr>
              <a:t> </a:t>
            </a:r>
            <a:r>
              <a:rPr sz="1100" spc="-30" dirty="0">
                <a:latin typeface="Tahoma"/>
                <a:cs typeface="Tahoma"/>
              </a:rPr>
              <a:t>applications</a:t>
            </a:r>
            <a:r>
              <a:rPr sz="1100" spc="-5" dirty="0">
                <a:latin typeface="Tahoma"/>
                <a:cs typeface="Tahoma"/>
              </a:rPr>
              <a:t> </a:t>
            </a:r>
            <a:r>
              <a:rPr sz="1100" spc="-10" dirty="0">
                <a:latin typeface="Tahoma"/>
                <a:cs typeface="Tahoma"/>
              </a:rPr>
              <a:t>modernes.</a:t>
            </a:r>
            <a:endParaRPr sz="1100" dirty="0">
              <a:latin typeface="Tahoma"/>
              <a:cs typeface="Tahoma"/>
            </a:endParaRPr>
          </a:p>
          <a:p>
            <a:pPr marL="12700" marR="92710">
              <a:lnSpc>
                <a:spcPct val="102600"/>
              </a:lnSpc>
              <a:spcBef>
                <a:spcPts val="240"/>
              </a:spcBef>
            </a:pPr>
            <a:r>
              <a:rPr sz="1100" spc="-40" dirty="0">
                <a:latin typeface="Tahoma"/>
                <a:cs typeface="Tahoma"/>
              </a:rPr>
              <a:t>Favorise </a:t>
            </a:r>
            <a:r>
              <a:rPr sz="1100" dirty="0">
                <a:latin typeface="Tahoma"/>
                <a:cs typeface="Tahoma"/>
              </a:rPr>
              <a:t>la</a:t>
            </a:r>
            <a:r>
              <a:rPr sz="1100" spc="-30" dirty="0">
                <a:latin typeface="Tahoma"/>
                <a:cs typeface="Tahoma"/>
              </a:rPr>
              <a:t> </a:t>
            </a:r>
            <a:r>
              <a:rPr sz="1100" spc="-55" dirty="0">
                <a:latin typeface="Tahoma"/>
                <a:cs typeface="Tahoma"/>
              </a:rPr>
              <a:t>recherche</a:t>
            </a:r>
            <a:r>
              <a:rPr sz="1100" spc="-30" dirty="0">
                <a:latin typeface="Tahoma"/>
                <a:cs typeface="Tahoma"/>
              </a:rPr>
              <a:t> </a:t>
            </a:r>
            <a:r>
              <a:rPr sz="1100" spc="-35" dirty="0">
                <a:latin typeface="Tahoma"/>
                <a:cs typeface="Tahoma"/>
              </a:rPr>
              <a:t>rapide </a:t>
            </a:r>
            <a:r>
              <a:rPr sz="1100" dirty="0">
                <a:latin typeface="Tahoma"/>
                <a:cs typeface="Tahoma"/>
              </a:rPr>
              <a:t>et</a:t>
            </a:r>
            <a:r>
              <a:rPr sz="1100" spc="-35" dirty="0">
                <a:latin typeface="Tahoma"/>
                <a:cs typeface="Tahoma"/>
              </a:rPr>
              <a:t> </a:t>
            </a:r>
            <a:r>
              <a:rPr sz="1100" spc="-40" dirty="0">
                <a:latin typeface="Tahoma"/>
                <a:cs typeface="Tahoma"/>
              </a:rPr>
              <a:t>efficace</a:t>
            </a:r>
            <a:r>
              <a:rPr sz="1100" spc="-30" dirty="0">
                <a:latin typeface="Tahoma"/>
                <a:cs typeface="Tahoma"/>
              </a:rPr>
              <a:t> </a:t>
            </a:r>
            <a:r>
              <a:rPr sz="1100" spc="-50" dirty="0">
                <a:latin typeface="Tahoma"/>
                <a:cs typeface="Tahoma"/>
              </a:rPr>
              <a:t>dans</a:t>
            </a:r>
            <a:r>
              <a:rPr sz="1100" spc="-35" dirty="0">
                <a:latin typeface="Tahoma"/>
                <a:cs typeface="Tahoma"/>
              </a:rPr>
              <a:t> </a:t>
            </a:r>
            <a:r>
              <a:rPr sz="1100" spc="-60" dirty="0">
                <a:latin typeface="Tahoma"/>
                <a:cs typeface="Tahoma"/>
              </a:rPr>
              <a:t>des</a:t>
            </a:r>
            <a:r>
              <a:rPr sz="1100" spc="-25" dirty="0">
                <a:latin typeface="Tahoma"/>
                <a:cs typeface="Tahoma"/>
              </a:rPr>
              <a:t> </a:t>
            </a:r>
            <a:r>
              <a:rPr sz="1100" spc="-50" dirty="0">
                <a:latin typeface="Tahoma"/>
                <a:cs typeface="Tahoma"/>
              </a:rPr>
              <a:t>volumes</a:t>
            </a:r>
            <a:r>
              <a:rPr sz="1100" spc="-30" dirty="0">
                <a:latin typeface="Tahoma"/>
                <a:cs typeface="Tahoma"/>
              </a:rPr>
              <a:t> </a:t>
            </a:r>
            <a:r>
              <a:rPr sz="1100" spc="-35" dirty="0">
                <a:latin typeface="Tahoma"/>
                <a:cs typeface="Tahoma"/>
              </a:rPr>
              <a:t>de</a:t>
            </a:r>
            <a:r>
              <a:rPr sz="1100" spc="-30" dirty="0">
                <a:latin typeface="Tahoma"/>
                <a:cs typeface="Tahoma"/>
              </a:rPr>
              <a:t> </a:t>
            </a:r>
            <a:r>
              <a:rPr sz="1100" spc="-50" dirty="0">
                <a:latin typeface="Tahoma"/>
                <a:cs typeface="Tahoma"/>
              </a:rPr>
              <a:t>don</a:t>
            </a:r>
            <a:r>
              <a:rPr sz="1100" spc="-80" dirty="0">
                <a:latin typeface="Tahoma"/>
                <a:cs typeface="Tahoma"/>
              </a:rPr>
              <a:t>n</a:t>
            </a:r>
            <a:r>
              <a:rPr sz="1100" spc="-620" dirty="0">
                <a:latin typeface="Tahoma"/>
                <a:cs typeface="Tahoma"/>
              </a:rPr>
              <a:t>´</a:t>
            </a:r>
            <a:r>
              <a:rPr sz="1100" spc="-50" dirty="0">
                <a:latin typeface="Tahoma"/>
                <a:cs typeface="Tahoma"/>
              </a:rPr>
              <a:t>ees</a:t>
            </a:r>
            <a:r>
              <a:rPr sz="1100" spc="-125" dirty="0">
                <a:latin typeface="Tahoma"/>
                <a:cs typeface="Tahoma"/>
              </a:rPr>
              <a:t> </a:t>
            </a:r>
            <a:r>
              <a:rPr sz="1100" spc="-10" dirty="0">
                <a:latin typeface="Tahoma"/>
                <a:cs typeface="Tahoma"/>
              </a:rPr>
              <a:t>importants.</a:t>
            </a:r>
            <a:endParaRPr sz="1100" dirty="0">
              <a:latin typeface="Tahoma"/>
              <a:cs typeface="Tahoma"/>
            </a:endParaRPr>
          </a:p>
        </p:txBody>
      </p:sp>
      <p:pic>
        <p:nvPicPr>
          <p:cNvPr id="5" name="object 5"/>
          <p:cNvPicPr/>
          <p:nvPr/>
        </p:nvPicPr>
        <p:blipFill>
          <a:blip r:embed="rId3" cstate="print"/>
          <a:stretch>
            <a:fillRect/>
          </a:stretch>
        </p:blipFill>
        <p:spPr>
          <a:xfrm>
            <a:off x="281089" y="627913"/>
            <a:ext cx="65265" cy="65265"/>
          </a:xfrm>
          <a:prstGeom prst="rect">
            <a:avLst/>
          </a:prstGeom>
        </p:spPr>
      </p:pic>
      <p:pic>
        <p:nvPicPr>
          <p:cNvPr id="6" name="object 6"/>
          <p:cNvPicPr/>
          <p:nvPr/>
        </p:nvPicPr>
        <p:blipFill>
          <a:blip r:embed="rId4" cstate="print"/>
          <a:stretch>
            <a:fillRect/>
          </a:stretch>
        </p:blipFill>
        <p:spPr>
          <a:xfrm>
            <a:off x="281089" y="830440"/>
            <a:ext cx="65265" cy="65265"/>
          </a:xfrm>
          <a:prstGeom prst="rect">
            <a:avLst/>
          </a:prstGeom>
        </p:spPr>
      </p:pic>
      <p:pic>
        <p:nvPicPr>
          <p:cNvPr id="7" name="object 7"/>
          <p:cNvPicPr/>
          <p:nvPr/>
        </p:nvPicPr>
        <p:blipFill>
          <a:blip r:embed="rId5" cstate="print"/>
          <a:stretch>
            <a:fillRect/>
          </a:stretch>
        </p:blipFill>
        <p:spPr>
          <a:xfrm>
            <a:off x="833777" y="1187180"/>
            <a:ext cx="2940584" cy="2062968"/>
          </a:xfrm>
          <a:prstGeom prst="rect">
            <a:avLst/>
          </a:prstGeom>
        </p:spPr>
      </p:pic>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6"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30" dirty="0"/>
              <a:t>33</a:t>
            </a:fld>
            <a:r>
              <a:rPr spc="-55" dirty="0"/>
              <a:t> </a:t>
            </a:r>
            <a:r>
              <a:rPr spc="150" dirty="0"/>
              <a:t>/</a:t>
            </a:r>
            <a:r>
              <a:rPr spc="-55" dirty="0"/>
              <a:t> </a:t>
            </a:r>
            <a:r>
              <a:rPr spc="-35" dirty="0"/>
              <a:t>12</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2527"/>
            <a:ext cx="2743150" cy="232756"/>
          </a:xfrm>
          <a:prstGeom prst="rect">
            <a:avLst/>
          </a:prstGeom>
        </p:spPr>
        <p:txBody>
          <a:bodyPr vert="horz" wrap="square" lIns="0" tIns="17145" rIns="0" bIns="0" rtlCol="0">
            <a:spAutoFit/>
          </a:bodyPr>
          <a:lstStyle/>
          <a:p>
            <a:pPr marL="12700">
              <a:lnSpc>
                <a:spcPct val="100000"/>
              </a:lnSpc>
              <a:spcBef>
                <a:spcPts val="135"/>
              </a:spcBef>
            </a:pPr>
            <a:r>
              <a:rPr sz="1400" b="1" dirty="0">
                <a:solidFill>
                  <a:srgbClr val="3333B2"/>
                </a:solidFill>
                <a:latin typeface="Tahoma"/>
                <a:cs typeface="Tahoma"/>
              </a:rPr>
              <a:t>Merci</a:t>
            </a:r>
            <a:r>
              <a:rPr sz="1400" b="1" spc="-45" dirty="0">
                <a:solidFill>
                  <a:srgbClr val="3333B2"/>
                </a:solidFill>
                <a:latin typeface="Tahoma"/>
                <a:cs typeface="Tahoma"/>
              </a:rPr>
              <a:t> </a:t>
            </a:r>
            <a:r>
              <a:rPr sz="1400" b="1" spc="-10" dirty="0">
                <a:solidFill>
                  <a:srgbClr val="3333B2"/>
                </a:solidFill>
                <a:latin typeface="Tahoma"/>
                <a:cs typeface="Tahoma"/>
              </a:rPr>
              <a:t>pour</a:t>
            </a:r>
            <a:r>
              <a:rPr sz="1400" b="1" spc="-45" dirty="0">
                <a:solidFill>
                  <a:srgbClr val="3333B2"/>
                </a:solidFill>
                <a:latin typeface="Tahoma"/>
                <a:cs typeface="Tahoma"/>
              </a:rPr>
              <a:t> </a:t>
            </a:r>
            <a:r>
              <a:rPr sz="1400" b="1" spc="-25" dirty="0">
                <a:solidFill>
                  <a:srgbClr val="3333B2"/>
                </a:solidFill>
                <a:latin typeface="Tahoma"/>
                <a:cs typeface="Tahoma"/>
              </a:rPr>
              <a:t>votre</a:t>
            </a:r>
            <a:r>
              <a:rPr sz="1400" b="1" spc="-45" dirty="0">
                <a:solidFill>
                  <a:srgbClr val="3333B2"/>
                </a:solidFill>
                <a:latin typeface="Tahoma"/>
                <a:cs typeface="Tahoma"/>
              </a:rPr>
              <a:t> </a:t>
            </a:r>
            <a:r>
              <a:rPr sz="1400" b="1" spc="-20" dirty="0">
                <a:solidFill>
                  <a:srgbClr val="3333B2"/>
                </a:solidFill>
                <a:latin typeface="Tahoma"/>
                <a:cs typeface="Tahoma"/>
              </a:rPr>
              <a:t>attention</a:t>
            </a:r>
            <a:r>
              <a:rPr sz="1400" b="1" spc="-40" dirty="0">
                <a:solidFill>
                  <a:srgbClr val="3333B2"/>
                </a:solidFill>
                <a:latin typeface="Tahoma"/>
                <a:cs typeface="Tahoma"/>
              </a:rPr>
              <a:t> </a:t>
            </a:r>
            <a:r>
              <a:rPr sz="1400" b="1" spc="-50" dirty="0">
                <a:solidFill>
                  <a:srgbClr val="3333B2"/>
                </a:solidFill>
                <a:latin typeface="Tahoma"/>
                <a:cs typeface="Tahoma"/>
              </a:rPr>
              <a:t>!</a:t>
            </a:r>
            <a:endParaRPr sz="1400" b="1" dirty="0">
              <a:latin typeface="Tahoma"/>
              <a:cs typeface="Tahoma"/>
            </a:endParaRPr>
          </a:p>
        </p:txBody>
      </p:sp>
      <p:sp>
        <p:nvSpPr>
          <p:cNvPr id="3" name="object 3"/>
          <p:cNvSpPr txBox="1">
            <a:spLocks noGrp="1"/>
          </p:cNvSpPr>
          <p:nvPr>
            <p:ph type="title"/>
          </p:nvPr>
        </p:nvSpPr>
        <p:spPr>
          <a:xfrm>
            <a:off x="1568932" y="1376399"/>
            <a:ext cx="1470025" cy="403225"/>
          </a:xfrm>
          <a:prstGeom prst="rect">
            <a:avLst/>
          </a:prstGeom>
        </p:spPr>
        <p:txBody>
          <a:bodyPr vert="horz" wrap="square" lIns="0" tIns="15875" rIns="0" bIns="0" rtlCol="0">
            <a:spAutoFit/>
          </a:bodyPr>
          <a:lstStyle/>
          <a:p>
            <a:pPr marL="12700">
              <a:lnSpc>
                <a:spcPct val="100000"/>
              </a:lnSpc>
              <a:spcBef>
                <a:spcPts val="125"/>
              </a:spcBef>
            </a:pPr>
            <a:r>
              <a:rPr sz="2450" spc="-125" dirty="0">
                <a:solidFill>
                  <a:srgbClr val="000000"/>
                </a:solidFill>
              </a:rPr>
              <a:t>Questions</a:t>
            </a:r>
            <a:r>
              <a:rPr sz="2450" spc="-45" dirty="0">
                <a:solidFill>
                  <a:srgbClr val="000000"/>
                </a:solidFill>
              </a:rPr>
              <a:t> </a:t>
            </a:r>
            <a:r>
              <a:rPr sz="2450" spc="-60" dirty="0">
                <a:solidFill>
                  <a:srgbClr val="000000"/>
                </a:solidFill>
              </a:rPr>
              <a:t>?</a:t>
            </a:r>
            <a:endParaRPr sz="2450"/>
          </a:p>
        </p:txBody>
      </p:sp>
      <p:grpSp>
        <p:nvGrpSpPr>
          <p:cNvPr id="4" name="object 4"/>
          <p:cNvGrpSpPr/>
          <p:nvPr/>
        </p:nvGrpSpPr>
        <p:grpSpPr>
          <a:xfrm>
            <a:off x="0" y="3346348"/>
            <a:ext cx="4608195" cy="109855"/>
            <a:chOff x="0" y="3346348"/>
            <a:chExt cx="4608195" cy="109855"/>
          </a:xfrm>
        </p:grpSpPr>
        <p:sp>
          <p:nvSpPr>
            <p:cNvPr id="5" name="object 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8" name="object 8"/>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0" name="object 10"/>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2" action="ppaction://hlinksldjump"/>
              </a:rPr>
              <a:t>Lucene</a:t>
            </a:r>
            <a:endParaRPr sz="600">
              <a:latin typeface="Arial MT"/>
              <a:cs typeface="Arial MT"/>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30" dirty="0"/>
              <a:t>34</a:t>
            </a:fld>
            <a:r>
              <a:rPr spc="-55" dirty="0"/>
              <a:t> </a:t>
            </a:r>
            <a:r>
              <a:rPr spc="150" dirty="0"/>
              <a:t>/</a:t>
            </a:r>
            <a:r>
              <a:rPr spc="-55" dirty="0"/>
              <a:t> </a:t>
            </a:r>
            <a:r>
              <a:rPr spc="-35" dirty="0"/>
              <a:t>12</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7145" rIns="0" bIns="0" rtlCol="0">
            <a:spAutoFit/>
          </a:bodyPr>
          <a:lstStyle/>
          <a:p>
            <a:pPr marL="38100">
              <a:lnSpc>
                <a:spcPct val="100000"/>
              </a:lnSpc>
              <a:spcBef>
                <a:spcPts val="135"/>
              </a:spcBef>
            </a:pPr>
            <a:r>
              <a:rPr spc="-35" dirty="0"/>
              <a:t>Introduction</a:t>
            </a:r>
          </a:p>
        </p:txBody>
      </p:sp>
      <p:sp>
        <p:nvSpPr>
          <p:cNvPr id="4" name="object 4"/>
          <p:cNvSpPr txBox="1"/>
          <p:nvPr/>
        </p:nvSpPr>
        <p:spPr>
          <a:xfrm>
            <a:off x="1620375" y="1671062"/>
            <a:ext cx="3713479" cy="217560"/>
          </a:xfrm>
          <a:prstGeom prst="rect">
            <a:avLst/>
          </a:prstGeom>
        </p:spPr>
        <p:txBody>
          <a:bodyPr vert="horz" wrap="square" lIns="0" tIns="12700" rIns="0" bIns="0" rtlCol="0">
            <a:spAutoFit/>
          </a:bodyPr>
          <a:lstStyle/>
          <a:p>
            <a:pPr marL="12700" marR="5080">
              <a:lnSpc>
                <a:spcPct val="125299"/>
              </a:lnSpc>
              <a:spcBef>
                <a:spcPts val="100"/>
              </a:spcBef>
            </a:pPr>
            <a:r>
              <a:rPr lang="en-US" sz="1200" b="1" i="1" u="sng" spc="-35" dirty="0">
                <a:solidFill>
                  <a:schemeClr val="tx2"/>
                </a:solidFill>
                <a:latin typeface="Tahoma"/>
                <a:cs typeface="Tahoma"/>
              </a:rPr>
              <a:t>Implementer par</a:t>
            </a:r>
            <a:endParaRPr sz="1200" b="1" i="1" u="sng" dirty="0">
              <a:solidFill>
                <a:schemeClr val="tx2"/>
              </a:solidFill>
              <a:latin typeface="Tahoma"/>
              <a:cs typeface="Tahoma"/>
            </a:endParaRP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2"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4</a:t>
            </a:fld>
            <a:r>
              <a:rPr spc="-60" dirty="0"/>
              <a:t> </a:t>
            </a:r>
            <a:r>
              <a:rPr spc="150" dirty="0"/>
              <a:t>/</a:t>
            </a:r>
            <a:r>
              <a:rPr spc="-60" dirty="0"/>
              <a:t> </a:t>
            </a:r>
            <a:r>
              <a:rPr spc="-25" dirty="0"/>
              <a:t>12</a:t>
            </a:r>
          </a:p>
        </p:txBody>
      </p:sp>
      <p:pic>
        <p:nvPicPr>
          <p:cNvPr id="17" name="Imag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531" y="1596910"/>
            <a:ext cx="1055796" cy="690037"/>
          </a:xfrm>
          <a:prstGeom prst="rect">
            <a:avLst/>
          </a:prstGeom>
        </p:spPr>
      </p:pic>
      <p:pic>
        <p:nvPicPr>
          <p:cNvPr id="18" name="Imag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7240" y="2258873"/>
            <a:ext cx="807454" cy="591110"/>
          </a:xfrm>
          <a:prstGeom prst="rect">
            <a:avLst/>
          </a:prstGeom>
        </p:spPr>
      </p:pic>
      <p:pic>
        <p:nvPicPr>
          <p:cNvPr id="19" name="Imag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3786" y="704373"/>
            <a:ext cx="708068" cy="708545"/>
          </a:xfrm>
          <a:prstGeom prst="rect">
            <a:avLst/>
          </a:prstGeom>
        </p:spPr>
      </p:pic>
      <p:pic>
        <p:nvPicPr>
          <p:cNvPr id="20" name="Imag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2220" y="2258873"/>
            <a:ext cx="778532" cy="700103"/>
          </a:xfrm>
          <a:prstGeom prst="rect">
            <a:avLst/>
          </a:prstGeom>
        </p:spPr>
      </p:pic>
      <p:pic>
        <p:nvPicPr>
          <p:cNvPr id="21" name="Imag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95819" y="1322843"/>
            <a:ext cx="765585" cy="697868"/>
          </a:xfrm>
          <a:prstGeom prst="rect">
            <a:avLst/>
          </a:prstGeom>
        </p:spPr>
      </p:pic>
      <p:pic>
        <p:nvPicPr>
          <p:cNvPr id="22" name="Imag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19294" y="763581"/>
            <a:ext cx="765585" cy="567913"/>
          </a:xfrm>
          <a:prstGeom prst="rect">
            <a:avLst/>
          </a:prstGeom>
        </p:spPr>
      </p:pic>
    </p:spTree>
    <p:extLst>
      <p:ext uri="{BB962C8B-B14F-4D97-AF65-F5344CB8AC3E}">
        <p14:creationId xmlns:p14="http://schemas.microsoft.com/office/powerpoint/2010/main" val="2033616359"/>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7145" rIns="0" bIns="0" rtlCol="0">
            <a:spAutoFit/>
          </a:bodyPr>
          <a:lstStyle/>
          <a:p>
            <a:pPr marL="38100">
              <a:lnSpc>
                <a:spcPct val="100000"/>
              </a:lnSpc>
              <a:spcBef>
                <a:spcPts val="135"/>
              </a:spcBef>
            </a:pPr>
            <a:r>
              <a:rPr spc="-35" dirty="0"/>
              <a:t>Introduction</a:t>
            </a: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5</a:t>
            </a:fld>
            <a:r>
              <a:rPr spc="-60" dirty="0"/>
              <a:t> </a:t>
            </a:r>
            <a:r>
              <a:rPr spc="150" dirty="0"/>
              <a:t>/</a:t>
            </a:r>
            <a:r>
              <a:rPr spc="-60" dirty="0"/>
              <a:t> </a:t>
            </a:r>
            <a:r>
              <a:rPr spc="-25" dirty="0"/>
              <a:t>12</a:t>
            </a: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850" y="968375"/>
            <a:ext cx="1546545" cy="941090"/>
          </a:xfrm>
          <a:prstGeom prst="rect">
            <a:avLst/>
          </a:prstGeom>
        </p:spPr>
      </p:pic>
      <p:pic>
        <p:nvPicPr>
          <p:cNvPr id="5" name="Imag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6633" y="1882775"/>
            <a:ext cx="1576387" cy="914400"/>
          </a:xfrm>
          <a:prstGeom prst="rect">
            <a:avLst/>
          </a:prstGeom>
        </p:spPr>
      </p:pic>
    </p:spTree>
    <p:extLst>
      <p:ext uri="{BB962C8B-B14F-4D97-AF65-F5344CB8AC3E}">
        <p14:creationId xmlns:p14="http://schemas.microsoft.com/office/powerpoint/2010/main" val="2468605163"/>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7145" rIns="0" bIns="0" rtlCol="0">
            <a:spAutoFit/>
          </a:bodyPr>
          <a:lstStyle/>
          <a:p>
            <a:pPr marL="38100">
              <a:lnSpc>
                <a:spcPct val="100000"/>
              </a:lnSpc>
              <a:spcBef>
                <a:spcPts val="135"/>
              </a:spcBef>
            </a:pPr>
            <a:r>
              <a:rPr spc="-35" dirty="0"/>
              <a:t>Introduction</a:t>
            </a: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2" name="object 12"/>
          <p:cNvSpPr txBox="1"/>
          <p:nvPr/>
        </p:nvSpPr>
        <p:spPr>
          <a:xfrm>
            <a:off x="1497820" y="3364484"/>
            <a:ext cx="245110" cy="76835"/>
          </a:xfrm>
          <a:prstGeom prst="rect">
            <a:avLst/>
          </a:prstGeom>
        </p:spPr>
        <p:txBody>
          <a:bodyPr vert="horz" wrap="square" lIns="0" tIns="0" rIns="0" bIns="0" rtlCol="0">
            <a:spAutoFit/>
          </a:bodyPr>
          <a:lstStyle/>
          <a:p>
            <a:pPr>
              <a:lnSpc>
                <a:spcPts val="575"/>
              </a:lnSpc>
            </a:pPr>
            <a:r>
              <a:rPr sz="600" spc="-45" dirty="0">
                <a:solidFill>
                  <a:srgbClr val="FFFFFF"/>
                </a:solidFill>
                <a:latin typeface="Arial MT"/>
                <a:cs typeface="Arial MT"/>
              </a:rPr>
              <a:t>ussama</a:t>
            </a:r>
            <a:endParaRPr sz="60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6</a:t>
            </a:fld>
            <a:r>
              <a:rPr spc="-60" dirty="0"/>
              <a:t> </a:t>
            </a:r>
            <a:r>
              <a:rPr spc="150" dirty="0"/>
              <a:t>/</a:t>
            </a:r>
            <a:r>
              <a:rPr spc="-60" dirty="0"/>
              <a:t> </a:t>
            </a:r>
            <a:r>
              <a:rPr spc="-25" dirty="0"/>
              <a:t>12</a:t>
            </a: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2250" y="2109924"/>
            <a:ext cx="1364526" cy="955815"/>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8677" y="887892"/>
            <a:ext cx="1219201" cy="851700"/>
          </a:xfrm>
          <a:prstGeom prst="rect">
            <a:avLst/>
          </a:prstGeom>
        </p:spPr>
      </p:pic>
      <p:pic>
        <p:nvPicPr>
          <p:cNvPr id="17" name="Imag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933" y="1108742"/>
            <a:ext cx="1056717" cy="827363"/>
          </a:xfrm>
          <a:prstGeom prst="rect">
            <a:avLst/>
          </a:prstGeom>
        </p:spPr>
      </p:pic>
      <p:pic>
        <p:nvPicPr>
          <p:cNvPr id="18" name="Imag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97735" y="991115"/>
            <a:ext cx="1143000" cy="838200"/>
          </a:xfrm>
          <a:prstGeom prst="rect">
            <a:avLst/>
          </a:prstGeom>
        </p:spPr>
      </p:pic>
      <p:pic>
        <p:nvPicPr>
          <p:cNvPr id="19" name="Imag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9711" y="2216714"/>
            <a:ext cx="1230133" cy="838855"/>
          </a:xfrm>
          <a:prstGeom prst="rect">
            <a:avLst/>
          </a:prstGeom>
        </p:spPr>
      </p:pic>
    </p:spTree>
    <p:extLst>
      <p:ext uri="{BB962C8B-B14F-4D97-AF65-F5344CB8AC3E}">
        <p14:creationId xmlns:p14="http://schemas.microsoft.com/office/powerpoint/2010/main" val="3006222907"/>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961430E-6D8F-00B0-D957-0CEA01B18E0D}"/>
            </a:ext>
          </a:extLst>
        </p:cNvPr>
        <p:cNvGrpSpPr/>
        <p:nvPr/>
      </p:nvGrpSpPr>
      <p:grpSpPr>
        <a:xfrm>
          <a:off x="0" y="0"/>
          <a:ext cx="0" cy="0"/>
          <a:chOff x="0" y="0"/>
          <a:chExt cx="0" cy="0"/>
        </a:xfrm>
      </p:grpSpPr>
      <p:pic>
        <p:nvPicPr>
          <p:cNvPr id="4" name="object 4">
            <a:extLst>
              <a:ext uri="{FF2B5EF4-FFF2-40B4-BE49-F238E27FC236}">
                <a16:creationId xmlns:a16="http://schemas.microsoft.com/office/drawing/2014/main" id="{6ECA8C41-C19F-82A7-D6B2-9BFD4F68BCEB}"/>
              </a:ext>
            </a:extLst>
          </p:cNvPr>
          <p:cNvPicPr/>
          <p:nvPr/>
        </p:nvPicPr>
        <p:blipFill>
          <a:blip r:embed="rId2" cstate="print"/>
          <a:stretch>
            <a:fillRect/>
          </a:stretch>
        </p:blipFill>
        <p:spPr>
          <a:xfrm>
            <a:off x="734781" y="568488"/>
            <a:ext cx="65265" cy="65265"/>
          </a:xfrm>
          <a:prstGeom prst="rect">
            <a:avLst/>
          </a:prstGeom>
        </p:spPr>
      </p:pic>
      <p:sp>
        <p:nvSpPr>
          <p:cNvPr id="5" name="object 5">
            <a:extLst>
              <a:ext uri="{FF2B5EF4-FFF2-40B4-BE49-F238E27FC236}">
                <a16:creationId xmlns:a16="http://schemas.microsoft.com/office/drawing/2014/main" id="{6E7525AD-44C9-B402-E630-CEF31DB2F91E}"/>
              </a:ext>
            </a:extLst>
          </p:cNvPr>
          <p:cNvSpPr txBox="1">
            <a:spLocks noGrp="1"/>
          </p:cNvSpPr>
          <p:nvPr>
            <p:ph type="title"/>
          </p:nvPr>
        </p:nvSpPr>
        <p:spPr>
          <a:xfrm>
            <a:off x="139915" y="53975"/>
            <a:ext cx="4328160" cy="481542"/>
          </a:xfrm>
          <a:prstGeom prst="rect">
            <a:avLst/>
          </a:prstGeom>
        </p:spPr>
        <p:txBody>
          <a:bodyPr vert="horz" wrap="square" lIns="0" tIns="50165" rIns="0" bIns="0" rtlCol="0">
            <a:spAutoFit/>
          </a:bodyPr>
          <a:lstStyle/>
          <a:p>
            <a:pPr marL="12700">
              <a:lnSpc>
                <a:spcPct val="100000"/>
              </a:lnSpc>
              <a:spcBef>
                <a:spcPts val="395"/>
              </a:spcBef>
            </a:pPr>
            <a:r>
              <a:rPr lang="en-US" spc="-20" dirty="0" err="1"/>
              <a:t>C’est</a:t>
            </a:r>
            <a:r>
              <a:rPr lang="en-US" spc="-20" dirty="0"/>
              <a:t> quoi</a:t>
            </a:r>
            <a:r>
              <a:rPr lang="fr-FR" spc="-20" dirty="0"/>
              <a:t> </a:t>
            </a:r>
            <a:r>
              <a:rPr lang="fr-FR" spc="-45" dirty="0"/>
              <a:t> </a:t>
            </a:r>
            <a:r>
              <a:rPr lang="fr-FR" spc="-25" dirty="0"/>
              <a:t>l’indexation</a:t>
            </a:r>
            <a:r>
              <a:rPr lang="fr-FR" spc="-40" dirty="0"/>
              <a:t> </a:t>
            </a:r>
            <a:r>
              <a:rPr lang="fr-FR" spc="-50" dirty="0"/>
              <a:t>?</a:t>
            </a:r>
            <a:br>
              <a:rPr lang="fr-FR" spc="-50" dirty="0"/>
            </a:br>
            <a:endParaRPr lang="fr-FR" spc="-50" dirty="0"/>
          </a:p>
        </p:txBody>
      </p:sp>
      <p:grpSp>
        <p:nvGrpSpPr>
          <p:cNvPr id="6" name="object 6">
            <a:extLst>
              <a:ext uri="{FF2B5EF4-FFF2-40B4-BE49-F238E27FC236}">
                <a16:creationId xmlns:a16="http://schemas.microsoft.com/office/drawing/2014/main" id="{BEB13037-96D0-893D-F7B5-AF36312457C2}"/>
              </a:ext>
            </a:extLst>
          </p:cNvPr>
          <p:cNvGrpSpPr/>
          <p:nvPr/>
        </p:nvGrpSpPr>
        <p:grpSpPr>
          <a:xfrm>
            <a:off x="0" y="2004533"/>
            <a:ext cx="4607991" cy="1446398"/>
            <a:chOff x="0" y="1364524"/>
            <a:chExt cx="4608017" cy="2091679"/>
          </a:xfrm>
        </p:grpSpPr>
        <p:pic>
          <p:nvPicPr>
            <p:cNvPr id="7" name="object 7">
              <a:extLst>
                <a:ext uri="{FF2B5EF4-FFF2-40B4-BE49-F238E27FC236}">
                  <a16:creationId xmlns:a16="http://schemas.microsoft.com/office/drawing/2014/main" id="{9FFE26F0-925A-F933-ED52-4E0FFB3A6094}"/>
                </a:ext>
              </a:extLst>
            </p:cNvPr>
            <p:cNvPicPr/>
            <p:nvPr/>
          </p:nvPicPr>
          <p:blipFill>
            <a:blip r:embed="rId3" cstate="print"/>
            <a:stretch>
              <a:fillRect/>
            </a:stretch>
          </p:blipFill>
          <p:spPr>
            <a:xfrm>
              <a:off x="800051" y="1364524"/>
              <a:ext cx="3257622" cy="1697238"/>
            </a:xfrm>
            <a:prstGeom prst="rect">
              <a:avLst/>
            </a:prstGeom>
          </p:spPr>
        </p:pic>
        <p:sp>
          <p:nvSpPr>
            <p:cNvPr id="8" name="object 8">
              <a:extLst>
                <a:ext uri="{FF2B5EF4-FFF2-40B4-BE49-F238E27FC236}">
                  <a16:creationId xmlns:a16="http://schemas.microsoft.com/office/drawing/2014/main" id="{21F0ACE9-A85C-D5D2-B5C1-7DF6E8C250C4}"/>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9" name="object 9">
              <a:extLst>
                <a:ext uri="{FF2B5EF4-FFF2-40B4-BE49-F238E27FC236}">
                  <a16:creationId xmlns:a16="http://schemas.microsoft.com/office/drawing/2014/main" id="{87522166-29AF-D148-4843-1631CD238507}"/>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0" name="object 10">
              <a:extLst>
                <a:ext uri="{FF2B5EF4-FFF2-40B4-BE49-F238E27FC236}">
                  <a16:creationId xmlns:a16="http://schemas.microsoft.com/office/drawing/2014/main" id="{EC6EC1AA-C92A-0ACB-B295-24E6592DF140}"/>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1" name="object 11">
            <a:extLst>
              <a:ext uri="{FF2B5EF4-FFF2-40B4-BE49-F238E27FC236}">
                <a16:creationId xmlns:a16="http://schemas.microsoft.com/office/drawing/2014/main" id="{D598D42F-83BB-6CF5-C3C0-F62646FB9522}"/>
              </a:ext>
            </a:extLst>
          </p:cNvPr>
          <p:cNvSpPr txBox="1"/>
          <p:nvPr/>
        </p:nvSpPr>
        <p:spPr>
          <a:xfrm>
            <a:off x="1497820" y="3364484"/>
            <a:ext cx="1572260" cy="76835"/>
          </a:xfrm>
          <a:prstGeom prst="rect">
            <a:avLst/>
          </a:prstGeom>
        </p:spPr>
        <p:txBody>
          <a:bodyPr vert="horz" wrap="square" lIns="0" tIns="0" rIns="0" bIns="0" rtlCol="0">
            <a:spAutoFit/>
          </a:bodyPr>
          <a:lstStyle/>
          <a:p>
            <a:pPr>
              <a:lnSpc>
                <a:spcPts val="575"/>
              </a:lnSpc>
            </a:pPr>
            <a:r>
              <a:rPr sz="600" spc="-10" dirty="0" err="1">
                <a:solidFill>
                  <a:srgbClr val="FFFFFF"/>
                </a:solidFill>
                <a:latin typeface="Arial MT"/>
                <a:cs typeface="Arial MT"/>
              </a:rPr>
              <a:t>ussa</a:t>
            </a:r>
            <a:r>
              <a:rPr lang="fr-FR" sz="600" spc="-10" dirty="0">
                <a:solidFill>
                  <a:srgbClr val="FFFFFF"/>
                </a:solidFill>
                <a:latin typeface="Arial MT"/>
                <a:cs typeface="Arial MT"/>
              </a:rPr>
              <a:t>ma</a:t>
            </a:r>
            <a:r>
              <a:rPr lang="fr-FR" sz="600" spc="220" dirty="0">
                <a:solidFill>
                  <a:srgbClr val="FFFFFF"/>
                </a:solidFill>
                <a:latin typeface="Arial MT"/>
                <a:cs typeface="Arial MT"/>
              </a:rPr>
              <a:t> </a:t>
            </a:r>
            <a:endParaRPr sz="600" dirty="0">
              <a:latin typeface="Arial MT"/>
              <a:cs typeface="Arial MT"/>
            </a:endParaRPr>
          </a:p>
        </p:txBody>
      </p:sp>
      <p:sp>
        <p:nvSpPr>
          <p:cNvPr id="13" name="object 13">
            <a:extLst>
              <a:ext uri="{FF2B5EF4-FFF2-40B4-BE49-F238E27FC236}">
                <a16:creationId xmlns:a16="http://schemas.microsoft.com/office/drawing/2014/main" id="{B27C29E8-5D54-9B5A-A221-A3B4FC5462B0}"/>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a:extLst>
              <a:ext uri="{FF2B5EF4-FFF2-40B4-BE49-F238E27FC236}">
                <a16:creationId xmlns:a16="http://schemas.microsoft.com/office/drawing/2014/main" id="{695D890C-D8ED-3297-5CEC-165518C6A28F}"/>
              </a:ext>
            </a:extLst>
          </p:cNvPr>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4" action="ppaction://hlinksldjump"/>
              </a:rPr>
              <a:t>Lucene</a:t>
            </a:r>
            <a:endParaRPr sz="600">
              <a:latin typeface="Arial MT"/>
              <a:cs typeface="Arial MT"/>
            </a:endParaRPr>
          </a:p>
        </p:txBody>
      </p:sp>
      <p:sp>
        <p:nvSpPr>
          <p:cNvPr id="15" name="object 15">
            <a:extLst>
              <a:ext uri="{FF2B5EF4-FFF2-40B4-BE49-F238E27FC236}">
                <a16:creationId xmlns:a16="http://schemas.microsoft.com/office/drawing/2014/main" id="{786F8603-F3C2-A5BD-A889-64C9C68DA7DE}"/>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err="1"/>
              <a:t>novemb</a:t>
            </a:r>
            <a:r>
              <a:rPr lang="fr-FR" spc="-20" dirty="0"/>
              <a:t>re</a:t>
            </a:r>
            <a:r>
              <a:rPr spc="20" dirty="0"/>
              <a:t> </a:t>
            </a:r>
            <a:r>
              <a:rPr spc="-20" dirty="0"/>
              <a:t>2024</a:t>
            </a:r>
          </a:p>
        </p:txBody>
      </p:sp>
      <p:sp>
        <p:nvSpPr>
          <p:cNvPr id="16" name="object 16">
            <a:extLst>
              <a:ext uri="{FF2B5EF4-FFF2-40B4-BE49-F238E27FC236}">
                <a16:creationId xmlns:a16="http://schemas.microsoft.com/office/drawing/2014/main" id="{294D7E30-7BE2-A3CB-929D-91AF6BA8CC6D}"/>
              </a:ext>
            </a:extLst>
          </p:cNvPr>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7</a:t>
            </a:fld>
            <a:r>
              <a:rPr spc="-60" dirty="0"/>
              <a:t> </a:t>
            </a:r>
            <a:r>
              <a:rPr spc="150" dirty="0"/>
              <a:t>/</a:t>
            </a:r>
            <a:r>
              <a:rPr spc="-60" dirty="0"/>
              <a:t> </a:t>
            </a:r>
            <a:r>
              <a:rPr spc="-25" dirty="0"/>
              <a:t>12</a:t>
            </a:r>
          </a:p>
        </p:txBody>
      </p:sp>
      <p:sp>
        <p:nvSpPr>
          <p:cNvPr id="12" name="ZoneTexte 11">
            <a:extLst>
              <a:ext uri="{FF2B5EF4-FFF2-40B4-BE49-F238E27FC236}">
                <a16:creationId xmlns:a16="http://schemas.microsoft.com/office/drawing/2014/main" id="{E4D9D6EA-921A-0544-45BE-4B216F7F7AE2}"/>
              </a:ext>
            </a:extLst>
          </p:cNvPr>
          <p:cNvSpPr txBox="1"/>
          <p:nvPr/>
        </p:nvSpPr>
        <p:spPr>
          <a:xfrm>
            <a:off x="857249" y="453102"/>
            <a:ext cx="3416537" cy="1277273"/>
          </a:xfrm>
          <a:prstGeom prst="rect">
            <a:avLst/>
          </a:prstGeom>
          <a:noFill/>
        </p:spPr>
        <p:txBody>
          <a:bodyPr wrap="square" rtlCol="0">
            <a:spAutoFit/>
          </a:bodyPr>
          <a:lstStyle/>
          <a:p>
            <a:r>
              <a:rPr lang="fr-FR" sz="1100" dirty="0">
                <a:solidFill>
                  <a:schemeClr val="tx1"/>
                </a:solidFill>
              </a:rPr>
              <a:t>Un </a:t>
            </a:r>
            <a:r>
              <a:rPr lang="fr-FR" sz="1100" b="1" dirty="0">
                <a:solidFill>
                  <a:schemeClr val="tx1"/>
                </a:solidFill>
              </a:rPr>
              <a:t>index</a:t>
            </a:r>
            <a:r>
              <a:rPr lang="fr-FR" sz="1100" dirty="0">
                <a:solidFill>
                  <a:schemeClr val="tx1"/>
                </a:solidFill>
              </a:rPr>
              <a:t> est une structure de données qui permet de retrouver rapidement des informations dans une base de données ou un système de recherche. Il agit comme une "table des matières" qui associe des mots-clés ou des termes à des documents ou des emplacements spécifiques, facilitant ainsi l'accès rapide aux données pertinentes.</a:t>
            </a:r>
            <a:endParaRPr lang="fr-FR" sz="1100" dirty="0"/>
          </a:p>
        </p:txBody>
      </p:sp>
    </p:spTree>
    <p:extLst>
      <p:ext uri="{BB962C8B-B14F-4D97-AF65-F5344CB8AC3E}">
        <p14:creationId xmlns:p14="http://schemas.microsoft.com/office/powerpoint/2010/main" val="2649097904"/>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0136DDA-83C3-82EF-16A1-C077FB16B567}"/>
            </a:ext>
          </a:extLst>
        </p:cNvPr>
        <p:cNvGrpSpPr/>
        <p:nvPr/>
      </p:nvGrpSpPr>
      <p:grpSpPr>
        <a:xfrm>
          <a:off x="0" y="0"/>
          <a:ext cx="0" cy="0"/>
          <a:chOff x="0" y="0"/>
          <a:chExt cx="0" cy="0"/>
        </a:xfrm>
      </p:grpSpPr>
      <p:pic>
        <p:nvPicPr>
          <p:cNvPr id="4" name="object 4">
            <a:extLst>
              <a:ext uri="{FF2B5EF4-FFF2-40B4-BE49-F238E27FC236}">
                <a16:creationId xmlns:a16="http://schemas.microsoft.com/office/drawing/2014/main" id="{73714423-6C0D-CB26-D8CB-30FEB248CDA8}"/>
              </a:ext>
            </a:extLst>
          </p:cNvPr>
          <p:cNvPicPr/>
          <p:nvPr/>
        </p:nvPicPr>
        <p:blipFill>
          <a:blip r:embed="rId2" cstate="print"/>
          <a:stretch>
            <a:fillRect/>
          </a:stretch>
        </p:blipFill>
        <p:spPr>
          <a:xfrm>
            <a:off x="323850" y="634736"/>
            <a:ext cx="65265" cy="65265"/>
          </a:xfrm>
          <a:prstGeom prst="rect">
            <a:avLst/>
          </a:prstGeom>
        </p:spPr>
      </p:pic>
      <p:sp>
        <p:nvSpPr>
          <p:cNvPr id="5" name="object 5">
            <a:extLst>
              <a:ext uri="{FF2B5EF4-FFF2-40B4-BE49-F238E27FC236}">
                <a16:creationId xmlns:a16="http://schemas.microsoft.com/office/drawing/2014/main" id="{5F2FE37D-49D4-7B83-39F3-51FA1D382077}"/>
              </a:ext>
            </a:extLst>
          </p:cNvPr>
          <p:cNvSpPr txBox="1">
            <a:spLocks noGrp="1"/>
          </p:cNvSpPr>
          <p:nvPr>
            <p:ph type="title"/>
          </p:nvPr>
        </p:nvSpPr>
        <p:spPr>
          <a:xfrm>
            <a:off x="139915" y="53975"/>
            <a:ext cx="4328160" cy="266098"/>
          </a:xfrm>
          <a:prstGeom prst="rect">
            <a:avLst/>
          </a:prstGeom>
        </p:spPr>
        <p:txBody>
          <a:bodyPr vert="horz" wrap="square" lIns="0" tIns="50165" rIns="0" bIns="0" rtlCol="0">
            <a:spAutoFit/>
          </a:bodyPr>
          <a:lstStyle/>
          <a:p>
            <a:r>
              <a:rPr lang="fr-FR" b="1" dirty="0"/>
              <a:t>Avantages d'un Index</a:t>
            </a:r>
          </a:p>
        </p:txBody>
      </p:sp>
      <p:grpSp>
        <p:nvGrpSpPr>
          <p:cNvPr id="6" name="object 6">
            <a:extLst>
              <a:ext uri="{FF2B5EF4-FFF2-40B4-BE49-F238E27FC236}">
                <a16:creationId xmlns:a16="http://schemas.microsoft.com/office/drawing/2014/main" id="{4866C2A7-536D-7C5F-5009-ABF02E4ADAA4}"/>
              </a:ext>
            </a:extLst>
          </p:cNvPr>
          <p:cNvGrpSpPr/>
          <p:nvPr/>
        </p:nvGrpSpPr>
        <p:grpSpPr>
          <a:xfrm>
            <a:off x="0" y="3374971"/>
            <a:ext cx="4607991" cy="75965"/>
            <a:chOff x="0" y="3346348"/>
            <a:chExt cx="4608017" cy="109855"/>
          </a:xfrm>
        </p:grpSpPr>
        <p:sp>
          <p:nvSpPr>
            <p:cNvPr id="8" name="object 8">
              <a:extLst>
                <a:ext uri="{FF2B5EF4-FFF2-40B4-BE49-F238E27FC236}">
                  <a16:creationId xmlns:a16="http://schemas.microsoft.com/office/drawing/2014/main" id="{FFDC36B5-1314-454C-ED03-B25F35659553}"/>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4747BA"/>
            </a:solidFill>
          </p:spPr>
          <p:txBody>
            <a:bodyPr wrap="square" lIns="0" tIns="0" rIns="0" bIns="0" rtlCol="0"/>
            <a:lstStyle/>
            <a:p>
              <a:endParaRPr/>
            </a:p>
          </p:txBody>
        </p:sp>
        <p:sp>
          <p:nvSpPr>
            <p:cNvPr id="9" name="object 9">
              <a:extLst>
                <a:ext uri="{FF2B5EF4-FFF2-40B4-BE49-F238E27FC236}">
                  <a16:creationId xmlns:a16="http://schemas.microsoft.com/office/drawing/2014/main" id="{95F1024C-865C-23EA-DD82-67B4BBC7E57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8484D1"/>
            </a:solidFill>
          </p:spPr>
          <p:txBody>
            <a:bodyPr wrap="square" lIns="0" tIns="0" rIns="0" bIns="0" rtlCol="0"/>
            <a:lstStyle/>
            <a:p>
              <a:endParaRPr/>
            </a:p>
          </p:txBody>
        </p:sp>
        <p:sp>
          <p:nvSpPr>
            <p:cNvPr id="10" name="object 10">
              <a:extLst>
                <a:ext uri="{FF2B5EF4-FFF2-40B4-BE49-F238E27FC236}">
                  <a16:creationId xmlns:a16="http://schemas.microsoft.com/office/drawing/2014/main" id="{0FDBABB5-4C5D-85B4-2855-799B8BA056C2}"/>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ADADE0"/>
            </a:solidFill>
          </p:spPr>
          <p:txBody>
            <a:bodyPr wrap="square" lIns="0" tIns="0" rIns="0" bIns="0" rtlCol="0"/>
            <a:lstStyle/>
            <a:p>
              <a:endParaRPr/>
            </a:p>
          </p:txBody>
        </p:sp>
      </p:grpSp>
      <p:sp>
        <p:nvSpPr>
          <p:cNvPr id="11" name="object 11">
            <a:extLst>
              <a:ext uri="{FF2B5EF4-FFF2-40B4-BE49-F238E27FC236}">
                <a16:creationId xmlns:a16="http://schemas.microsoft.com/office/drawing/2014/main" id="{D5B24E03-8900-51F5-67D8-44C2F3464682}"/>
              </a:ext>
            </a:extLst>
          </p:cNvPr>
          <p:cNvSpPr txBox="1"/>
          <p:nvPr/>
        </p:nvSpPr>
        <p:spPr>
          <a:xfrm>
            <a:off x="1497820" y="3364484"/>
            <a:ext cx="1572260" cy="76835"/>
          </a:xfrm>
          <a:prstGeom prst="rect">
            <a:avLst/>
          </a:prstGeom>
        </p:spPr>
        <p:txBody>
          <a:bodyPr vert="horz" wrap="square" lIns="0" tIns="0" rIns="0" bIns="0" rtlCol="0">
            <a:spAutoFit/>
          </a:bodyPr>
          <a:lstStyle/>
          <a:p>
            <a:pPr>
              <a:lnSpc>
                <a:spcPts val="575"/>
              </a:lnSpc>
            </a:pPr>
            <a:r>
              <a:rPr sz="600" spc="-10" dirty="0" err="1">
                <a:solidFill>
                  <a:srgbClr val="FFFFFF"/>
                </a:solidFill>
                <a:latin typeface="Arial MT"/>
                <a:cs typeface="Arial MT"/>
              </a:rPr>
              <a:t>ussa</a:t>
            </a:r>
            <a:r>
              <a:rPr lang="fr-FR" sz="600" spc="-10" dirty="0">
                <a:solidFill>
                  <a:srgbClr val="FFFFFF"/>
                </a:solidFill>
                <a:latin typeface="Arial MT"/>
                <a:cs typeface="Arial MT"/>
              </a:rPr>
              <a:t>ma</a:t>
            </a:r>
            <a:r>
              <a:rPr lang="fr-FR" sz="600" spc="220" dirty="0">
                <a:solidFill>
                  <a:srgbClr val="FFFFFF"/>
                </a:solidFill>
                <a:latin typeface="Arial MT"/>
                <a:cs typeface="Arial MT"/>
              </a:rPr>
              <a:t> </a:t>
            </a:r>
            <a:endParaRPr sz="600" dirty="0">
              <a:latin typeface="Arial MT"/>
              <a:cs typeface="Arial MT"/>
            </a:endParaRPr>
          </a:p>
        </p:txBody>
      </p:sp>
      <p:sp>
        <p:nvSpPr>
          <p:cNvPr id="13" name="object 13">
            <a:extLst>
              <a:ext uri="{FF2B5EF4-FFF2-40B4-BE49-F238E27FC236}">
                <a16:creationId xmlns:a16="http://schemas.microsoft.com/office/drawing/2014/main" id="{DA78AF6D-59D8-0806-F9F9-9573C6AEB915}"/>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a:extLst>
              <a:ext uri="{FF2B5EF4-FFF2-40B4-BE49-F238E27FC236}">
                <a16:creationId xmlns:a16="http://schemas.microsoft.com/office/drawing/2014/main" id="{2DB001E2-578B-E3C2-273A-1EB03CB7D3A6}"/>
              </a:ext>
            </a:extLst>
          </p:cNvPr>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3" action="ppaction://hlinksldjump"/>
              </a:rPr>
              <a:t>Lucene</a:t>
            </a:r>
            <a:endParaRPr sz="600">
              <a:latin typeface="Arial MT"/>
              <a:cs typeface="Arial MT"/>
            </a:endParaRPr>
          </a:p>
        </p:txBody>
      </p:sp>
      <p:sp>
        <p:nvSpPr>
          <p:cNvPr id="15" name="object 15">
            <a:extLst>
              <a:ext uri="{FF2B5EF4-FFF2-40B4-BE49-F238E27FC236}">
                <a16:creationId xmlns:a16="http://schemas.microsoft.com/office/drawing/2014/main" id="{873061DC-AE79-57B4-48CF-979382055926}"/>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err="1"/>
              <a:t>novemb</a:t>
            </a:r>
            <a:r>
              <a:rPr lang="fr-FR" spc="-20" dirty="0"/>
              <a:t>re</a:t>
            </a:r>
            <a:r>
              <a:rPr spc="20" dirty="0"/>
              <a:t> </a:t>
            </a:r>
            <a:r>
              <a:rPr spc="-20" dirty="0"/>
              <a:t>2024</a:t>
            </a:r>
          </a:p>
        </p:txBody>
      </p:sp>
      <p:sp>
        <p:nvSpPr>
          <p:cNvPr id="16" name="object 16">
            <a:extLst>
              <a:ext uri="{FF2B5EF4-FFF2-40B4-BE49-F238E27FC236}">
                <a16:creationId xmlns:a16="http://schemas.microsoft.com/office/drawing/2014/main" id="{A3B92393-A31F-069D-DDE8-DF15F868EFB6}"/>
              </a:ext>
            </a:extLst>
          </p:cNvPr>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8</a:t>
            </a:fld>
            <a:r>
              <a:rPr spc="-60" dirty="0"/>
              <a:t> </a:t>
            </a:r>
            <a:r>
              <a:rPr spc="150" dirty="0"/>
              <a:t>/</a:t>
            </a:r>
            <a:r>
              <a:rPr spc="-60" dirty="0"/>
              <a:t> </a:t>
            </a:r>
            <a:r>
              <a:rPr spc="-25" dirty="0"/>
              <a:t>12</a:t>
            </a:r>
          </a:p>
        </p:txBody>
      </p:sp>
      <p:sp>
        <p:nvSpPr>
          <p:cNvPr id="12" name="ZoneTexte 11">
            <a:extLst>
              <a:ext uri="{FF2B5EF4-FFF2-40B4-BE49-F238E27FC236}">
                <a16:creationId xmlns:a16="http://schemas.microsoft.com/office/drawing/2014/main" id="{11631118-61D3-23B2-140B-326100B14F87}"/>
              </a:ext>
            </a:extLst>
          </p:cNvPr>
          <p:cNvSpPr txBox="1"/>
          <p:nvPr/>
        </p:nvSpPr>
        <p:spPr>
          <a:xfrm>
            <a:off x="418323" y="499268"/>
            <a:ext cx="4151914" cy="2462213"/>
          </a:xfrm>
          <a:prstGeom prst="rect">
            <a:avLst/>
          </a:prstGeom>
          <a:noFill/>
        </p:spPr>
        <p:txBody>
          <a:bodyPr wrap="square" rtlCol="0">
            <a:spAutoFit/>
          </a:bodyPr>
          <a:lstStyle/>
          <a:p>
            <a:r>
              <a:rPr lang="fr-FR" sz="1100" b="1" dirty="0">
                <a:solidFill>
                  <a:schemeClr val="tx1"/>
                </a:solidFill>
              </a:rPr>
              <a:t>Recherche rapide : </a:t>
            </a:r>
            <a:r>
              <a:rPr lang="fr-FR" sz="1100" dirty="0">
                <a:solidFill>
                  <a:schemeClr val="tx1"/>
                </a:solidFill>
              </a:rPr>
              <a:t>Améliore considérablement la vitesse de recherche en réduisant le nombre de données à parcourir.</a:t>
            </a:r>
          </a:p>
          <a:p>
            <a:endParaRPr lang="fr-FR" sz="1100" dirty="0">
              <a:solidFill>
                <a:schemeClr val="tx1"/>
              </a:solidFill>
            </a:endParaRPr>
          </a:p>
          <a:p>
            <a:r>
              <a:rPr lang="fr-FR" sz="1100" b="1" dirty="0">
                <a:solidFill>
                  <a:schemeClr val="tx1"/>
                </a:solidFill>
              </a:rPr>
              <a:t>Optimisation des performances : </a:t>
            </a:r>
            <a:r>
              <a:rPr lang="fr-FR" sz="1100" dirty="0">
                <a:solidFill>
                  <a:schemeClr val="tx1"/>
                </a:solidFill>
              </a:rPr>
              <a:t>Accélère les requêtes, notamment dans les bases de données ou les moteurs de recherche.</a:t>
            </a:r>
          </a:p>
          <a:p>
            <a:endParaRPr lang="fr-FR" sz="1100" dirty="0">
              <a:solidFill>
                <a:schemeClr val="tx1"/>
              </a:solidFill>
            </a:endParaRPr>
          </a:p>
          <a:p>
            <a:r>
              <a:rPr lang="fr-FR" sz="1100" b="1" dirty="0">
                <a:solidFill>
                  <a:schemeClr val="tx1"/>
                </a:solidFill>
              </a:rPr>
              <a:t>Réduction de la charge système : </a:t>
            </a:r>
            <a:r>
              <a:rPr lang="fr-FR" sz="1100" dirty="0">
                <a:solidFill>
                  <a:schemeClr val="tx1"/>
                </a:solidFill>
              </a:rPr>
              <a:t>Diminue le temps d'exécution et l'utilisation des ressources système pour les opérations de recherche.</a:t>
            </a:r>
          </a:p>
          <a:p>
            <a:endParaRPr lang="fr-FR" sz="1100" dirty="0">
              <a:solidFill>
                <a:schemeClr val="tx1"/>
              </a:solidFill>
            </a:endParaRPr>
          </a:p>
          <a:p>
            <a:r>
              <a:rPr lang="fr-FR" sz="1100" b="1" dirty="0">
                <a:solidFill>
                  <a:schemeClr val="tx1"/>
                </a:solidFill>
              </a:rPr>
              <a:t>Support pour des fonctionnalités avancées : </a:t>
            </a:r>
            <a:r>
              <a:rPr lang="fr-FR" sz="1100" dirty="0">
                <a:solidFill>
                  <a:schemeClr val="tx1"/>
                </a:solidFill>
              </a:rPr>
              <a:t>Permet la recherche par mots-clés, la recherche sémantique, et l'analyse temporelle ou spatiale selon le type d'index.</a:t>
            </a:r>
            <a:endParaRPr lang="fr-FR" sz="1100" dirty="0"/>
          </a:p>
        </p:txBody>
      </p:sp>
      <p:pic>
        <p:nvPicPr>
          <p:cNvPr id="3" name="object 4">
            <a:extLst>
              <a:ext uri="{FF2B5EF4-FFF2-40B4-BE49-F238E27FC236}">
                <a16:creationId xmlns:a16="http://schemas.microsoft.com/office/drawing/2014/main" id="{DEC647FA-E761-B41A-D978-3624023A6693}"/>
              </a:ext>
            </a:extLst>
          </p:cNvPr>
          <p:cNvPicPr/>
          <p:nvPr/>
        </p:nvPicPr>
        <p:blipFill>
          <a:blip r:embed="rId2" cstate="print"/>
          <a:stretch>
            <a:fillRect/>
          </a:stretch>
        </p:blipFill>
        <p:spPr>
          <a:xfrm>
            <a:off x="290252" y="2492375"/>
            <a:ext cx="65265" cy="65265"/>
          </a:xfrm>
          <a:prstGeom prst="rect">
            <a:avLst/>
          </a:prstGeom>
        </p:spPr>
      </p:pic>
      <p:pic>
        <p:nvPicPr>
          <p:cNvPr id="17" name="object 4">
            <a:extLst>
              <a:ext uri="{FF2B5EF4-FFF2-40B4-BE49-F238E27FC236}">
                <a16:creationId xmlns:a16="http://schemas.microsoft.com/office/drawing/2014/main" id="{65299468-4C1F-0EEE-992F-2630444D5BC6}"/>
              </a:ext>
            </a:extLst>
          </p:cNvPr>
          <p:cNvPicPr/>
          <p:nvPr/>
        </p:nvPicPr>
        <p:blipFill>
          <a:blip r:embed="rId2" cstate="print"/>
          <a:stretch>
            <a:fillRect/>
          </a:stretch>
        </p:blipFill>
        <p:spPr>
          <a:xfrm>
            <a:off x="289864" y="1090304"/>
            <a:ext cx="65265" cy="65265"/>
          </a:xfrm>
          <a:prstGeom prst="rect">
            <a:avLst/>
          </a:prstGeom>
        </p:spPr>
      </p:pic>
      <p:pic>
        <p:nvPicPr>
          <p:cNvPr id="18" name="object 4">
            <a:extLst>
              <a:ext uri="{FF2B5EF4-FFF2-40B4-BE49-F238E27FC236}">
                <a16:creationId xmlns:a16="http://schemas.microsoft.com/office/drawing/2014/main" id="{8D3B77EC-B342-5A08-32B0-8F4509FA2F9E}"/>
              </a:ext>
            </a:extLst>
          </p:cNvPr>
          <p:cNvPicPr/>
          <p:nvPr/>
        </p:nvPicPr>
        <p:blipFill>
          <a:blip r:embed="rId2" cstate="print"/>
          <a:stretch>
            <a:fillRect/>
          </a:stretch>
        </p:blipFill>
        <p:spPr>
          <a:xfrm>
            <a:off x="288058" y="1803296"/>
            <a:ext cx="65265" cy="65265"/>
          </a:xfrm>
          <a:prstGeom prst="rect">
            <a:avLst/>
          </a:prstGeom>
        </p:spPr>
      </p:pic>
    </p:spTree>
    <p:extLst>
      <p:ext uri="{BB962C8B-B14F-4D97-AF65-F5344CB8AC3E}">
        <p14:creationId xmlns:p14="http://schemas.microsoft.com/office/powerpoint/2010/main" val="2071101392"/>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719671" y="973100"/>
            <a:ext cx="65265" cy="65265"/>
          </a:xfrm>
          <a:prstGeom prst="rect">
            <a:avLst/>
          </a:prstGeom>
        </p:spPr>
      </p:pic>
      <p:pic>
        <p:nvPicPr>
          <p:cNvPr id="3" name="object 3"/>
          <p:cNvPicPr/>
          <p:nvPr/>
        </p:nvPicPr>
        <p:blipFill>
          <a:blip r:embed="rId4" cstate="print"/>
          <a:stretch>
            <a:fillRect/>
          </a:stretch>
        </p:blipFill>
        <p:spPr>
          <a:xfrm>
            <a:off x="712621" y="1349375"/>
            <a:ext cx="65265" cy="65265"/>
          </a:xfrm>
          <a:prstGeom prst="rect">
            <a:avLst/>
          </a:prstGeom>
        </p:spPr>
      </p:pic>
      <p:pic>
        <p:nvPicPr>
          <p:cNvPr id="4" name="object 4"/>
          <p:cNvPicPr/>
          <p:nvPr/>
        </p:nvPicPr>
        <p:blipFill>
          <a:blip r:embed="rId5" cstate="print"/>
          <a:stretch>
            <a:fillRect/>
          </a:stretch>
        </p:blipFill>
        <p:spPr>
          <a:xfrm>
            <a:off x="716349" y="1671361"/>
            <a:ext cx="65265" cy="65265"/>
          </a:xfrm>
          <a:prstGeom prst="rect">
            <a:avLst/>
          </a:prstGeom>
        </p:spPr>
      </p:pic>
      <p:sp>
        <p:nvSpPr>
          <p:cNvPr id="5" name="object 5"/>
          <p:cNvSpPr txBox="1">
            <a:spLocks noGrp="1"/>
          </p:cNvSpPr>
          <p:nvPr>
            <p:ph type="title"/>
          </p:nvPr>
        </p:nvSpPr>
        <p:spPr>
          <a:xfrm>
            <a:off x="95300" y="39130"/>
            <a:ext cx="4328160" cy="266098"/>
          </a:xfrm>
          <a:prstGeom prst="rect">
            <a:avLst/>
          </a:prstGeom>
        </p:spPr>
        <p:txBody>
          <a:bodyPr vert="horz" wrap="square" lIns="0" tIns="50165" rIns="0" bIns="0" rtlCol="0">
            <a:spAutoFit/>
          </a:bodyPr>
          <a:lstStyle/>
          <a:p>
            <a:pPr marL="12700">
              <a:lnSpc>
                <a:spcPct val="100000"/>
              </a:lnSpc>
              <a:spcBef>
                <a:spcPts val="395"/>
              </a:spcBef>
            </a:pPr>
            <a:r>
              <a:rPr lang="en-US" spc="-20" dirty="0"/>
              <a:t>Types </a:t>
            </a:r>
            <a:r>
              <a:rPr lang="en-US" spc="-20" dirty="0" err="1"/>
              <a:t>D’indexation</a:t>
            </a:r>
            <a:r>
              <a:rPr lang="en-US" spc="-20" dirty="0"/>
              <a:t> </a:t>
            </a:r>
            <a:r>
              <a:rPr spc="-50" dirty="0"/>
              <a:t>?</a:t>
            </a:r>
            <a:endParaRPr lang="fr-FR" spc="-50" dirty="0"/>
          </a:p>
        </p:txBody>
      </p:sp>
      <p:sp>
        <p:nvSpPr>
          <p:cNvPr id="11" name="object 11"/>
          <p:cNvSpPr txBox="1"/>
          <p:nvPr/>
        </p:nvSpPr>
        <p:spPr>
          <a:xfrm>
            <a:off x="1497820" y="3364484"/>
            <a:ext cx="1572260" cy="76835"/>
          </a:xfrm>
          <a:prstGeom prst="rect">
            <a:avLst/>
          </a:prstGeom>
        </p:spPr>
        <p:txBody>
          <a:bodyPr vert="horz" wrap="square" lIns="0" tIns="0" rIns="0" bIns="0" rtlCol="0">
            <a:spAutoFit/>
          </a:bodyPr>
          <a:lstStyle/>
          <a:p>
            <a:pPr>
              <a:lnSpc>
                <a:spcPts val="575"/>
              </a:lnSpc>
            </a:pPr>
            <a:r>
              <a:rPr sz="600" spc="-10" dirty="0" err="1">
                <a:solidFill>
                  <a:srgbClr val="FFFFFF"/>
                </a:solidFill>
                <a:latin typeface="Arial MT"/>
                <a:cs typeface="Arial MT"/>
              </a:rPr>
              <a:t>ussama</a:t>
            </a:r>
            <a:r>
              <a:rPr sz="600" spc="220" dirty="0">
                <a:solidFill>
                  <a:srgbClr val="FFFFFF"/>
                </a:solidFill>
                <a:latin typeface="Arial MT"/>
                <a:cs typeface="Arial MT"/>
              </a:rPr>
              <a:t> </a:t>
            </a:r>
            <a:r>
              <a:rPr sz="600" spc="90" dirty="0">
                <a:solidFill>
                  <a:srgbClr val="FFFFFF"/>
                </a:solidFill>
                <a:latin typeface="Arial MT"/>
                <a:cs typeface="Arial MT"/>
              </a:rPr>
              <a:t> </a:t>
            </a:r>
            <a:endParaRPr sz="600" dirty="0">
              <a:latin typeface="Arial MT"/>
              <a:cs typeface="Arial MT"/>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70" dirty="0"/>
              <a:t>R´ealis´e</a:t>
            </a:r>
            <a:r>
              <a:rPr spc="25" dirty="0"/>
              <a:t> </a:t>
            </a:r>
            <a:r>
              <a:rPr dirty="0"/>
              <a:t>par</a:t>
            </a:r>
            <a:r>
              <a:rPr spc="20" dirty="0"/>
              <a:t> </a:t>
            </a:r>
            <a:r>
              <a:rPr dirty="0"/>
              <a:t>:</a:t>
            </a:r>
            <a:r>
              <a:rPr spc="75" dirty="0"/>
              <a:t> </a:t>
            </a:r>
            <a:r>
              <a:rPr spc="-10" dirty="0"/>
              <a:t>Bouchama</a:t>
            </a:r>
            <a:r>
              <a:rPr spc="25" dirty="0"/>
              <a:t> </a:t>
            </a:r>
            <a:r>
              <a:rPr dirty="0"/>
              <a:t>Touhami</a:t>
            </a:r>
            <a:r>
              <a:rPr spc="25" dirty="0"/>
              <a:t> </a:t>
            </a:r>
            <a:r>
              <a:rPr dirty="0"/>
              <a:t>et</a:t>
            </a:r>
            <a:r>
              <a:rPr spc="20" dirty="0"/>
              <a:t> </a:t>
            </a:r>
            <a:r>
              <a:rPr spc="-10" dirty="0"/>
              <a:t>Naya</a:t>
            </a:r>
            <a:r>
              <a:rPr spc="25" dirty="0"/>
              <a:t> </a:t>
            </a:r>
            <a:r>
              <a:rPr spc="-50" dirty="0"/>
              <a:t>O</a:t>
            </a:r>
          </a:p>
        </p:txBody>
      </p:sp>
      <p:sp>
        <p:nvSpPr>
          <p:cNvPr id="14" name="object 14"/>
          <p:cNvSpPr txBox="1"/>
          <p:nvPr/>
        </p:nvSpPr>
        <p:spPr>
          <a:xfrm>
            <a:off x="2173897" y="3351784"/>
            <a:ext cx="260350" cy="102235"/>
          </a:xfrm>
          <a:prstGeom prst="rect">
            <a:avLst/>
          </a:prstGeom>
        </p:spPr>
        <p:txBody>
          <a:bodyPr vert="horz" wrap="square" lIns="0" tIns="0" rIns="0" bIns="0" rtlCol="0">
            <a:spAutoFit/>
          </a:bodyPr>
          <a:lstStyle/>
          <a:p>
            <a:pPr marL="12700">
              <a:lnSpc>
                <a:spcPts val="675"/>
              </a:lnSpc>
            </a:pPr>
            <a:r>
              <a:rPr sz="600" spc="-20" dirty="0">
                <a:solidFill>
                  <a:srgbClr val="FFFFFF"/>
                </a:solidFill>
                <a:latin typeface="Arial MT"/>
                <a:cs typeface="Arial MT"/>
                <a:hlinkClick r:id="rId6" action="ppaction://hlinksldjump"/>
              </a:rPr>
              <a:t>Lucene</a:t>
            </a:r>
            <a:endParaRPr sz="6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26</a:t>
            </a:r>
            <a:r>
              <a:rPr spc="15" dirty="0"/>
              <a:t> </a:t>
            </a:r>
            <a:r>
              <a:rPr spc="-20" dirty="0"/>
              <a:t>novembre</a:t>
            </a:r>
            <a:r>
              <a:rPr spc="20" dirty="0"/>
              <a:t> </a:t>
            </a:r>
            <a:r>
              <a:rPr spc="-20" dirty="0"/>
              <a:t>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78105">
              <a:lnSpc>
                <a:spcPts val="675"/>
              </a:lnSpc>
            </a:pPr>
            <a:fld id="{81D60167-4931-47E6-BA6A-407CBD079E47}" type="slidenum">
              <a:rPr spc="-30" dirty="0"/>
              <a:t>9</a:t>
            </a:fld>
            <a:r>
              <a:rPr spc="-60" dirty="0"/>
              <a:t> </a:t>
            </a:r>
            <a:r>
              <a:rPr spc="150" dirty="0"/>
              <a:t>/</a:t>
            </a:r>
            <a:r>
              <a:rPr spc="-60" dirty="0"/>
              <a:t> </a:t>
            </a:r>
            <a:r>
              <a:rPr spc="-25" dirty="0"/>
              <a:t>12</a:t>
            </a:r>
          </a:p>
        </p:txBody>
      </p:sp>
      <p:sp>
        <p:nvSpPr>
          <p:cNvPr id="6" name="ZoneTexte 5">
            <a:extLst>
              <a:ext uri="{FF2B5EF4-FFF2-40B4-BE49-F238E27FC236}">
                <a16:creationId xmlns:a16="http://schemas.microsoft.com/office/drawing/2014/main" id="{3810EC7E-CA0F-4CD1-8764-0C9064CEAC0E}"/>
              </a:ext>
            </a:extLst>
          </p:cNvPr>
          <p:cNvSpPr txBox="1"/>
          <p:nvPr/>
        </p:nvSpPr>
        <p:spPr>
          <a:xfrm>
            <a:off x="857250" y="856976"/>
            <a:ext cx="4114800" cy="1277273"/>
          </a:xfrm>
          <a:prstGeom prst="rect">
            <a:avLst/>
          </a:prstGeom>
          <a:noFill/>
        </p:spPr>
        <p:txBody>
          <a:bodyPr wrap="square" rtlCol="0">
            <a:spAutoFit/>
          </a:bodyPr>
          <a:lstStyle/>
          <a:p>
            <a:r>
              <a:rPr lang="fr-FR" sz="1100" dirty="0"/>
              <a:t>Indexation Inversée (</a:t>
            </a:r>
            <a:r>
              <a:rPr lang="fr-FR" sz="1100" dirty="0" err="1"/>
              <a:t>Inverted</a:t>
            </a:r>
            <a:r>
              <a:rPr lang="fr-FR" sz="1100" dirty="0"/>
              <a:t> Index)</a:t>
            </a:r>
          </a:p>
          <a:p>
            <a:endParaRPr lang="en-US" sz="1100" dirty="0"/>
          </a:p>
          <a:p>
            <a:r>
              <a:rPr lang="fr-FR" sz="1100" dirty="0"/>
              <a:t>Indexation Pondérée (</a:t>
            </a:r>
            <a:r>
              <a:rPr lang="fr-FR" sz="1100" dirty="0" err="1"/>
              <a:t>Weighted</a:t>
            </a:r>
            <a:r>
              <a:rPr lang="fr-FR" sz="1100" dirty="0"/>
              <a:t> </a:t>
            </a:r>
            <a:r>
              <a:rPr lang="fr-FR" sz="1100" dirty="0" err="1"/>
              <a:t>Indexing</a:t>
            </a:r>
            <a:r>
              <a:rPr lang="fr-FR" sz="1100" dirty="0"/>
              <a:t>)</a:t>
            </a:r>
          </a:p>
          <a:p>
            <a:endParaRPr lang="fr-FR" sz="1100" dirty="0"/>
          </a:p>
          <a:p>
            <a:r>
              <a:rPr lang="fr-FR" sz="1100" dirty="0"/>
              <a:t>Indexation Morphologique (</a:t>
            </a:r>
            <a:r>
              <a:rPr lang="fr-FR" sz="1100" dirty="0" err="1"/>
              <a:t>Morphological</a:t>
            </a:r>
            <a:r>
              <a:rPr lang="fr-FR" sz="1100" dirty="0"/>
              <a:t> </a:t>
            </a:r>
            <a:r>
              <a:rPr lang="fr-FR" sz="1100" dirty="0" err="1"/>
              <a:t>Indexing</a:t>
            </a:r>
            <a:r>
              <a:rPr lang="fr-FR" sz="1100" dirty="0"/>
              <a:t>)</a:t>
            </a:r>
          </a:p>
          <a:p>
            <a:endParaRPr lang="fr-FR" sz="1100" dirty="0"/>
          </a:p>
          <a:p>
            <a:r>
              <a:rPr lang="fr-FR" sz="1100" dirty="0"/>
              <a:t>Indexation Sémantique (</a:t>
            </a:r>
            <a:r>
              <a:rPr lang="fr-FR" sz="1100" dirty="0" err="1"/>
              <a:t>Semantic</a:t>
            </a:r>
            <a:r>
              <a:rPr lang="fr-FR" sz="1100" dirty="0"/>
              <a:t> </a:t>
            </a:r>
            <a:r>
              <a:rPr lang="fr-FR" sz="1100" dirty="0" err="1"/>
              <a:t>Indexing</a:t>
            </a:r>
            <a:r>
              <a:rPr lang="fr-FR" sz="1100" dirty="0"/>
              <a:t>)</a:t>
            </a:r>
          </a:p>
        </p:txBody>
      </p:sp>
      <p:pic>
        <p:nvPicPr>
          <p:cNvPr id="7" name="object 2">
            <a:extLst>
              <a:ext uri="{FF2B5EF4-FFF2-40B4-BE49-F238E27FC236}">
                <a16:creationId xmlns:a16="http://schemas.microsoft.com/office/drawing/2014/main" id="{172773A8-733E-656A-2ABC-5077455B3E54}"/>
              </a:ext>
            </a:extLst>
          </p:cNvPr>
          <p:cNvPicPr/>
          <p:nvPr/>
        </p:nvPicPr>
        <p:blipFill>
          <a:blip r:embed="rId3" cstate="print"/>
          <a:stretch>
            <a:fillRect/>
          </a:stretch>
        </p:blipFill>
        <p:spPr>
          <a:xfrm>
            <a:off x="712620" y="1963731"/>
            <a:ext cx="65265" cy="65265"/>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597</TotalTime>
  <Words>2237</Words>
  <Application>Microsoft Office PowerPoint</Application>
  <PresentationFormat>Personnalisé</PresentationFormat>
  <Paragraphs>342</Paragraphs>
  <Slides>34</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34</vt:i4>
      </vt:variant>
    </vt:vector>
  </HeadingPairs>
  <TitlesOfParts>
    <vt:vector size="39" baseType="lpstr">
      <vt:lpstr>Arial MT</vt:lpstr>
      <vt:lpstr>Calibri</vt:lpstr>
      <vt:lpstr>Lucida Sans Unicode</vt:lpstr>
      <vt:lpstr>Tahoma</vt:lpstr>
      <vt:lpstr>Office Theme</vt:lpstr>
      <vt:lpstr>Présentation PowerPoint</vt:lpstr>
      <vt:lpstr>Plan de la pr´esentation</vt:lpstr>
      <vt:lpstr>Introduction</vt:lpstr>
      <vt:lpstr>Introduction</vt:lpstr>
      <vt:lpstr>Introduction</vt:lpstr>
      <vt:lpstr>Introduction</vt:lpstr>
      <vt:lpstr>C’est quoi  l’indexation ? </vt:lpstr>
      <vt:lpstr>Avantages d'un Index</vt:lpstr>
      <vt:lpstr>Types D’indexation ?</vt:lpstr>
      <vt:lpstr>Types D’indexation ?</vt:lpstr>
      <vt:lpstr>Types D’indexation ?</vt:lpstr>
      <vt:lpstr>Types L’indexation ?</vt:lpstr>
      <vt:lpstr>Types L’indexation ?</vt:lpstr>
      <vt:lpstr>Qu’est-ce que Lucene ?</vt:lpstr>
      <vt:lpstr>Qu’est-ce que Lucene ?</vt:lpstr>
      <vt:lpstr>Les Classes ?</vt:lpstr>
      <vt:lpstr>La creation de l’index ?</vt:lpstr>
      <vt:lpstr>Fichiers</vt:lpstr>
      <vt:lpstr>Document et Field</vt:lpstr>
      <vt:lpstr>Analyzer </vt:lpstr>
      <vt:lpstr>IndexWriter</vt:lpstr>
      <vt:lpstr>Index (Répertoire de stockage) :</vt:lpstr>
      <vt:lpstr>La construction du module de recherche?</vt:lpstr>
      <vt:lpstr>Expression de requête</vt:lpstr>
      <vt:lpstr>Analyzer </vt:lpstr>
      <vt:lpstr>Query  </vt:lpstr>
      <vt:lpstr>QueryParser :  </vt:lpstr>
      <vt:lpstr>IndexSearcher </vt:lpstr>
      <vt:lpstr>Index (Répertoire de stockage) :</vt:lpstr>
      <vt:lpstr>Hits </vt:lpstr>
      <vt:lpstr>Exemple </vt:lpstr>
      <vt:lpstr>Comparaison Avec d’autres moteur de recherche</vt:lpstr>
      <vt:lpstr>Présentation PowerPoint</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Lucene : Indexation et Recherche</dc:title>
  <dc:creator>Réalisé par : Bouchama Touhami et Naya Oussama  Encadré par : Mr Tawffik</dc:creator>
  <cp:lastModifiedBy>OUSSAMA NAYA</cp:lastModifiedBy>
  <cp:revision>79</cp:revision>
  <dcterms:created xsi:type="dcterms:W3CDTF">2024-11-24T18:02:18Z</dcterms:created>
  <dcterms:modified xsi:type="dcterms:W3CDTF">2024-12-09T21:24:41Z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2024-11-24T00:00:00Z</vt:filetime>
  </property>
  <property fmtid="{D5CDD505-2E9C-101B-9397-08002B2CF9AE}" pid="3" name="Creator">
    <vt:lpwstr>LaTeX with Beamer class</vt:lpwstr>
  </property>
  <property fmtid="{D5CDD505-2E9C-101B-9397-08002B2CF9AE}" pid="4" name="LastSaved">
    <vt:filetime>2024-11-24T00:00:00Z</vt:filetime>
  </property>
  <property fmtid="{D5CDD505-2E9C-101B-9397-08002B2CF9AE}" pid="5" name="PTEX.Fullbanner">
    <vt:lpwstr>This is pdfTeX, Version 3.141592653-2.6-1.40.26 (TeX Live 2024) kpathsea version 6.4.0</vt:lpwstr>
  </property>
  <property fmtid="{D5CDD505-2E9C-101B-9397-08002B2CF9AE}" pid="6" name="Producer">
    <vt:lpwstr>pdfTeX-1.40.26</vt:lpwstr>
  </property>
</Properties>
</file>