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ulish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Poppins"/>
      <p:regular r:id="rId37"/>
      <p:bold r:id="rId38"/>
      <p:italic r:id="rId39"/>
      <p:boldItalic r:id="rId40"/>
    </p:embeddedFont>
    <p:embeddedFont>
      <p:font typeface="Bebas Neue"/>
      <p:regular r:id="rId41"/>
    </p:embeddedFont>
    <p:embeddedFont>
      <p:font typeface="Raleway Black"/>
      <p:bold r:id="rId42"/>
      <p:boldItalic r:id="rId43"/>
    </p:embeddedFont>
    <p:embeddedFont>
      <p:font typeface="Quicksand"/>
      <p:regular r:id="rId44"/>
      <p:bold r:id="rId45"/>
    </p:embeddedFont>
    <p:embeddedFont>
      <p:font typeface="PT Sans"/>
      <p:regular r:id="rId46"/>
      <p:bold r:id="rId47"/>
      <p:italic r:id="rId48"/>
      <p:boldItalic r:id="rId49"/>
    </p:embeddedFont>
    <p:embeddedFont>
      <p:font typeface="DM Sans"/>
      <p:regular r:id="rId50"/>
      <p:bold r:id="rId51"/>
      <p:italic r:id="rId52"/>
      <p:boldItalic r:id="rId53"/>
    </p:embeddedFont>
    <p:embeddedFont>
      <p:font typeface="Quicksand Medium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Italic.fntdata"/><Relationship Id="rId42" Type="http://schemas.openxmlformats.org/officeDocument/2006/relationships/font" Target="fonts/RalewayBlack-bold.fntdata"/><Relationship Id="rId41" Type="http://schemas.openxmlformats.org/officeDocument/2006/relationships/font" Target="fonts/BebasNeue-regular.fntdata"/><Relationship Id="rId44" Type="http://schemas.openxmlformats.org/officeDocument/2006/relationships/font" Target="fonts/Quicksand-regular.fntdata"/><Relationship Id="rId43" Type="http://schemas.openxmlformats.org/officeDocument/2006/relationships/font" Target="fonts/RalewayBlack-boldItalic.fntdata"/><Relationship Id="rId46" Type="http://schemas.openxmlformats.org/officeDocument/2006/relationships/font" Target="fonts/PTSans-regular.fntdata"/><Relationship Id="rId45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sh-italic.fntdata"/><Relationship Id="rId30" Type="http://schemas.openxmlformats.org/officeDocument/2006/relationships/font" Target="fonts/Mulish-bold.fntdata"/><Relationship Id="rId33" Type="http://schemas.openxmlformats.org/officeDocument/2006/relationships/font" Target="fonts/Nunito-regular.fntdata"/><Relationship Id="rId32" Type="http://schemas.openxmlformats.org/officeDocument/2006/relationships/font" Target="fonts/Mulish-boldItalic.fntdata"/><Relationship Id="rId35" Type="http://schemas.openxmlformats.org/officeDocument/2006/relationships/font" Target="fonts/Nunito-italic.fntdata"/><Relationship Id="rId34" Type="http://schemas.openxmlformats.org/officeDocument/2006/relationships/font" Target="fonts/Nunito-bold.fntdata"/><Relationship Id="rId37" Type="http://schemas.openxmlformats.org/officeDocument/2006/relationships/font" Target="fonts/Poppins-regular.fntdata"/><Relationship Id="rId36" Type="http://schemas.openxmlformats.org/officeDocument/2006/relationships/font" Target="fonts/Nunito-boldItalic.fntdata"/><Relationship Id="rId39" Type="http://schemas.openxmlformats.org/officeDocument/2006/relationships/font" Target="fonts/Poppins-italic.fntdata"/><Relationship Id="rId38" Type="http://schemas.openxmlformats.org/officeDocument/2006/relationships/font" Target="fonts/Poppins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Mulish-regular.fntdata"/><Relationship Id="rId51" Type="http://schemas.openxmlformats.org/officeDocument/2006/relationships/font" Target="fonts/DMSans-bold.fntdata"/><Relationship Id="rId50" Type="http://schemas.openxmlformats.org/officeDocument/2006/relationships/font" Target="fonts/DMSans-regular.fntdata"/><Relationship Id="rId53" Type="http://schemas.openxmlformats.org/officeDocument/2006/relationships/font" Target="fonts/DMSans-boldItalic.fntdata"/><Relationship Id="rId52" Type="http://schemas.openxmlformats.org/officeDocument/2006/relationships/font" Target="fonts/DMSans-italic.fntdata"/><Relationship Id="rId11" Type="http://schemas.openxmlformats.org/officeDocument/2006/relationships/slide" Target="slides/slide7.xml"/><Relationship Id="rId55" Type="http://schemas.openxmlformats.org/officeDocument/2006/relationships/font" Target="fonts/QuicksandMedium-bold.fntdata"/><Relationship Id="rId10" Type="http://schemas.openxmlformats.org/officeDocument/2006/relationships/slide" Target="slides/slide6.xml"/><Relationship Id="rId54" Type="http://schemas.openxmlformats.org/officeDocument/2006/relationships/font" Target="fonts/QuicksandMedium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269d966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269d966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e06c018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e06c018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e06c018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e06c018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e1b6458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e1b6458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e171c95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e171c95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e06c0181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e06c0181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e171c95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e171c95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e171c95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de171c95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e171c95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e171c95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e171c95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de171c95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e06c018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e06c018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269d9661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269d9661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e171c95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e171c95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e171c95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de171c95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ad408b7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ad408b7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dad408b7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dad408b7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ad408b7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dad408b7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e06c018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e06c018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c9e7a3017ad6c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c9e7a3017ad6c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e06c018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e06c018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e06c018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e06c018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e06c018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e06c018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e06c018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e06c018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e06c0181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e06c018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9E9E9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0" name="Google Shape;80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2" name="Google Shape;82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rgbClr val="9E9E9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5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3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14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5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6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8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9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08" name="Google Shape;108;p13"/>
          <p:cNvCxnSpPr/>
          <p:nvPr/>
        </p:nvCxnSpPr>
        <p:spPr>
          <a:xfrm>
            <a:off x="535025" y="872963"/>
            <a:ext cx="4644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2" name="Google Shape;112;p13"/>
          <p:cNvSpPr txBox="1"/>
          <p:nvPr>
            <p:ph idx="21"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6" name="Google Shape;116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1" name="Google Shape;131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2" name="Google Shape;142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7" name="Google Shape;147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1" name="Google Shape;151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2" name="Google Shape;15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2" name="Google Shape;162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7" name="Google Shape;16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7" name="Google Shape;177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1" name="Google Shape;181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2" name="Google Shape;1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2" name="Google Shape;192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7" name="Google Shape;19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9E9E9E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82625" y="339563"/>
            <a:ext cx="46056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" name="Google Shape;20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9" name="Google Shape;209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3" name="Google Shape;213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4" name="Google Shape;21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0" name="Google Shape;230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2" name="Google Shape;232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4" name="Google Shape;234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5" name="Google Shape;235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46" name="Google Shape;246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7" name="Google Shape;247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9" name="Google Shape;249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3" name="Google Shape;253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4" name="Google Shape;254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7" name="Google Shape;257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9E9E9E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535025" y="872963"/>
            <a:ext cx="4644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9E9E9E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535025" y="872963"/>
            <a:ext cx="4644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8" name="Google Shape;38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" name="Google Shape;45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" name="Google Shape;47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4" name="Google Shape;54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6" name="Google Shape;56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5" name="Google Shape;65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" name="Google Shape;67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1086900" y="233325"/>
            <a:ext cx="697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Ministry of Higher Education and Research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University of Sfax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National Engineering School of Sfax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3364500" y="4492650"/>
            <a:ext cx="24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Academic Year : 2023-2024</a:t>
            </a:r>
            <a:endParaRPr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1273050" y="1304896"/>
            <a:ext cx="6597900" cy="1314508"/>
            <a:chOff x="1273050" y="2013325"/>
            <a:chExt cx="6597900" cy="1314508"/>
          </a:xfrm>
        </p:grpSpPr>
        <p:sp>
          <p:nvSpPr>
            <p:cNvPr id="273" name="Google Shape;273;p26"/>
            <p:cNvSpPr txBox="1"/>
            <p:nvPr/>
          </p:nvSpPr>
          <p:spPr>
            <a:xfrm flipH="1">
              <a:off x="1273050" y="2013325"/>
              <a:ext cx="6597900" cy="7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505050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Deep Learning Project</a:t>
              </a:r>
              <a:endParaRPr sz="3000">
                <a:solidFill>
                  <a:srgbClr val="445F73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1834050" y="2918333"/>
              <a:ext cx="54759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505050"/>
                  </a:solidFill>
                  <a:latin typeface="DM Sans"/>
                  <a:ea typeface="DM Sans"/>
                  <a:cs typeface="DM Sans"/>
                  <a:sym typeface="DM Sans"/>
                </a:rPr>
                <a:t>English Handwriting Recognition</a:t>
              </a:r>
              <a:endParaRPr b="1" sz="2500">
                <a:solidFill>
                  <a:srgbClr val="50505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75" name="Google Shape;275;p26"/>
            <p:cNvCxnSpPr/>
            <p:nvPr/>
          </p:nvCxnSpPr>
          <p:spPr>
            <a:xfrm flipH="1">
              <a:off x="2392500" y="2817279"/>
              <a:ext cx="4359000" cy="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863" y="2510575"/>
            <a:ext cx="2060275" cy="20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 Data Preprocessing </a:t>
            </a:r>
            <a:r>
              <a:rPr lang="en" sz="2000"/>
              <a:t>(</a:t>
            </a:r>
            <a:r>
              <a:rPr lang="en" sz="2000"/>
              <a:t>Cleaning Data</a:t>
            </a:r>
            <a:r>
              <a:rPr lang="en" sz="2000"/>
              <a:t>)</a:t>
            </a:r>
            <a:endParaRPr sz="2000"/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Missing values are addressed, and unreadable samples are filtered out to ensure data quality.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720691"/>
            <a:ext cx="7704000" cy="15079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157925"/>
            <a:ext cx="3018233" cy="381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 Data Preprocessing </a:t>
            </a:r>
            <a:r>
              <a:rPr lang="en" sz="2000"/>
              <a:t>(</a:t>
            </a:r>
            <a:r>
              <a:rPr lang="en" sz="2000"/>
              <a:t>Preprocessing Data</a:t>
            </a:r>
            <a:r>
              <a:rPr lang="en" sz="2000"/>
              <a:t>)</a:t>
            </a:r>
            <a:endParaRPr sz="2000"/>
          </a:p>
        </p:txBody>
      </p:sp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6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Resize and Crop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Ensure images fit within a `64x256` size by cropping excess dimensions.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Background and Rotation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Place cropped images on a `64x256` white background and rotate 90 degrees clockwise.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Normalization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Scale pixel values to [0, 1] by dividing by 255.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Convert labels to numerical format and back: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Prepares the data for training a model with CTC loss, which requires numerical labels and their lengths for alignment during training.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 Data Preprocessing </a:t>
            </a:r>
            <a:r>
              <a:rPr lang="en" sz="2000"/>
              <a:t>(Split Data)</a:t>
            </a:r>
            <a:endParaRPr sz="2000"/>
          </a:p>
        </p:txBody>
      </p:sp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The dataset used in my work consists of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30,000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training samples and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3,000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validation samples, along with some samples for testing, all selected from the 400,000 images in the dataset. 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It has been cropped, normalized, processed, and cleaned, with numerical labels assigned to the data.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Model Architecture</a:t>
            </a:r>
            <a:r>
              <a:rPr lang="en" sz="1900"/>
              <a:t> (1/6)</a:t>
            </a:r>
            <a:endParaRPr sz="1900"/>
          </a:p>
        </p:txBody>
      </p:sp>
      <p:sp>
        <p:nvSpPr>
          <p:cNvPr id="369" name="Google Shape;369;p3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38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This model combines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Convolutional Neural Networks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(CNNs) and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Recurrent Neural Networks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(RNNs) to perform handwriting recognition.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1. Input Layer</a:t>
            </a:r>
            <a:endParaRPr b="1" sz="16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⇒ The model expects input images of shape (256, 64, 1), where 256 is the height, 64 is the width, and 1 represents the grayscale channel.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Model Architecture</a:t>
            </a:r>
            <a:r>
              <a:rPr lang="en" sz="1900"/>
              <a:t> (2/6)</a:t>
            </a:r>
            <a:endParaRPr sz="2000"/>
          </a:p>
        </p:txBody>
      </p:sp>
      <p:sp>
        <p:nvSpPr>
          <p:cNvPr id="376" name="Google Shape;376;p3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9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2. Convolutional Neural Network (CNN) Layers</a:t>
            </a:r>
            <a:endParaRPr b="1" sz="16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⇒ The CNN layers are used for feature extraction from the input images.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First Convolutional Block</a:t>
            </a:r>
            <a:endParaRPr b="1" sz="1600">
              <a:solidFill>
                <a:srgbClr val="2121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Conv2D: 32 filters, (3, 3), 'same' padding, He normal initialization.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BatchNormalization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ReLU Activation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MaxPooling2D: (2, 2)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Model Architecture</a:t>
            </a:r>
            <a:r>
              <a:rPr lang="en" sz="1900"/>
              <a:t> (3/6)</a:t>
            </a:r>
            <a:endParaRPr sz="2000"/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Second Convolutional Block</a:t>
            </a:r>
            <a:endParaRPr b="1" sz="1600">
              <a:solidFill>
                <a:srgbClr val="2121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Conv2D: 64 filters, (3, 3), 'same' padding, He normal initialization.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BatchNormalization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ReLU Activation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MaxPooling2D: (2, 2)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Dropout: 0.3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Model Architecture</a:t>
            </a:r>
            <a:r>
              <a:rPr lang="en" sz="1900"/>
              <a:t> (4/6)</a:t>
            </a:r>
            <a:endParaRPr sz="2000"/>
          </a:p>
        </p:txBody>
      </p:sp>
      <p:sp>
        <p:nvSpPr>
          <p:cNvPr id="390" name="Google Shape;390;p4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1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Third Convolutional Block</a:t>
            </a:r>
            <a:endParaRPr b="1" sz="1600">
              <a:solidFill>
                <a:srgbClr val="21212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Conv2D: 128 filters, (3, 3), 'same' padding, He normal initialization.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BatchNormalization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ReLU Activation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MaxPooling2D: (1, 2)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Dropout: 0.3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Model Architecture</a:t>
            </a:r>
            <a:r>
              <a:rPr lang="en" sz="1900"/>
              <a:t> (5/6)</a:t>
            </a:r>
            <a:endParaRPr sz="2000"/>
          </a:p>
        </p:txBody>
      </p:sp>
      <p:sp>
        <p:nvSpPr>
          <p:cNvPr id="397" name="Google Shape;397;p4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Reshape Layer</a:t>
            </a:r>
            <a:endParaRPr b="1" sz="16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⇒ Reshape: 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Converts the output from the CNN layers into a 2D tensor suitable for the RNN layers, with shape (64, 1024).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⇒ Dense Layer: 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64 units with ReLU activation to process the reshaped data.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3. Model Architecture</a:t>
            </a:r>
            <a:r>
              <a:rPr lang="en" sz="1900"/>
              <a:t> (6/6)</a:t>
            </a:r>
            <a:endParaRPr sz="2000"/>
          </a:p>
        </p:txBody>
      </p:sp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3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Recurrent Neural Network (RNN) Layers</a:t>
            </a:r>
            <a:endParaRPr b="1" sz="16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⇒ The CRNN model architecture is designed to effectively capture spatial and temporal features inherent in handwritten text.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Recurrent Layers</a:t>
            </a: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: Utilizing recurrent neural network (RNN) layers, such as Long Short-Term Memory (LSTM) units, to capture temporal dependencies and contextual information within sequences of characters.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Connectionist Temporal Classification (CTC) Loss: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The CTC loss function is utilized to train the model, enabling it to handle variable-length input sequences and predict sequences of characters accurately.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4. Compile &amp; Train the Model</a:t>
            </a:r>
            <a:endParaRPr sz="2000"/>
          </a:p>
        </p:txBody>
      </p:sp>
      <p:sp>
        <p:nvSpPr>
          <p:cNvPr id="411" name="Google Shape;411;p4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Model Compilation</a:t>
            </a:r>
            <a:endParaRPr sz="1600">
              <a:solidFill>
                <a:srgbClr val="38761D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Loss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Custom CTC loss function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Optimizer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Adam optimizer with learning rate of 0.0001.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2. Model Training</a:t>
            </a:r>
            <a:endParaRPr sz="1600">
              <a:solidFill>
                <a:srgbClr val="38761D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Epochs: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60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Batch Size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128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697" y="2456547"/>
            <a:ext cx="5946150" cy="194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Realized</a:t>
            </a:r>
            <a:r>
              <a:rPr b="0" lang="en"/>
              <a:t> by</a:t>
            </a:r>
            <a:endParaRPr b="0"/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3" name="Google Shape;283;p27"/>
          <p:cNvGrpSpPr/>
          <p:nvPr/>
        </p:nvGrpSpPr>
        <p:grpSpPr>
          <a:xfrm>
            <a:off x="3345793" y="1211285"/>
            <a:ext cx="2452413" cy="2906000"/>
            <a:chOff x="3445867" y="1454361"/>
            <a:chExt cx="2252400" cy="2668994"/>
          </a:xfrm>
        </p:grpSpPr>
        <p:sp>
          <p:nvSpPr>
            <p:cNvPr id="284" name="Google Shape;284;p27"/>
            <p:cNvSpPr txBox="1"/>
            <p:nvPr/>
          </p:nvSpPr>
          <p:spPr>
            <a:xfrm>
              <a:off x="3537900" y="3451955"/>
              <a:ext cx="20682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Oussama Slimani</a:t>
              </a:r>
              <a:endParaRPr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Poppins"/>
                  <a:ea typeface="Poppins"/>
                  <a:cs typeface="Poppins"/>
                  <a:sym typeface="Poppins"/>
                </a:rPr>
                <a:t>GI2-S4</a:t>
              </a:r>
              <a:endParaRPr b="1" sz="17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445867" y="3365937"/>
              <a:ext cx="22524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6" name="Google Shape;286;p27"/>
            <p:cNvPicPr preferRelativeResize="0"/>
            <p:nvPr/>
          </p:nvPicPr>
          <p:blipFill rotWithShape="1">
            <a:blip r:embed="rId3">
              <a:alphaModFix/>
            </a:blip>
            <a:srcRect b="7089" l="0" r="0" t="0"/>
            <a:stretch/>
          </p:blipFill>
          <p:spPr>
            <a:xfrm>
              <a:off x="3537884" y="1454361"/>
              <a:ext cx="2068231" cy="1921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5. Model Evaluation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19" name="Google Shape;419;p4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✓ Following training, the performance of the CRNN model is evaluated to assess its effectiveness in handwriting recognition. 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Character-level Accuracy: </a:t>
            </a: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Assessing the model's accuracy in predicting individual characters.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solidFill>
                  <a:srgbClr val="212121"/>
                </a:solidFill>
                <a:latin typeface="Quicksand"/>
                <a:ea typeface="Quicksand"/>
                <a:cs typeface="Quicksand"/>
                <a:sym typeface="Quicksand"/>
              </a:rPr>
              <a:t>Word-level Accuracy:</a:t>
            </a:r>
            <a:r>
              <a:rPr lang="en" sz="1600">
                <a:solidFill>
                  <a:srgbClr val="21212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Evaluating the model's accuracy in predicting complete words.</a:t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21" name="Google Shape;4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566" y="3660725"/>
            <a:ext cx="5242800" cy="74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5. </a:t>
            </a:r>
            <a:r>
              <a:rPr lang="en" sz="2500"/>
              <a:t>Some predictions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27" name="Google Shape;427;p4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38" y="1748700"/>
            <a:ext cx="8111124" cy="164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1696350" y="2110500"/>
            <a:ext cx="5751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ulish"/>
                <a:ea typeface="Mulish"/>
                <a:cs typeface="Mulish"/>
                <a:sym typeface="Mulish"/>
              </a:rPr>
              <a:t> CONCLUSION</a:t>
            </a:r>
            <a:endParaRPr sz="3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5" name="Google Shape;435;p47"/>
          <p:cNvCxnSpPr/>
          <p:nvPr/>
        </p:nvCxnSpPr>
        <p:spPr>
          <a:xfrm flipH="1" rot="10800000">
            <a:off x="1600650" y="316655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6" name="Google Shape;436;p47"/>
          <p:cNvCxnSpPr/>
          <p:nvPr/>
        </p:nvCxnSpPr>
        <p:spPr>
          <a:xfrm flipH="1" rot="10800000">
            <a:off x="1600650" y="197032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48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600"/>
          </a:p>
        </p:txBody>
      </p:sp>
      <p:sp>
        <p:nvSpPr>
          <p:cNvPr id="443" name="Google Shape;443;p48"/>
          <p:cNvSpPr txBox="1"/>
          <p:nvPr/>
        </p:nvSpPr>
        <p:spPr>
          <a:xfrm>
            <a:off x="467550" y="1029025"/>
            <a:ext cx="82563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 Medium"/>
                <a:ea typeface="Quicksand Medium"/>
                <a:cs typeface="Quicksand Medium"/>
                <a:sym typeface="Quicksand Medium"/>
              </a:rPr>
              <a:t>This presentation provides a comprehensive overview of the challenging process involved in training a CRNN model for handwriting recognition, emphasizing the importance of each step in achieving accurate and acceptable results.</a:t>
            </a:r>
            <a:endParaRPr sz="18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49"/>
          <p:cNvSpPr txBox="1"/>
          <p:nvPr>
            <p:ph type="title"/>
          </p:nvPr>
        </p:nvSpPr>
        <p:spPr>
          <a:xfrm>
            <a:off x="2347950" y="1692666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450" name="Google Shape;450;p49"/>
          <p:cNvSpPr txBox="1"/>
          <p:nvPr>
            <p:ph idx="1" type="subTitle"/>
          </p:nvPr>
        </p:nvSpPr>
        <p:spPr>
          <a:xfrm>
            <a:off x="2347950" y="2870491"/>
            <a:ext cx="4448100" cy="4830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solidFill>
                  <a:srgbClr val="9E9E9E"/>
                </a:solidFill>
                <a:latin typeface="Quicksand"/>
                <a:ea typeface="Quicksand"/>
                <a:cs typeface="Quicksand"/>
                <a:sym typeface="Quicksand"/>
              </a:rPr>
              <a:t>For your attention</a:t>
            </a:r>
            <a:endParaRPr sz="2500"/>
          </a:p>
        </p:txBody>
      </p:sp>
      <p:cxnSp>
        <p:nvCxnSpPr>
          <p:cNvPr id="451" name="Google Shape;451;p49"/>
          <p:cNvCxnSpPr/>
          <p:nvPr/>
        </p:nvCxnSpPr>
        <p:spPr>
          <a:xfrm>
            <a:off x="2202000" y="2810929"/>
            <a:ext cx="4740000" cy="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279200" y="2110500"/>
            <a:ext cx="658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ulish"/>
                <a:ea typeface="Mulish"/>
                <a:cs typeface="Mulish"/>
                <a:sym typeface="Mulish"/>
              </a:rPr>
              <a:t> General Introduction</a:t>
            </a:r>
            <a:endParaRPr sz="3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 flipH="1" rot="10800000">
            <a:off x="1600650" y="316655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4" name="Google Shape;294;p28"/>
          <p:cNvCxnSpPr/>
          <p:nvPr/>
        </p:nvCxnSpPr>
        <p:spPr>
          <a:xfrm flipH="1" rot="10800000">
            <a:off x="1600650" y="197032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b="0" sz="2500"/>
          </a:p>
        </p:txBody>
      </p:sp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Handwriting recognition is a fascinating and challenging problem in the field of artificial intelligence and deep learning. 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It involves interpreting handwritten text, converting it into digital text, and understanding its meaning. 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This project focuses on developing a deep learning model to recognize and interpret English handwriting.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500" y="3141125"/>
            <a:ext cx="2368350" cy="17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Importance of Handwriting Recognition</a:t>
            </a:r>
            <a:endParaRPr b="0" sz="2500"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Digitizing historical documents: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Converting handwritten historical records into digital format for easy access and preservation.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Automating data entry: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Reducing manual data entry efforts in forms, cheques, and other handwritten documents.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Enhancing accessibility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Assisting individuals with disabilities to interact with handwritten content.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Challenges in Handwriting Recognition</a:t>
            </a:r>
            <a:endParaRPr b="0" sz="2500"/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Variability in handwriting styles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: Different individuals have unique ways of writing, which can vary widely in terms of size, slant, and shape of characters.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Noise and distortion: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Handwritten text may be affected by noise, smudges, and distortions, making it harder to recognize accurately.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Context understanding: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Recognizing individual characters is not enough; understanding the context and word-level recognition is essential for accurate interpretation.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1019250" y="2150850"/>
            <a:ext cx="7105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ulish"/>
                <a:ea typeface="Mulish"/>
                <a:cs typeface="Mulish"/>
                <a:sym typeface="Mulish"/>
              </a:rPr>
              <a:t>Deep Learning for Handwriting Recognition</a:t>
            </a:r>
            <a:endParaRPr sz="30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3" name="Google Shape;323;p32"/>
          <p:cNvCxnSpPr/>
          <p:nvPr/>
        </p:nvCxnSpPr>
        <p:spPr>
          <a:xfrm flipH="1" rot="10800000">
            <a:off x="1600650" y="316655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24" name="Google Shape;324;p32"/>
          <p:cNvCxnSpPr/>
          <p:nvPr/>
        </p:nvCxnSpPr>
        <p:spPr>
          <a:xfrm flipH="1" rot="10800000">
            <a:off x="1600650" y="197032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1. Dataset (source)</a:t>
            </a:r>
            <a:endParaRPr b="0" sz="2500"/>
          </a:p>
        </p:txBody>
      </p:sp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Dataset from Kaggle contains over </a:t>
            </a:r>
            <a:r>
              <a:rPr b="1" lang="en" sz="1600">
                <a:latin typeface="Quicksand"/>
                <a:ea typeface="Quicksand"/>
                <a:cs typeface="Quicksand"/>
                <a:sym typeface="Quicksand"/>
              </a:rPr>
              <a:t>400,000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 handwritten names gathered from charity projects.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These images are organized into training, testing, and validation sets, enabling researchers and practitioners to train and evaluate machine learning models effectively.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Each image label follows a specific naming format, facilitating the extension of the dataset with additional data.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775" y="379274"/>
            <a:ext cx="101910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415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 Data Preprocessing </a:t>
            </a:r>
            <a:r>
              <a:rPr lang="en" sz="2000"/>
              <a:t>(Loading and Viewing Data)</a:t>
            </a:r>
            <a:endParaRPr sz="2000"/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467550" y="1029025"/>
            <a:ext cx="8256300" cy="3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✓ </a:t>
            </a:r>
            <a:r>
              <a:rPr lang="en" sz="1600">
                <a:latin typeface="Quicksand Medium"/>
                <a:ea typeface="Quicksand Medium"/>
                <a:cs typeface="Quicksand Medium"/>
                <a:sym typeface="Quicksand Medium"/>
              </a:rPr>
              <a:t>The dataset is inspected to understand its structure and characteristics, gaining insights into the distribution of handwritten names and associated images.</a:t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37" y="2476775"/>
            <a:ext cx="7063926" cy="15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