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1" r:id="rId14"/>
    <p:sldId id="272" r:id="rId15"/>
    <p:sldId id="282" r:id="rId16"/>
    <p:sldId id="283" r:id="rId17"/>
    <p:sldId id="286" r:id="rId18"/>
    <p:sldId id="287" r:id="rId19"/>
    <p:sldId id="278" r:id="rId20"/>
    <p:sldId id="284" r:id="rId21"/>
    <p:sldId id="279" r:id="rId22"/>
    <p:sldId id="280"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078054B-2957-86C9-B001-F354691C0375}" name="Oussama Tab" initials="OT" userId="d9c886359334a4a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7941F"/>
    <a:srgbClr val="007E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50" d="100"/>
          <a:sy n="50" d="100"/>
        </p:scale>
        <p:origin x="798"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71350-0628-29EA-5DB7-C3EF4F2936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BA7AAB-06CF-E532-A6AE-FF20E1FAB1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3E41EF-7C42-4F73-D8FD-1F49515460F7}"/>
              </a:ext>
            </a:extLst>
          </p:cNvPr>
          <p:cNvSpPr>
            <a:spLocks noGrp="1"/>
          </p:cNvSpPr>
          <p:nvPr>
            <p:ph type="dt" sz="half" idx="10"/>
          </p:nvPr>
        </p:nvSpPr>
        <p:spPr/>
        <p:txBody>
          <a:bodyPr/>
          <a:lstStyle/>
          <a:p>
            <a:fld id="{E83A90B6-4BC5-4B47-A6B2-7915DE90D8AE}" type="datetimeFigureOut">
              <a:rPr lang="en-US" smtClean="0"/>
              <a:t>5/19/2025</a:t>
            </a:fld>
            <a:endParaRPr lang="en-US"/>
          </a:p>
        </p:txBody>
      </p:sp>
      <p:sp>
        <p:nvSpPr>
          <p:cNvPr id="5" name="Footer Placeholder 4">
            <a:extLst>
              <a:ext uri="{FF2B5EF4-FFF2-40B4-BE49-F238E27FC236}">
                <a16:creationId xmlns:a16="http://schemas.microsoft.com/office/drawing/2014/main" id="{566D0EA2-B614-2559-5C82-89C21359D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CD03D-91F2-614C-5A20-E8EE15F9290E}"/>
              </a:ext>
            </a:extLst>
          </p:cNvPr>
          <p:cNvSpPr>
            <a:spLocks noGrp="1"/>
          </p:cNvSpPr>
          <p:nvPr>
            <p:ph type="sldNum" sz="quarter" idx="12"/>
          </p:nvPr>
        </p:nvSpPr>
        <p:spPr/>
        <p:txBody>
          <a:bodyPr/>
          <a:lstStyle/>
          <a:p>
            <a:fld id="{DC28ABA1-7897-4050-82D5-EAC222E7C252}" type="slidenum">
              <a:rPr lang="en-US" smtClean="0"/>
              <a:t>‹#›</a:t>
            </a:fld>
            <a:endParaRPr lang="en-US"/>
          </a:p>
        </p:txBody>
      </p:sp>
    </p:spTree>
    <p:extLst>
      <p:ext uri="{BB962C8B-B14F-4D97-AF65-F5344CB8AC3E}">
        <p14:creationId xmlns:p14="http://schemas.microsoft.com/office/powerpoint/2010/main" val="3825868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DDB2-FF49-2FC7-3483-184E48E5E7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3A5BAE-0BD4-796A-665C-770BF8BDDA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F050D-B877-625F-0CFB-5D53B4F88FE8}"/>
              </a:ext>
            </a:extLst>
          </p:cNvPr>
          <p:cNvSpPr>
            <a:spLocks noGrp="1"/>
          </p:cNvSpPr>
          <p:nvPr>
            <p:ph type="dt" sz="half" idx="10"/>
          </p:nvPr>
        </p:nvSpPr>
        <p:spPr/>
        <p:txBody>
          <a:bodyPr/>
          <a:lstStyle/>
          <a:p>
            <a:fld id="{E83A90B6-4BC5-4B47-A6B2-7915DE90D8AE}" type="datetimeFigureOut">
              <a:rPr lang="en-US" smtClean="0"/>
              <a:t>5/19/2025</a:t>
            </a:fld>
            <a:endParaRPr lang="en-US"/>
          </a:p>
        </p:txBody>
      </p:sp>
      <p:sp>
        <p:nvSpPr>
          <p:cNvPr id="5" name="Footer Placeholder 4">
            <a:extLst>
              <a:ext uri="{FF2B5EF4-FFF2-40B4-BE49-F238E27FC236}">
                <a16:creationId xmlns:a16="http://schemas.microsoft.com/office/drawing/2014/main" id="{E340B1F1-C3B1-66C7-A410-2B256DB46A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5AA06-6BD8-55F7-F034-D2C31DB02CAE}"/>
              </a:ext>
            </a:extLst>
          </p:cNvPr>
          <p:cNvSpPr>
            <a:spLocks noGrp="1"/>
          </p:cNvSpPr>
          <p:nvPr>
            <p:ph type="sldNum" sz="quarter" idx="12"/>
          </p:nvPr>
        </p:nvSpPr>
        <p:spPr/>
        <p:txBody>
          <a:bodyPr/>
          <a:lstStyle/>
          <a:p>
            <a:fld id="{DC28ABA1-7897-4050-82D5-EAC222E7C252}" type="slidenum">
              <a:rPr lang="en-US" smtClean="0"/>
              <a:t>‹#›</a:t>
            </a:fld>
            <a:endParaRPr lang="en-US"/>
          </a:p>
        </p:txBody>
      </p:sp>
    </p:spTree>
    <p:extLst>
      <p:ext uri="{BB962C8B-B14F-4D97-AF65-F5344CB8AC3E}">
        <p14:creationId xmlns:p14="http://schemas.microsoft.com/office/powerpoint/2010/main" val="223711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DC60F-52A8-EEC4-EFF5-F049724CDA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D6A9C2-575E-66F7-2981-24630F9F18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78385-A2E9-F258-EFFD-6D91CC1443F8}"/>
              </a:ext>
            </a:extLst>
          </p:cNvPr>
          <p:cNvSpPr>
            <a:spLocks noGrp="1"/>
          </p:cNvSpPr>
          <p:nvPr>
            <p:ph type="dt" sz="half" idx="10"/>
          </p:nvPr>
        </p:nvSpPr>
        <p:spPr/>
        <p:txBody>
          <a:bodyPr/>
          <a:lstStyle/>
          <a:p>
            <a:fld id="{E83A90B6-4BC5-4B47-A6B2-7915DE90D8AE}" type="datetimeFigureOut">
              <a:rPr lang="en-US" smtClean="0"/>
              <a:t>5/19/2025</a:t>
            </a:fld>
            <a:endParaRPr lang="en-US"/>
          </a:p>
        </p:txBody>
      </p:sp>
      <p:sp>
        <p:nvSpPr>
          <p:cNvPr id="5" name="Footer Placeholder 4">
            <a:extLst>
              <a:ext uri="{FF2B5EF4-FFF2-40B4-BE49-F238E27FC236}">
                <a16:creationId xmlns:a16="http://schemas.microsoft.com/office/drawing/2014/main" id="{488D120A-2D6E-0AF0-9098-4488BCC68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1C8D0C-AE4E-97C0-2051-0D5E43B777B4}"/>
              </a:ext>
            </a:extLst>
          </p:cNvPr>
          <p:cNvSpPr>
            <a:spLocks noGrp="1"/>
          </p:cNvSpPr>
          <p:nvPr>
            <p:ph type="sldNum" sz="quarter" idx="12"/>
          </p:nvPr>
        </p:nvSpPr>
        <p:spPr/>
        <p:txBody>
          <a:bodyPr/>
          <a:lstStyle/>
          <a:p>
            <a:fld id="{DC28ABA1-7897-4050-82D5-EAC222E7C252}" type="slidenum">
              <a:rPr lang="en-US" smtClean="0"/>
              <a:t>‹#›</a:t>
            </a:fld>
            <a:endParaRPr lang="en-US"/>
          </a:p>
        </p:txBody>
      </p:sp>
    </p:spTree>
    <p:extLst>
      <p:ext uri="{BB962C8B-B14F-4D97-AF65-F5344CB8AC3E}">
        <p14:creationId xmlns:p14="http://schemas.microsoft.com/office/powerpoint/2010/main" val="1626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990FD-853B-23DE-3F1D-19971ACD6C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81C015-82D7-972A-0867-BD005DBE28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39914-97B9-8386-ECF6-DFDE18246CDE}"/>
              </a:ext>
            </a:extLst>
          </p:cNvPr>
          <p:cNvSpPr>
            <a:spLocks noGrp="1"/>
          </p:cNvSpPr>
          <p:nvPr>
            <p:ph type="dt" sz="half" idx="10"/>
          </p:nvPr>
        </p:nvSpPr>
        <p:spPr/>
        <p:txBody>
          <a:bodyPr/>
          <a:lstStyle/>
          <a:p>
            <a:fld id="{E83A90B6-4BC5-4B47-A6B2-7915DE90D8AE}" type="datetimeFigureOut">
              <a:rPr lang="en-US" smtClean="0"/>
              <a:t>5/19/2025</a:t>
            </a:fld>
            <a:endParaRPr lang="en-US"/>
          </a:p>
        </p:txBody>
      </p:sp>
      <p:sp>
        <p:nvSpPr>
          <p:cNvPr id="5" name="Footer Placeholder 4">
            <a:extLst>
              <a:ext uri="{FF2B5EF4-FFF2-40B4-BE49-F238E27FC236}">
                <a16:creationId xmlns:a16="http://schemas.microsoft.com/office/drawing/2014/main" id="{DD6B7159-1678-F1F4-B43D-FD7721E31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BCE6C3-0CA0-D2D9-3B93-580C90043E17}"/>
              </a:ext>
            </a:extLst>
          </p:cNvPr>
          <p:cNvSpPr>
            <a:spLocks noGrp="1"/>
          </p:cNvSpPr>
          <p:nvPr>
            <p:ph type="sldNum" sz="quarter" idx="12"/>
          </p:nvPr>
        </p:nvSpPr>
        <p:spPr/>
        <p:txBody>
          <a:bodyPr/>
          <a:lstStyle/>
          <a:p>
            <a:fld id="{DC28ABA1-7897-4050-82D5-EAC222E7C252}" type="slidenum">
              <a:rPr lang="en-US" smtClean="0"/>
              <a:t>‹#›</a:t>
            </a:fld>
            <a:endParaRPr lang="en-US"/>
          </a:p>
        </p:txBody>
      </p:sp>
    </p:spTree>
    <p:extLst>
      <p:ext uri="{BB962C8B-B14F-4D97-AF65-F5344CB8AC3E}">
        <p14:creationId xmlns:p14="http://schemas.microsoft.com/office/powerpoint/2010/main" val="152623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25EB9-4607-F880-9C65-CFF04DC1BC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088B45-6863-0918-8D4D-B24AD44E07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A47DE8-3F2F-36FE-C3F6-1665A78D89A7}"/>
              </a:ext>
            </a:extLst>
          </p:cNvPr>
          <p:cNvSpPr>
            <a:spLocks noGrp="1"/>
          </p:cNvSpPr>
          <p:nvPr>
            <p:ph type="dt" sz="half" idx="10"/>
          </p:nvPr>
        </p:nvSpPr>
        <p:spPr/>
        <p:txBody>
          <a:bodyPr/>
          <a:lstStyle/>
          <a:p>
            <a:fld id="{E83A90B6-4BC5-4B47-A6B2-7915DE90D8AE}" type="datetimeFigureOut">
              <a:rPr lang="en-US" smtClean="0"/>
              <a:t>5/19/2025</a:t>
            </a:fld>
            <a:endParaRPr lang="en-US"/>
          </a:p>
        </p:txBody>
      </p:sp>
      <p:sp>
        <p:nvSpPr>
          <p:cNvPr id="5" name="Footer Placeholder 4">
            <a:extLst>
              <a:ext uri="{FF2B5EF4-FFF2-40B4-BE49-F238E27FC236}">
                <a16:creationId xmlns:a16="http://schemas.microsoft.com/office/drawing/2014/main" id="{A9BD3156-230C-25AE-4A78-9BF27AC12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E03B4-775F-77F2-027E-116D179A686A}"/>
              </a:ext>
            </a:extLst>
          </p:cNvPr>
          <p:cNvSpPr>
            <a:spLocks noGrp="1"/>
          </p:cNvSpPr>
          <p:nvPr>
            <p:ph type="sldNum" sz="quarter" idx="12"/>
          </p:nvPr>
        </p:nvSpPr>
        <p:spPr/>
        <p:txBody>
          <a:bodyPr/>
          <a:lstStyle/>
          <a:p>
            <a:fld id="{DC28ABA1-7897-4050-82D5-EAC222E7C252}" type="slidenum">
              <a:rPr lang="en-US" smtClean="0"/>
              <a:t>‹#›</a:t>
            </a:fld>
            <a:endParaRPr lang="en-US"/>
          </a:p>
        </p:txBody>
      </p:sp>
    </p:spTree>
    <p:extLst>
      <p:ext uri="{BB962C8B-B14F-4D97-AF65-F5344CB8AC3E}">
        <p14:creationId xmlns:p14="http://schemas.microsoft.com/office/powerpoint/2010/main" val="1658269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F45A7-1E6E-BDF3-F2A9-79E8FC9DF1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F47C72-87F6-7669-8DB9-74ADB5469E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E038AE-70C4-793C-7596-867918F866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D37AA5-2B8A-8D68-F918-49EC2F524D09}"/>
              </a:ext>
            </a:extLst>
          </p:cNvPr>
          <p:cNvSpPr>
            <a:spLocks noGrp="1"/>
          </p:cNvSpPr>
          <p:nvPr>
            <p:ph type="dt" sz="half" idx="10"/>
          </p:nvPr>
        </p:nvSpPr>
        <p:spPr/>
        <p:txBody>
          <a:bodyPr/>
          <a:lstStyle/>
          <a:p>
            <a:fld id="{E83A90B6-4BC5-4B47-A6B2-7915DE90D8AE}" type="datetimeFigureOut">
              <a:rPr lang="en-US" smtClean="0"/>
              <a:t>5/19/2025</a:t>
            </a:fld>
            <a:endParaRPr lang="en-US"/>
          </a:p>
        </p:txBody>
      </p:sp>
      <p:sp>
        <p:nvSpPr>
          <p:cNvPr id="6" name="Footer Placeholder 5">
            <a:extLst>
              <a:ext uri="{FF2B5EF4-FFF2-40B4-BE49-F238E27FC236}">
                <a16:creationId xmlns:a16="http://schemas.microsoft.com/office/drawing/2014/main" id="{568A256D-F4C0-4C2C-D0A0-7EBCD0E4F0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D7F63B-17E0-76EB-1ED2-BD46E17DDBB6}"/>
              </a:ext>
            </a:extLst>
          </p:cNvPr>
          <p:cNvSpPr>
            <a:spLocks noGrp="1"/>
          </p:cNvSpPr>
          <p:nvPr>
            <p:ph type="sldNum" sz="quarter" idx="12"/>
          </p:nvPr>
        </p:nvSpPr>
        <p:spPr/>
        <p:txBody>
          <a:bodyPr/>
          <a:lstStyle/>
          <a:p>
            <a:fld id="{DC28ABA1-7897-4050-82D5-EAC222E7C252}" type="slidenum">
              <a:rPr lang="en-US" smtClean="0"/>
              <a:t>‹#›</a:t>
            </a:fld>
            <a:endParaRPr lang="en-US"/>
          </a:p>
        </p:txBody>
      </p:sp>
    </p:spTree>
    <p:extLst>
      <p:ext uri="{BB962C8B-B14F-4D97-AF65-F5344CB8AC3E}">
        <p14:creationId xmlns:p14="http://schemas.microsoft.com/office/powerpoint/2010/main" val="4255546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E72E-28DF-4D37-44AA-CD0A2BD34B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86794F-6F7F-71C0-EBD7-1056134DA8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BD1653-BEF9-9A1B-3929-A9C901B322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1ACE89-4BF7-0947-3022-07E164F1C6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6C5FDD-EC97-D247-1CB7-DECC20CBC3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6161B9-D3FA-7C28-72AF-C393E863C48C}"/>
              </a:ext>
            </a:extLst>
          </p:cNvPr>
          <p:cNvSpPr>
            <a:spLocks noGrp="1"/>
          </p:cNvSpPr>
          <p:nvPr>
            <p:ph type="dt" sz="half" idx="10"/>
          </p:nvPr>
        </p:nvSpPr>
        <p:spPr/>
        <p:txBody>
          <a:bodyPr/>
          <a:lstStyle/>
          <a:p>
            <a:fld id="{E83A90B6-4BC5-4B47-A6B2-7915DE90D8AE}" type="datetimeFigureOut">
              <a:rPr lang="en-US" smtClean="0"/>
              <a:t>5/19/2025</a:t>
            </a:fld>
            <a:endParaRPr lang="en-US"/>
          </a:p>
        </p:txBody>
      </p:sp>
      <p:sp>
        <p:nvSpPr>
          <p:cNvPr id="8" name="Footer Placeholder 7">
            <a:extLst>
              <a:ext uri="{FF2B5EF4-FFF2-40B4-BE49-F238E27FC236}">
                <a16:creationId xmlns:a16="http://schemas.microsoft.com/office/drawing/2014/main" id="{316D3A31-7976-3DD1-3FFE-90DFED15BD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0D6F72-19BA-1E02-B8E3-D91B0D95E987}"/>
              </a:ext>
            </a:extLst>
          </p:cNvPr>
          <p:cNvSpPr>
            <a:spLocks noGrp="1"/>
          </p:cNvSpPr>
          <p:nvPr>
            <p:ph type="sldNum" sz="quarter" idx="12"/>
          </p:nvPr>
        </p:nvSpPr>
        <p:spPr/>
        <p:txBody>
          <a:bodyPr/>
          <a:lstStyle/>
          <a:p>
            <a:fld id="{DC28ABA1-7897-4050-82D5-EAC222E7C252}" type="slidenum">
              <a:rPr lang="en-US" smtClean="0"/>
              <a:t>‹#›</a:t>
            </a:fld>
            <a:endParaRPr lang="en-US"/>
          </a:p>
        </p:txBody>
      </p:sp>
    </p:spTree>
    <p:extLst>
      <p:ext uri="{BB962C8B-B14F-4D97-AF65-F5344CB8AC3E}">
        <p14:creationId xmlns:p14="http://schemas.microsoft.com/office/powerpoint/2010/main" val="118897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B57E-955B-C92A-4CE4-C21FAABF75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AD5823-8E1F-BC88-384C-652EC1ED2F89}"/>
              </a:ext>
            </a:extLst>
          </p:cNvPr>
          <p:cNvSpPr>
            <a:spLocks noGrp="1"/>
          </p:cNvSpPr>
          <p:nvPr>
            <p:ph type="dt" sz="half" idx="10"/>
          </p:nvPr>
        </p:nvSpPr>
        <p:spPr/>
        <p:txBody>
          <a:bodyPr/>
          <a:lstStyle/>
          <a:p>
            <a:fld id="{E83A90B6-4BC5-4B47-A6B2-7915DE90D8AE}" type="datetimeFigureOut">
              <a:rPr lang="en-US" smtClean="0"/>
              <a:t>5/19/2025</a:t>
            </a:fld>
            <a:endParaRPr lang="en-US"/>
          </a:p>
        </p:txBody>
      </p:sp>
      <p:sp>
        <p:nvSpPr>
          <p:cNvPr id="4" name="Footer Placeholder 3">
            <a:extLst>
              <a:ext uri="{FF2B5EF4-FFF2-40B4-BE49-F238E27FC236}">
                <a16:creationId xmlns:a16="http://schemas.microsoft.com/office/drawing/2014/main" id="{8560065F-E454-DD1B-3519-75A3879A07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EE1C26-88AD-E948-9D43-2D8E43BC3B89}"/>
              </a:ext>
            </a:extLst>
          </p:cNvPr>
          <p:cNvSpPr>
            <a:spLocks noGrp="1"/>
          </p:cNvSpPr>
          <p:nvPr>
            <p:ph type="sldNum" sz="quarter" idx="12"/>
          </p:nvPr>
        </p:nvSpPr>
        <p:spPr/>
        <p:txBody>
          <a:bodyPr/>
          <a:lstStyle/>
          <a:p>
            <a:fld id="{DC28ABA1-7897-4050-82D5-EAC222E7C252}" type="slidenum">
              <a:rPr lang="en-US" smtClean="0"/>
              <a:t>‹#›</a:t>
            </a:fld>
            <a:endParaRPr lang="en-US"/>
          </a:p>
        </p:txBody>
      </p:sp>
    </p:spTree>
    <p:extLst>
      <p:ext uri="{BB962C8B-B14F-4D97-AF65-F5344CB8AC3E}">
        <p14:creationId xmlns:p14="http://schemas.microsoft.com/office/powerpoint/2010/main" val="1814436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EBE48-9596-0ACB-8967-2D8381AB8719}"/>
              </a:ext>
            </a:extLst>
          </p:cNvPr>
          <p:cNvSpPr>
            <a:spLocks noGrp="1"/>
          </p:cNvSpPr>
          <p:nvPr>
            <p:ph type="dt" sz="half" idx="10"/>
          </p:nvPr>
        </p:nvSpPr>
        <p:spPr/>
        <p:txBody>
          <a:bodyPr/>
          <a:lstStyle/>
          <a:p>
            <a:fld id="{E83A90B6-4BC5-4B47-A6B2-7915DE90D8AE}" type="datetimeFigureOut">
              <a:rPr lang="en-US" smtClean="0"/>
              <a:t>5/19/2025</a:t>
            </a:fld>
            <a:endParaRPr lang="en-US"/>
          </a:p>
        </p:txBody>
      </p:sp>
      <p:sp>
        <p:nvSpPr>
          <p:cNvPr id="3" name="Footer Placeholder 2">
            <a:extLst>
              <a:ext uri="{FF2B5EF4-FFF2-40B4-BE49-F238E27FC236}">
                <a16:creationId xmlns:a16="http://schemas.microsoft.com/office/drawing/2014/main" id="{D4A781E8-271A-1C13-F85D-BD19D066E3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2B5060-141E-73E0-CC3A-C81F243F2AC4}"/>
              </a:ext>
            </a:extLst>
          </p:cNvPr>
          <p:cNvSpPr>
            <a:spLocks noGrp="1"/>
          </p:cNvSpPr>
          <p:nvPr>
            <p:ph type="sldNum" sz="quarter" idx="12"/>
          </p:nvPr>
        </p:nvSpPr>
        <p:spPr/>
        <p:txBody>
          <a:bodyPr/>
          <a:lstStyle/>
          <a:p>
            <a:fld id="{DC28ABA1-7897-4050-82D5-EAC222E7C252}" type="slidenum">
              <a:rPr lang="en-US" smtClean="0"/>
              <a:t>‹#›</a:t>
            </a:fld>
            <a:endParaRPr lang="en-US"/>
          </a:p>
        </p:txBody>
      </p:sp>
    </p:spTree>
    <p:extLst>
      <p:ext uri="{BB962C8B-B14F-4D97-AF65-F5344CB8AC3E}">
        <p14:creationId xmlns:p14="http://schemas.microsoft.com/office/powerpoint/2010/main" val="2646930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0D4E4-1F2E-283B-7484-D57AEB0F54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77788C-4DEF-0740-8AB6-8A131B9C4D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45A826-0F5F-864B-7B53-189654FDC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5F93B1-C015-E1B9-2E98-EAAAFF158F4B}"/>
              </a:ext>
            </a:extLst>
          </p:cNvPr>
          <p:cNvSpPr>
            <a:spLocks noGrp="1"/>
          </p:cNvSpPr>
          <p:nvPr>
            <p:ph type="dt" sz="half" idx="10"/>
          </p:nvPr>
        </p:nvSpPr>
        <p:spPr/>
        <p:txBody>
          <a:bodyPr/>
          <a:lstStyle/>
          <a:p>
            <a:fld id="{E83A90B6-4BC5-4B47-A6B2-7915DE90D8AE}" type="datetimeFigureOut">
              <a:rPr lang="en-US" smtClean="0"/>
              <a:t>5/19/2025</a:t>
            </a:fld>
            <a:endParaRPr lang="en-US"/>
          </a:p>
        </p:txBody>
      </p:sp>
      <p:sp>
        <p:nvSpPr>
          <p:cNvPr id="6" name="Footer Placeholder 5">
            <a:extLst>
              <a:ext uri="{FF2B5EF4-FFF2-40B4-BE49-F238E27FC236}">
                <a16:creationId xmlns:a16="http://schemas.microsoft.com/office/drawing/2014/main" id="{F8DEB939-2DE5-2420-99DC-1756D0DD40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4BF4B7-1C0C-8B4F-2356-66070128713F}"/>
              </a:ext>
            </a:extLst>
          </p:cNvPr>
          <p:cNvSpPr>
            <a:spLocks noGrp="1"/>
          </p:cNvSpPr>
          <p:nvPr>
            <p:ph type="sldNum" sz="quarter" idx="12"/>
          </p:nvPr>
        </p:nvSpPr>
        <p:spPr/>
        <p:txBody>
          <a:bodyPr/>
          <a:lstStyle/>
          <a:p>
            <a:fld id="{DC28ABA1-7897-4050-82D5-EAC222E7C252}" type="slidenum">
              <a:rPr lang="en-US" smtClean="0"/>
              <a:t>‹#›</a:t>
            </a:fld>
            <a:endParaRPr lang="en-US"/>
          </a:p>
        </p:txBody>
      </p:sp>
    </p:spTree>
    <p:extLst>
      <p:ext uri="{BB962C8B-B14F-4D97-AF65-F5344CB8AC3E}">
        <p14:creationId xmlns:p14="http://schemas.microsoft.com/office/powerpoint/2010/main" val="269074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D2B2-8D2A-1875-8FD6-93CEC43D27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71C640-ED8B-C55F-3A14-471068D9A7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06DA13-86DD-613F-90A7-27167A606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0E084-711A-B9F7-9FA4-356775D07707}"/>
              </a:ext>
            </a:extLst>
          </p:cNvPr>
          <p:cNvSpPr>
            <a:spLocks noGrp="1"/>
          </p:cNvSpPr>
          <p:nvPr>
            <p:ph type="dt" sz="half" idx="10"/>
          </p:nvPr>
        </p:nvSpPr>
        <p:spPr/>
        <p:txBody>
          <a:bodyPr/>
          <a:lstStyle/>
          <a:p>
            <a:fld id="{E83A90B6-4BC5-4B47-A6B2-7915DE90D8AE}" type="datetimeFigureOut">
              <a:rPr lang="en-US" smtClean="0"/>
              <a:t>5/19/2025</a:t>
            </a:fld>
            <a:endParaRPr lang="en-US"/>
          </a:p>
        </p:txBody>
      </p:sp>
      <p:sp>
        <p:nvSpPr>
          <p:cNvPr id="6" name="Footer Placeholder 5">
            <a:extLst>
              <a:ext uri="{FF2B5EF4-FFF2-40B4-BE49-F238E27FC236}">
                <a16:creationId xmlns:a16="http://schemas.microsoft.com/office/drawing/2014/main" id="{291C9AC0-F31C-6E79-027C-FFF733DD69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FE521-4213-E6CA-5E18-A8A80603CCB5}"/>
              </a:ext>
            </a:extLst>
          </p:cNvPr>
          <p:cNvSpPr>
            <a:spLocks noGrp="1"/>
          </p:cNvSpPr>
          <p:nvPr>
            <p:ph type="sldNum" sz="quarter" idx="12"/>
          </p:nvPr>
        </p:nvSpPr>
        <p:spPr/>
        <p:txBody>
          <a:bodyPr/>
          <a:lstStyle/>
          <a:p>
            <a:fld id="{DC28ABA1-7897-4050-82D5-EAC222E7C252}" type="slidenum">
              <a:rPr lang="en-US" smtClean="0"/>
              <a:t>‹#›</a:t>
            </a:fld>
            <a:endParaRPr lang="en-US"/>
          </a:p>
        </p:txBody>
      </p:sp>
    </p:spTree>
    <p:extLst>
      <p:ext uri="{BB962C8B-B14F-4D97-AF65-F5344CB8AC3E}">
        <p14:creationId xmlns:p14="http://schemas.microsoft.com/office/powerpoint/2010/main" val="263816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5EB0D3-F80E-4C1C-AC14-09D535B745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FD6B94-D002-4D6B-3610-2941FD4185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E791B0-8A92-7844-B42E-3D0C0D1A1A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A90B6-4BC5-4B47-A6B2-7915DE90D8AE}" type="datetimeFigureOut">
              <a:rPr lang="en-US" smtClean="0"/>
              <a:t>5/19/2025</a:t>
            </a:fld>
            <a:endParaRPr lang="en-US"/>
          </a:p>
        </p:txBody>
      </p:sp>
      <p:sp>
        <p:nvSpPr>
          <p:cNvPr id="5" name="Footer Placeholder 4">
            <a:extLst>
              <a:ext uri="{FF2B5EF4-FFF2-40B4-BE49-F238E27FC236}">
                <a16:creationId xmlns:a16="http://schemas.microsoft.com/office/drawing/2014/main" id="{58F5A899-46DA-DB62-1A26-B550F61879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3F8F7B-95A1-6E5B-9956-441AF7CADA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28ABA1-7897-4050-82D5-EAC222E7C252}" type="slidenum">
              <a:rPr lang="en-US" smtClean="0"/>
              <a:t>‹#›</a:t>
            </a:fld>
            <a:endParaRPr lang="en-US"/>
          </a:p>
        </p:txBody>
      </p:sp>
    </p:spTree>
    <p:extLst>
      <p:ext uri="{BB962C8B-B14F-4D97-AF65-F5344CB8AC3E}">
        <p14:creationId xmlns:p14="http://schemas.microsoft.com/office/powerpoint/2010/main" val="2667888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png"/><Relationship Id="rId4" Type="http://schemas.microsoft.com/office/2007/relationships/hdphoto" Target="../media/hdphoto1.wdp"/><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118CD7-463D-089A-98BC-594FB5FC9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1678" y="0"/>
            <a:ext cx="530321" cy="6858000"/>
          </a:xfrm>
          <a:prstGeom prst="rect">
            <a:avLst/>
          </a:prstGeom>
        </p:spPr>
      </p:pic>
      <p:sp>
        <p:nvSpPr>
          <p:cNvPr id="7" name="Freeform 14">
            <a:extLst>
              <a:ext uri="{FF2B5EF4-FFF2-40B4-BE49-F238E27FC236}">
                <a16:creationId xmlns:a16="http://schemas.microsoft.com/office/drawing/2014/main" id="{618F6680-6B9D-7C1E-0CA6-37C3A640349A}"/>
              </a:ext>
            </a:extLst>
          </p:cNvPr>
          <p:cNvSpPr/>
          <p:nvPr/>
        </p:nvSpPr>
        <p:spPr>
          <a:xfrm>
            <a:off x="8924974" y="144891"/>
            <a:ext cx="2414417" cy="1469571"/>
          </a:xfrm>
          <a:custGeom>
            <a:avLst/>
            <a:gdLst/>
            <a:ahLst/>
            <a:cxnLst/>
            <a:rect l="l" t="t" r="r" b="b"/>
            <a:pathLst>
              <a:path w="2580075" h="2139873">
                <a:moveTo>
                  <a:pt x="0" y="0"/>
                </a:moveTo>
                <a:lnTo>
                  <a:pt x="2580075" y="0"/>
                </a:lnTo>
                <a:lnTo>
                  <a:pt x="2580075" y="2139873"/>
                </a:lnTo>
                <a:lnTo>
                  <a:pt x="0" y="2139873"/>
                </a:lnTo>
                <a:lnTo>
                  <a:pt x="0" y="0"/>
                </a:lnTo>
                <a:close/>
              </a:path>
            </a:pathLst>
          </a:custGeom>
          <a:blipFill>
            <a:blip r:embed="rId3"/>
            <a:stretch>
              <a:fillRect/>
            </a:stretch>
          </a:blipFill>
        </p:spPr>
        <p:txBody>
          <a:bodyPr/>
          <a:lstStyle/>
          <a:p>
            <a:endParaRPr lang="en-US" dirty="0"/>
          </a:p>
        </p:txBody>
      </p:sp>
      <p:sp>
        <p:nvSpPr>
          <p:cNvPr id="9" name="TextBox 8">
            <a:extLst>
              <a:ext uri="{FF2B5EF4-FFF2-40B4-BE49-F238E27FC236}">
                <a16:creationId xmlns:a16="http://schemas.microsoft.com/office/drawing/2014/main" id="{6532F7CA-39C4-63C5-8F8C-D4798237A62C}"/>
              </a:ext>
            </a:extLst>
          </p:cNvPr>
          <p:cNvSpPr txBox="1"/>
          <p:nvPr/>
        </p:nvSpPr>
        <p:spPr>
          <a:xfrm>
            <a:off x="3657193" y="3489279"/>
            <a:ext cx="5555309" cy="560025"/>
          </a:xfrm>
          <a:prstGeom prst="rect">
            <a:avLst/>
          </a:prstGeom>
          <a:noFill/>
        </p:spPr>
        <p:txBody>
          <a:bodyPr wrap="square">
            <a:spAutoFit/>
          </a:bodyPr>
          <a:lstStyle/>
          <a:p>
            <a:pPr algn="l">
              <a:lnSpc>
                <a:spcPts val="4302"/>
              </a:lnSpc>
            </a:pPr>
            <a:r>
              <a:rPr lang="en-US" sz="1600" b="1" dirty="0" err="1">
                <a:solidFill>
                  <a:srgbClr val="000000"/>
                </a:solidFill>
                <a:latin typeface="Poppins Semi-Bold"/>
                <a:ea typeface="Poppins Semi-Bold"/>
                <a:cs typeface="Poppins Semi-Bold"/>
                <a:sym typeface="Poppins Semi-Bold"/>
              </a:rPr>
              <a:t>Réalisé</a:t>
            </a:r>
            <a:r>
              <a:rPr lang="en-US" sz="1600" b="1" dirty="0">
                <a:solidFill>
                  <a:srgbClr val="000000"/>
                </a:solidFill>
                <a:latin typeface="Poppins Semi-Bold"/>
                <a:ea typeface="Poppins Semi-Bold"/>
                <a:cs typeface="Poppins Semi-Bold"/>
                <a:sym typeface="Poppins Semi-Bold"/>
              </a:rPr>
              <a:t> par : AHANSAL ZAKARIA et TABZIOUI OUSSAMA</a:t>
            </a:r>
          </a:p>
        </p:txBody>
      </p:sp>
      <p:sp>
        <p:nvSpPr>
          <p:cNvPr id="11" name="TextBox 10">
            <a:extLst>
              <a:ext uri="{FF2B5EF4-FFF2-40B4-BE49-F238E27FC236}">
                <a16:creationId xmlns:a16="http://schemas.microsoft.com/office/drawing/2014/main" id="{B3833BE4-8BA8-ACBF-5007-173BBD14860F}"/>
              </a:ext>
            </a:extLst>
          </p:cNvPr>
          <p:cNvSpPr txBox="1"/>
          <p:nvPr/>
        </p:nvSpPr>
        <p:spPr>
          <a:xfrm>
            <a:off x="774550" y="4496478"/>
            <a:ext cx="4632960" cy="1200329"/>
          </a:xfrm>
          <a:prstGeom prst="rect">
            <a:avLst/>
          </a:prstGeom>
          <a:noFill/>
        </p:spPr>
        <p:txBody>
          <a:bodyPr wrap="square">
            <a:spAutoFit/>
          </a:bodyPr>
          <a:lstStyle/>
          <a:p>
            <a:pPr algn="l"/>
            <a:r>
              <a:rPr lang="en-US" sz="1800" b="1" dirty="0" err="1">
                <a:solidFill>
                  <a:srgbClr val="000000"/>
                </a:solidFill>
                <a:latin typeface="Poppins Semi-Bold"/>
                <a:ea typeface="Poppins Semi-Bold"/>
                <a:cs typeface="Poppins Semi-Bold"/>
                <a:sym typeface="Poppins Semi-Bold"/>
              </a:rPr>
              <a:t>Encadré</a:t>
            </a:r>
            <a:r>
              <a:rPr lang="en-US" sz="1800" b="1" dirty="0">
                <a:solidFill>
                  <a:srgbClr val="000000"/>
                </a:solidFill>
                <a:latin typeface="Poppins Semi-Bold"/>
                <a:ea typeface="Poppins Semi-Bold"/>
                <a:cs typeface="Poppins Semi-Bold"/>
                <a:sym typeface="Poppins Semi-Bold"/>
              </a:rPr>
              <a:t> par :</a:t>
            </a:r>
          </a:p>
          <a:p>
            <a:pPr algn="l"/>
            <a:endParaRPr lang="en-US" sz="1800" b="1" dirty="0">
              <a:solidFill>
                <a:srgbClr val="000000"/>
              </a:solidFill>
              <a:latin typeface="Poppins Semi-Bold"/>
              <a:ea typeface="Poppins Semi-Bold"/>
              <a:cs typeface="Poppins Semi-Bold"/>
              <a:sym typeface="Poppins Semi-Bold"/>
            </a:endParaRPr>
          </a:p>
          <a:p>
            <a:r>
              <a:rPr lang="en-US" b="1" dirty="0">
                <a:latin typeface="Poppins Semi-Bold"/>
                <a:ea typeface="Poppins Semi-Bold"/>
                <a:cs typeface="Poppins Semi-Bold"/>
                <a:sym typeface="Poppins Semi-Bold"/>
              </a:rPr>
              <a:t>Pr. </a:t>
            </a:r>
            <a:r>
              <a:rPr lang="fr-FR" dirty="0">
                <a:effectLst/>
                <a:latin typeface="Arial Black" panose="020B0A04020102020204" pitchFamily="34" charset="0"/>
                <a:ea typeface="Calibri" panose="020F0502020204030204" pitchFamily="34" charset="0"/>
                <a:cs typeface="Arial" panose="020B0604020202020204" pitchFamily="34" charset="0"/>
              </a:rPr>
              <a:t>Moulay Driss El </a:t>
            </a:r>
            <a:r>
              <a:rPr lang="fr-FR" dirty="0" err="1">
                <a:effectLst/>
                <a:latin typeface="Arial Black" panose="020B0A04020102020204" pitchFamily="34" charset="0"/>
                <a:ea typeface="Calibri" panose="020F0502020204030204" pitchFamily="34" charset="0"/>
                <a:cs typeface="Arial" panose="020B0604020202020204" pitchFamily="34" charset="0"/>
              </a:rPr>
              <a:t>oudghiri</a:t>
            </a:r>
            <a:endParaRPr lang="fr-FR" dirty="0">
              <a:effectLst/>
              <a:latin typeface="Arial Black" panose="020B0A04020102020204" pitchFamily="34" charset="0"/>
              <a:ea typeface="Calibri" panose="020F0502020204030204" pitchFamily="34" charset="0"/>
              <a:cs typeface="Arial" panose="020B0604020202020204" pitchFamily="34" charset="0"/>
            </a:endParaRPr>
          </a:p>
          <a:p>
            <a:r>
              <a:rPr lang="en-US" b="1" dirty="0">
                <a:latin typeface="Poppins Semi-Bold"/>
                <a:ea typeface="Poppins Semi-Bold"/>
                <a:cs typeface="Poppins Semi-Bold"/>
                <a:sym typeface="Poppins Semi-Bold"/>
              </a:rPr>
              <a:t>M. </a:t>
            </a:r>
            <a:r>
              <a:rPr lang="fr-FR" sz="1800" dirty="0">
                <a:effectLst/>
                <a:latin typeface="Arial Black" panose="020B0A04020102020204" pitchFamily="34" charset="0"/>
                <a:ea typeface="Calibri" panose="020F0502020204030204" pitchFamily="34" charset="0"/>
                <a:cs typeface="Arial" panose="020B0604020202020204" pitchFamily="34" charset="0"/>
              </a:rPr>
              <a:t>KHTOU </a:t>
            </a:r>
            <a:r>
              <a:rPr lang="fr-FR" sz="1800" dirty="0" err="1">
                <a:effectLst/>
                <a:latin typeface="Arial Black" panose="020B0A04020102020204" pitchFamily="34" charset="0"/>
                <a:ea typeface="Calibri" panose="020F0502020204030204" pitchFamily="34" charset="0"/>
                <a:cs typeface="Arial" panose="020B0604020202020204" pitchFamily="34" charset="0"/>
              </a:rPr>
              <a:t>Otmane</a:t>
            </a:r>
            <a:r>
              <a:rPr lang="fr-FR" sz="1800" dirty="0">
                <a:effectLst/>
                <a:latin typeface="Arial Black" panose="020B0A04020102020204" pitchFamily="34" charset="0"/>
                <a:ea typeface="Calibri" panose="020F0502020204030204" pitchFamily="34" charset="0"/>
                <a:cs typeface="Arial" panose="020B0604020202020204" pitchFamily="34" charset="0"/>
              </a:rPr>
              <a:t> </a:t>
            </a:r>
            <a:r>
              <a:rPr lang="fr-FR" sz="1800" dirty="0">
                <a:latin typeface="Arial Black" panose="020B0A04020102020204" pitchFamily="34" charset="0"/>
                <a:ea typeface="Calibri" panose="020F0502020204030204" pitchFamily="34" charset="0"/>
                <a:cs typeface="Arial" panose="020B0604020202020204" pitchFamily="34" charset="0"/>
              </a:rPr>
              <a:t> </a:t>
            </a:r>
            <a:endParaRPr lang="fr-FR" dirty="0">
              <a:effectLst/>
              <a:latin typeface="Arial Black" panose="020B0A04020102020204" pitchFamily="34" charset="0"/>
              <a:ea typeface="Calibri" panose="020F0502020204030204" pitchFamily="34" charset="0"/>
              <a:cs typeface="Arial" panose="020B0604020202020204" pitchFamily="34" charset="0"/>
            </a:endParaRPr>
          </a:p>
        </p:txBody>
      </p:sp>
      <p:sp>
        <p:nvSpPr>
          <p:cNvPr id="13" name="Rectangle 6">
            <a:extLst>
              <a:ext uri="{FF2B5EF4-FFF2-40B4-BE49-F238E27FC236}">
                <a16:creationId xmlns:a16="http://schemas.microsoft.com/office/drawing/2014/main" id="{3224E580-E8A3-CAE1-9955-50DBC5029CCF}"/>
              </a:ext>
            </a:extLst>
          </p:cNvPr>
          <p:cNvSpPr>
            <a:spLocks noChangeArrowheads="1"/>
          </p:cNvSpPr>
          <p:nvPr/>
        </p:nvSpPr>
        <p:spPr bwMode="auto">
          <a:xfrm>
            <a:off x="3423283" y="1983464"/>
            <a:ext cx="5267374" cy="1655452"/>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L’application de l'IA pour l'analyse et la prédiction des défauts dans les systèmes de distribution électrique </a:t>
            </a:r>
            <a:endParaRPr kumimoji="0" lang="fr-FR" altLang="en-US" sz="24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50C3743D-3639-6E7B-2F44-77C874219194}"/>
              </a:ext>
            </a:extLst>
          </p:cNvPr>
          <p:cNvSpPr txBox="1"/>
          <p:nvPr/>
        </p:nvSpPr>
        <p:spPr>
          <a:xfrm>
            <a:off x="548978" y="6291368"/>
            <a:ext cx="3199912" cy="369332"/>
          </a:xfrm>
          <a:prstGeom prst="rect">
            <a:avLst/>
          </a:prstGeom>
          <a:noFill/>
        </p:spPr>
        <p:txBody>
          <a:bodyPr wrap="square">
            <a:spAutoFit/>
          </a:bodyPr>
          <a:lstStyle/>
          <a:p>
            <a:pPr>
              <a:tabLst>
                <a:tab pos="2986405" algn="ctr"/>
                <a:tab pos="5972810" algn="r"/>
              </a:tabLst>
            </a:pPr>
            <a:r>
              <a:rPr lang="en-US" sz="180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Annee Universitaire 2024/2025</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5E8ED45A-52E2-ABA2-DC47-586A5A732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937" y="0"/>
            <a:ext cx="457200" cy="6858000"/>
          </a:xfrm>
          <a:prstGeom prst="rect">
            <a:avLst/>
          </a:prstGeom>
        </p:spPr>
      </p:pic>
      <p:sp>
        <p:nvSpPr>
          <p:cNvPr id="3" name="TextBox 2">
            <a:extLst>
              <a:ext uri="{FF2B5EF4-FFF2-40B4-BE49-F238E27FC236}">
                <a16:creationId xmlns:a16="http://schemas.microsoft.com/office/drawing/2014/main" id="{88C0059C-7897-472D-89AD-2233B69B14C4}"/>
              </a:ext>
            </a:extLst>
          </p:cNvPr>
          <p:cNvSpPr txBox="1"/>
          <p:nvPr/>
        </p:nvSpPr>
        <p:spPr>
          <a:xfrm>
            <a:off x="756568" y="6919366"/>
            <a:ext cx="10675214" cy="1815882"/>
          </a:xfrm>
          <a:prstGeom prst="rect">
            <a:avLst/>
          </a:prstGeom>
          <a:noFill/>
        </p:spPr>
        <p:txBody>
          <a:bodyPr wrap="square" rtlCol="0">
            <a:spAutoFit/>
          </a:bodyPr>
          <a:lstStyle/>
          <a:p>
            <a:pPr algn="ctr"/>
            <a:r>
              <a:rPr lang="fr-FR" sz="2800" dirty="0"/>
              <a:t>Dans un monde de plus en plus dépendant de l’électricité, la fiabilité des réseaux de distribution est devenue cruciale. Les interruptions peuvent avoir des conséquences graves. Or, les méthodes classiques de détection ne sont plus suffisantes.</a:t>
            </a:r>
            <a:endParaRPr lang="en-US" sz="2800" dirty="0"/>
          </a:p>
        </p:txBody>
      </p:sp>
      <p:sp>
        <p:nvSpPr>
          <p:cNvPr id="6" name="TextBox 5">
            <a:extLst>
              <a:ext uri="{FF2B5EF4-FFF2-40B4-BE49-F238E27FC236}">
                <a16:creationId xmlns:a16="http://schemas.microsoft.com/office/drawing/2014/main" id="{7BE278BA-87AA-82CC-AACB-240E53F66970}"/>
              </a:ext>
            </a:extLst>
          </p:cNvPr>
          <p:cNvSpPr txBox="1"/>
          <p:nvPr/>
        </p:nvSpPr>
        <p:spPr>
          <a:xfrm>
            <a:off x="1209512" y="8965211"/>
            <a:ext cx="9769326" cy="954107"/>
          </a:xfrm>
          <a:prstGeom prst="rect">
            <a:avLst/>
          </a:prstGeom>
          <a:noFill/>
        </p:spPr>
        <p:txBody>
          <a:bodyPr wrap="square" rtlCol="0">
            <a:spAutoFit/>
          </a:bodyPr>
          <a:lstStyle/>
          <a:p>
            <a:pPr algn="ctr"/>
            <a:r>
              <a:rPr lang="fr-FR" sz="2800" b="1" dirty="0"/>
              <a:t>Notre solution :</a:t>
            </a:r>
            <a:r>
              <a:rPr lang="fr-FR" sz="2800" dirty="0"/>
              <a:t> Intégrer l’intelligence artificielle pour détecter et prédire les défauts de manière automatique, rapide et fiable.</a:t>
            </a:r>
            <a:endParaRPr lang="en-US" sz="2800" dirty="0"/>
          </a:p>
        </p:txBody>
      </p:sp>
      <p:sp>
        <p:nvSpPr>
          <p:cNvPr id="15" name="Rectangle: Rounded Corners 14">
            <a:extLst>
              <a:ext uri="{FF2B5EF4-FFF2-40B4-BE49-F238E27FC236}">
                <a16:creationId xmlns:a16="http://schemas.microsoft.com/office/drawing/2014/main" id="{21C85E1A-E220-905E-B78F-8D45FDB1EFA5}"/>
              </a:ext>
            </a:extLst>
          </p:cNvPr>
          <p:cNvSpPr/>
          <p:nvPr/>
        </p:nvSpPr>
        <p:spPr>
          <a:xfrm>
            <a:off x="1048517" y="-1141829"/>
            <a:ext cx="10091316" cy="733068"/>
          </a:xfrm>
          <a:prstGeom prst="roundRect">
            <a:avLst>
              <a:gd name="adj" fmla="val 12679"/>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23A9DEC-BE7E-9952-24D2-B2F5E812595D}"/>
              </a:ext>
            </a:extLst>
          </p:cNvPr>
          <p:cNvSpPr/>
          <p:nvPr/>
        </p:nvSpPr>
        <p:spPr>
          <a:xfrm>
            <a:off x="12475635" y="-3736819"/>
            <a:ext cx="4034971" cy="4034971"/>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AA11D15-ECE6-58B5-BF4B-015FF94B36BB}"/>
              </a:ext>
            </a:extLst>
          </p:cNvPr>
          <p:cNvSpPr/>
          <p:nvPr/>
        </p:nvSpPr>
        <p:spPr>
          <a:xfrm>
            <a:off x="-1700845" y="477972"/>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BB97560-33A7-FCD6-85CE-3332B51655CE}"/>
              </a:ext>
            </a:extLst>
          </p:cNvPr>
          <p:cNvSpPr txBox="1"/>
          <p:nvPr/>
        </p:nvSpPr>
        <p:spPr>
          <a:xfrm>
            <a:off x="6506873" y="4318910"/>
            <a:ext cx="4632960" cy="2123658"/>
          </a:xfrm>
          <a:prstGeom prst="rect">
            <a:avLst/>
          </a:prstGeom>
          <a:noFill/>
        </p:spPr>
        <p:txBody>
          <a:bodyPr wrap="square">
            <a:spAutoFit/>
          </a:bodyPr>
          <a:lstStyle/>
          <a:p>
            <a:pPr algn="l"/>
            <a:r>
              <a:rPr lang="en-US" b="1" dirty="0">
                <a:solidFill>
                  <a:srgbClr val="000000"/>
                </a:solidFill>
                <a:latin typeface="Poppins Semi-Bold"/>
                <a:ea typeface="Poppins Semi-Bold"/>
                <a:cs typeface="Poppins Semi-Bold"/>
                <a:sym typeface="Poppins Semi-Bold"/>
              </a:rPr>
              <a:t>Les </a:t>
            </a:r>
            <a:r>
              <a:rPr lang="en-US" b="1" dirty="0" err="1">
                <a:solidFill>
                  <a:srgbClr val="000000"/>
                </a:solidFill>
                <a:latin typeface="Poppins Semi-Bold"/>
                <a:ea typeface="Poppins Semi-Bold"/>
                <a:cs typeface="Poppins Semi-Bold"/>
                <a:sym typeface="Poppins Semi-Bold"/>
              </a:rPr>
              <a:t>membres</a:t>
            </a:r>
            <a:r>
              <a:rPr lang="en-US" b="1" dirty="0">
                <a:solidFill>
                  <a:srgbClr val="000000"/>
                </a:solidFill>
                <a:latin typeface="Poppins Semi-Bold"/>
                <a:ea typeface="Poppins Semi-Bold"/>
                <a:cs typeface="Poppins Semi-Bold"/>
                <a:sym typeface="Poppins Semi-Bold"/>
              </a:rPr>
              <a:t> des jury</a:t>
            </a:r>
            <a:r>
              <a:rPr lang="en-US" sz="1800" b="1" dirty="0">
                <a:solidFill>
                  <a:srgbClr val="000000"/>
                </a:solidFill>
                <a:latin typeface="Poppins Semi-Bold"/>
                <a:ea typeface="Poppins Semi-Bold"/>
                <a:cs typeface="Poppins Semi-Bold"/>
                <a:sym typeface="Poppins Semi-Bold"/>
              </a:rPr>
              <a:t>  :</a:t>
            </a:r>
          </a:p>
          <a:p>
            <a:pPr algn="l"/>
            <a:endParaRPr lang="en-US" sz="1800" b="1" dirty="0">
              <a:solidFill>
                <a:srgbClr val="000000"/>
              </a:solidFill>
              <a:latin typeface="Poppins Semi-Bold"/>
              <a:ea typeface="Poppins Semi-Bold"/>
              <a:cs typeface="Poppins Semi-Bold"/>
              <a:sym typeface="Poppins Semi-Bold"/>
            </a:endParaRPr>
          </a:p>
          <a:p>
            <a:r>
              <a:rPr lang="en-US" sz="2400" b="1" dirty="0">
                <a:ea typeface="Poppins Semi-Bold"/>
                <a:cs typeface="Poppins Semi-Bold"/>
                <a:sym typeface="Poppins Semi-Bold"/>
              </a:rPr>
              <a:t>Pr. </a:t>
            </a:r>
            <a:r>
              <a:rPr lang="fr-FR" sz="2400" b="1" dirty="0">
                <a:effectLst/>
                <a:ea typeface="Calibri" panose="020F0502020204030204" pitchFamily="34" charset="0"/>
                <a:cs typeface="Arial" panose="020B0604020202020204" pitchFamily="34" charset="0"/>
              </a:rPr>
              <a:t>Moulay Driss El </a:t>
            </a:r>
            <a:r>
              <a:rPr lang="fr-FR" sz="2400" b="1" dirty="0" err="1">
                <a:effectLst/>
                <a:ea typeface="Calibri" panose="020F0502020204030204" pitchFamily="34" charset="0"/>
                <a:cs typeface="Arial" panose="020B0604020202020204" pitchFamily="34" charset="0"/>
              </a:rPr>
              <a:t>oudghiri</a:t>
            </a:r>
            <a:endParaRPr lang="fr-FR" sz="2400" b="1" dirty="0">
              <a:effectLst/>
              <a:ea typeface="Calibri" panose="020F0502020204030204" pitchFamily="34" charset="0"/>
              <a:cs typeface="Arial" panose="020B0604020202020204" pitchFamily="34" charset="0"/>
            </a:endParaRPr>
          </a:p>
          <a:p>
            <a:r>
              <a:rPr lang="en-US" sz="2400" b="1" dirty="0">
                <a:ea typeface="Poppins Semi-Bold"/>
                <a:cs typeface="Poppins Semi-Bold"/>
                <a:sym typeface="Poppins Semi-Bold"/>
              </a:rPr>
              <a:t>Pr. </a:t>
            </a:r>
            <a:r>
              <a:rPr lang="fr-FR" sz="2400" b="1" dirty="0">
                <a:effectLst/>
                <a:ea typeface="Times New Roman" panose="02020603050405020304" pitchFamily="18" charset="0"/>
              </a:rPr>
              <a:t>Hamid </a:t>
            </a:r>
            <a:r>
              <a:rPr lang="fr-FR" sz="2400" b="1" dirty="0" err="1">
                <a:effectLst/>
                <a:ea typeface="Times New Roman" panose="02020603050405020304" pitchFamily="18" charset="0"/>
              </a:rPr>
              <a:t>Bourray</a:t>
            </a:r>
            <a:endParaRPr lang="en-US" sz="2400" b="1" dirty="0">
              <a:ea typeface="Poppins Semi-Bold"/>
              <a:cs typeface="Poppins Semi-Bold"/>
              <a:sym typeface="Poppins Semi-Bold"/>
            </a:endParaRPr>
          </a:p>
          <a:p>
            <a:r>
              <a:rPr lang="fr-FR" sz="2400" b="1" dirty="0">
                <a:effectLst/>
                <a:ea typeface="Times New Roman" panose="02020603050405020304" pitchFamily="18" charset="0"/>
              </a:rPr>
              <a:t>Pr. Zakaria </a:t>
            </a:r>
            <a:r>
              <a:rPr lang="fr-FR" sz="2400" b="1" dirty="0" err="1">
                <a:effectLst/>
                <a:ea typeface="Times New Roman" panose="02020603050405020304" pitchFamily="18" charset="0"/>
              </a:rPr>
              <a:t>Lahbi</a:t>
            </a:r>
            <a:endParaRPr lang="en-US" sz="2400" b="1" dirty="0">
              <a:ea typeface="Poppins Semi-Bold"/>
              <a:cs typeface="Poppins Semi-Bold"/>
              <a:sym typeface="Poppins Semi-Bold"/>
            </a:endParaRPr>
          </a:p>
          <a:p>
            <a:r>
              <a:rPr lang="en-US" sz="2400" b="1" dirty="0">
                <a:ea typeface="Poppins Semi-Bold"/>
                <a:cs typeface="Poppins Semi-Bold"/>
                <a:sym typeface="Poppins Semi-Bold"/>
              </a:rPr>
              <a:t>M.  </a:t>
            </a:r>
            <a:r>
              <a:rPr lang="fr-FR" sz="2400" b="1" dirty="0">
                <a:effectLst/>
                <a:ea typeface="Calibri" panose="020F0502020204030204" pitchFamily="34" charset="0"/>
                <a:cs typeface="Arial" panose="020B0604020202020204" pitchFamily="34" charset="0"/>
              </a:rPr>
              <a:t>KHTOU </a:t>
            </a:r>
            <a:r>
              <a:rPr lang="fr-FR" sz="2400" b="1" dirty="0" err="1">
                <a:effectLst/>
                <a:ea typeface="Calibri" panose="020F0502020204030204" pitchFamily="34" charset="0"/>
                <a:cs typeface="Arial" panose="020B0604020202020204" pitchFamily="34" charset="0"/>
              </a:rPr>
              <a:t>Otmane</a:t>
            </a:r>
            <a:r>
              <a:rPr lang="fr-FR" sz="2400" b="1" dirty="0">
                <a:effectLst/>
                <a:ea typeface="Calibri" panose="020F0502020204030204" pitchFamily="34" charset="0"/>
                <a:cs typeface="Arial" panose="020B0604020202020204" pitchFamily="34" charset="0"/>
              </a:rPr>
              <a:t> </a:t>
            </a:r>
            <a:r>
              <a:rPr lang="fr-FR" sz="2400" b="1" dirty="0">
                <a:ea typeface="Calibri" panose="020F0502020204030204" pitchFamily="34" charset="0"/>
                <a:cs typeface="Arial" panose="020B0604020202020204" pitchFamily="34" charset="0"/>
              </a:rPr>
              <a:t> </a:t>
            </a:r>
            <a:endParaRPr lang="fr-FR" sz="2400" b="1" dirty="0">
              <a:effectLst/>
              <a:ea typeface="Calibri" panose="020F0502020204030204" pitchFamily="34" charset="0"/>
              <a:cs typeface="Arial" panose="020B0604020202020204" pitchFamily="34" charset="0"/>
            </a:endParaRPr>
          </a:p>
        </p:txBody>
      </p:sp>
      <p:pic>
        <p:nvPicPr>
          <p:cNvPr id="2052" name="Bild 4">
            <a:extLst>
              <a:ext uri="{FF2B5EF4-FFF2-40B4-BE49-F238E27FC236}">
                <a16:creationId xmlns:a16="http://schemas.microsoft.com/office/drawing/2014/main" id="{7E12F9CE-3F7F-BA02-8BF3-65795220CB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1900"/>
          <a:stretch/>
        </p:blipFill>
        <p:spPr bwMode="auto">
          <a:xfrm>
            <a:off x="1048517" y="341314"/>
            <a:ext cx="2878602" cy="1285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2446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68DF5-826F-4BA2-08B9-7B06F7DB5B3C}"/>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EE1CF27-5102-3205-7001-244BA77A1008}"/>
              </a:ext>
            </a:extLst>
          </p:cNvPr>
          <p:cNvSpPr/>
          <p:nvPr/>
        </p:nvSpPr>
        <p:spPr>
          <a:xfrm>
            <a:off x="1143000" y="647699"/>
            <a:ext cx="9906000" cy="966744"/>
          </a:xfrm>
          <a:prstGeom prst="roundRect">
            <a:avLst>
              <a:gd name="adj" fmla="val 12793"/>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624378D8-90FE-F388-0157-574883DFF607}"/>
              </a:ext>
            </a:extLst>
          </p:cNvPr>
          <p:cNvSpPr/>
          <p:nvPr/>
        </p:nvSpPr>
        <p:spPr>
          <a:xfrm>
            <a:off x="3543358" y="4053679"/>
            <a:ext cx="5105284" cy="5105282"/>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41A274-3E45-F0C9-DD00-63CE92E4C928}"/>
              </a:ext>
            </a:extLst>
          </p:cNvPr>
          <p:cNvSpPr/>
          <p:nvPr/>
        </p:nvSpPr>
        <p:spPr>
          <a:xfrm>
            <a:off x="10201724" y="499698"/>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210ED83-6EA7-11B3-BCFA-D3AFA7179CA7}"/>
              </a:ext>
            </a:extLst>
          </p:cNvPr>
          <p:cNvSpPr txBox="1"/>
          <p:nvPr/>
        </p:nvSpPr>
        <p:spPr>
          <a:xfrm>
            <a:off x="3149600" y="869461"/>
            <a:ext cx="5892800" cy="523220"/>
          </a:xfrm>
          <a:prstGeom prst="rect">
            <a:avLst/>
          </a:prstGeom>
          <a:noFill/>
        </p:spPr>
        <p:txBody>
          <a:bodyPr wrap="square" rtlCol="0">
            <a:spAutoFit/>
          </a:bodyPr>
          <a:lstStyle/>
          <a:p>
            <a:pPr algn="ctr"/>
            <a:r>
              <a:rPr lang="en-US" sz="2800" b="1" u="sng" dirty="0" err="1">
                <a:solidFill>
                  <a:schemeClr val="bg1"/>
                </a:solidFill>
              </a:rPr>
              <a:t>Méthodologie</a:t>
            </a:r>
            <a:r>
              <a:rPr lang="en-US" sz="2800" b="1" u="sng" dirty="0">
                <a:solidFill>
                  <a:schemeClr val="bg1"/>
                </a:solidFill>
              </a:rPr>
              <a:t> Générale</a:t>
            </a:r>
          </a:p>
        </p:txBody>
      </p:sp>
      <p:sp>
        <p:nvSpPr>
          <p:cNvPr id="4" name="Oval 3">
            <a:extLst>
              <a:ext uri="{FF2B5EF4-FFF2-40B4-BE49-F238E27FC236}">
                <a16:creationId xmlns:a16="http://schemas.microsoft.com/office/drawing/2014/main" id="{33D62377-AEA5-C5C0-DB05-7F1A968EE545}"/>
              </a:ext>
            </a:extLst>
          </p:cNvPr>
          <p:cNvSpPr/>
          <p:nvPr/>
        </p:nvSpPr>
        <p:spPr>
          <a:xfrm>
            <a:off x="4821061" y="5331381"/>
            <a:ext cx="2549876" cy="2549876"/>
          </a:xfrm>
          <a:prstGeom prst="ellipse">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E27C228-0017-2A4B-E8F7-E47AD52629FE}"/>
              </a:ext>
            </a:extLst>
          </p:cNvPr>
          <p:cNvSpPr txBox="1"/>
          <p:nvPr/>
        </p:nvSpPr>
        <p:spPr>
          <a:xfrm>
            <a:off x="8663154" y="6961717"/>
            <a:ext cx="5105282" cy="523220"/>
          </a:xfrm>
          <a:prstGeom prst="rect">
            <a:avLst/>
          </a:prstGeom>
          <a:noFill/>
        </p:spPr>
        <p:txBody>
          <a:bodyPr wrap="square" rtlCol="0">
            <a:spAutoFit/>
          </a:bodyPr>
          <a:lstStyle/>
          <a:p>
            <a:pPr marL="514350" indent="-514350">
              <a:buFont typeface="+mj-lt"/>
              <a:buAutoNum type="arabicPeriod"/>
            </a:pPr>
            <a:r>
              <a:rPr lang="en-US" sz="2800" b="1" dirty="0" err="1"/>
              <a:t>Entraînement</a:t>
            </a:r>
            <a:r>
              <a:rPr lang="en-US" sz="2800" b="1" dirty="0"/>
              <a:t> des </a:t>
            </a:r>
            <a:r>
              <a:rPr lang="en-US" sz="2800" b="1" dirty="0" err="1"/>
              <a:t>modèles</a:t>
            </a:r>
            <a:endParaRPr lang="en-US" sz="2800" b="1" dirty="0"/>
          </a:p>
        </p:txBody>
      </p:sp>
      <p:sp>
        <p:nvSpPr>
          <p:cNvPr id="9" name="TextBox 8">
            <a:extLst>
              <a:ext uri="{FF2B5EF4-FFF2-40B4-BE49-F238E27FC236}">
                <a16:creationId xmlns:a16="http://schemas.microsoft.com/office/drawing/2014/main" id="{88C06386-9F59-6D74-0E3B-941B773C9904}"/>
              </a:ext>
            </a:extLst>
          </p:cNvPr>
          <p:cNvSpPr txBox="1"/>
          <p:nvPr/>
        </p:nvSpPr>
        <p:spPr>
          <a:xfrm>
            <a:off x="8677666" y="6961717"/>
            <a:ext cx="5105282" cy="523220"/>
          </a:xfrm>
          <a:prstGeom prst="rect">
            <a:avLst/>
          </a:prstGeom>
          <a:noFill/>
        </p:spPr>
        <p:txBody>
          <a:bodyPr wrap="square" rtlCol="0">
            <a:spAutoFit/>
          </a:bodyPr>
          <a:lstStyle/>
          <a:p>
            <a:r>
              <a:rPr lang="en-US" sz="2800" b="1" dirty="0"/>
              <a:t>2.   Validation </a:t>
            </a:r>
            <a:r>
              <a:rPr lang="en-US" sz="2800" b="1" dirty="0" err="1"/>
              <a:t>croisée</a:t>
            </a:r>
            <a:endParaRPr lang="en-US" sz="2800" b="1" dirty="0"/>
          </a:p>
        </p:txBody>
      </p:sp>
      <p:sp>
        <p:nvSpPr>
          <p:cNvPr id="11" name="TextBox 10">
            <a:extLst>
              <a:ext uri="{FF2B5EF4-FFF2-40B4-BE49-F238E27FC236}">
                <a16:creationId xmlns:a16="http://schemas.microsoft.com/office/drawing/2014/main" id="{5A503126-4854-8F9C-8DE4-B2465DA5D794}"/>
              </a:ext>
            </a:extLst>
          </p:cNvPr>
          <p:cNvSpPr txBox="1"/>
          <p:nvPr/>
        </p:nvSpPr>
        <p:spPr>
          <a:xfrm>
            <a:off x="8677666" y="6961717"/>
            <a:ext cx="5105282" cy="523220"/>
          </a:xfrm>
          <a:prstGeom prst="rect">
            <a:avLst/>
          </a:prstGeom>
          <a:noFill/>
        </p:spPr>
        <p:txBody>
          <a:bodyPr wrap="square" rtlCol="0">
            <a:spAutoFit/>
          </a:bodyPr>
          <a:lstStyle/>
          <a:p>
            <a:r>
              <a:rPr lang="en-US" sz="2800" b="1" dirty="0"/>
              <a:t>3.   </a:t>
            </a:r>
            <a:r>
              <a:rPr lang="en-US" sz="2800" b="1" dirty="0" err="1"/>
              <a:t>Évaluation</a:t>
            </a:r>
            <a:r>
              <a:rPr lang="en-US" sz="2800" b="1" dirty="0"/>
              <a:t> (Accuracy, F1, etc.)</a:t>
            </a:r>
          </a:p>
        </p:txBody>
      </p:sp>
      <p:sp>
        <p:nvSpPr>
          <p:cNvPr id="12" name="TextBox 11">
            <a:extLst>
              <a:ext uri="{FF2B5EF4-FFF2-40B4-BE49-F238E27FC236}">
                <a16:creationId xmlns:a16="http://schemas.microsoft.com/office/drawing/2014/main" id="{7E3160FB-A5E9-914C-7F99-6430A83C5D0E}"/>
              </a:ext>
            </a:extLst>
          </p:cNvPr>
          <p:cNvSpPr txBox="1"/>
          <p:nvPr/>
        </p:nvSpPr>
        <p:spPr>
          <a:xfrm>
            <a:off x="8677666" y="6961717"/>
            <a:ext cx="5105282" cy="523220"/>
          </a:xfrm>
          <a:prstGeom prst="rect">
            <a:avLst/>
          </a:prstGeom>
          <a:noFill/>
        </p:spPr>
        <p:txBody>
          <a:bodyPr wrap="square" rtlCol="0">
            <a:spAutoFit/>
          </a:bodyPr>
          <a:lstStyle/>
          <a:p>
            <a:r>
              <a:rPr lang="en-US" sz="2800" b="1" dirty="0"/>
              <a:t>4. </a:t>
            </a:r>
            <a:r>
              <a:rPr lang="en-US" sz="2800" b="1" dirty="0" err="1"/>
              <a:t>Comparaison</a:t>
            </a:r>
            <a:r>
              <a:rPr lang="en-US" sz="2800" b="1" dirty="0"/>
              <a:t> &amp; </a:t>
            </a:r>
            <a:r>
              <a:rPr lang="en-US" sz="2800" b="1" dirty="0" err="1"/>
              <a:t>optimisation</a:t>
            </a:r>
            <a:endParaRPr lang="en-US" sz="2800" b="1" dirty="0"/>
          </a:p>
        </p:txBody>
      </p:sp>
    </p:spTree>
    <p:extLst>
      <p:ext uri="{BB962C8B-B14F-4D97-AF65-F5344CB8AC3E}">
        <p14:creationId xmlns:p14="http://schemas.microsoft.com/office/powerpoint/2010/main" val="104208334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7" presetClass="path" presetSubtype="0" accel="50000" decel="50000" fill="hold" grpId="0" nodeType="clickEffect">
                                  <p:stCondLst>
                                    <p:cond delay="0"/>
                                  </p:stCondLst>
                                  <p:childTnLst>
                                    <p:animMotion origin="layout" path="M -0.73997 0.09607 L -0.73997 -0.21227 C -0.73997 -0.35046 -0.65026 -0.51968 -0.57734 -0.51968 L -0.41393 -0.51968 " pathEditMode="relative" rAng="0" ptsTypes="AAAA">
                                      <p:cBhvr>
                                        <p:cTn id="6" dur="1000" fill="hold"/>
                                        <p:tgtEl>
                                          <p:spTgt spid="7"/>
                                        </p:tgtEl>
                                        <p:attrNameLst>
                                          <p:attrName>ppt_x</p:attrName>
                                          <p:attrName>ppt_y</p:attrName>
                                        </p:attrNameLst>
                                      </p:cBhvr>
                                      <p:rCtr x="16302" y="-30787"/>
                                    </p:animMotion>
                                  </p:childTnLst>
                                </p:cTn>
                              </p:par>
                            </p:childTnLst>
                          </p:cTn>
                        </p:par>
                      </p:childTnLst>
                    </p:cTn>
                  </p:par>
                  <p:par>
                    <p:cTn id="7" fill="hold">
                      <p:stCondLst>
                        <p:cond delay="indefinite"/>
                      </p:stCondLst>
                      <p:childTnLst>
                        <p:par>
                          <p:cTn id="8" fill="hold">
                            <p:stCondLst>
                              <p:cond delay="0"/>
                            </p:stCondLst>
                            <p:childTnLst>
                              <p:par>
                                <p:cTn id="9" presetID="57" presetClass="path" presetSubtype="0" accel="50000" decel="50000" fill="hold" grpId="0" nodeType="clickEffect">
                                  <p:stCondLst>
                                    <p:cond delay="0"/>
                                  </p:stCondLst>
                                  <p:childTnLst>
                                    <p:animMotion origin="layout" path="M -0.73997 0.09607 L -0.73997 -0.21227 C -0.73997 -0.35046 -0.65026 -0.51968 -0.57734 -0.51968 L -0.41393 -0.51968 " pathEditMode="relative" rAng="0" ptsTypes="AAAA">
                                      <p:cBhvr>
                                        <p:cTn id="10" dur="1000" fill="hold"/>
                                        <p:tgtEl>
                                          <p:spTgt spid="9"/>
                                        </p:tgtEl>
                                        <p:attrNameLst>
                                          <p:attrName>ppt_x</p:attrName>
                                          <p:attrName>ppt_y</p:attrName>
                                        </p:attrNameLst>
                                      </p:cBhvr>
                                      <p:rCtr x="16302" y="-30787"/>
                                    </p:animMotion>
                                  </p:childTnLst>
                                </p:cTn>
                              </p:par>
                              <p:par>
                                <p:cTn id="11" presetID="50" presetClass="path" presetSubtype="0" accel="50000" decel="50000" fill="hold" grpId="1" nodeType="withEffect">
                                  <p:stCondLst>
                                    <p:cond delay="0"/>
                                  </p:stCondLst>
                                  <p:childTnLst>
                                    <p:animMotion origin="layout" path="M -0.41393 -0.51968 L -0.22383 -0.51968 C -0.13854 -0.51968 -0.03333 -0.37385 -0.03333 -0.25533 L -0.03333 0.00903 " pathEditMode="relative" rAng="0" ptsTypes="AAAA">
                                      <p:cBhvr>
                                        <p:cTn id="12" dur="1000" fill="hold"/>
                                        <p:tgtEl>
                                          <p:spTgt spid="7"/>
                                        </p:tgtEl>
                                        <p:attrNameLst>
                                          <p:attrName>ppt_x</p:attrName>
                                          <p:attrName>ppt_y</p:attrName>
                                        </p:attrNameLst>
                                      </p:cBhvr>
                                      <p:rCtr x="19023" y="26435"/>
                                    </p:animMotion>
                                  </p:childTnLst>
                                </p:cTn>
                              </p:par>
                            </p:childTnLst>
                          </p:cTn>
                        </p:par>
                      </p:childTnLst>
                    </p:cTn>
                  </p:par>
                  <p:par>
                    <p:cTn id="13" fill="hold">
                      <p:stCondLst>
                        <p:cond delay="indefinite"/>
                      </p:stCondLst>
                      <p:childTnLst>
                        <p:par>
                          <p:cTn id="14" fill="hold">
                            <p:stCondLst>
                              <p:cond delay="0"/>
                            </p:stCondLst>
                            <p:childTnLst>
                              <p:par>
                                <p:cTn id="15" presetID="57" presetClass="path" presetSubtype="0" accel="50000" decel="50000" fill="hold" grpId="0" nodeType="clickEffect">
                                  <p:stCondLst>
                                    <p:cond delay="0"/>
                                  </p:stCondLst>
                                  <p:childTnLst>
                                    <p:animMotion origin="layout" path="M -0.73997 0.09607 L -0.73997 -0.21227 C -0.73997 -0.35046 -0.65026 -0.51968 -0.57734 -0.51968 L -0.41393 -0.51968 " pathEditMode="relative" rAng="0" ptsTypes="AAAA">
                                      <p:cBhvr>
                                        <p:cTn id="16" dur="1000" fill="hold"/>
                                        <p:tgtEl>
                                          <p:spTgt spid="11"/>
                                        </p:tgtEl>
                                        <p:attrNameLst>
                                          <p:attrName>ppt_x</p:attrName>
                                          <p:attrName>ppt_y</p:attrName>
                                        </p:attrNameLst>
                                      </p:cBhvr>
                                      <p:rCtr x="16302" y="-30787"/>
                                    </p:animMotion>
                                  </p:childTnLst>
                                </p:cTn>
                              </p:par>
                              <p:par>
                                <p:cTn id="17" presetID="50" presetClass="path" presetSubtype="0" accel="50000" decel="50000" fill="hold" grpId="1" nodeType="withEffect">
                                  <p:stCondLst>
                                    <p:cond delay="0"/>
                                  </p:stCondLst>
                                  <p:childTnLst>
                                    <p:animMotion origin="layout" path="M -0.4151 -0.51968 L -0.22122 -0.51968 C -0.13424 -0.51968 -0.02695 -0.37616 -0.02695 -0.25949 L -0.02695 0.0007 " pathEditMode="relative" rAng="0" ptsTypes="AAAA">
                                      <p:cBhvr>
                                        <p:cTn id="18" dur="1000" fill="hold"/>
                                        <p:tgtEl>
                                          <p:spTgt spid="9"/>
                                        </p:tgtEl>
                                        <p:attrNameLst>
                                          <p:attrName>ppt_x</p:attrName>
                                          <p:attrName>ppt_y</p:attrName>
                                        </p:attrNameLst>
                                      </p:cBhvr>
                                      <p:rCtr x="19401" y="26019"/>
                                    </p:animMotion>
                                  </p:childTnLst>
                                </p:cTn>
                              </p:par>
                            </p:childTnLst>
                          </p:cTn>
                        </p:par>
                      </p:childTnLst>
                    </p:cTn>
                  </p:par>
                  <p:par>
                    <p:cTn id="19" fill="hold">
                      <p:stCondLst>
                        <p:cond delay="indefinite"/>
                      </p:stCondLst>
                      <p:childTnLst>
                        <p:par>
                          <p:cTn id="20" fill="hold">
                            <p:stCondLst>
                              <p:cond delay="0"/>
                            </p:stCondLst>
                            <p:childTnLst>
                              <p:par>
                                <p:cTn id="21" presetID="57" presetClass="path" presetSubtype="0" accel="50000" decel="50000" fill="hold" grpId="0" nodeType="clickEffect">
                                  <p:stCondLst>
                                    <p:cond delay="0"/>
                                  </p:stCondLst>
                                  <p:childTnLst>
                                    <p:animMotion origin="layout" path="M -0.73997 0.09607 L -0.73997 -0.21227 C -0.73997 -0.35046 -0.65026 -0.51968 -0.57734 -0.51968 L -0.41393 -0.51968 " pathEditMode="relative" rAng="0" ptsTypes="AAAA">
                                      <p:cBhvr>
                                        <p:cTn id="22" dur="1000" fill="hold"/>
                                        <p:tgtEl>
                                          <p:spTgt spid="12"/>
                                        </p:tgtEl>
                                        <p:attrNameLst>
                                          <p:attrName>ppt_x</p:attrName>
                                          <p:attrName>ppt_y</p:attrName>
                                        </p:attrNameLst>
                                      </p:cBhvr>
                                      <p:rCtr x="16302" y="-30787"/>
                                    </p:animMotion>
                                  </p:childTnLst>
                                </p:cTn>
                              </p:par>
                              <p:par>
                                <p:cTn id="23" presetID="50" presetClass="path" presetSubtype="0" accel="50000" decel="50000" fill="hold" grpId="1" nodeType="withEffect">
                                  <p:stCondLst>
                                    <p:cond delay="0"/>
                                  </p:stCondLst>
                                  <p:childTnLst>
                                    <p:animMotion origin="layout" path="M -0.4151 -0.51968 L -0.22109 -0.51968 C -0.13424 -0.51968 -0.02708 -0.375 -0.02708 -0.25741 L -0.02708 0.00486 " pathEditMode="relative" rAng="0" ptsTypes="AAAA">
                                      <p:cBhvr>
                                        <p:cTn id="24" dur="1000" fill="hold"/>
                                        <p:tgtEl>
                                          <p:spTgt spid="11"/>
                                        </p:tgtEl>
                                        <p:attrNameLst>
                                          <p:attrName>ppt_x</p:attrName>
                                          <p:attrName>ppt_y</p:attrName>
                                        </p:attrNameLst>
                                      </p:cBhvr>
                                      <p:rCtr x="19401" y="26227"/>
                                    </p:animMotion>
                                  </p:childTnLst>
                                </p:cTn>
                              </p:par>
                            </p:childTnLst>
                          </p:cTn>
                        </p:par>
                      </p:childTnLst>
                    </p:cTn>
                  </p:par>
                  <p:par>
                    <p:cTn id="25" fill="hold">
                      <p:stCondLst>
                        <p:cond delay="indefinite"/>
                      </p:stCondLst>
                      <p:childTnLst>
                        <p:par>
                          <p:cTn id="26" fill="hold">
                            <p:stCondLst>
                              <p:cond delay="0"/>
                            </p:stCondLst>
                            <p:childTnLst>
                              <p:par>
                                <p:cTn id="27" presetID="50" presetClass="path" presetSubtype="0" accel="50000" decel="50000" fill="hold" grpId="1" nodeType="clickEffect">
                                  <p:stCondLst>
                                    <p:cond delay="0"/>
                                  </p:stCondLst>
                                  <p:childTnLst>
                                    <p:animMotion origin="layout" path="M -0.4151 -0.51968 L -0.22057 -0.51968 C -0.13346 -0.51968 -0.02591 -0.375 -0.02591 -0.25741 L -0.02591 0.00486 " pathEditMode="relative" rAng="0" ptsTypes="AAAA">
                                      <p:cBhvr>
                                        <p:cTn id="28" dur="1000" fill="hold"/>
                                        <p:tgtEl>
                                          <p:spTgt spid="12"/>
                                        </p:tgtEl>
                                        <p:attrNameLst>
                                          <p:attrName>ppt_x</p:attrName>
                                          <p:attrName>ppt_y</p:attrName>
                                        </p:attrNameLst>
                                      </p:cBhvr>
                                      <p:rCtr x="19453" y="262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11" grpId="0"/>
      <p:bldP spid="11" grpId="1"/>
      <p:bldP spid="12" grpId="0"/>
      <p:bldP spid="1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AACDA-42B4-776A-DEEC-28D9317F62ED}"/>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83AD13D-4EBF-2221-2B0F-F003CAE31E5E}"/>
              </a:ext>
            </a:extLst>
          </p:cNvPr>
          <p:cNvSpPr/>
          <p:nvPr/>
        </p:nvSpPr>
        <p:spPr>
          <a:xfrm>
            <a:off x="1143000" y="647699"/>
            <a:ext cx="9906000" cy="966744"/>
          </a:xfrm>
          <a:prstGeom prst="roundRect">
            <a:avLst>
              <a:gd name="adj" fmla="val 12793"/>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AB77AB7-C10F-94B7-B64D-AC4E8205DE5A}"/>
              </a:ext>
            </a:extLst>
          </p:cNvPr>
          <p:cNvSpPr/>
          <p:nvPr/>
        </p:nvSpPr>
        <p:spPr>
          <a:xfrm>
            <a:off x="-1886839" y="4588834"/>
            <a:ext cx="4034971" cy="4034971"/>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38936CC-F46B-149C-FD81-63E73666F08B}"/>
              </a:ext>
            </a:extLst>
          </p:cNvPr>
          <p:cNvSpPr/>
          <p:nvPr/>
        </p:nvSpPr>
        <p:spPr>
          <a:xfrm>
            <a:off x="10201724" y="499698"/>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FC6F31F-4699-116F-FD75-A3B7AD79DF02}"/>
              </a:ext>
            </a:extLst>
          </p:cNvPr>
          <p:cNvSpPr txBox="1"/>
          <p:nvPr/>
        </p:nvSpPr>
        <p:spPr>
          <a:xfrm>
            <a:off x="3149600" y="869461"/>
            <a:ext cx="5892800" cy="523220"/>
          </a:xfrm>
          <a:prstGeom prst="rect">
            <a:avLst/>
          </a:prstGeom>
          <a:noFill/>
        </p:spPr>
        <p:txBody>
          <a:bodyPr wrap="square" rtlCol="0">
            <a:spAutoFit/>
          </a:bodyPr>
          <a:lstStyle/>
          <a:p>
            <a:r>
              <a:rPr lang="en-US" sz="2800" b="1" u="sng" dirty="0" err="1">
                <a:solidFill>
                  <a:schemeClr val="bg1"/>
                </a:solidFill>
              </a:rPr>
              <a:t>Modèles</a:t>
            </a:r>
            <a:r>
              <a:rPr lang="en-US" sz="2800" b="1" u="sng" dirty="0">
                <a:solidFill>
                  <a:schemeClr val="bg1"/>
                </a:solidFill>
              </a:rPr>
              <a:t> Machine Learning </a:t>
            </a:r>
            <a:r>
              <a:rPr lang="en-US" sz="2800" b="1" u="sng" dirty="0" err="1">
                <a:solidFill>
                  <a:schemeClr val="bg1"/>
                </a:solidFill>
              </a:rPr>
              <a:t>Testés</a:t>
            </a:r>
            <a:endParaRPr lang="en-US" sz="2800" b="1" u="sng" dirty="0">
              <a:solidFill>
                <a:schemeClr val="bg1"/>
              </a:solidFill>
            </a:endParaRPr>
          </a:p>
        </p:txBody>
      </p:sp>
      <p:sp>
        <p:nvSpPr>
          <p:cNvPr id="4" name="Oval 3">
            <a:extLst>
              <a:ext uri="{FF2B5EF4-FFF2-40B4-BE49-F238E27FC236}">
                <a16:creationId xmlns:a16="http://schemas.microsoft.com/office/drawing/2014/main" id="{F536EE6C-CF73-B29D-FB5B-E8A2374255BB}"/>
              </a:ext>
            </a:extLst>
          </p:cNvPr>
          <p:cNvSpPr/>
          <p:nvPr/>
        </p:nvSpPr>
        <p:spPr>
          <a:xfrm>
            <a:off x="-466335" y="6009338"/>
            <a:ext cx="1193962" cy="1193962"/>
          </a:xfrm>
          <a:prstGeom prst="ellipse">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BB267539-76D4-14DE-C069-4F990074E538}"/>
              </a:ext>
            </a:extLst>
          </p:cNvPr>
          <p:cNvSpPr/>
          <p:nvPr/>
        </p:nvSpPr>
        <p:spPr>
          <a:xfrm>
            <a:off x="12934949" y="2094485"/>
            <a:ext cx="4034970"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KNN</a:t>
            </a:r>
          </a:p>
        </p:txBody>
      </p:sp>
      <p:sp>
        <p:nvSpPr>
          <p:cNvPr id="19" name="Rectangle: Rounded Corners 18">
            <a:extLst>
              <a:ext uri="{FF2B5EF4-FFF2-40B4-BE49-F238E27FC236}">
                <a16:creationId xmlns:a16="http://schemas.microsoft.com/office/drawing/2014/main" id="{AA756792-B7DB-7DBA-44E6-E4E44B20EF35}"/>
              </a:ext>
            </a:extLst>
          </p:cNvPr>
          <p:cNvSpPr/>
          <p:nvPr/>
        </p:nvSpPr>
        <p:spPr>
          <a:xfrm>
            <a:off x="13621657" y="3106547"/>
            <a:ext cx="4034970"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SVM (Linear / RBF / </a:t>
            </a:r>
            <a:r>
              <a:rPr lang="en-US" sz="2400" dirty="0" err="1"/>
              <a:t>optimisé</a:t>
            </a:r>
            <a:r>
              <a:rPr lang="en-US" sz="2400" dirty="0"/>
              <a:t>)</a:t>
            </a:r>
          </a:p>
        </p:txBody>
      </p:sp>
      <p:sp>
        <p:nvSpPr>
          <p:cNvPr id="20" name="Rectangle: Rounded Corners 19">
            <a:extLst>
              <a:ext uri="{FF2B5EF4-FFF2-40B4-BE49-F238E27FC236}">
                <a16:creationId xmlns:a16="http://schemas.microsoft.com/office/drawing/2014/main" id="{86850AD5-B2C9-E421-D670-80A17B74D76C}"/>
              </a:ext>
            </a:extLst>
          </p:cNvPr>
          <p:cNvSpPr/>
          <p:nvPr/>
        </p:nvSpPr>
        <p:spPr>
          <a:xfrm>
            <a:off x="14324693" y="4118609"/>
            <a:ext cx="4034970"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Decision Tree / Random Forest</a:t>
            </a:r>
            <a:endParaRPr lang="en-US" sz="2000" dirty="0">
              <a:solidFill>
                <a:schemeClr val="bg1"/>
              </a:solidFill>
            </a:endParaRPr>
          </a:p>
        </p:txBody>
      </p:sp>
      <p:sp>
        <p:nvSpPr>
          <p:cNvPr id="21" name="Rectangle: Rounded Corners 20">
            <a:extLst>
              <a:ext uri="{FF2B5EF4-FFF2-40B4-BE49-F238E27FC236}">
                <a16:creationId xmlns:a16="http://schemas.microsoft.com/office/drawing/2014/main" id="{11671818-5F57-CED2-ADB6-2133FC1EDBAD}"/>
              </a:ext>
            </a:extLst>
          </p:cNvPr>
          <p:cNvSpPr/>
          <p:nvPr/>
        </p:nvSpPr>
        <p:spPr>
          <a:xfrm>
            <a:off x="14952434" y="5130671"/>
            <a:ext cx="4034970"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Logistic Regression / SGD</a:t>
            </a:r>
          </a:p>
        </p:txBody>
      </p:sp>
      <p:sp>
        <p:nvSpPr>
          <p:cNvPr id="22" name="Rectangle: Rounded Corners 21">
            <a:extLst>
              <a:ext uri="{FF2B5EF4-FFF2-40B4-BE49-F238E27FC236}">
                <a16:creationId xmlns:a16="http://schemas.microsoft.com/office/drawing/2014/main" id="{152A25D9-8EC4-4AFE-1CAC-2EA7F9EC79B1}"/>
              </a:ext>
            </a:extLst>
          </p:cNvPr>
          <p:cNvSpPr/>
          <p:nvPr/>
        </p:nvSpPr>
        <p:spPr>
          <a:xfrm>
            <a:off x="15639142" y="6009338"/>
            <a:ext cx="4034970"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err="1"/>
              <a:t>XGBoost</a:t>
            </a:r>
            <a:r>
              <a:rPr lang="en-US" sz="2800" dirty="0"/>
              <a:t> / Naive Bayes</a:t>
            </a:r>
            <a:endParaRPr lang="en-US" sz="2800" b="1" dirty="0"/>
          </a:p>
        </p:txBody>
      </p:sp>
      <p:graphicFrame>
        <p:nvGraphicFramePr>
          <p:cNvPr id="23" name="Table 22">
            <a:extLst>
              <a:ext uri="{FF2B5EF4-FFF2-40B4-BE49-F238E27FC236}">
                <a16:creationId xmlns:a16="http://schemas.microsoft.com/office/drawing/2014/main" id="{56F4DDCC-49F0-F5DC-7DCE-377759A018FF}"/>
              </a:ext>
            </a:extLst>
          </p:cNvPr>
          <p:cNvGraphicFramePr>
            <a:graphicFrameLocks noGrp="1"/>
          </p:cNvGraphicFramePr>
          <p:nvPr>
            <p:extLst>
              <p:ext uri="{D42A27DB-BD31-4B8C-83A1-F6EECF244321}">
                <p14:modId xmlns:p14="http://schemas.microsoft.com/office/powerpoint/2010/main" val="3641549067"/>
              </p:ext>
            </p:extLst>
          </p:nvPr>
        </p:nvGraphicFramePr>
        <p:xfrm>
          <a:off x="1654628" y="8102190"/>
          <a:ext cx="8882744" cy="4000874"/>
        </p:xfrm>
        <a:graphic>
          <a:graphicData uri="http://schemas.openxmlformats.org/drawingml/2006/table">
            <a:tbl>
              <a:tblPr firstRow="1" bandRow="1">
                <a:effectLst/>
                <a:tableStyleId>{5C22544A-7EE6-4342-B048-85BDC9FD1C3A}</a:tableStyleId>
              </a:tblPr>
              <a:tblGrid>
                <a:gridCol w="2220686">
                  <a:extLst>
                    <a:ext uri="{9D8B030D-6E8A-4147-A177-3AD203B41FA5}">
                      <a16:colId xmlns:a16="http://schemas.microsoft.com/office/drawing/2014/main" val="1725844045"/>
                    </a:ext>
                  </a:extLst>
                </a:gridCol>
                <a:gridCol w="2220686">
                  <a:extLst>
                    <a:ext uri="{9D8B030D-6E8A-4147-A177-3AD203B41FA5}">
                      <a16:colId xmlns:a16="http://schemas.microsoft.com/office/drawing/2014/main" val="3432576776"/>
                    </a:ext>
                  </a:extLst>
                </a:gridCol>
                <a:gridCol w="2220686">
                  <a:extLst>
                    <a:ext uri="{9D8B030D-6E8A-4147-A177-3AD203B41FA5}">
                      <a16:colId xmlns:a16="http://schemas.microsoft.com/office/drawing/2014/main" val="4026720462"/>
                    </a:ext>
                  </a:extLst>
                </a:gridCol>
                <a:gridCol w="2220686">
                  <a:extLst>
                    <a:ext uri="{9D8B030D-6E8A-4147-A177-3AD203B41FA5}">
                      <a16:colId xmlns:a16="http://schemas.microsoft.com/office/drawing/2014/main" val="196311820"/>
                    </a:ext>
                  </a:extLst>
                </a:gridCol>
              </a:tblGrid>
              <a:tr h="630940">
                <a:tc>
                  <a:txBody>
                    <a:bodyPr/>
                    <a:lstStyle/>
                    <a:p>
                      <a:pPr algn="ctr"/>
                      <a:r>
                        <a:rPr lang="en-US" sz="2800" dirty="0">
                          <a:ln>
                            <a:solidFill>
                              <a:srgbClr val="FFFFFF"/>
                            </a:solidFill>
                          </a:ln>
                          <a:solidFill>
                            <a:schemeClr val="bg1"/>
                          </a:solidFill>
                        </a:rPr>
                        <a:t>ML models</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007EA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bg1"/>
                          </a:solidFill>
                          <a:effectLst/>
                          <a:latin typeface="+mn-lt"/>
                          <a:ea typeface="+mn-ea"/>
                          <a:cs typeface="+mn-cs"/>
                        </a:rPr>
                        <a:t>Accuracy</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007EA4"/>
                    </a:solidFill>
                  </a:tcPr>
                </a:tc>
                <a:tc>
                  <a:txBody>
                    <a:bodyPr/>
                    <a:lstStyle/>
                    <a:p>
                      <a:pPr algn="ctr"/>
                      <a:r>
                        <a:rPr lang="en-US" sz="2800" dirty="0">
                          <a:ln>
                            <a:solidFill>
                              <a:srgbClr val="FFFFFF"/>
                            </a:solidFill>
                          </a:ln>
                          <a:solidFill>
                            <a:schemeClr val="bg1"/>
                          </a:solidFill>
                        </a:rPr>
                        <a:t>ML Models</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007EA4"/>
                    </a:solidFill>
                  </a:tcPr>
                </a:tc>
                <a:tc>
                  <a:txBody>
                    <a:bodyPr/>
                    <a:lstStyle/>
                    <a:p>
                      <a:pPr algn="ctr"/>
                      <a:r>
                        <a:rPr lang="en-US" sz="2800" b="1" kern="1200" dirty="0">
                          <a:solidFill>
                            <a:schemeClr val="bg1"/>
                          </a:solidFill>
                          <a:effectLst/>
                          <a:latin typeface="+mn-lt"/>
                          <a:ea typeface="+mn-ea"/>
                          <a:cs typeface="+mn-cs"/>
                        </a:rPr>
                        <a:t>Accuracy</a:t>
                      </a:r>
                      <a:endParaRPr lang="en-US" sz="2800" dirty="0">
                        <a:ln>
                          <a:solidFill>
                            <a:srgbClr val="FFFFFF"/>
                          </a:solidFill>
                        </a:ln>
                        <a:solidFill>
                          <a:schemeClr val="bg1"/>
                        </a:solidFill>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007EA4"/>
                    </a:solidFill>
                  </a:tcPr>
                </a:tc>
                <a:extLst>
                  <a:ext uri="{0D108BD9-81ED-4DB2-BD59-A6C34878D82A}">
                    <a16:rowId xmlns:a16="http://schemas.microsoft.com/office/drawing/2014/main" val="2668502326"/>
                  </a:ext>
                </a:extLst>
              </a:tr>
              <a:tr h="622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Decision Tree</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81.31 %</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SVM (Linear)</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61.28 %</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57939316"/>
                  </a:ext>
                </a:extLst>
              </a:tr>
              <a:tr h="622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KNN</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84.11 %</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SVM (RBF)</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80.61 %</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882994547"/>
                  </a:ext>
                </a:extLst>
              </a:tr>
              <a:tr h="622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Logistic Regression</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37.19 %</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SGD Classifier</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32.36 %</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987522761"/>
                  </a:ext>
                </a:extLst>
              </a:tr>
              <a:tr h="4792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 Naive Bayes</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80.10 %</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err="1">
                          <a:solidFill>
                            <a:schemeClr val="dk1"/>
                          </a:solidFill>
                          <a:effectLst/>
                          <a:latin typeface="+mn-lt"/>
                          <a:ea typeface="+mn-ea"/>
                          <a:cs typeface="+mn-cs"/>
                        </a:rPr>
                        <a:t>XGBoost</a:t>
                      </a:r>
                      <a:endParaRPr lang="en-US" sz="2400" b="1" kern="1200" dirty="0">
                        <a:solidFill>
                          <a:schemeClr val="dk1"/>
                        </a:solidFill>
                        <a:effectLst/>
                        <a:latin typeface="+mn-lt"/>
                        <a:ea typeface="+mn-ea"/>
                        <a:cs typeface="+mn-cs"/>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84.42 %</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102938433"/>
                  </a:ext>
                </a:extLst>
              </a:tr>
              <a:tr h="622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Random Forest</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85.95 %</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SVM (Optimized)</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86.84%</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009181760"/>
                  </a:ext>
                </a:extLst>
              </a:tr>
            </a:tbl>
          </a:graphicData>
        </a:graphic>
      </p:graphicFrame>
    </p:spTree>
    <p:extLst>
      <p:ext uri="{BB962C8B-B14F-4D97-AF65-F5344CB8AC3E}">
        <p14:creationId xmlns:p14="http://schemas.microsoft.com/office/powerpoint/2010/main" val="378142656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2.5E-6 -1.11111E-6 L -0.89401 -0.0081 " pathEditMode="relative" rAng="0" ptsTypes="AA">
                                      <p:cBhvr>
                                        <p:cTn id="6" dur="1000" fill="hold"/>
                                        <p:tgtEl>
                                          <p:spTgt spid="3"/>
                                        </p:tgtEl>
                                        <p:attrNameLst>
                                          <p:attrName>ppt_x</p:attrName>
                                          <p:attrName>ppt_y</p:attrName>
                                        </p:attrNameLst>
                                      </p:cBhvr>
                                      <p:rCtr x="-44701" y="-417"/>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2.29167E-6 1.85185E-6 L -0.89219 0.00185 " pathEditMode="relative" rAng="0" ptsTypes="AA">
                                      <p:cBhvr>
                                        <p:cTn id="10" dur="1000" fill="hold"/>
                                        <p:tgtEl>
                                          <p:spTgt spid="19"/>
                                        </p:tgtEl>
                                        <p:attrNameLst>
                                          <p:attrName>ppt_x</p:attrName>
                                          <p:attrName>ppt_y</p:attrName>
                                        </p:attrNameLst>
                                      </p:cBhvr>
                                      <p:rCtr x="-44609" y="93"/>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grpId="0" nodeType="clickEffect">
                                  <p:stCondLst>
                                    <p:cond delay="0"/>
                                  </p:stCondLst>
                                  <p:childTnLst>
                                    <p:animMotion origin="layout" path="M 2.91667E-6 4.81481E-6 L -0.88086 4.81481E-6 " pathEditMode="relative" rAng="0" ptsTypes="AA">
                                      <p:cBhvr>
                                        <p:cTn id="14" dur="1000" fill="hold"/>
                                        <p:tgtEl>
                                          <p:spTgt spid="20"/>
                                        </p:tgtEl>
                                        <p:attrNameLst>
                                          <p:attrName>ppt_x</p:attrName>
                                          <p:attrName>ppt_y</p:attrName>
                                        </p:attrNameLst>
                                      </p:cBhvr>
                                      <p:rCtr x="-44049" y="0"/>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1.875E-6 -7.40741E-7 L -0.87435 -7.40741E-7 " pathEditMode="relative" rAng="0" ptsTypes="AA">
                                      <p:cBhvr>
                                        <p:cTn id="18" dur="1000" fill="hold"/>
                                        <p:tgtEl>
                                          <p:spTgt spid="21"/>
                                        </p:tgtEl>
                                        <p:attrNameLst>
                                          <p:attrName>ppt_x</p:attrName>
                                          <p:attrName>ppt_y</p:attrName>
                                        </p:attrNameLst>
                                      </p:cBhvr>
                                      <p:rCtr x="-43724" y="0"/>
                                    </p:animMotion>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grpId="0" nodeType="clickEffect">
                                  <p:stCondLst>
                                    <p:cond delay="0"/>
                                  </p:stCondLst>
                                  <p:childTnLst>
                                    <p:animMotion origin="layout" path="M 3.33333E-6 2.22222E-6 L -0.85352 2.22222E-6 " pathEditMode="relative" rAng="0" ptsTypes="AA">
                                      <p:cBhvr>
                                        <p:cTn id="22" dur="1000" fill="hold"/>
                                        <p:tgtEl>
                                          <p:spTgt spid="22"/>
                                        </p:tgtEl>
                                        <p:attrNameLst>
                                          <p:attrName>ppt_x</p:attrName>
                                          <p:attrName>ppt_y</p:attrName>
                                        </p:attrNameLst>
                                      </p:cBhvr>
                                      <p:rCtr x="-42682" y="0"/>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1" nodeType="clickEffect">
                                  <p:stCondLst>
                                    <p:cond delay="0"/>
                                  </p:stCondLst>
                                  <p:childTnLst>
                                    <p:animMotion origin="layout" path="M -0.89401 -0.0081 L -0.89336 1.11736 " pathEditMode="relative" rAng="0" ptsTypes="AA">
                                      <p:cBhvr>
                                        <p:cTn id="26" dur="2000" fill="hold"/>
                                        <p:tgtEl>
                                          <p:spTgt spid="3"/>
                                        </p:tgtEl>
                                        <p:attrNameLst>
                                          <p:attrName>ppt_x</p:attrName>
                                          <p:attrName>ppt_y</p:attrName>
                                        </p:attrNameLst>
                                      </p:cBhvr>
                                      <p:rCtr x="26" y="56273"/>
                                    </p:animMotion>
                                  </p:childTnLst>
                                </p:cTn>
                              </p:par>
                              <p:par>
                                <p:cTn id="27" presetID="42" presetClass="path" presetSubtype="0" accel="50000" decel="50000" fill="hold" grpId="1" nodeType="withEffect">
                                  <p:stCondLst>
                                    <p:cond delay="0"/>
                                  </p:stCondLst>
                                  <p:childTnLst>
                                    <p:animMotion origin="layout" path="M -0.89219 0.00185 L -0.89557 1.08032 " pathEditMode="relative" rAng="0" ptsTypes="AA">
                                      <p:cBhvr>
                                        <p:cTn id="28" dur="2000" fill="hold"/>
                                        <p:tgtEl>
                                          <p:spTgt spid="19"/>
                                        </p:tgtEl>
                                        <p:attrNameLst>
                                          <p:attrName>ppt_x</p:attrName>
                                          <p:attrName>ppt_y</p:attrName>
                                        </p:attrNameLst>
                                      </p:cBhvr>
                                      <p:rCtr x="-169" y="53912"/>
                                    </p:animMotion>
                                  </p:childTnLst>
                                </p:cTn>
                              </p:par>
                              <p:par>
                                <p:cTn id="29" presetID="42" presetClass="path" presetSubtype="0" accel="50000" decel="50000" fill="hold" grpId="1" nodeType="withEffect">
                                  <p:stCondLst>
                                    <p:cond delay="0"/>
                                  </p:stCondLst>
                                  <p:childTnLst>
                                    <p:animMotion origin="layout" path="M -0.88086 4.81481E-6 L -0.88086 1.05625 " pathEditMode="relative" rAng="0" ptsTypes="AA">
                                      <p:cBhvr>
                                        <p:cTn id="30" dur="2000" fill="hold"/>
                                        <p:tgtEl>
                                          <p:spTgt spid="20"/>
                                        </p:tgtEl>
                                        <p:attrNameLst>
                                          <p:attrName>ppt_x</p:attrName>
                                          <p:attrName>ppt_y</p:attrName>
                                        </p:attrNameLst>
                                      </p:cBhvr>
                                      <p:rCtr x="0" y="52801"/>
                                    </p:animMotion>
                                  </p:childTnLst>
                                </p:cTn>
                              </p:par>
                              <p:par>
                                <p:cTn id="31" presetID="42" presetClass="path" presetSubtype="0" accel="50000" decel="50000" fill="hold" grpId="1" nodeType="withEffect">
                                  <p:stCondLst>
                                    <p:cond delay="0"/>
                                  </p:stCondLst>
                                  <p:childTnLst>
                                    <p:animMotion origin="layout" path="M -0.87435 -7.40741E-7 L -0.87096 1.01945 " pathEditMode="relative" rAng="0" ptsTypes="AA">
                                      <p:cBhvr>
                                        <p:cTn id="32" dur="2000" fill="hold"/>
                                        <p:tgtEl>
                                          <p:spTgt spid="21"/>
                                        </p:tgtEl>
                                        <p:attrNameLst>
                                          <p:attrName>ppt_x</p:attrName>
                                          <p:attrName>ppt_y</p:attrName>
                                        </p:attrNameLst>
                                      </p:cBhvr>
                                      <p:rCtr x="169" y="50972"/>
                                    </p:animMotion>
                                  </p:childTnLst>
                                </p:cTn>
                              </p:par>
                              <p:par>
                                <p:cTn id="33" presetID="42" presetClass="path" presetSubtype="0" accel="50000" decel="50000" fill="hold" grpId="1" nodeType="withEffect">
                                  <p:stCondLst>
                                    <p:cond delay="0"/>
                                  </p:stCondLst>
                                  <p:childTnLst>
                                    <p:animMotion origin="layout" path="M -0.85352 2.22222E-6 L -0.85612 0.99097 " pathEditMode="relative" rAng="0" ptsTypes="AA">
                                      <p:cBhvr>
                                        <p:cTn id="34" dur="2000" fill="hold"/>
                                        <p:tgtEl>
                                          <p:spTgt spid="22"/>
                                        </p:tgtEl>
                                        <p:attrNameLst>
                                          <p:attrName>ppt_x</p:attrName>
                                          <p:attrName>ppt_y</p:attrName>
                                        </p:attrNameLst>
                                      </p:cBhvr>
                                      <p:rCtr x="-130" y="49537"/>
                                    </p:animMotion>
                                  </p:childTnLst>
                                </p:cTn>
                              </p:par>
                              <p:par>
                                <p:cTn id="35" presetID="42" presetClass="path" presetSubtype="0" accel="50000" decel="50000" fill="hold" nodeType="withEffect">
                                  <p:stCondLst>
                                    <p:cond delay="0"/>
                                  </p:stCondLst>
                                  <p:childTnLst>
                                    <p:animMotion origin="layout" path="M 1.45833E-6 1.85185E-6 L 1.45833E-6 -0.89283 " pathEditMode="relative" rAng="0" ptsTypes="AA">
                                      <p:cBhvr>
                                        <p:cTn id="36" dur="2000" fill="hold"/>
                                        <p:tgtEl>
                                          <p:spTgt spid="23"/>
                                        </p:tgtEl>
                                        <p:attrNameLst>
                                          <p:attrName>ppt_x</p:attrName>
                                          <p:attrName>ppt_y</p:attrName>
                                        </p:attrNameLst>
                                      </p:cBhvr>
                                      <p:rCtr x="0" y="-446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9" grpId="0" animBg="1"/>
      <p:bldP spid="19" grpId="1" animBg="1"/>
      <p:bldP spid="20" grpId="0" animBg="1"/>
      <p:bldP spid="20" grpId="1" animBg="1"/>
      <p:bldP spid="21" grpId="0" animBg="1"/>
      <p:bldP spid="21" grpId="1" animBg="1"/>
      <p:bldP spid="22" grpId="0" animBg="1"/>
      <p:bldP spid="2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55E8B-271D-8450-0753-9E4E3D9DA7DC}"/>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C0259C1-86A0-2829-906D-4C256C30B548}"/>
              </a:ext>
            </a:extLst>
          </p:cNvPr>
          <p:cNvSpPr/>
          <p:nvPr/>
        </p:nvSpPr>
        <p:spPr>
          <a:xfrm>
            <a:off x="1143000" y="647699"/>
            <a:ext cx="9906000" cy="966744"/>
          </a:xfrm>
          <a:prstGeom prst="roundRect">
            <a:avLst>
              <a:gd name="adj" fmla="val 12793"/>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3071868F-67BA-2590-E73F-10318D6BD608}"/>
              </a:ext>
            </a:extLst>
          </p:cNvPr>
          <p:cNvSpPr/>
          <p:nvPr/>
        </p:nvSpPr>
        <p:spPr>
          <a:xfrm>
            <a:off x="9853109" y="-1517788"/>
            <a:ext cx="4034971" cy="4034971"/>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921E048-8BBE-46D7-E47D-9853A6316B5D}"/>
              </a:ext>
            </a:extLst>
          </p:cNvPr>
          <p:cNvSpPr/>
          <p:nvPr/>
        </p:nvSpPr>
        <p:spPr>
          <a:xfrm>
            <a:off x="885386" y="499698"/>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C86104B5-64A9-46C0-C31F-E36114898F30}"/>
              </a:ext>
            </a:extLst>
          </p:cNvPr>
          <p:cNvSpPr txBox="1"/>
          <p:nvPr/>
        </p:nvSpPr>
        <p:spPr>
          <a:xfrm>
            <a:off x="3149600" y="869461"/>
            <a:ext cx="5892800" cy="523220"/>
          </a:xfrm>
          <a:prstGeom prst="rect">
            <a:avLst/>
          </a:prstGeom>
          <a:noFill/>
        </p:spPr>
        <p:txBody>
          <a:bodyPr wrap="square" rtlCol="0">
            <a:spAutoFit/>
          </a:bodyPr>
          <a:lstStyle/>
          <a:p>
            <a:r>
              <a:rPr lang="fr-FR" sz="2800" b="1" u="sng" dirty="0">
                <a:solidFill>
                  <a:schemeClr val="bg1"/>
                </a:solidFill>
              </a:rPr>
              <a:t>Meilleur modèle ML : SVM optimisé</a:t>
            </a:r>
            <a:endParaRPr lang="en-US" sz="2800" b="1" u="sng" dirty="0">
              <a:solidFill>
                <a:schemeClr val="bg1"/>
              </a:solidFill>
            </a:endParaRPr>
          </a:p>
        </p:txBody>
      </p:sp>
      <p:sp>
        <p:nvSpPr>
          <p:cNvPr id="4" name="Oval 3">
            <a:extLst>
              <a:ext uri="{FF2B5EF4-FFF2-40B4-BE49-F238E27FC236}">
                <a16:creationId xmlns:a16="http://schemas.microsoft.com/office/drawing/2014/main" id="{64092943-9B2A-34B3-6579-3376CFFCB3C6}"/>
              </a:ext>
            </a:extLst>
          </p:cNvPr>
          <p:cNvSpPr/>
          <p:nvPr/>
        </p:nvSpPr>
        <p:spPr>
          <a:xfrm>
            <a:off x="10592401" y="1017462"/>
            <a:ext cx="1193962" cy="1193962"/>
          </a:xfrm>
          <a:prstGeom prst="ellipse">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FA6B0A5-7B68-5A2A-75D7-5805429F2741}"/>
              </a:ext>
            </a:extLst>
          </p:cNvPr>
          <p:cNvSpPr txBox="1"/>
          <p:nvPr/>
        </p:nvSpPr>
        <p:spPr>
          <a:xfrm>
            <a:off x="2410308" y="2517183"/>
            <a:ext cx="8182093" cy="1077218"/>
          </a:xfrm>
          <a:prstGeom prst="rect">
            <a:avLst/>
          </a:prstGeom>
          <a:noFill/>
        </p:spPr>
        <p:txBody>
          <a:bodyPr wrap="square" rtlCol="0">
            <a:spAutoFit/>
          </a:bodyPr>
          <a:lstStyle/>
          <a:p>
            <a:pPr algn="ctr"/>
            <a:r>
              <a:rPr lang="fr-FR" sz="3200" b="1" dirty="0"/>
              <a:t>Le SVM avec noyau RBF (C=100, gamma=1) offre :</a:t>
            </a:r>
            <a:endParaRPr lang="en-US" sz="3200" b="1" dirty="0"/>
          </a:p>
        </p:txBody>
      </p:sp>
      <p:sp>
        <p:nvSpPr>
          <p:cNvPr id="3" name="TextBox 2">
            <a:extLst>
              <a:ext uri="{FF2B5EF4-FFF2-40B4-BE49-F238E27FC236}">
                <a16:creationId xmlns:a16="http://schemas.microsoft.com/office/drawing/2014/main" id="{373C3D3D-5338-7A5F-0835-A564E65D624C}"/>
              </a:ext>
            </a:extLst>
          </p:cNvPr>
          <p:cNvSpPr txBox="1"/>
          <p:nvPr/>
        </p:nvSpPr>
        <p:spPr>
          <a:xfrm>
            <a:off x="2562817" y="3779930"/>
            <a:ext cx="7066366" cy="2062103"/>
          </a:xfrm>
          <a:prstGeom prst="rect">
            <a:avLst/>
          </a:prstGeom>
          <a:noFill/>
        </p:spPr>
        <p:txBody>
          <a:bodyPr wrap="square" rtlCol="0">
            <a:spAutoFit/>
          </a:bodyPr>
          <a:lstStyle/>
          <a:p>
            <a:pPr marL="457200" indent="-457200" algn="ctr">
              <a:buFont typeface="Arial" panose="020B0604020202020204" pitchFamily="34" charset="0"/>
              <a:buChar char="•"/>
            </a:pPr>
            <a:r>
              <a:rPr lang="en-US" sz="3200" b="1" dirty="0"/>
              <a:t>Accuracy : 86.84 %</a:t>
            </a:r>
          </a:p>
          <a:p>
            <a:pPr marL="457200" indent="-457200" algn="ctr">
              <a:buFont typeface="Arial" panose="020B0604020202020204" pitchFamily="34" charset="0"/>
              <a:buChar char="•"/>
            </a:pPr>
            <a:r>
              <a:rPr lang="en-US" sz="3200" b="1" dirty="0"/>
              <a:t>F1-score </a:t>
            </a:r>
            <a:r>
              <a:rPr lang="en-US" sz="3200" b="1" dirty="0" err="1"/>
              <a:t>pondéré</a:t>
            </a:r>
            <a:r>
              <a:rPr lang="en-US" sz="3200" b="1" dirty="0"/>
              <a:t> : 0.868</a:t>
            </a:r>
          </a:p>
          <a:p>
            <a:pPr marL="457200" indent="-457200" algn="ctr">
              <a:buFont typeface="Arial" panose="020B0604020202020204" pitchFamily="34" charset="0"/>
              <a:buChar char="•"/>
            </a:pPr>
            <a:r>
              <a:rPr lang="fr-FR" sz="3200" b="1" dirty="0"/>
              <a:t>Faibles erreurs sur classes majoritaires</a:t>
            </a:r>
            <a:endParaRPr lang="en-US" sz="3200" b="1" dirty="0"/>
          </a:p>
        </p:txBody>
      </p:sp>
      <p:grpSp>
        <p:nvGrpSpPr>
          <p:cNvPr id="5" name="Group 4">
            <a:extLst>
              <a:ext uri="{FF2B5EF4-FFF2-40B4-BE49-F238E27FC236}">
                <a16:creationId xmlns:a16="http://schemas.microsoft.com/office/drawing/2014/main" id="{AB46ADA7-1311-CC11-8FF4-E85FCD3F8695}"/>
              </a:ext>
            </a:extLst>
          </p:cNvPr>
          <p:cNvGrpSpPr/>
          <p:nvPr/>
        </p:nvGrpSpPr>
        <p:grpSpPr>
          <a:xfrm>
            <a:off x="-11867419" y="3427009"/>
            <a:ext cx="11867419" cy="1275819"/>
            <a:chOff x="-333828" y="3427009"/>
            <a:chExt cx="11867419" cy="1275819"/>
          </a:xfrm>
        </p:grpSpPr>
        <p:sp>
          <p:nvSpPr>
            <p:cNvPr id="7" name="Rectangle 6">
              <a:extLst>
                <a:ext uri="{FF2B5EF4-FFF2-40B4-BE49-F238E27FC236}">
                  <a16:creationId xmlns:a16="http://schemas.microsoft.com/office/drawing/2014/main" id="{C70389D1-E372-F3A8-3C3D-B7CF982C48DB}"/>
                </a:ext>
              </a:extLst>
            </p:cNvPr>
            <p:cNvSpPr/>
            <p:nvPr/>
          </p:nvSpPr>
          <p:spPr>
            <a:xfrm>
              <a:off x="-333828" y="3780749"/>
              <a:ext cx="10682514" cy="568340"/>
            </a:xfrm>
            <a:prstGeom prst="rect">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7379AC9C-6053-5730-C6A3-6A062377474F}"/>
                </a:ext>
              </a:extLst>
            </p:cNvPr>
            <p:cNvSpPr/>
            <p:nvPr/>
          </p:nvSpPr>
          <p:spPr>
            <a:xfrm rot="5400000">
              <a:off x="10259685" y="3428923"/>
              <a:ext cx="1275819" cy="1271992"/>
            </a:xfrm>
            <a:prstGeom prst="triangle">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825485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65650-B8B8-0DAB-9578-26001524CEC3}"/>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64ED58A-6896-78B7-2554-CD310B6B0D32}"/>
              </a:ext>
            </a:extLst>
          </p:cNvPr>
          <p:cNvSpPr/>
          <p:nvPr/>
        </p:nvSpPr>
        <p:spPr>
          <a:xfrm>
            <a:off x="1143000" y="647699"/>
            <a:ext cx="9906000" cy="966744"/>
          </a:xfrm>
          <a:prstGeom prst="roundRect">
            <a:avLst>
              <a:gd name="adj" fmla="val 12793"/>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620C5CA0-881A-CB0F-C758-5D10F5E33A8B}"/>
              </a:ext>
            </a:extLst>
          </p:cNvPr>
          <p:cNvSpPr/>
          <p:nvPr/>
        </p:nvSpPr>
        <p:spPr>
          <a:xfrm>
            <a:off x="10425747" y="2776112"/>
            <a:ext cx="1973236" cy="2540678"/>
          </a:xfrm>
          <a:prstGeom prst="ellipse">
            <a:avLst/>
          </a:prstGeom>
          <a:solidFill>
            <a:srgbClr val="007EA4"/>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08481C9-6D73-6B13-790D-A1CF6B01856B}"/>
              </a:ext>
            </a:extLst>
          </p:cNvPr>
          <p:cNvSpPr/>
          <p:nvPr/>
        </p:nvSpPr>
        <p:spPr>
          <a:xfrm>
            <a:off x="10201724" y="499698"/>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BA100EF9-978D-B352-D904-4F31424DD4D1}"/>
              </a:ext>
            </a:extLst>
          </p:cNvPr>
          <p:cNvSpPr txBox="1"/>
          <p:nvPr/>
        </p:nvSpPr>
        <p:spPr>
          <a:xfrm>
            <a:off x="3302936" y="869461"/>
            <a:ext cx="4876800" cy="523220"/>
          </a:xfrm>
          <a:prstGeom prst="rect">
            <a:avLst/>
          </a:prstGeom>
          <a:noFill/>
        </p:spPr>
        <p:txBody>
          <a:bodyPr wrap="square" rtlCol="0">
            <a:spAutoFit/>
          </a:bodyPr>
          <a:lstStyle/>
          <a:p>
            <a:r>
              <a:rPr lang="en-US" sz="2800" b="1" u="sng" dirty="0" err="1">
                <a:solidFill>
                  <a:schemeClr val="bg1"/>
                </a:solidFill>
              </a:rPr>
              <a:t>Comparaison</a:t>
            </a:r>
            <a:r>
              <a:rPr lang="en-US" sz="2800" b="1" u="sng" dirty="0">
                <a:solidFill>
                  <a:schemeClr val="bg1"/>
                </a:solidFill>
              </a:rPr>
              <a:t> des </a:t>
            </a:r>
            <a:r>
              <a:rPr lang="en-US" sz="2800" b="1" u="sng" dirty="0" err="1">
                <a:solidFill>
                  <a:schemeClr val="bg1"/>
                </a:solidFill>
              </a:rPr>
              <a:t>Modèles</a:t>
            </a:r>
            <a:r>
              <a:rPr lang="en-US" sz="2800" b="1" u="sng" dirty="0">
                <a:solidFill>
                  <a:schemeClr val="bg1"/>
                </a:solidFill>
              </a:rPr>
              <a:t> ML</a:t>
            </a:r>
          </a:p>
        </p:txBody>
      </p:sp>
      <p:sp>
        <p:nvSpPr>
          <p:cNvPr id="4" name="Oval 3">
            <a:extLst>
              <a:ext uri="{FF2B5EF4-FFF2-40B4-BE49-F238E27FC236}">
                <a16:creationId xmlns:a16="http://schemas.microsoft.com/office/drawing/2014/main" id="{95DECF91-BCA6-4FA9-7F95-CE8051FB5D7A}"/>
              </a:ext>
            </a:extLst>
          </p:cNvPr>
          <p:cNvSpPr/>
          <p:nvPr/>
        </p:nvSpPr>
        <p:spPr>
          <a:xfrm>
            <a:off x="11036466" y="3670552"/>
            <a:ext cx="751796" cy="751796"/>
          </a:xfrm>
          <a:prstGeom prst="ellipse">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1FE9626-9FF7-C80B-093E-E4BDBFC68E9A}"/>
              </a:ext>
            </a:extLst>
          </p:cNvPr>
          <p:cNvSpPr txBox="1"/>
          <p:nvPr/>
        </p:nvSpPr>
        <p:spPr>
          <a:xfrm>
            <a:off x="2410308" y="2063069"/>
            <a:ext cx="7371384" cy="523220"/>
          </a:xfrm>
          <a:prstGeom prst="rect">
            <a:avLst/>
          </a:prstGeom>
          <a:noFill/>
        </p:spPr>
        <p:txBody>
          <a:bodyPr wrap="square" rtlCol="0">
            <a:spAutoFit/>
          </a:bodyPr>
          <a:lstStyle/>
          <a:p>
            <a:pPr algn="ctr"/>
            <a:r>
              <a:rPr lang="en-US" sz="2800" dirty="0"/>
              <a:t>Très </a:t>
            </a:r>
            <a:r>
              <a:rPr lang="en-US" sz="2800" dirty="0" err="1"/>
              <a:t>bonnes</a:t>
            </a:r>
            <a:r>
              <a:rPr lang="en-US" sz="2800" dirty="0"/>
              <a:t> performances </a:t>
            </a:r>
            <a:r>
              <a:rPr lang="en-US" sz="2800" dirty="0" err="1"/>
              <a:t>aussi</a:t>
            </a:r>
            <a:r>
              <a:rPr lang="en-US" sz="2800" dirty="0"/>
              <a:t> :</a:t>
            </a:r>
            <a:endParaRPr lang="en-US" sz="2800" b="1" dirty="0"/>
          </a:p>
        </p:txBody>
      </p:sp>
      <p:grpSp>
        <p:nvGrpSpPr>
          <p:cNvPr id="12" name="Group 11">
            <a:extLst>
              <a:ext uri="{FF2B5EF4-FFF2-40B4-BE49-F238E27FC236}">
                <a16:creationId xmlns:a16="http://schemas.microsoft.com/office/drawing/2014/main" id="{E4A0E08E-EA29-4C44-551D-A4395496C610}"/>
              </a:ext>
            </a:extLst>
          </p:cNvPr>
          <p:cNvGrpSpPr/>
          <p:nvPr/>
        </p:nvGrpSpPr>
        <p:grpSpPr>
          <a:xfrm>
            <a:off x="-333828" y="3427009"/>
            <a:ext cx="11867419" cy="1275819"/>
            <a:chOff x="-333828" y="3427009"/>
            <a:chExt cx="11867419" cy="1275819"/>
          </a:xfrm>
        </p:grpSpPr>
        <p:sp>
          <p:nvSpPr>
            <p:cNvPr id="9" name="Rectangle 8">
              <a:extLst>
                <a:ext uri="{FF2B5EF4-FFF2-40B4-BE49-F238E27FC236}">
                  <a16:creationId xmlns:a16="http://schemas.microsoft.com/office/drawing/2014/main" id="{B6269900-7748-2BC5-1563-89DAE93C65B7}"/>
                </a:ext>
              </a:extLst>
            </p:cNvPr>
            <p:cNvSpPr/>
            <p:nvPr/>
          </p:nvSpPr>
          <p:spPr>
            <a:xfrm>
              <a:off x="-333828" y="3780749"/>
              <a:ext cx="10682514" cy="568340"/>
            </a:xfrm>
            <a:prstGeom prst="rect">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474CF681-0312-BDA7-46D8-F97FED04DE38}"/>
                </a:ext>
              </a:extLst>
            </p:cNvPr>
            <p:cNvSpPr/>
            <p:nvPr/>
          </p:nvSpPr>
          <p:spPr>
            <a:xfrm rot="5400000">
              <a:off x="10259685" y="3428923"/>
              <a:ext cx="1275819" cy="1271992"/>
            </a:xfrm>
            <a:prstGeom prst="triangle">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E5F989D6-0CF8-D83F-32FE-F82E65953D93}"/>
              </a:ext>
            </a:extLst>
          </p:cNvPr>
          <p:cNvSpPr txBox="1"/>
          <p:nvPr/>
        </p:nvSpPr>
        <p:spPr>
          <a:xfrm>
            <a:off x="7510801" y="3334676"/>
            <a:ext cx="3430791" cy="2062103"/>
          </a:xfrm>
          <a:prstGeom prst="rect">
            <a:avLst/>
          </a:prstGeom>
          <a:noFill/>
        </p:spPr>
        <p:txBody>
          <a:bodyPr wrap="square" rtlCol="0">
            <a:spAutoFit/>
          </a:bodyPr>
          <a:lstStyle/>
          <a:p>
            <a:pPr algn="ctr"/>
            <a:r>
              <a:rPr lang="en-US" sz="3200" b="1" dirty="0"/>
              <a:t>SVM</a:t>
            </a:r>
          </a:p>
          <a:p>
            <a:pPr algn="ctr"/>
            <a:endParaRPr lang="en-US" sz="3200" b="1" dirty="0"/>
          </a:p>
          <a:p>
            <a:pPr algn="ctr"/>
            <a:r>
              <a:rPr lang="en-US" sz="3200" dirty="0"/>
              <a:t>(Optimized)</a:t>
            </a:r>
          </a:p>
          <a:p>
            <a:endParaRPr lang="en-US" sz="3200" b="1" dirty="0"/>
          </a:p>
        </p:txBody>
      </p:sp>
      <p:sp>
        <p:nvSpPr>
          <p:cNvPr id="14" name="TextBox 13">
            <a:extLst>
              <a:ext uri="{FF2B5EF4-FFF2-40B4-BE49-F238E27FC236}">
                <a16:creationId xmlns:a16="http://schemas.microsoft.com/office/drawing/2014/main" id="{462E3021-53B8-0A1C-AB15-7B932E14A36F}"/>
              </a:ext>
            </a:extLst>
          </p:cNvPr>
          <p:cNvSpPr txBox="1"/>
          <p:nvPr/>
        </p:nvSpPr>
        <p:spPr>
          <a:xfrm>
            <a:off x="6976528" y="4231109"/>
            <a:ext cx="1074057" cy="584775"/>
          </a:xfrm>
          <a:prstGeom prst="rect">
            <a:avLst/>
          </a:prstGeom>
          <a:noFill/>
        </p:spPr>
        <p:txBody>
          <a:bodyPr wrap="square" rtlCol="0">
            <a:spAutoFit/>
          </a:bodyPr>
          <a:lstStyle/>
          <a:p>
            <a:r>
              <a:rPr lang="en-US" sz="3200" b="1" dirty="0"/>
              <a:t>XGB</a:t>
            </a:r>
          </a:p>
        </p:txBody>
      </p:sp>
      <p:sp>
        <p:nvSpPr>
          <p:cNvPr id="16" name="TextBox 15">
            <a:extLst>
              <a:ext uri="{FF2B5EF4-FFF2-40B4-BE49-F238E27FC236}">
                <a16:creationId xmlns:a16="http://schemas.microsoft.com/office/drawing/2014/main" id="{786B0CBC-B330-C911-A3A7-08840610170F}"/>
              </a:ext>
            </a:extLst>
          </p:cNvPr>
          <p:cNvSpPr txBox="1"/>
          <p:nvPr/>
        </p:nvSpPr>
        <p:spPr>
          <a:xfrm>
            <a:off x="7119617" y="3334676"/>
            <a:ext cx="674906" cy="584775"/>
          </a:xfrm>
          <a:prstGeom prst="rect">
            <a:avLst/>
          </a:prstGeom>
          <a:noFill/>
        </p:spPr>
        <p:txBody>
          <a:bodyPr wrap="square" rtlCol="0">
            <a:spAutoFit/>
          </a:bodyPr>
          <a:lstStyle/>
          <a:p>
            <a:r>
              <a:rPr lang="en-US" sz="3200" b="1" dirty="0"/>
              <a:t>RF</a:t>
            </a:r>
          </a:p>
        </p:txBody>
      </p:sp>
      <p:sp>
        <p:nvSpPr>
          <p:cNvPr id="17" name="TextBox 16">
            <a:extLst>
              <a:ext uri="{FF2B5EF4-FFF2-40B4-BE49-F238E27FC236}">
                <a16:creationId xmlns:a16="http://schemas.microsoft.com/office/drawing/2014/main" id="{8135B540-1538-76A1-8F20-5F66FE182FFD}"/>
              </a:ext>
            </a:extLst>
          </p:cNvPr>
          <p:cNvSpPr txBox="1"/>
          <p:nvPr/>
        </p:nvSpPr>
        <p:spPr>
          <a:xfrm>
            <a:off x="5161019" y="3311492"/>
            <a:ext cx="1074057" cy="584775"/>
          </a:xfrm>
          <a:prstGeom prst="rect">
            <a:avLst/>
          </a:prstGeom>
          <a:noFill/>
        </p:spPr>
        <p:txBody>
          <a:bodyPr wrap="square" rtlCol="0">
            <a:spAutoFit/>
          </a:bodyPr>
          <a:lstStyle/>
          <a:p>
            <a:r>
              <a:rPr lang="en-US" sz="3200" b="1" dirty="0"/>
              <a:t>KNN</a:t>
            </a:r>
          </a:p>
        </p:txBody>
      </p:sp>
      <p:sp>
        <p:nvSpPr>
          <p:cNvPr id="18" name="TextBox 17">
            <a:extLst>
              <a:ext uri="{FF2B5EF4-FFF2-40B4-BE49-F238E27FC236}">
                <a16:creationId xmlns:a16="http://schemas.microsoft.com/office/drawing/2014/main" id="{2304D451-894D-20F3-C64D-0DFF85FC80D9}"/>
              </a:ext>
            </a:extLst>
          </p:cNvPr>
          <p:cNvSpPr txBox="1"/>
          <p:nvPr/>
        </p:nvSpPr>
        <p:spPr>
          <a:xfrm>
            <a:off x="1537977" y="3285246"/>
            <a:ext cx="1446695" cy="584775"/>
          </a:xfrm>
          <a:prstGeom prst="rect">
            <a:avLst/>
          </a:prstGeom>
          <a:noFill/>
        </p:spPr>
        <p:txBody>
          <a:bodyPr wrap="square" rtlCol="0">
            <a:spAutoFit/>
          </a:bodyPr>
          <a:lstStyle/>
          <a:p>
            <a:r>
              <a:rPr lang="en-US" sz="3200" b="1" dirty="0" err="1"/>
              <a:t>Autres</a:t>
            </a:r>
            <a:endParaRPr lang="en-US" sz="3200" b="1" dirty="0"/>
          </a:p>
        </p:txBody>
      </p:sp>
      <p:sp>
        <p:nvSpPr>
          <p:cNvPr id="20" name="TextBox 19">
            <a:extLst>
              <a:ext uri="{FF2B5EF4-FFF2-40B4-BE49-F238E27FC236}">
                <a16:creationId xmlns:a16="http://schemas.microsoft.com/office/drawing/2014/main" id="{AAAED9D6-3B26-05C1-482D-AAFA5335C725}"/>
              </a:ext>
            </a:extLst>
          </p:cNvPr>
          <p:cNvSpPr txBox="1"/>
          <p:nvPr/>
        </p:nvSpPr>
        <p:spPr>
          <a:xfrm>
            <a:off x="8786527" y="3885730"/>
            <a:ext cx="1074057" cy="400110"/>
          </a:xfrm>
          <a:prstGeom prst="rect">
            <a:avLst/>
          </a:prstGeom>
          <a:noFill/>
        </p:spPr>
        <p:txBody>
          <a:bodyPr wrap="square">
            <a:spAutoFit/>
          </a:bodyPr>
          <a:lstStyle/>
          <a:p>
            <a:r>
              <a:rPr lang="en-US" sz="2000" b="1" dirty="0">
                <a:solidFill>
                  <a:srgbClr val="FFFFFF"/>
                </a:solidFill>
              </a:rPr>
              <a:t>86.84 %</a:t>
            </a:r>
          </a:p>
        </p:txBody>
      </p:sp>
      <p:sp>
        <p:nvSpPr>
          <p:cNvPr id="21" name="TextBox 20">
            <a:extLst>
              <a:ext uri="{FF2B5EF4-FFF2-40B4-BE49-F238E27FC236}">
                <a16:creationId xmlns:a16="http://schemas.microsoft.com/office/drawing/2014/main" id="{E71056A7-89E7-61B7-3924-3574A1EF130F}"/>
              </a:ext>
            </a:extLst>
          </p:cNvPr>
          <p:cNvSpPr txBox="1"/>
          <p:nvPr/>
        </p:nvSpPr>
        <p:spPr>
          <a:xfrm>
            <a:off x="6973773" y="3858328"/>
            <a:ext cx="1074057" cy="400110"/>
          </a:xfrm>
          <a:prstGeom prst="rect">
            <a:avLst/>
          </a:prstGeom>
          <a:noFill/>
        </p:spPr>
        <p:txBody>
          <a:bodyPr wrap="square">
            <a:spAutoFit/>
          </a:bodyPr>
          <a:lstStyle/>
          <a:p>
            <a:r>
              <a:rPr lang="en-US" sz="2000" b="1" dirty="0">
                <a:solidFill>
                  <a:schemeClr val="bg1"/>
                </a:solidFill>
              </a:rPr>
              <a:t>84.42 %</a:t>
            </a:r>
          </a:p>
        </p:txBody>
      </p:sp>
      <p:sp>
        <p:nvSpPr>
          <p:cNvPr id="22" name="TextBox 21">
            <a:extLst>
              <a:ext uri="{FF2B5EF4-FFF2-40B4-BE49-F238E27FC236}">
                <a16:creationId xmlns:a16="http://schemas.microsoft.com/office/drawing/2014/main" id="{57F59AF8-52E5-50C7-727E-F99D944DCE3D}"/>
              </a:ext>
            </a:extLst>
          </p:cNvPr>
          <p:cNvSpPr txBox="1"/>
          <p:nvPr/>
        </p:nvSpPr>
        <p:spPr>
          <a:xfrm>
            <a:off x="5198440" y="3858328"/>
            <a:ext cx="1074057" cy="400110"/>
          </a:xfrm>
          <a:prstGeom prst="rect">
            <a:avLst/>
          </a:prstGeom>
          <a:noFill/>
        </p:spPr>
        <p:txBody>
          <a:bodyPr wrap="square">
            <a:spAutoFit/>
          </a:bodyPr>
          <a:lstStyle/>
          <a:p>
            <a:r>
              <a:rPr lang="en-US" sz="2000" b="1" dirty="0">
                <a:solidFill>
                  <a:schemeClr val="bg1"/>
                </a:solidFill>
              </a:rPr>
              <a:t>84.11 %</a:t>
            </a:r>
          </a:p>
        </p:txBody>
      </p:sp>
      <p:sp>
        <p:nvSpPr>
          <p:cNvPr id="23" name="TextBox 22">
            <a:extLst>
              <a:ext uri="{FF2B5EF4-FFF2-40B4-BE49-F238E27FC236}">
                <a16:creationId xmlns:a16="http://schemas.microsoft.com/office/drawing/2014/main" id="{12BEFCB4-E141-6BD1-F191-A92C501528F9}"/>
              </a:ext>
            </a:extLst>
          </p:cNvPr>
          <p:cNvSpPr txBox="1"/>
          <p:nvPr/>
        </p:nvSpPr>
        <p:spPr>
          <a:xfrm>
            <a:off x="1659601" y="3870021"/>
            <a:ext cx="1801376" cy="400110"/>
          </a:xfrm>
          <a:prstGeom prst="rect">
            <a:avLst/>
          </a:prstGeom>
          <a:noFill/>
        </p:spPr>
        <p:txBody>
          <a:bodyPr wrap="square">
            <a:spAutoFit/>
          </a:bodyPr>
          <a:lstStyle/>
          <a:p>
            <a:r>
              <a:rPr lang="en-US" sz="2000" b="1" dirty="0">
                <a:solidFill>
                  <a:srgbClr val="FFFFFF"/>
                </a:solidFill>
              </a:rPr>
              <a:t>80%  &lt;</a:t>
            </a:r>
          </a:p>
        </p:txBody>
      </p:sp>
      <p:sp>
        <p:nvSpPr>
          <p:cNvPr id="24" name="TextBox 23">
            <a:extLst>
              <a:ext uri="{FF2B5EF4-FFF2-40B4-BE49-F238E27FC236}">
                <a16:creationId xmlns:a16="http://schemas.microsoft.com/office/drawing/2014/main" id="{FFB8480D-4B17-EDD0-7DD6-F8D46BDED4B4}"/>
              </a:ext>
            </a:extLst>
          </p:cNvPr>
          <p:cNvSpPr txBox="1"/>
          <p:nvPr/>
        </p:nvSpPr>
        <p:spPr>
          <a:xfrm>
            <a:off x="3234872" y="4365524"/>
            <a:ext cx="2248545" cy="584775"/>
          </a:xfrm>
          <a:prstGeom prst="rect">
            <a:avLst/>
          </a:prstGeom>
          <a:noFill/>
        </p:spPr>
        <p:txBody>
          <a:bodyPr wrap="square" rtlCol="0">
            <a:spAutoFit/>
          </a:bodyPr>
          <a:lstStyle/>
          <a:p>
            <a:r>
              <a:rPr lang="en-US" sz="3200" b="1" dirty="0"/>
              <a:t>SVM </a:t>
            </a:r>
            <a:r>
              <a:rPr lang="en-US" sz="3200" b="1" kern="1200" dirty="0">
                <a:solidFill>
                  <a:schemeClr val="dk1"/>
                </a:solidFill>
                <a:effectLst/>
                <a:latin typeface="+mn-lt"/>
                <a:ea typeface="+mn-ea"/>
                <a:cs typeface="+mn-cs"/>
              </a:rPr>
              <a:t>(RBF)</a:t>
            </a:r>
            <a:endParaRPr lang="en-US" sz="3200" b="1" dirty="0"/>
          </a:p>
        </p:txBody>
      </p:sp>
      <p:sp>
        <p:nvSpPr>
          <p:cNvPr id="7" name="TextBox 6">
            <a:extLst>
              <a:ext uri="{FF2B5EF4-FFF2-40B4-BE49-F238E27FC236}">
                <a16:creationId xmlns:a16="http://schemas.microsoft.com/office/drawing/2014/main" id="{A35CAE22-8B9B-7C9C-39DC-99C9AE0C593E}"/>
              </a:ext>
            </a:extLst>
          </p:cNvPr>
          <p:cNvSpPr txBox="1"/>
          <p:nvPr/>
        </p:nvSpPr>
        <p:spPr>
          <a:xfrm>
            <a:off x="3682112" y="3843464"/>
            <a:ext cx="1074057" cy="400110"/>
          </a:xfrm>
          <a:prstGeom prst="rect">
            <a:avLst/>
          </a:prstGeom>
          <a:noFill/>
        </p:spPr>
        <p:txBody>
          <a:bodyPr wrap="square">
            <a:spAutoFit/>
          </a:bodyPr>
          <a:lstStyle/>
          <a:p>
            <a:r>
              <a:rPr lang="en-US" sz="2000" b="1" dirty="0">
                <a:solidFill>
                  <a:schemeClr val="bg1"/>
                </a:solidFill>
              </a:rPr>
              <a:t>80.61 %</a:t>
            </a:r>
          </a:p>
        </p:txBody>
      </p:sp>
    </p:spTree>
    <p:extLst>
      <p:ext uri="{BB962C8B-B14F-4D97-AF65-F5344CB8AC3E}">
        <p14:creationId xmlns:p14="http://schemas.microsoft.com/office/powerpoint/2010/main" val="1598092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65178-D47A-01EF-2993-9725F36F668F}"/>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04C6628-75FC-AC62-A4B1-A176DA894439}"/>
              </a:ext>
            </a:extLst>
          </p:cNvPr>
          <p:cNvSpPr/>
          <p:nvPr/>
        </p:nvSpPr>
        <p:spPr>
          <a:xfrm>
            <a:off x="1143000" y="647699"/>
            <a:ext cx="9906000" cy="966744"/>
          </a:xfrm>
          <a:prstGeom prst="roundRect">
            <a:avLst>
              <a:gd name="adj" fmla="val 12793"/>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9EAED040-9D1B-115B-3723-4B2970C9E69D}"/>
              </a:ext>
            </a:extLst>
          </p:cNvPr>
          <p:cNvSpPr/>
          <p:nvPr/>
        </p:nvSpPr>
        <p:spPr>
          <a:xfrm>
            <a:off x="-1886839" y="4588834"/>
            <a:ext cx="4034971" cy="4034971"/>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B3B3A71-5515-BB5F-8747-0332E3FD8598}"/>
              </a:ext>
            </a:extLst>
          </p:cNvPr>
          <p:cNvSpPr/>
          <p:nvPr/>
        </p:nvSpPr>
        <p:spPr>
          <a:xfrm>
            <a:off x="627859" y="499698"/>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677946F2-6A7C-AC3C-3738-B8EBF065C3B8}"/>
              </a:ext>
            </a:extLst>
          </p:cNvPr>
          <p:cNvSpPr txBox="1"/>
          <p:nvPr/>
        </p:nvSpPr>
        <p:spPr>
          <a:xfrm>
            <a:off x="3302936" y="869461"/>
            <a:ext cx="4876800" cy="523220"/>
          </a:xfrm>
          <a:prstGeom prst="rect">
            <a:avLst/>
          </a:prstGeom>
          <a:noFill/>
        </p:spPr>
        <p:txBody>
          <a:bodyPr wrap="square" rtlCol="0">
            <a:spAutoFit/>
          </a:bodyPr>
          <a:lstStyle/>
          <a:p>
            <a:r>
              <a:rPr lang="en-US" sz="2800" b="1" u="sng" dirty="0">
                <a:solidFill>
                  <a:schemeClr val="bg1"/>
                </a:solidFill>
              </a:rPr>
              <a:t>Introduction au Deep Learning</a:t>
            </a:r>
          </a:p>
        </p:txBody>
      </p:sp>
      <p:sp>
        <p:nvSpPr>
          <p:cNvPr id="4" name="Oval 3">
            <a:extLst>
              <a:ext uri="{FF2B5EF4-FFF2-40B4-BE49-F238E27FC236}">
                <a16:creationId xmlns:a16="http://schemas.microsoft.com/office/drawing/2014/main" id="{B854C6F6-6782-B528-89EE-DF75400F9FA8}"/>
              </a:ext>
            </a:extLst>
          </p:cNvPr>
          <p:cNvSpPr/>
          <p:nvPr/>
        </p:nvSpPr>
        <p:spPr>
          <a:xfrm>
            <a:off x="-466335" y="6009338"/>
            <a:ext cx="1193962" cy="1193962"/>
          </a:xfrm>
          <a:prstGeom prst="ellipse">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2B71C3F-2FC0-EB93-8D5B-2F19DA1499D4}"/>
              </a:ext>
            </a:extLst>
          </p:cNvPr>
          <p:cNvSpPr txBox="1"/>
          <p:nvPr/>
        </p:nvSpPr>
        <p:spPr>
          <a:xfrm>
            <a:off x="2200292" y="2342066"/>
            <a:ext cx="7791416" cy="3046988"/>
          </a:xfrm>
          <a:prstGeom prst="rect">
            <a:avLst/>
          </a:prstGeom>
          <a:noFill/>
        </p:spPr>
        <p:txBody>
          <a:bodyPr wrap="square" rtlCol="0">
            <a:spAutoFit/>
          </a:bodyPr>
          <a:lstStyle/>
          <a:p>
            <a:pPr algn="ctr"/>
            <a:r>
              <a:rPr lang="fr-FR" sz="3200" b="1" dirty="0"/>
              <a:t>Pour modéliser des relations complexes, nous avons utilisé plusieurs architectures de réseaux de neurones profonds (FNN, CNN, GRU, LSTM). Ces modèles apprennent automatiquement les représentations à partir des données brutes.</a:t>
            </a:r>
            <a:endParaRPr lang="en-US" sz="3200" b="1" dirty="0"/>
          </a:p>
        </p:txBody>
      </p:sp>
      <p:grpSp>
        <p:nvGrpSpPr>
          <p:cNvPr id="5" name="Group 4">
            <a:extLst>
              <a:ext uri="{FF2B5EF4-FFF2-40B4-BE49-F238E27FC236}">
                <a16:creationId xmlns:a16="http://schemas.microsoft.com/office/drawing/2014/main" id="{708A0BA9-03C4-71A0-0D93-C4199EA18A8E}"/>
              </a:ext>
            </a:extLst>
          </p:cNvPr>
          <p:cNvGrpSpPr/>
          <p:nvPr/>
        </p:nvGrpSpPr>
        <p:grpSpPr>
          <a:xfrm>
            <a:off x="12615256" y="3427009"/>
            <a:ext cx="11867419" cy="1275819"/>
            <a:chOff x="-333828" y="3427009"/>
            <a:chExt cx="11867419" cy="1275819"/>
          </a:xfrm>
        </p:grpSpPr>
        <p:sp>
          <p:nvSpPr>
            <p:cNvPr id="7" name="Rectangle 6">
              <a:extLst>
                <a:ext uri="{FF2B5EF4-FFF2-40B4-BE49-F238E27FC236}">
                  <a16:creationId xmlns:a16="http://schemas.microsoft.com/office/drawing/2014/main" id="{17BA75CA-6794-5454-8C15-0C17BC1086D0}"/>
                </a:ext>
              </a:extLst>
            </p:cNvPr>
            <p:cNvSpPr/>
            <p:nvPr/>
          </p:nvSpPr>
          <p:spPr>
            <a:xfrm>
              <a:off x="-333828" y="3780749"/>
              <a:ext cx="10682514" cy="568340"/>
            </a:xfrm>
            <a:prstGeom prst="rect">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C78AF0CF-74B9-7F06-CEB9-17E32AB7BBB0}"/>
                </a:ext>
              </a:extLst>
            </p:cNvPr>
            <p:cNvSpPr/>
            <p:nvPr/>
          </p:nvSpPr>
          <p:spPr>
            <a:xfrm rot="5400000">
              <a:off x="10259685" y="3428923"/>
              <a:ext cx="1275819" cy="1271992"/>
            </a:xfrm>
            <a:prstGeom prst="triangle">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748158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6874D-FA0C-EB7D-C182-EC866D11435E}"/>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A89C2D-5E15-2F2E-03B0-513431DEC544}"/>
              </a:ext>
            </a:extLst>
          </p:cNvPr>
          <p:cNvSpPr/>
          <p:nvPr/>
        </p:nvSpPr>
        <p:spPr>
          <a:xfrm>
            <a:off x="13242471" y="2124394"/>
            <a:ext cx="4034970"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4000" dirty="0"/>
              <a:t>FNN</a:t>
            </a:r>
            <a:endParaRPr lang="en-US" sz="4000" b="1" dirty="0">
              <a:solidFill>
                <a:schemeClr val="bg1"/>
              </a:solidFill>
            </a:endParaRPr>
          </a:p>
        </p:txBody>
      </p:sp>
      <p:sp>
        <p:nvSpPr>
          <p:cNvPr id="19" name="Rectangle: Rounded Corners 18">
            <a:extLst>
              <a:ext uri="{FF2B5EF4-FFF2-40B4-BE49-F238E27FC236}">
                <a16:creationId xmlns:a16="http://schemas.microsoft.com/office/drawing/2014/main" id="{DCA17B4E-2FC2-9423-FD9E-2C4325941ACB}"/>
              </a:ext>
            </a:extLst>
          </p:cNvPr>
          <p:cNvSpPr/>
          <p:nvPr/>
        </p:nvSpPr>
        <p:spPr>
          <a:xfrm>
            <a:off x="13968184" y="2846726"/>
            <a:ext cx="4034970"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t>CNN</a:t>
            </a:r>
            <a:endParaRPr lang="en-US" sz="3200" b="1" dirty="0"/>
          </a:p>
        </p:txBody>
      </p:sp>
      <p:sp>
        <p:nvSpPr>
          <p:cNvPr id="20" name="Rectangle: Rounded Corners 19">
            <a:extLst>
              <a:ext uri="{FF2B5EF4-FFF2-40B4-BE49-F238E27FC236}">
                <a16:creationId xmlns:a16="http://schemas.microsoft.com/office/drawing/2014/main" id="{0745A1AF-E50D-9C57-D017-FD57A3866D4E}"/>
              </a:ext>
            </a:extLst>
          </p:cNvPr>
          <p:cNvSpPr/>
          <p:nvPr/>
        </p:nvSpPr>
        <p:spPr>
          <a:xfrm>
            <a:off x="14614070" y="3688257"/>
            <a:ext cx="4034970"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4000" b="1" dirty="0"/>
              <a:t>GRU</a:t>
            </a:r>
            <a:endParaRPr lang="en-US" sz="4000" b="1" dirty="0">
              <a:solidFill>
                <a:schemeClr val="bg1"/>
              </a:solidFill>
            </a:endParaRPr>
          </a:p>
        </p:txBody>
      </p:sp>
      <p:sp>
        <p:nvSpPr>
          <p:cNvPr id="6" name="Rectangle: Rounded Corners 5">
            <a:extLst>
              <a:ext uri="{FF2B5EF4-FFF2-40B4-BE49-F238E27FC236}">
                <a16:creationId xmlns:a16="http://schemas.microsoft.com/office/drawing/2014/main" id="{74B80C3B-9BE5-68B3-2994-79ACC387EB71}"/>
              </a:ext>
            </a:extLst>
          </p:cNvPr>
          <p:cNvSpPr/>
          <p:nvPr/>
        </p:nvSpPr>
        <p:spPr>
          <a:xfrm>
            <a:off x="1143000" y="647699"/>
            <a:ext cx="9906000" cy="966744"/>
          </a:xfrm>
          <a:prstGeom prst="roundRect">
            <a:avLst>
              <a:gd name="adj" fmla="val 12793"/>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26DABC98-271B-565F-023D-A777F7CC7416}"/>
              </a:ext>
            </a:extLst>
          </p:cNvPr>
          <p:cNvSpPr/>
          <p:nvPr/>
        </p:nvSpPr>
        <p:spPr>
          <a:xfrm>
            <a:off x="4078514" y="4840514"/>
            <a:ext cx="4034971" cy="4034971"/>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C930EEFA-4DEE-1947-4DBA-C82B71C4393D}"/>
              </a:ext>
            </a:extLst>
          </p:cNvPr>
          <p:cNvSpPr/>
          <p:nvPr/>
        </p:nvSpPr>
        <p:spPr>
          <a:xfrm>
            <a:off x="10201724" y="499698"/>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C26704A2-5FCF-0146-1323-876CAADEAB88}"/>
              </a:ext>
            </a:extLst>
          </p:cNvPr>
          <p:cNvSpPr txBox="1"/>
          <p:nvPr/>
        </p:nvSpPr>
        <p:spPr>
          <a:xfrm>
            <a:off x="3323220" y="869461"/>
            <a:ext cx="5892800" cy="523220"/>
          </a:xfrm>
          <a:prstGeom prst="rect">
            <a:avLst/>
          </a:prstGeom>
          <a:noFill/>
        </p:spPr>
        <p:txBody>
          <a:bodyPr wrap="square" rtlCol="0">
            <a:spAutoFit/>
          </a:bodyPr>
          <a:lstStyle/>
          <a:p>
            <a:r>
              <a:rPr lang="en-US" sz="2800" b="1" u="sng" dirty="0" err="1">
                <a:solidFill>
                  <a:schemeClr val="bg1"/>
                </a:solidFill>
              </a:rPr>
              <a:t>Modèles</a:t>
            </a:r>
            <a:r>
              <a:rPr lang="en-US" sz="2800" b="1" u="sng" dirty="0">
                <a:solidFill>
                  <a:schemeClr val="bg1"/>
                </a:solidFill>
              </a:rPr>
              <a:t> Deep Learning </a:t>
            </a:r>
            <a:r>
              <a:rPr lang="en-US" sz="2800" b="1" u="sng" dirty="0" err="1">
                <a:solidFill>
                  <a:schemeClr val="bg1"/>
                </a:solidFill>
              </a:rPr>
              <a:t>Testés</a:t>
            </a:r>
            <a:endParaRPr lang="en-US" sz="2800" b="1" u="sng" dirty="0">
              <a:solidFill>
                <a:schemeClr val="bg1"/>
              </a:solidFill>
            </a:endParaRPr>
          </a:p>
        </p:txBody>
      </p:sp>
      <p:sp>
        <p:nvSpPr>
          <p:cNvPr id="4" name="Oval 3">
            <a:extLst>
              <a:ext uri="{FF2B5EF4-FFF2-40B4-BE49-F238E27FC236}">
                <a16:creationId xmlns:a16="http://schemas.microsoft.com/office/drawing/2014/main" id="{6BCB92F5-C167-D9D7-3E33-CCD4448B0FBB}"/>
              </a:ext>
            </a:extLst>
          </p:cNvPr>
          <p:cNvSpPr/>
          <p:nvPr/>
        </p:nvSpPr>
        <p:spPr>
          <a:xfrm>
            <a:off x="5499018" y="5232318"/>
            <a:ext cx="1193962" cy="1193962"/>
          </a:xfrm>
          <a:prstGeom prst="ellipse">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EG" dirty="0"/>
              <a:t>\\\\\\</a:t>
            </a:r>
            <a:endParaRPr lang="en-US" dirty="0"/>
          </a:p>
        </p:txBody>
      </p:sp>
      <p:grpSp>
        <p:nvGrpSpPr>
          <p:cNvPr id="2" name="Group 1">
            <a:extLst>
              <a:ext uri="{FF2B5EF4-FFF2-40B4-BE49-F238E27FC236}">
                <a16:creationId xmlns:a16="http://schemas.microsoft.com/office/drawing/2014/main" id="{7FDD3B57-AE67-6273-E4B8-2F0009A84890}"/>
              </a:ext>
            </a:extLst>
          </p:cNvPr>
          <p:cNvGrpSpPr/>
          <p:nvPr/>
        </p:nvGrpSpPr>
        <p:grpSpPr>
          <a:xfrm>
            <a:off x="-12841754" y="3427009"/>
            <a:ext cx="12375419" cy="1275819"/>
            <a:chOff x="-841828" y="3427009"/>
            <a:chExt cx="12375419" cy="1275819"/>
          </a:xfrm>
        </p:grpSpPr>
        <p:sp>
          <p:nvSpPr>
            <p:cNvPr id="5" name="Rectangle 4">
              <a:extLst>
                <a:ext uri="{FF2B5EF4-FFF2-40B4-BE49-F238E27FC236}">
                  <a16:creationId xmlns:a16="http://schemas.microsoft.com/office/drawing/2014/main" id="{27A192C1-277F-8CB9-7115-4EFECC9013F2}"/>
                </a:ext>
              </a:extLst>
            </p:cNvPr>
            <p:cNvSpPr/>
            <p:nvPr/>
          </p:nvSpPr>
          <p:spPr>
            <a:xfrm>
              <a:off x="-841828" y="3780749"/>
              <a:ext cx="11190514" cy="568340"/>
            </a:xfrm>
            <a:prstGeom prst="rect">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84ABB146-50E2-74DD-142F-7F879F56541B}"/>
                </a:ext>
              </a:extLst>
            </p:cNvPr>
            <p:cNvSpPr/>
            <p:nvPr/>
          </p:nvSpPr>
          <p:spPr>
            <a:xfrm rot="5400000">
              <a:off x="10259685" y="3428923"/>
              <a:ext cx="1275819" cy="1271992"/>
            </a:xfrm>
            <a:prstGeom prst="triangle">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Rounded Corners 20">
            <a:extLst>
              <a:ext uri="{FF2B5EF4-FFF2-40B4-BE49-F238E27FC236}">
                <a16:creationId xmlns:a16="http://schemas.microsoft.com/office/drawing/2014/main" id="{0703D5EA-CE53-72DA-4799-D6E4D94FB448}"/>
              </a:ext>
            </a:extLst>
          </p:cNvPr>
          <p:cNvSpPr/>
          <p:nvPr/>
        </p:nvSpPr>
        <p:spPr>
          <a:xfrm>
            <a:off x="15259956" y="4529788"/>
            <a:ext cx="4034970"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4400" b="1" dirty="0"/>
              <a:t>LSTM</a:t>
            </a:r>
            <a:endParaRPr lang="en-US" sz="4400" b="1" dirty="0"/>
          </a:p>
        </p:txBody>
      </p:sp>
      <p:graphicFrame>
        <p:nvGraphicFramePr>
          <p:cNvPr id="23" name="Table 22">
            <a:extLst>
              <a:ext uri="{FF2B5EF4-FFF2-40B4-BE49-F238E27FC236}">
                <a16:creationId xmlns:a16="http://schemas.microsoft.com/office/drawing/2014/main" id="{E772FB0D-F2ED-4A8E-76D7-5B6C8D03BC9B}"/>
              </a:ext>
            </a:extLst>
          </p:cNvPr>
          <p:cNvGraphicFramePr>
            <a:graphicFrameLocks noGrp="1"/>
          </p:cNvGraphicFramePr>
          <p:nvPr>
            <p:extLst>
              <p:ext uri="{D42A27DB-BD31-4B8C-83A1-F6EECF244321}">
                <p14:modId xmlns:p14="http://schemas.microsoft.com/office/powerpoint/2010/main" val="4197086485"/>
              </p:ext>
            </p:extLst>
          </p:nvPr>
        </p:nvGraphicFramePr>
        <p:xfrm>
          <a:off x="3875314" y="7012549"/>
          <a:ext cx="4441372" cy="3585012"/>
        </p:xfrm>
        <a:graphic>
          <a:graphicData uri="http://schemas.openxmlformats.org/drawingml/2006/table">
            <a:tbl>
              <a:tblPr firstRow="1" bandRow="1">
                <a:effectLst/>
                <a:tableStyleId>{5C22544A-7EE6-4342-B048-85BDC9FD1C3A}</a:tableStyleId>
              </a:tblPr>
              <a:tblGrid>
                <a:gridCol w="2220686">
                  <a:extLst>
                    <a:ext uri="{9D8B030D-6E8A-4147-A177-3AD203B41FA5}">
                      <a16:colId xmlns:a16="http://schemas.microsoft.com/office/drawing/2014/main" val="1725844045"/>
                    </a:ext>
                  </a:extLst>
                </a:gridCol>
                <a:gridCol w="2220686">
                  <a:extLst>
                    <a:ext uri="{9D8B030D-6E8A-4147-A177-3AD203B41FA5}">
                      <a16:colId xmlns:a16="http://schemas.microsoft.com/office/drawing/2014/main" val="3432576776"/>
                    </a:ext>
                  </a:extLst>
                </a:gridCol>
              </a:tblGrid>
              <a:tr h="284239">
                <a:tc>
                  <a:txBody>
                    <a:bodyPr/>
                    <a:lstStyle/>
                    <a:p>
                      <a:pPr algn="ctr"/>
                      <a:r>
                        <a:rPr lang="en-US" sz="2800" dirty="0">
                          <a:ln>
                            <a:solidFill>
                              <a:srgbClr val="FFFFFF"/>
                            </a:solidFill>
                          </a:ln>
                          <a:solidFill>
                            <a:schemeClr val="bg1"/>
                          </a:solidFill>
                        </a:rPr>
                        <a:t>DL Models</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007EA4"/>
                    </a:solidFill>
                  </a:tcPr>
                </a:tc>
                <a:tc>
                  <a:txBody>
                    <a:bodyPr/>
                    <a:lstStyle/>
                    <a:p>
                      <a:pPr algn="ctr"/>
                      <a:r>
                        <a:rPr lang="en-US" sz="2800" b="1" kern="1200" dirty="0">
                          <a:solidFill>
                            <a:schemeClr val="bg1"/>
                          </a:solidFill>
                          <a:effectLst/>
                          <a:latin typeface="+mn-lt"/>
                          <a:ea typeface="+mn-ea"/>
                          <a:cs typeface="+mn-cs"/>
                        </a:rPr>
                        <a:t>Accuracy</a:t>
                      </a:r>
                      <a:endParaRPr lang="en-US" sz="2800" dirty="0">
                        <a:ln>
                          <a:solidFill>
                            <a:srgbClr val="FFFFFF"/>
                          </a:solidFill>
                        </a:ln>
                        <a:solidFill>
                          <a:schemeClr val="bg1"/>
                        </a:solidFill>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007EA4"/>
                    </a:solidFill>
                  </a:tcPr>
                </a:tc>
                <a:extLst>
                  <a:ext uri="{0D108BD9-81ED-4DB2-BD59-A6C34878D82A}">
                    <a16:rowId xmlns:a16="http://schemas.microsoft.com/office/drawing/2014/main" val="2668502326"/>
                  </a:ext>
                </a:extLst>
              </a:tr>
              <a:tr h="511142">
                <a:tc>
                  <a:txBody>
                    <a:bodyPr/>
                    <a:lstStyle/>
                    <a:p>
                      <a:pPr algn="ctr"/>
                      <a:r>
                        <a:rPr lang="en-US" sz="2400" b="1" u="none" kern="1200" dirty="0">
                          <a:solidFill>
                            <a:schemeClr val="dk1"/>
                          </a:solidFill>
                          <a:effectLst/>
                          <a:latin typeface="+mn-lt"/>
                          <a:ea typeface="+mn-ea"/>
                          <a:cs typeface="+mn-cs"/>
                        </a:rPr>
                        <a:t>FNN</a:t>
                      </a:r>
                      <a:endParaRPr lang="en-US" sz="2400" b="1" u="none" dirty="0"/>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algn="ctr"/>
                      <a:r>
                        <a:rPr lang="en-US" sz="2400" b="1" u="none" kern="1200" dirty="0">
                          <a:solidFill>
                            <a:schemeClr val="dk1"/>
                          </a:solidFill>
                          <a:effectLst/>
                          <a:latin typeface="+mn-lt"/>
                          <a:ea typeface="+mn-ea"/>
                          <a:cs typeface="+mn-cs"/>
                        </a:rPr>
                        <a:t>84.36 %</a:t>
                      </a:r>
                      <a:endParaRPr lang="en-US" sz="2400" b="1" u="none" dirty="0"/>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57939316"/>
                  </a:ext>
                </a:extLst>
              </a:tr>
              <a:tr h="5111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u="none" kern="1200" dirty="0">
                          <a:solidFill>
                            <a:schemeClr val="dk1"/>
                          </a:solidFill>
                          <a:effectLst/>
                          <a:latin typeface="+mn-lt"/>
                          <a:ea typeface="+mn-ea"/>
                          <a:cs typeface="+mn-cs"/>
                        </a:rPr>
                        <a:t>CNN</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u="none" kern="1200" dirty="0">
                          <a:solidFill>
                            <a:schemeClr val="dk1"/>
                          </a:solidFill>
                          <a:effectLst/>
                          <a:latin typeface="+mn-lt"/>
                          <a:ea typeface="+mn-ea"/>
                          <a:cs typeface="+mn-cs"/>
                        </a:rPr>
                        <a:t> 82.96 %</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882994547"/>
                  </a:ext>
                </a:extLst>
              </a:tr>
              <a:tr h="511142">
                <a:tc>
                  <a:txBody>
                    <a:bodyPr/>
                    <a:lstStyle/>
                    <a:p>
                      <a:pPr algn="ctr"/>
                      <a:r>
                        <a:rPr lang="en-US" sz="2400" b="1" u="none" dirty="0"/>
                        <a:t>LSTM</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algn="ctr"/>
                      <a:r>
                        <a:rPr lang="en-US" sz="2400" b="1" u="none" dirty="0"/>
                        <a:t>81.4 %</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987522761"/>
                  </a:ext>
                </a:extLst>
              </a:tr>
              <a:tr h="511142">
                <a:tc>
                  <a:txBody>
                    <a:bodyPr/>
                    <a:lstStyle/>
                    <a:p>
                      <a:pPr algn="ctr"/>
                      <a:r>
                        <a:rPr lang="en-US" sz="2400" b="1" u="none" dirty="0"/>
                        <a:t>GRU</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u="none" dirty="0"/>
                        <a:t>81.2%</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102938433"/>
                  </a:ext>
                </a:extLst>
              </a:tr>
              <a:tr h="5111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u="none" kern="1200" dirty="0" err="1">
                          <a:solidFill>
                            <a:schemeClr val="dk1"/>
                          </a:solidFill>
                          <a:effectLst/>
                          <a:latin typeface="+mn-lt"/>
                          <a:ea typeface="+mn-ea"/>
                          <a:cs typeface="+mn-cs"/>
                        </a:rPr>
                        <a:t>ImprovedFNN</a:t>
                      </a:r>
                      <a:endParaRPr lang="en-US" sz="2400" b="1" u="none" kern="1200" dirty="0">
                        <a:solidFill>
                          <a:schemeClr val="dk1"/>
                        </a:solidFill>
                        <a:effectLst/>
                        <a:latin typeface="+mn-lt"/>
                        <a:ea typeface="+mn-ea"/>
                        <a:cs typeface="+mn-cs"/>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u="none" kern="1200" dirty="0">
                          <a:solidFill>
                            <a:schemeClr val="dk1"/>
                          </a:solidFill>
                          <a:effectLst/>
                          <a:latin typeface="+mn-lt"/>
                          <a:ea typeface="+mn-ea"/>
                          <a:cs typeface="+mn-cs"/>
                        </a:rPr>
                        <a:t>80.93%</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009181760"/>
                  </a:ext>
                </a:extLst>
              </a:tr>
              <a:tr h="5111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u="none" kern="1200" dirty="0" err="1">
                          <a:solidFill>
                            <a:schemeClr val="dk1"/>
                          </a:solidFill>
                          <a:effectLst/>
                          <a:latin typeface="+mn-lt"/>
                          <a:ea typeface="+mn-ea"/>
                          <a:cs typeface="+mn-cs"/>
                        </a:rPr>
                        <a:t>AdvancedCNN</a:t>
                      </a:r>
                      <a:endParaRPr lang="en-US" sz="2400" b="1" u="none" kern="1200" dirty="0">
                        <a:solidFill>
                          <a:schemeClr val="dk1"/>
                        </a:solidFill>
                        <a:effectLst/>
                        <a:latin typeface="+mn-lt"/>
                        <a:ea typeface="+mn-ea"/>
                        <a:cs typeface="+mn-cs"/>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u="none" kern="1200" dirty="0">
                          <a:solidFill>
                            <a:schemeClr val="dk1"/>
                          </a:solidFill>
                          <a:effectLst/>
                          <a:latin typeface="+mn-lt"/>
                          <a:ea typeface="+mn-ea"/>
                          <a:cs typeface="+mn-cs"/>
                        </a:rPr>
                        <a:t>81.63%</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158480762"/>
                  </a:ext>
                </a:extLst>
              </a:tr>
            </a:tbl>
          </a:graphicData>
        </a:graphic>
      </p:graphicFrame>
    </p:spTree>
    <p:extLst>
      <p:ext uri="{BB962C8B-B14F-4D97-AF65-F5344CB8AC3E}">
        <p14:creationId xmlns:p14="http://schemas.microsoft.com/office/powerpoint/2010/main" val="244494290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2.5E-6 -1.11111E-6 L -0.89401 -0.0081 " pathEditMode="relative" rAng="0" ptsTypes="AA">
                                      <p:cBhvr>
                                        <p:cTn id="6" dur="1000" fill="hold"/>
                                        <p:tgtEl>
                                          <p:spTgt spid="3"/>
                                        </p:tgtEl>
                                        <p:attrNameLst>
                                          <p:attrName>ppt_x</p:attrName>
                                          <p:attrName>ppt_y</p:attrName>
                                        </p:attrNameLst>
                                      </p:cBhvr>
                                      <p:rCtr x="-44701" y="-417"/>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2.29167E-6 1.85185E-6 L -0.89219 0.00185 " pathEditMode="relative" rAng="0" ptsTypes="AA">
                                      <p:cBhvr>
                                        <p:cTn id="10" dur="1000" fill="hold"/>
                                        <p:tgtEl>
                                          <p:spTgt spid="19"/>
                                        </p:tgtEl>
                                        <p:attrNameLst>
                                          <p:attrName>ppt_x</p:attrName>
                                          <p:attrName>ppt_y</p:attrName>
                                        </p:attrNameLst>
                                      </p:cBhvr>
                                      <p:rCtr x="-44609" y="93"/>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grpId="0" nodeType="clickEffect">
                                  <p:stCondLst>
                                    <p:cond delay="0"/>
                                  </p:stCondLst>
                                  <p:childTnLst>
                                    <p:animMotion origin="layout" path="M 2.91667E-6 4.81481E-6 L -0.88086 4.81481E-6 " pathEditMode="relative" rAng="0" ptsTypes="AA">
                                      <p:cBhvr>
                                        <p:cTn id="14" dur="1000" fill="hold"/>
                                        <p:tgtEl>
                                          <p:spTgt spid="20"/>
                                        </p:tgtEl>
                                        <p:attrNameLst>
                                          <p:attrName>ppt_x</p:attrName>
                                          <p:attrName>ppt_y</p:attrName>
                                        </p:attrNameLst>
                                      </p:cBhvr>
                                      <p:rCtr x="-44049" y="0"/>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1.875E-6 -7.40741E-7 L -0.87435 -7.40741E-7 " pathEditMode="relative" rAng="0" ptsTypes="AA">
                                      <p:cBhvr>
                                        <p:cTn id="18" dur="1000" fill="hold"/>
                                        <p:tgtEl>
                                          <p:spTgt spid="21"/>
                                        </p:tgtEl>
                                        <p:attrNameLst>
                                          <p:attrName>ppt_x</p:attrName>
                                          <p:attrName>ppt_y</p:attrName>
                                        </p:attrNameLst>
                                      </p:cBhvr>
                                      <p:rCtr x="-43724" y="0"/>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0.89401 -0.0081 L -0.89336 1.11736 " pathEditMode="relative" rAng="0" ptsTypes="AA">
                                      <p:cBhvr>
                                        <p:cTn id="22" dur="2000" fill="hold"/>
                                        <p:tgtEl>
                                          <p:spTgt spid="3"/>
                                        </p:tgtEl>
                                        <p:attrNameLst>
                                          <p:attrName>ppt_x</p:attrName>
                                          <p:attrName>ppt_y</p:attrName>
                                        </p:attrNameLst>
                                      </p:cBhvr>
                                      <p:rCtr x="26" y="56273"/>
                                    </p:animMotion>
                                  </p:childTnLst>
                                </p:cTn>
                              </p:par>
                              <p:par>
                                <p:cTn id="23" presetID="42" presetClass="path" presetSubtype="0" accel="50000" decel="50000" fill="hold" grpId="1" nodeType="withEffect">
                                  <p:stCondLst>
                                    <p:cond delay="0"/>
                                  </p:stCondLst>
                                  <p:childTnLst>
                                    <p:animMotion origin="layout" path="M -0.89219 0.00185 L -0.89557 1.08032 " pathEditMode="relative" rAng="0" ptsTypes="AA">
                                      <p:cBhvr>
                                        <p:cTn id="24" dur="2000" fill="hold"/>
                                        <p:tgtEl>
                                          <p:spTgt spid="19"/>
                                        </p:tgtEl>
                                        <p:attrNameLst>
                                          <p:attrName>ppt_x</p:attrName>
                                          <p:attrName>ppt_y</p:attrName>
                                        </p:attrNameLst>
                                      </p:cBhvr>
                                      <p:rCtr x="-169" y="53912"/>
                                    </p:animMotion>
                                  </p:childTnLst>
                                </p:cTn>
                              </p:par>
                              <p:par>
                                <p:cTn id="25" presetID="42" presetClass="path" presetSubtype="0" accel="50000" decel="50000" fill="hold" grpId="1" nodeType="withEffect">
                                  <p:stCondLst>
                                    <p:cond delay="0"/>
                                  </p:stCondLst>
                                  <p:childTnLst>
                                    <p:animMotion origin="layout" path="M -0.88086 4.81481E-6 L -0.88086 1.05625 " pathEditMode="relative" rAng="0" ptsTypes="AA">
                                      <p:cBhvr>
                                        <p:cTn id="26" dur="2000" fill="hold"/>
                                        <p:tgtEl>
                                          <p:spTgt spid="20"/>
                                        </p:tgtEl>
                                        <p:attrNameLst>
                                          <p:attrName>ppt_x</p:attrName>
                                          <p:attrName>ppt_y</p:attrName>
                                        </p:attrNameLst>
                                      </p:cBhvr>
                                      <p:rCtr x="0" y="52801"/>
                                    </p:animMotion>
                                  </p:childTnLst>
                                </p:cTn>
                              </p:par>
                              <p:par>
                                <p:cTn id="27" presetID="42" presetClass="path" presetSubtype="0" accel="50000" decel="50000" fill="hold" grpId="1" nodeType="withEffect">
                                  <p:stCondLst>
                                    <p:cond delay="0"/>
                                  </p:stCondLst>
                                  <p:childTnLst>
                                    <p:animMotion origin="layout" path="M -0.87435 -7.40741E-7 L -0.87096 1.01945 " pathEditMode="relative" rAng="0" ptsTypes="AA">
                                      <p:cBhvr>
                                        <p:cTn id="28" dur="2000" fill="hold"/>
                                        <p:tgtEl>
                                          <p:spTgt spid="21"/>
                                        </p:tgtEl>
                                        <p:attrNameLst>
                                          <p:attrName>ppt_x</p:attrName>
                                          <p:attrName>ppt_y</p:attrName>
                                        </p:attrNameLst>
                                      </p:cBhvr>
                                      <p:rCtr x="169" y="50972"/>
                                    </p:animMotion>
                                  </p:childTnLst>
                                </p:cTn>
                              </p:par>
                              <p:par>
                                <p:cTn id="29" presetID="42" presetClass="path" presetSubtype="0" accel="50000" decel="50000" fill="hold" nodeType="withEffect">
                                  <p:stCondLst>
                                    <p:cond delay="0"/>
                                  </p:stCondLst>
                                  <p:childTnLst>
                                    <p:animMotion origin="layout" path="M 2.5E-6 -1.11111E-6 L 0.01432 -0.70903 " pathEditMode="relative" rAng="0" ptsTypes="AA">
                                      <p:cBhvr>
                                        <p:cTn id="30" dur="2000" fill="hold"/>
                                        <p:tgtEl>
                                          <p:spTgt spid="23"/>
                                        </p:tgtEl>
                                        <p:attrNameLst>
                                          <p:attrName>ppt_x</p:attrName>
                                          <p:attrName>ppt_y</p:attrName>
                                        </p:attrNameLst>
                                      </p:cBhvr>
                                      <p:rCtr x="-143" y="-369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9" grpId="0" animBg="1"/>
      <p:bldP spid="19" grpId="1" animBg="1"/>
      <p:bldP spid="20" grpId="0" animBg="1"/>
      <p:bldP spid="20" grpId="1" animBg="1"/>
      <p:bldP spid="21" grpId="0" animBg="1"/>
      <p:bldP spid="2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ED0BB-A5BA-C094-6BA9-3E6C4AD81252}"/>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BDD2148-BFE0-0F66-45EC-F164CC2633E6}"/>
              </a:ext>
            </a:extLst>
          </p:cNvPr>
          <p:cNvSpPr/>
          <p:nvPr/>
        </p:nvSpPr>
        <p:spPr>
          <a:xfrm>
            <a:off x="1143000" y="647699"/>
            <a:ext cx="9906000" cy="966744"/>
          </a:xfrm>
          <a:prstGeom prst="roundRect">
            <a:avLst>
              <a:gd name="adj" fmla="val 12793"/>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36514AB-5022-18E0-8722-51D97A06B4F0}"/>
              </a:ext>
            </a:extLst>
          </p:cNvPr>
          <p:cNvSpPr/>
          <p:nvPr/>
        </p:nvSpPr>
        <p:spPr>
          <a:xfrm>
            <a:off x="9781692" y="4703648"/>
            <a:ext cx="4034971" cy="4034971"/>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D2CABFF-8391-5E04-A053-725E4EE3C5DB}"/>
              </a:ext>
            </a:extLst>
          </p:cNvPr>
          <p:cNvSpPr/>
          <p:nvPr/>
        </p:nvSpPr>
        <p:spPr>
          <a:xfrm>
            <a:off x="685840" y="499698"/>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14CEA9FC-93F4-06D2-52BD-5A6C6BEEE83C}"/>
              </a:ext>
            </a:extLst>
          </p:cNvPr>
          <p:cNvSpPr txBox="1"/>
          <p:nvPr/>
        </p:nvSpPr>
        <p:spPr>
          <a:xfrm>
            <a:off x="3302936" y="869461"/>
            <a:ext cx="4876800" cy="523220"/>
          </a:xfrm>
          <a:prstGeom prst="rect">
            <a:avLst/>
          </a:prstGeom>
          <a:noFill/>
        </p:spPr>
        <p:txBody>
          <a:bodyPr wrap="square" rtlCol="0">
            <a:spAutoFit/>
          </a:bodyPr>
          <a:lstStyle/>
          <a:p>
            <a:r>
              <a:rPr lang="en-US" sz="2800" b="1" u="sng" dirty="0" err="1">
                <a:solidFill>
                  <a:schemeClr val="bg1"/>
                </a:solidFill>
              </a:rPr>
              <a:t>Comparaison</a:t>
            </a:r>
            <a:r>
              <a:rPr lang="en-US" sz="2800" b="1" u="sng" dirty="0">
                <a:solidFill>
                  <a:schemeClr val="bg1"/>
                </a:solidFill>
              </a:rPr>
              <a:t> des </a:t>
            </a:r>
            <a:r>
              <a:rPr lang="en-US" sz="2800" b="1" u="sng" dirty="0" err="1">
                <a:solidFill>
                  <a:schemeClr val="bg1"/>
                </a:solidFill>
              </a:rPr>
              <a:t>Modèles</a:t>
            </a:r>
            <a:r>
              <a:rPr lang="en-US" sz="2800" b="1" u="sng" dirty="0">
                <a:solidFill>
                  <a:schemeClr val="bg1"/>
                </a:solidFill>
              </a:rPr>
              <a:t> DL</a:t>
            </a:r>
          </a:p>
        </p:txBody>
      </p:sp>
      <p:sp>
        <p:nvSpPr>
          <p:cNvPr id="4" name="Oval 3">
            <a:extLst>
              <a:ext uri="{FF2B5EF4-FFF2-40B4-BE49-F238E27FC236}">
                <a16:creationId xmlns:a16="http://schemas.microsoft.com/office/drawing/2014/main" id="{531C8579-832F-1C8F-BA44-96974EE0C40F}"/>
              </a:ext>
            </a:extLst>
          </p:cNvPr>
          <p:cNvSpPr/>
          <p:nvPr/>
        </p:nvSpPr>
        <p:spPr>
          <a:xfrm>
            <a:off x="11202196" y="6124152"/>
            <a:ext cx="1193962" cy="1193962"/>
          </a:xfrm>
          <a:prstGeom prst="ellipse">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6A4C0F3-C11A-2618-4170-CD61315B6E4F}"/>
              </a:ext>
            </a:extLst>
          </p:cNvPr>
          <p:cNvSpPr txBox="1"/>
          <p:nvPr/>
        </p:nvSpPr>
        <p:spPr>
          <a:xfrm>
            <a:off x="2410308" y="2063069"/>
            <a:ext cx="7371384" cy="523220"/>
          </a:xfrm>
          <a:prstGeom prst="rect">
            <a:avLst/>
          </a:prstGeom>
          <a:noFill/>
        </p:spPr>
        <p:txBody>
          <a:bodyPr wrap="square" rtlCol="0">
            <a:spAutoFit/>
          </a:bodyPr>
          <a:lstStyle/>
          <a:p>
            <a:pPr algn="ctr"/>
            <a:r>
              <a:rPr lang="en-US" sz="2800" dirty="0"/>
              <a:t>Très </a:t>
            </a:r>
            <a:r>
              <a:rPr lang="en-US" sz="2800" dirty="0" err="1"/>
              <a:t>bonnes</a:t>
            </a:r>
            <a:r>
              <a:rPr lang="en-US" sz="2800" dirty="0"/>
              <a:t> performances </a:t>
            </a:r>
            <a:r>
              <a:rPr lang="en-US" sz="2800" dirty="0" err="1"/>
              <a:t>aussi</a:t>
            </a:r>
            <a:r>
              <a:rPr lang="en-US" sz="2800" dirty="0"/>
              <a:t> :</a:t>
            </a:r>
            <a:endParaRPr lang="en-US" sz="2800" b="1" dirty="0"/>
          </a:p>
        </p:txBody>
      </p:sp>
      <p:grpSp>
        <p:nvGrpSpPr>
          <p:cNvPr id="12" name="Group 11">
            <a:extLst>
              <a:ext uri="{FF2B5EF4-FFF2-40B4-BE49-F238E27FC236}">
                <a16:creationId xmlns:a16="http://schemas.microsoft.com/office/drawing/2014/main" id="{B43BF503-2778-D765-1A00-5EBDBE368CE0}"/>
              </a:ext>
            </a:extLst>
          </p:cNvPr>
          <p:cNvGrpSpPr/>
          <p:nvPr/>
        </p:nvGrpSpPr>
        <p:grpSpPr>
          <a:xfrm>
            <a:off x="-841828" y="3427009"/>
            <a:ext cx="12375419" cy="1275819"/>
            <a:chOff x="-841828" y="3427009"/>
            <a:chExt cx="12375419" cy="1275819"/>
          </a:xfrm>
        </p:grpSpPr>
        <p:sp>
          <p:nvSpPr>
            <p:cNvPr id="9" name="Rectangle 8">
              <a:extLst>
                <a:ext uri="{FF2B5EF4-FFF2-40B4-BE49-F238E27FC236}">
                  <a16:creationId xmlns:a16="http://schemas.microsoft.com/office/drawing/2014/main" id="{8BF841CA-48A6-BBAF-7402-D9D04AB5615C}"/>
                </a:ext>
              </a:extLst>
            </p:cNvPr>
            <p:cNvSpPr/>
            <p:nvPr/>
          </p:nvSpPr>
          <p:spPr>
            <a:xfrm>
              <a:off x="-841828" y="3780749"/>
              <a:ext cx="11190514" cy="568340"/>
            </a:xfrm>
            <a:prstGeom prst="rect">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E71299B6-9FA6-1E2E-8B48-3EAD84453D00}"/>
                </a:ext>
              </a:extLst>
            </p:cNvPr>
            <p:cNvSpPr/>
            <p:nvPr/>
          </p:nvSpPr>
          <p:spPr>
            <a:xfrm rot="5400000">
              <a:off x="10259685" y="3428923"/>
              <a:ext cx="1275819" cy="1271992"/>
            </a:xfrm>
            <a:prstGeom prst="triangle">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CC36EE00-3203-7254-8D2C-18E4E5DE73D3}"/>
              </a:ext>
            </a:extLst>
          </p:cNvPr>
          <p:cNvSpPr txBox="1"/>
          <p:nvPr/>
        </p:nvSpPr>
        <p:spPr>
          <a:xfrm>
            <a:off x="8307675" y="3313556"/>
            <a:ext cx="1074057" cy="584775"/>
          </a:xfrm>
          <a:prstGeom prst="rect">
            <a:avLst/>
          </a:prstGeom>
          <a:noFill/>
        </p:spPr>
        <p:txBody>
          <a:bodyPr wrap="square" rtlCol="0">
            <a:spAutoFit/>
          </a:bodyPr>
          <a:lstStyle/>
          <a:p>
            <a:r>
              <a:rPr lang="en-US" sz="3200" b="1" dirty="0"/>
              <a:t>FNN</a:t>
            </a:r>
          </a:p>
        </p:txBody>
      </p:sp>
      <p:sp>
        <p:nvSpPr>
          <p:cNvPr id="14" name="TextBox 13">
            <a:extLst>
              <a:ext uri="{FF2B5EF4-FFF2-40B4-BE49-F238E27FC236}">
                <a16:creationId xmlns:a16="http://schemas.microsoft.com/office/drawing/2014/main" id="{67C9D7FE-1465-DB15-CC6C-5F5F094683D1}"/>
              </a:ext>
            </a:extLst>
          </p:cNvPr>
          <p:cNvSpPr txBox="1"/>
          <p:nvPr/>
        </p:nvSpPr>
        <p:spPr>
          <a:xfrm>
            <a:off x="4864739" y="3311412"/>
            <a:ext cx="1393356" cy="584775"/>
          </a:xfrm>
          <a:prstGeom prst="rect">
            <a:avLst/>
          </a:prstGeom>
          <a:noFill/>
        </p:spPr>
        <p:txBody>
          <a:bodyPr wrap="square" rtlCol="0">
            <a:spAutoFit/>
          </a:bodyPr>
          <a:lstStyle/>
          <a:p>
            <a:r>
              <a:rPr lang="en-US" sz="3200" b="1" dirty="0"/>
              <a:t>LSTM</a:t>
            </a:r>
          </a:p>
        </p:txBody>
      </p:sp>
      <p:sp>
        <p:nvSpPr>
          <p:cNvPr id="16" name="TextBox 15">
            <a:extLst>
              <a:ext uri="{FF2B5EF4-FFF2-40B4-BE49-F238E27FC236}">
                <a16:creationId xmlns:a16="http://schemas.microsoft.com/office/drawing/2014/main" id="{6AE5F615-DF37-6309-11CE-638B4249DB9A}"/>
              </a:ext>
            </a:extLst>
          </p:cNvPr>
          <p:cNvSpPr txBox="1"/>
          <p:nvPr/>
        </p:nvSpPr>
        <p:spPr>
          <a:xfrm>
            <a:off x="2638304" y="4261558"/>
            <a:ext cx="1271992" cy="584775"/>
          </a:xfrm>
          <a:prstGeom prst="rect">
            <a:avLst/>
          </a:prstGeom>
          <a:noFill/>
        </p:spPr>
        <p:txBody>
          <a:bodyPr wrap="square" rtlCol="0">
            <a:spAutoFit/>
          </a:bodyPr>
          <a:lstStyle/>
          <a:p>
            <a:r>
              <a:rPr lang="en-US" sz="3200" b="1" dirty="0"/>
              <a:t>GRU</a:t>
            </a:r>
          </a:p>
        </p:txBody>
      </p:sp>
      <p:sp>
        <p:nvSpPr>
          <p:cNvPr id="17" name="TextBox 16">
            <a:extLst>
              <a:ext uri="{FF2B5EF4-FFF2-40B4-BE49-F238E27FC236}">
                <a16:creationId xmlns:a16="http://schemas.microsoft.com/office/drawing/2014/main" id="{3196298C-386A-4F2C-E5EB-550BF4E9EFE1}"/>
              </a:ext>
            </a:extLst>
          </p:cNvPr>
          <p:cNvSpPr txBox="1"/>
          <p:nvPr/>
        </p:nvSpPr>
        <p:spPr>
          <a:xfrm>
            <a:off x="6935203" y="4261557"/>
            <a:ext cx="1074057" cy="584775"/>
          </a:xfrm>
          <a:prstGeom prst="rect">
            <a:avLst/>
          </a:prstGeom>
          <a:noFill/>
        </p:spPr>
        <p:txBody>
          <a:bodyPr wrap="square" rtlCol="0">
            <a:spAutoFit/>
          </a:bodyPr>
          <a:lstStyle/>
          <a:p>
            <a:r>
              <a:rPr lang="en-US" sz="3200" b="1" dirty="0"/>
              <a:t>CNN</a:t>
            </a:r>
          </a:p>
        </p:txBody>
      </p:sp>
      <p:sp>
        <p:nvSpPr>
          <p:cNvPr id="20" name="TextBox 19">
            <a:extLst>
              <a:ext uri="{FF2B5EF4-FFF2-40B4-BE49-F238E27FC236}">
                <a16:creationId xmlns:a16="http://schemas.microsoft.com/office/drawing/2014/main" id="{176C2A9E-383A-60CE-C814-6E4B6B0334B8}"/>
              </a:ext>
            </a:extLst>
          </p:cNvPr>
          <p:cNvSpPr txBox="1"/>
          <p:nvPr/>
        </p:nvSpPr>
        <p:spPr>
          <a:xfrm>
            <a:off x="8264887" y="3861448"/>
            <a:ext cx="1074057" cy="400110"/>
          </a:xfrm>
          <a:prstGeom prst="rect">
            <a:avLst/>
          </a:prstGeom>
          <a:noFill/>
        </p:spPr>
        <p:txBody>
          <a:bodyPr wrap="square">
            <a:spAutoFit/>
          </a:bodyPr>
          <a:lstStyle/>
          <a:p>
            <a:r>
              <a:rPr lang="en-US" sz="2000" b="1" dirty="0">
                <a:solidFill>
                  <a:schemeClr val="bg1"/>
                </a:solidFill>
              </a:rPr>
              <a:t>84.36 %</a:t>
            </a:r>
          </a:p>
        </p:txBody>
      </p:sp>
      <p:sp>
        <p:nvSpPr>
          <p:cNvPr id="21" name="TextBox 20">
            <a:extLst>
              <a:ext uri="{FF2B5EF4-FFF2-40B4-BE49-F238E27FC236}">
                <a16:creationId xmlns:a16="http://schemas.microsoft.com/office/drawing/2014/main" id="{A96D6EB1-F3E1-1DC8-D4B9-956231D808CA}"/>
              </a:ext>
            </a:extLst>
          </p:cNvPr>
          <p:cNvSpPr txBox="1"/>
          <p:nvPr/>
        </p:nvSpPr>
        <p:spPr>
          <a:xfrm>
            <a:off x="4918476" y="3865381"/>
            <a:ext cx="1074057" cy="400110"/>
          </a:xfrm>
          <a:prstGeom prst="rect">
            <a:avLst/>
          </a:prstGeom>
          <a:noFill/>
        </p:spPr>
        <p:txBody>
          <a:bodyPr wrap="square">
            <a:spAutoFit/>
          </a:bodyPr>
          <a:lstStyle/>
          <a:p>
            <a:r>
              <a:rPr lang="en-US" sz="2000" b="1" dirty="0">
                <a:solidFill>
                  <a:schemeClr val="bg1"/>
                </a:solidFill>
              </a:rPr>
              <a:t>81.4 %</a:t>
            </a:r>
          </a:p>
        </p:txBody>
      </p:sp>
      <p:sp>
        <p:nvSpPr>
          <p:cNvPr id="22" name="TextBox 21">
            <a:extLst>
              <a:ext uri="{FF2B5EF4-FFF2-40B4-BE49-F238E27FC236}">
                <a16:creationId xmlns:a16="http://schemas.microsoft.com/office/drawing/2014/main" id="{385B7118-786C-9E68-094F-92CFBBFB2C19}"/>
              </a:ext>
            </a:extLst>
          </p:cNvPr>
          <p:cNvSpPr txBox="1"/>
          <p:nvPr/>
        </p:nvSpPr>
        <p:spPr>
          <a:xfrm>
            <a:off x="2662438" y="3891125"/>
            <a:ext cx="1074057" cy="400110"/>
          </a:xfrm>
          <a:prstGeom prst="rect">
            <a:avLst/>
          </a:prstGeom>
          <a:noFill/>
        </p:spPr>
        <p:txBody>
          <a:bodyPr wrap="square">
            <a:spAutoFit/>
          </a:bodyPr>
          <a:lstStyle/>
          <a:p>
            <a:r>
              <a:rPr lang="en-US" sz="2000" b="1" dirty="0">
                <a:solidFill>
                  <a:schemeClr val="bg1"/>
                </a:solidFill>
              </a:rPr>
              <a:t>80.93%</a:t>
            </a:r>
          </a:p>
        </p:txBody>
      </p:sp>
      <p:sp>
        <p:nvSpPr>
          <p:cNvPr id="7" name="TextBox 6">
            <a:extLst>
              <a:ext uri="{FF2B5EF4-FFF2-40B4-BE49-F238E27FC236}">
                <a16:creationId xmlns:a16="http://schemas.microsoft.com/office/drawing/2014/main" id="{DEC77039-90E4-3015-1537-FC3EF99479A2}"/>
              </a:ext>
            </a:extLst>
          </p:cNvPr>
          <p:cNvSpPr txBox="1"/>
          <p:nvPr/>
        </p:nvSpPr>
        <p:spPr>
          <a:xfrm>
            <a:off x="6935204" y="3886131"/>
            <a:ext cx="1074057" cy="400110"/>
          </a:xfrm>
          <a:prstGeom prst="rect">
            <a:avLst/>
          </a:prstGeom>
          <a:noFill/>
        </p:spPr>
        <p:txBody>
          <a:bodyPr wrap="square">
            <a:spAutoFit/>
          </a:bodyPr>
          <a:lstStyle/>
          <a:p>
            <a:r>
              <a:rPr lang="en-US" sz="2000" b="1" dirty="0">
                <a:solidFill>
                  <a:schemeClr val="bg1"/>
                </a:solidFill>
              </a:rPr>
              <a:t>82.96 %</a:t>
            </a:r>
          </a:p>
        </p:txBody>
      </p:sp>
    </p:spTree>
    <p:extLst>
      <p:ext uri="{BB962C8B-B14F-4D97-AF65-F5344CB8AC3E}">
        <p14:creationId xmlns:p14="http://schemas.microsoft.com/office/powerpoint/2010/main" val="327795640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576A1-C1A1-7DF4-F08F-CA1CCB426A6C}"/>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7C37733-D495-AA2A-AB38-5CC638A5F313}"/>
              </a:ext>
            </a:extLst>
          </p:cNvPr>
          <p:cNvSpPr/>
          <p:nvPr/>
        </p:nvSpPr>
        <p:spPr>
          <a:xfrm>
            <a:off x="1143000" y="647699"/>
            <a:ext cx="9906000" cy="966744"/>
          </a:xfrm>
          <a:prstGeom prst="roundRect">
            <a:avLst>
              <a:gd name="adj" fmla="val 12793"/>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D9CC8FF4-FE0F-FFC0-C23D-D215E80E6076}"/>
              </a:ext>
            </a:extLst>
          </p:cNvPr>
          <p:cNvSpPr/>
          <p:nvPr/>
        </p:nvSpPr>
        <p:spPr>
          <a:xfrm>
            <a:off x="2838449" y="3446114"/>
            <a:ext cx="6515102" cy="6515102"/>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237EA9C-25D1-AEB4-7280-5AE10766C7C4}"/>
              </a:ext>
            </a:extLst>
          </p:cNvPr>
          <p:cNvSpPr/>
          <p:nvPr/>
        </p:nvSpPr>
        <p:spPr>
          <a:xfrm>
            <a:off x="10201724" y="499698"/>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52041BF7-520F-55F7-31EF-5107F44A4AB5}"/>
              </a:ext>
            </a:extLst>
          </p:cNvPr>
          <p:cNvSpPr txBox="1"/>
          <p:nvPr/>
        </p:nvSpPr>
        <p:spPr>
          <a:xfrm>
            <a:off x="4647491" y="842042"/>
            <a:ext cx="3795210" cy="523220"/>
          </a:xfrm>
          <a:prstGeom prst="rect">
            <a:avLst/>
          </a:prstGeom>
          <a:noFill/>
        </p:spPr>
        <p:txBody>
          <a:bodyPr wrap="square" rtlCol="0">
            <a:spAutoFit/>
          </a:bodyPr>
          <a:lstStyle/>
          <a:p>
            <a:r>
              <a:rPr lang="en-US" sz="2800" b="1" u="sng" dirty="0" err="1">
                <a:solidFill>
                  <a:schemeClr val="bg1"/>
                </a:solidFill>
              </a:rPr>
              <a:t>Modèles</a:t>
            </a:r>
            <a:r>
              <a:rPr lang="en-US" sz="2800" b="1" u="sng" dirty="0">
                <a:solidFill>
                  <a:schemeClr val="bg1"/>
                </a:solidFill>
              </a:rPr>
              <a:t> AI </a:t>
            </a:r>
            <a:r>
              <a:rPr lang="en-US" sz="2800" b="1" u="sng" dirty="0" err="1">
                <a:solidFill>
                  <a:schemeClr val="bg1"/>
                </a:solidFill>
              </a:rPr>
              <a:t>Testés</a:t>
            </a:r>
            <a:endParaRPr lang="en-US" sz="2800" b="1" u="sng" dirty="0">
              <a:solidFill>
                <a:schemeClr val="bg1"/>
              </a:solidFill>
            </a:endParaRPr>
          </a:p>
        </p:txBody>
      </p:sp>
      <p:sp>
        <p:nvSpPr>
          <p:cNvPr id="4" name="Oval 3">
            <a:extLst>
              <a:ext uri="{FF2B5EF4-FFF2-40B4-BE49-F238E27FC236}">
                <a16:creationId xmlns:a16="http://schemas.microsoft.com/office/drawing/2014/main" id="{BDAA729F-90A7-260D-BC61-1934896EE96D}"/>
              </a:ext>
            </a:extLst>
          </p:cNvPr>
          <p:cNvSpPr/>
          <p:nvPr/>
        </p:nvSpPr>
        <p:spPr>
          <a:xfrm>
            <a:off x="10571487" y="869461"/>
            <a:ext cx="523220" cy="523220"/>
          </a:xfrm>
          <a:prstGeom prst="ellipse">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2">
            <a:extLst>
              <a:ext uri="{FF2B5EF4-FFF2-40B4-BE49-F238E27FC236}">
                <a16:creationId xmlns:a16="http://schemas.microsoft.com/office/drawing/2014/main" id="{B7CC84AA-DCBC-6A64-1804-B372755FB418}"/>
              </a:ext>
            </a:extLst>
          </p:cNvPr>
          <p:cNvGraphicFramePr>
            <a:graphicFrameLocks noGrp="1"/>
          </p:cNvGraphicFramePr>
          <p:nvPr>
            <p:extLst>
              <p:ext uri="{D42A27DB-BD31-4B8C-83A1-F6EECF244321}">
                <p14:modId xmlns:p14="http://schemas.microsoft.com/office/powerpoint/2010/main" val="1171545337"/>
              </p:ext>
            </p:extLst>
          </p:nvPr>
        </p:nvGraphicFramePr>
        <p:xfrm>
          <a:off x="544287" y="8250427"/>
          <a:ext cx="11103426" cy="4374096"/>
        </p:xfrm>
        <a:graphic>
          <a:graphicData uri="http://schemas.openxmlformats.org/drawingml/2006/table">
            <a:tbl>
              <a:tblPr firstRow="1" bandRow="1">
                <a:effectLst/>
                <a:tableStyleId>{5C22544A-7EE6-4342-B048-85BDC9FD1C3A}</a:tableStyleId>
              </a:tblPr>
              <a:tblGrid>
                <a:gridCol w="1850571">
                  <a:extLst>
                    <a:ext uri="{9D8B030D-6E8A-4147-A177-3AD203B41FA5}">
                      <a16:colId xmlns:a16="http://schemas.microsoft.com/office/drawing/2014/main" val="1725844045"/>
                    </a:ext>
                  </a:extLst>
                </a:gridCol>
                <a:gridCol w="1850571">
                  <a:extLst>
                    <a:ext uri="{9D8B030D-6E8A-4147-A177-3AD203B41FA5}">
                      <a16:colId xmlns:a16="http://schemas.microsoft.com/office/drawing/2014/main" val="3432576776"/>
                    </a:ext>
                  </a:extLst>
                </a:gridCol>
                <a:gridCol w="1850571">
                  <a:extLst>
                    <a:ext uri="{9D8B030D-6E8A-4147-A177-3AD203B41FA5}">
                      <a16:colId xmlns:a16="http://schemas.microsoft.com/office/drawing/2014/main" val="4026720462"/>
                    </a:ext>
                  </a:extLst>
                </a:gridCol>
                <a:gridCol w="1850571">
                  <a:extLst>
                    <a:ext uri="{9D8B030D-6E8A-4147-A177-3AD203B41FA5}">
                      <a16:colId xmlns:a16="http://schemas.microsoft.com/office/drawing/2014/main" val="196311820"/>
                    </a:ext>
                  </a:extLst>
                </a:gridCol>
                <a:gridCol w="1850571">
                  <a:extLst>
                    <a:ext uri="{9D8B030D-6E8A-4147-A177-3AD203B41FA5}">
                      <a16:colId xmlns:a16="http://schemas.microsoft.com/office/drawing/2014/main" val="1772362386"/>
                    </a:ext>
                  </a:extLst>
                </a:gridCol>
                <a:gridCol w="1850571">
                  <a:extLst>
                    <a:ext uri="{9D8B030D-6E8A-4147-A177-3AD203B41FA5}">
                      <a16:colId xmlns:a16="http://schemas.microsoft.com/office/drawing/2014/main" val="583058247"/>
                    </a:ext>
                  </a:extLst>
                </a:gridCol>
              </a:tblGrid>
              <a:tr h="674448">
                <a:tc>
                  <a:txBody>
                    <a:bodyPr/>
                    <a:lstStyle/>
                    <a:p>
                      <a:pPr algn="ctr"/>
                      <a:r>
                        <a:rPr lang="en-US" sz="2800" dirty="0">
                          <a:ln>
                            <a:solidFill>
                              <a:srgbClr val="FFFFFF"/>
                            </a:solidFill>
                          </a:ln>
                          <a:solidFill>
                            <a:schemeClr val="bg1"/>
                          </a:solidFill>
                        </a:rPr>
                        <a:t>ML models</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007EA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bg1"/>
                          </a:solidFill>
                          <a:effectLst/>
                          <a:latin typeface="+mn-lt"/>
                          <a:ea typeface="+mn-ea"/>
                          <a:cs typeface="+mn-cs"/>
                        </a:rPr>
                        <a:t>Accuracy</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007EA4"/>
                    </a:solidFill>
                  </a:tcPr>
                </a:tc>
                <a:tc>
                  <a:txBody>
                    <a:bodyPr/>
                    <a:lstStyle/>
                    <a:p>
                      <a:pPr algn="ctr"/>
                      <a:r>
                        <a:rPr lang="en-US" sz="2800" dirty="0">
                          <a:ln>
                            <a:solidFill>
                              <a:srgbClr val="FFFFFF"/>
                            </a:solidFill>
                          </a:ln>
                          <a:solidFill>
                            <a:schemeClr val="bg1"/>
                          </a:solidFill>
                        </a:rPr>
                        <a:t>ML Models</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007EA4"/>
                    </a:solidFill>
                  </a:tcPr>
                </a:tc>
                <a:tc>
                  <a:txBody>
                    <a:bodyPr/>
                    <a:lstStyle/>
                    <a:p>
                      <a:pPr algn="ctr"/>
                      <a:r>
                        <a:rPr lang="en-US" sz="2800" b="1" kern="1200" dirty="0">
                          <a:solidFill>
                            <a:schemeClr val="bg1"/>
                          </a:solidFill>
                          <a:effectLst/>
                          <a:latin typeface="+mn-lt"/>
                          <a:ea typeface="+mn-ea"/>
                          <a:cs typeface="+mn-cs"/>
                        </a:rPr>
                        <a:t>Accuracy</a:t>
                      </a:r>
                      <a:endParaRPr lang="en-US" sz="2800" dirty="0">
                        <a:ln>
                          <a:solidFill>
                            <a:srgbClr val="FFFFFF"/>
                          </a:solidFill>
                        </a:ln>
                        <a:solidFill>
                          <a:schemeClr val="bg1"/>
                        </a:solidFill>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007EA4"/>
                    </a:solidFill>
                  </a:tcPr>
                </a:tc>
                <a:tc>
                  <a:txBody>
                    <a:bodyPr/>
                    <a:lstStyle/>
                    <a:p>
                      <a:pPr algn="ctr"/>
                      <a:r>
                        <a:rPr lang="en-US" sz="2800" dirty="0">
                          <a:ln>
                            <a:solidFill>
                              <a:srgbClr val="FFFFFF"/>
                            </a:solidFill>
                          </a:ln>
                          <a:solidFill>
                            <a:schemeClr val="bg1"/>
                          </a:solidFill>
                        </a:rPr>
                        <a:t>DL Models</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007EA4"/>
                    </a:solidFill>
                  </a:tcPr>
                </a:tc>
                <a:tc>
                  <a:txBody>
                    <a:bodyPr/>
                    <a:lstStyle/>
                    <a:p>
                      <a:pPr algn="ctr"/>
                      <a:r>
                        <a:rPr lang="en-US" sz="2800" b="1" kern="1200" dirty="0">
                          <a:solidFill>
                            <a:schemeClr val="bg1"/>
                          </a:solidFill>
                          <a:effectLst/>
                          <a:latin typeface="+mn-lt"/>
                          <a:ea typeface="+mn-ea"/>
                          <a:cs typeface="+mn-cs"/>
                        </a:rPr>
                        <a:t>Accuracy</a:t>
                      </a:r>
                      <a:endParaRPr lang="en-US" sz="2800" dirty="0">
                        <a:ln>
                          <a:solidFill>
                            <a:srgbClr val="FFFFFF"/>
                          </a:solidFill>
                        </a:ln>
                        <a:solidFill>
                          <a:schemeClr val="bg1"/>
                        </a:solidFill>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007EA4"/>
                    </a:solidFill>
                  </a:tcPr>
                </a:tc>
                <a:extLst>
                  <a:ext uri="{0D108BD9-81ED-4DB2-BD59-A6C34878D82A}">
                    <a16:rowId xmlns:a16="http://schemas.microsoft.com/office/drawing/2014/main" val="2668502326"/>
                  </a:ext>
                </a:extLst>
              </a:tr>
              <a:tr h="8278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Decision Tree</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0.8131</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SVM (Linear)</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0.6128</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algn="ctr"/>
                      <a:r>
                        <a:rPr lang="en-US" sz="2400" b="1" u="none" kern="1200" dirty="0">
                          <a:solidFill>
                            <a:schemeClr val="dk1"/>
                          </a:solidFill>
                          <a:effectLst/>
                          <a:latin typeface="+mn-lt"/>
                          <a:ea typeface="+mn-ea"/>
                          <a:cs typeface="+mn-cs"/>
                        </a:rPr>
                        <a:t>FNN</a:t>
                      </a:r>
                      <a:endParaRPr lang="en-US" sz="2400" b="1" u="none" dirty="0"/>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algn="ctr"/>
                      <a:r>
                        <a:rPr lang="en-US" sz="2400" b="1" u="none" kern="1200" dirty="0">
                          <a:solidFill>
                            <a:schemeClr val="dk1"/>
                          </a:solidFill>
                          <a:effectLst/>
                          <a:latin typeface="+mn-lt"/>
                          <a:ea typeface="+mn-ea"/>
                          <a:cs typeface="+mn-cs"/>
                        </a:rPr>
                        <a:t>84.36 %</a:t>
                      </a:r>
                      <a:endParaRPr lang="en-US" sz="2400" b="1" u="none" dirty="0"/>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57939316"/>
                  </a:ext>
                </a:extLst>
              </a:tr>
              <a:tr h="5874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KNN</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0.8411</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SVM (RBF)</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0.8061</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u="none" kern="1200" dirty="0">
                          <a:solidFill>
                            <a:schemeClr val="dk1"/>
                          </a:solidFill>
                          <a:effectLst/>
                          <a:latin typeface="+mn-lt"/>
                          <a:ea typeface="+mn-ea"/>
                          <a:cs typeface="+mn-cs"/>
                        </a:rPr>
                        <a:t>CNN</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u="none" kern="1200" dirty="0">
                          <a:solidFill>
                            <a:schemeClr val="dk1"/>
                          </a:solidFill>
                          <a:effectLst/>
                          <a:latin typeface="+mn-lt"/>
                          <a:ea typeface="+mn-ea"/>
                          <a:cs typeface="+mn-cs"/>
                        </a:rPr>
                        <a:t> 82.96 %</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882994547"/>
                  </a:ext>
                </a:extLst>
              </a:tr>
              <a:tr h="848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Logistic Regression</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0.3719</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SGD Classifier</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0.3236 </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algn="ctr"/>
                      <a:r>
                        <a:rPr lang="en-US" sz="2400" b="1" u="none" dirty="0"/>
                        <a:t>LSTM</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algn="ctr"/>
                      <a:r>
                        <a:rPr lang="en-US" sz="2400" b="1" u="none" dirty="0"/>
                        <a:t>81.4 %</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987522761"/>
                  </a:ext>
                </a:extLst>
              </a:tr>
              <a:tr h="5874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 Naive Bayes</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0.8010</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err="1">
                          <a:solidFill>
                            <a:schemeClr val="dk1"/>
                          </a:solidFill>
                          <a:effectLst/>
                          <a:latin typeface="+mn-lt"/>
                          <a:ea typeface="+mn-ea"/>
                          <a:cs typeface="+mn-cs"/>
                        </a:rPr>
                        <a:t>XGBoost</a:t>
                      </a:r>
                      <a:endParaRPr lang="en-US" sz="2400" b="1" kern="1200" dirty="0">
                        <a:solidFill>
                          <a:schemeClr val="dk1"/>
                        </a:solidFill>
                        <a:effectLst/>
                        <a:latin typeface="+mn-lt"/>
                        <a:ea typeface="+mn-ea"/>
                        <a:cs typeface="+mn-cs"/>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0.8442</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algn="ctr"/>
                      <a:r>
                        <a:rPr lang="en-US" sz="2400" b="1" u="none" dirty="0"/>
                        <a:t>GRU</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u="none" dirty="0"/>
                        <a:t>81.2%</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102938433"/>
                  </a:ext>
                </a:extLst>
              </a:tr>
              <a:tr h="848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Random Forest</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0.8595</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SVM (Optimized)</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0.8684</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u="none" kern="1200" dirty="0" err="1">
                          <a:solidFill>
                            <a:schemeClr val="dk1"/>
                          </a:solidFill>
                          <a:effectLst/>
                          <a:latin typeface="+mn-lt"/>
                          <a:ea typeface="+mn-ea"/>
                          <a:cs typeface="+mn-cs"/>
                        </a:rPr>
                        <a:t>ImprovedFNN</a:t>
                      </a:r>
                      <a:endParaRPr lang="en-US" sz="2400" b="1" u="none" kern="1200" dirty="0">
                        <a:solidFill>
                          <a:schemeClr val="dk1"/>
                        </a:solidFill>
                        <a:effectLst/>
                        <a:latin typeface="+mn-lt"/>
                        <a:ea typeface="+mn-ea"/>
                        <a:cs typeface="+mn-cs"/>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u="none" kern="1200" dirty="0">
                          <a:solidFill>
                            <a:schemeClr val="dk1"/>
                          </a:solidFill>
                          <a:effectLst/>
                          <a:latin typeface="+mn-lt"/>
                          <a:ea typeface="+mn-ea"/>
                          <a:cs typeface="+mn-cs"/>
                        </a:rPr>
                        <a:t>80.93%</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009181760"/>
                  </a:ext>
                </a:extLst>
              </a:tr>
            </a:tbl>
          </a:graphicData>
        </a:graphic>
      </p:graphicFrame>
      <p:grpSp>
        <p:nvGrpSpPr>
          <p:cNvPr id="2" name="Group 1">
            <a:extLst>
              <a:ext uri="{FF2B5EF4-FFF2-40B4-BE49-F238E27FC236}">
                <a16:creationId xmlns:a16="http://schemas.microsoft.com/office/drawing/2014/main" id="{60827A49-CD7E-7477-6250-E21963A6A42D}"/>
              </a:ext>
            </a:extLst>
          </p:cNvPr>
          <p:cNvGrpSpPr/>
          <p:nvPr/>
        </p:nvGrpSpPr>
        <p:grpSpPr>
          <a:xfrm>
            <a:off x="12490714" y="3427009"/>
            <a:ext cx="12375419" cy="1275819"/>
            <a:chOff x="-841828" y="3427009"/>
            <a:chExt cx="12375419" cy="1275819"/>
          </a:xfrm>
        </p:grpSpPr>
        <p:sp>
          <p:nvSpPr>
            <p:cNvPr id="5" name="Rectangle 4">
              <a:extLst>
                <a:ext uri="{FF2B5EF4-FFF2-40B4-BE49-F238E27FC236}">
                  <a16:creationId xmlns:a16="http://schemas.microsoft.com/office/drawing/2014/main" id="{A458478F-A3C2-2A03-6258-165512A1030F}"/>
                </a:ext>
              </a:extLst>
            </p:cNvPr>
            <p:cNvSpPr/>
            <p:nvPr/>
          </p:nvSpPr>
          <p:spPr>
            <a:xfrm>
              <a:off x="-841828" y="3780749"/>
              <a:ext cx="11190514" cy="568340"/>
            </a:xfrm>
            <a:prstGeom prst="rect">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4B2223C7-1EEE-058B-3D47-87A83C1EA451}"/>
                </a:ext>
              </a:extLst>
            </p:cNvPr>
            <p:cNvSpPr/>
            <p:nvPr/>
          </p:nvSpPr>
          <p:spPr>
            <a:xfrm rot="5400000">
              <a:off x="10259685" y="3428923"/>
              <a:ext cx="1275819" cy="1271992"/>
            </a:xfrm>
            <a:prstGeom prst="triangle">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539A38C9-344E-A620-0737-2F4B47120426}"/>
              </a:ext>
            </a:extLst>
          </p:cNvPr>
          <p:cNvSpPr txBox="1"/>
          <p:nvPr/>
        </p:nvSpPr>
        <p:spPr>
          <a:xfrm>
            <a:off x="1819292" y="7373264"/>
            <a:ext cx="7791416" cy="1754326"/>
          </a:xfrm>
          <a:prstGeom prst="rect">
            <a:avLst/>
          </a:prstGeom>
          <a:noFill/>
        </p:spPr>
        <p:txBody>
          <a:bodyPr wrap="square" rtlCol="0">
            <a:spAutoFit/>
          </a:bodyPr>
          <a:lstStyle/>
          <a:p>
            <a:pPr algn="ctr"/>
            <a:r>
              <a:rPr lang="fr-FR" sz="3600" b="1" dirty="0"/>
              <a:t>Le Deep Learning (DL) n’a pas surpassé les modèles classiques de Machine Learning (ML)</a:t>
            </a:r>
            <a:endParaRPr lang="en-US" sz="3600" b="1" dirty="0"/>
          </a:p>
        </p:txBody>
      </p:sp>
    </p:spTree>
    <p:extLst>
      <p:ext uri="{BB962C8B-B14F-4D97-AF65-F5344CB8AC3E}">
        <p14:creationId xmlns:p14="http://schemas.microsoft.com/office/powerpoint/2010/main" val="5466230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7.40741E-7 L 0 -0.8875 " pathEditMode="relative" rAng="0" ptsTypes="AA">
                                      <p:cBhvr>
                                        <p:cTn id="6" dur="2000" fill="hold"/>
                                        <p:tgtEl>
                                          <p:spTgt spid="23"/>
                                        </p:tgtEl>
                                        <p:attrNameLst>
                                          <p:attrName>ppt_x</p:attrName>
                                          <p:attrName>ppt_y</p:attrName>
                                        </p:attrNameLst>
                                      </p:cBhvr>
                                      <p:rCtr x="0" y="-443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09871-46DD-5147-6701-C786C97F9311}"/>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F44F588-57A8-D457-36C1-C73152FE1D85}"/>
              </a:ext>
            </a:extLst>
          </p:cNvPr>
          <p:cNvSpPr/>
          <p:nvPr/>
        </p:nvSpPr>
        <p:spPr>
          <a:xfrm>
            <a:off x="1143000" y="647699"/>
            <a:ext cx="9906000" cy="966744"/>
          </a:xfrm>
          <a:prstGeom prst="roundRect">
            <a:avLst>
              <a:gd name="adj" fmla="val 12793"/>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A8D42966-DFF6-B316-78FC-5B5548F275AC}"/>
              </a:ext>
            </a:extLst>
          </p:cNvPr>
          <p:cNvSpPr/>
          <p:nvPr/>
        </p:nvSpPr>
        <p:spPr>
          <a:xfrm>
            <a:off x="1678039" y="1836205"/>
            <a:ext cx="13614400" cy="13614400"/>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B5F01B8-2B92-A0BF-D700-0C2564BBE83E}"/>
              </a:ext>
            </a:extLst>
          </p:cNvPr>
          <p:cNvSpPr/>
          <p:nvPr/>
        </p:nvSpPr>
        <p:spPr>
          <a:xfrm>
            <a:off x="10201724" y="499698"/>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ECED15FF-6734-016C-FB61-960FA81651EB}"/>
              </a:ext>
            </a:extLst>
          </p:cNvPr>
          <p:cNvSpPr txBox="1"/>
          <p:nvPr/>
        </p:nvSpPr>
        <p:spPr>
          <a:xfrm>
            <a:off x="3411326" y="869461"/>
            <a:ext cx="5863304" cy="523220"/>
          </a:xfrm>
          <a:prstGeom prst="rect">
            <a:avLst/>
          </a:prstGeom>
          <a:noFill/>
        </p:spPr>
        <p:txBody>
          <a:bodyPr wrap="square" rtlCol="0">
            <a:spAutoFit/>
          </a:bodyPr>
          <a:lstStyle/>
          <a:p>
            <a:r>
              <a:rPr lang="fr-FR" sz="2800" b="1" u="sng" dirty="0">
                <a:solidFill>
                  <a:schemeClr val="bg1"/>
                </a:solidFill>
              </a:rPr>
              <a:t>DL ou ML ? Tout Dépend des Données</a:t>
            </a:r>
            <a:endParaRPr lang="en-US" sz="2800" b="1" u="sng" dirty="0">
              <a:solidFill>
                <a:schemeClr val="bg1"/>
              </a:solidFill>
            </a:endParaRPr>
          </a:p>
        </p:txBody>
      </p:sp>
      <p:sp>
        <p:nvSpPr>
          <p:cNvPr id="4" name="Oval 3">
            <a:extLst>
              <a:ext uri="{FF2B5EF4-FFF2-40B4-BE49-F238E27FC236}">
                <a16:creationId xmlns:a16="http://schemas.microsoft.com/office/drawing/2014/main" id="{C61E615B-A31B-AFD3-0EF2-B0D5B30B8E82}"/>
              </a:ext>
            </a:extLst>
          </p:cNvPr>
          <p:cNvSpPr/>
          <p:nvPr/>
        </p:nvSpPr>
        <p:spPr>
          <a:xfrm>
            <a:off x="2100697" y="2305703"/>
            <a:ext cx="11337542" cy="11337542"/>
          </a:xfrm>
          <a:prstGeom prst="ellipse">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2">
            <a:extLst>
              <a:ext uri="{FF2B5EF4-FFF2-40B4-BE49-F238E27FC236}">
                <a16:creationId xmlns:a16="http://schemas.microsoft.com/office/drawing/2014/main" id="{5003CFE9-1BE4-02C5-932B-0D8F9C06C0D7}"/>
              </a:ext>
            </a:extLst>
          </p:cNvPr>
          <p:cNvGraphicFramePr>
            <a:graphicFrameLocks noGrp="1"/>
          </p:cNvGraphicFramePr>
          <p:nvPr>
            <p:extLst>
              <p:ext uri="{D42A27DB-BD31-4B8C-83A1-F6EECF244321}">
                <p14:modId xmlns:p14="http://schemas.microsoft.com/office/powerpoint/2010/main" val="533440955"/>
              </p:ext>
            </p:extLst>
          </p:nvPr>
        </p:nvGraphicFramePr>
        <p:xfrm>
          <a:off x="544287" y="13569484"/>
          <a:ext cx="11103426" cy="4374096"/>
        </p:xfrm>
        <a:graphic>
          <a:graphicData uri="http://schemas.openxmlformats.org/drawingml/2006/table">
            <a:tbl>
              <a:tblPr firstRow="1" bandRow="1">
                <a:effectLst/>
                <a:tableStyleId>{5C22544A-7EE6-4342-B048-85BDC9FD1C3A}</a:tableStyleId>
              </a:tblPr>
              <a:tblGrid>
                <a:gridCol w="1850571">
                  <a:extLst>
                    <a:ext uri="{9D8B030D-6E8A-4147-A177-3AD203B41FA5}">
                      <a16:colId xmlns:a16="http://schemas.microsoft.com/office/drawing/2014/main" val="1725844045"/>
                    </a:ext>
                  </a:extLst>
                </a:gridCol>
                <a:gridCol w="1850571">
                  <a:extLst>
                    <a:ext uri="{9D8B030D-6E8A-4147-A177-3AD203B41FA5}">
                      <a16:colId xmlns:a16="http://schemas.microsoft.com/office/drawing/2014/main" val="3432576776"/>
                    </a:ext>
                  </a:extLst>
                </a:gridCol>
                <a:gridCol w="1850571">
                  <a:extLst>
                    <a:ext uri="{9D8B030D-6E8A-4147-A177-3AD203B41FA5}">
                      <a16:colId xmlns:a16="http://schemas.microsoft.com/office/drawing/2014/main" val="4026720462"/>
                    </a:ext>
                  </a:extLst>
                </a:gridCol>
                <a:gridCol w="1850571">
                  <a:extLst>
                    <a:ext uri="{9D8B030D-6E8A-4147-A177-3AD203B41FA5}">
                      <a16:colId xmlns:a16="http://schemas.microsoft.com/office/drawing/2014/main" val="196311820"/>
                    </a:ext>
                  </a:extLst>
                </a:gridCol>
                <a:gridCol w="1850571">
                  <a:extLst>
                    <a:ext uri="{9D8B030D-6E8A-4147-A177-3AD203B41FA5}">
                      <a16:colId xmlns:a16="http://schemas.microsoft.com/office/drawing/2014/main" val="1772362386"/>
                    </a:ext>
                  </a:extLst>
                </a:gridCol>
                <a:gridCol w="1850571">
                  <a:extLst>
                    <a:ext uri="{9D8B030D-6E8A-4147-A177-3AD203B41FA5}">
                      <a16:colId xmlns:a16="http://schemas.microsoft.com/office/drawing/2014/main" val="583058247"/>
                    </a:ext>
                  </a:extLst>
                </a:gridCol>
              </a:tblGrid>
              <a:tr h="674448">
                <a:tc>
                  <a:txBody>
                    <a:bodyPr/>
                    <a:lstStyle/>
                    <a:p>
                      <a:pPr algn="ctr"/>
                      <a:r>
                        <a:rPr lang="en-US" sz="2800" dirty="0">
                          <a:ln>
                            <a:solidFill>
                              <a:srgbClr val="FFFFFF"/>
                            </a:solidFill>
                          </a:ln>
                          <a:solidFill>
                            <a:schemeClr val="bg1"/>
                          </a:solidFill>
                        </a:rPr>
                        <a:t>ML models</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007EA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kern="1200" dirty="0">
                          <a:solidFill>
                            <a:schemeClr val="bg1"/>
                          </a:solidFill>
                          <a:effectLst/>
                          <a:latin typeface="+mn-lt"/>
                          <a:ea typeface="+mn-ea"/>
                          <a:cs typeface="+mn-cs"/>
                        </a:rPr>
                        <a:t>Accuracy</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007EA4"/>
                    </a:solidFill>
                  </a:tcPr>
                </a:tc>
                <a:tc>
                  <a:txBody>
                    <a:bodyPr/>
                    <a:lstStyle/>
                    <a:p>
                      <a:pPr algn="ctr"/>
                      <a:r>
                        <a:rPr lang="en-US" sz="2800" dirty="0">
                          <a:ln>
                            <a:solidFill>
                              <a:srgbClr val="FFFFFF"/>
                            </a:solidFill>
                          </a:ln>
                          <a:solidFill>
                            <a:schemeClr val="bg1"/>
                          </a:solidFill>
                        </a:rPr>
                        <a:t>ML Models</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007EA4"/>
                    </a:solidFill>
                  </a:tcPr>
                </a:tc>
                <a:tc>
                  <a:txBody>
                    <a:bodyPr/>
                    <a:lstStyle/>
                    <a:p>
                      <a:pPr algn="ctr"/>
                      <a:r>
                        <a:rPr lang="en-US" sz="2800" b="1" kern="1200" dirty="0">
                          <a:solidFill>
                            <a:schemeClr val="bg1"/>
                          </a:solidFill>
                          <a:effectLst/>
                          <a:latin typeface="+mn-lt"/>
                          <a:ea typeface="+mn-ea"/>
                          <a:cs typeface="+mn-cs"/>
                        </a:rPr>
                        <a:t>Accuracy</a:t>
                      </a:r>
                      <a:endParaRPr lang="en-US" sz="2800" dirty="0">
                        <a:ln>
                          <a:solidFill>
                            <a:srgbClr val="FFFFFF"/>
                          </a:solidFill>
                        </a:ln>
                        <a:solidFill>
                          <a:schemeClr val="bg1"/>
                        </a:solidFill>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007EA4"/>
                    </a:solidFill>
                  </a:tcPr>
                </a:tc>
                <a:tc>
                  <a:txBody>
                    <a:bodyPr/>
                    <a:lstStyle/>
                    <a:p>
                      <a:pPr algn="ctr"/>
                      <a:r>
                        <a:rPr lang="en-US" sz="2800" dirty="0">
                          <a:ln>
                            <a:solidFill>
                              <a:srgbClr val="FFFFFF"/>
                            </a:solidFill>
                          </a:ln>
                          <a:solidFill>
                            <a:schemeClr val="bg1"/>
                          </a:solidFill>
                        </a:rPr>
                        <a:t>DL Models</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007EA4"/>
                    </a:solidFill>
                  </a:tcPr>
                </a:tc>
                <a:tc>
                  <a:txBody>
                    <a:bodyPr/>
                    <a:lstStyle/>
                    <a:p>
                      <a:pPr algn="ctr"/>
                      <a:r>
                        <a:rPr lang="en-US" sz="2800" b="1" kern="1200" dirty="0">
                          <a:solidFill>
                            <a:schemeClr val="bg1"/>
                          </a:solidFill>
                          <a:effectLst/>
                          <a:latin typeface="+mn-lt"/>
                          <a:ea typeface="+mn-ea"/>
                          <a:cs typeface="+mn-cs"/>
                        </a:rPr>
                        <a:t>Accuracy</a:t>
                      </a:r>
                      <a:endParaRPr lang="en-US" sz="2800" dirty="0">
                        <a:ln>
                          <a:solidFill>
                            <a:srgbClr val="FFFFFF"/>
                          </a:solidFill>
                        </a:ln>
                        <a:solidFill>
                          <a:schemeClr val="bg1"/>
                        </a:solidFill>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007EA4"/>
                    </a:solidFill>
                  </a:tcPr>
                </a:tc>
                <a:extLst>
                  <a:ext uri="{0D108BD9-81ED-4DB2-BD59-A6C34878D82A}">
                    <a16:rowId xmlns:a16="http://schemas.microsoft.com/office/drawing/2014/main" val="2668502326"/>
                  </a:ext>
                </a:extLst>
              </a:tr>
              <a:tr h="8278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Decision Tree</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0.8131</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SVM (Linear)</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0.6128</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algn="ctr"/>
                      <a:r>
                        <a:rPr lang="en-US" sz="2400" b="1" u="none" kern="1200" dirty="0">
                          <a:solidFill>
                            <a:schemeClr val="dk1"/>
                          </a:solidFill>
                          <a:effectLst/>
                          <a:latin typeface="+mn-lt"/>
                          <a:ea typeface="+mn-ea"/>
                          <a:cs typeface="+mn-cs"/>
                        </a:rPr>
                        <a:t>FNN</a:t>
                      </a:r>
                      <a:endParaRPr lang="en-US" sz="2400" b="1" u="none" dirty="0"/>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algn="ctr"/>
                      <a:r>
                        <a:rPr lang="en-US" sz="2400" b="1" u="none" kern="1200" dirty="0">
                          <a:solidFill>
                            <a:schemeClr val="dk1"/>
                          </a:solidFill>
                          <a:effectLst/>
                          <a:latin typeface="+mn-lt"/>
                          <a:ea typeface="+mn-ea"/>
                          <a:cs typeface="+mn-cs"/>
                        </a:rPr>
                        <a:t>84.36 %</a:t>
                      </a:r>
                      <a:endParaRPr lang="en-US" sz="2400" b="1" u="none" dirty="0"/>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57939316"/>
                  </a:ext>
                </a:extLst>
              </a:tr>
              <a:tr h="5874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KNN</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0.8411</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SVM (RBF)</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0.8061</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u="none" kern="1200" dirty="0">
                          <a:solidFill>
                            <a:schemeClr val="dk1"/>
                          </a:solidFill>
                          <a:effectLst/>
                          <a:latin typeface="+mn-lt"/>
                          <a:ea typeface="+mn-ea"/>
                          <a:cs typeface="+mn-cs"/>
                        </a:rPr>
                        <a:t>CNN</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u="none" kern="1200" dirty="0">
                          <a:solidFill>
                            <a:schemeClr val="dk1"/>
                          </a:solidFill>
                          <a:effectLst/>
                          <a:latin typeface="+mn-lt"/>
                          <a:ea typeface="+mn-ea"/>
                          <a:cs typeface="+mn-cs"/>
                        </a:rPr>
                        <a:t> 82.96 %</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882994547"/>
                  </a:ext>
                </a:extLst>
              </a:tr>
              <a:tr h="848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Logistic Regression</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0.3719</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SGD Classifier</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0.3236 </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algn="ctr"/>
                      <a:r>
                        <a:rPr lang="en-US" sz="2400" b="1" u="none" dirty="0"/>
                        <a:t>LSTM</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algn="ctr"/>
                      <a:r>
                        <a:rPr lang="en-US" sz="2400" b="1" u="none" dirty="0"/>
                        <a:t>81.4 %</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987522761"/>
                  </a:ext>
                </a:extLst>
              </a:tr>
              <a:tr h="5874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 Naive Bayes</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0.8010</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err="1">
                          <a:solidFill>
                            <a:schemeClr val="dk1"/>
                          </a:solidFill>
                          <a:effectLst/>
                          <a:latin typeface="+mn-lt"/>
                          <a:ea typeface="+mn-ea"/>
                          <a:cs typeface="+mn-cs"/>
                        </a:rPr>
                        <a:t>XGBoost</a:t>
                      </a:r>
                      <a:endParaRPr lang="en-US" sz="2400" b="1" kern="1200" dirty="0">
                        <a:solidFill>
                          <a:schemeClr val="dk1"/>
                        </a:solidFill>
                        <a:effectLst/>
                        <a:latin typeface="+mn-lt"/>
                        <a:ea typeface="+mn-ea"/>
                        <a:cs typeface="+mn-cs"/>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0.8442</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algn="ctr"/>
                      <a:r>
                        <a:rPr lang="en-US" sz="2400" b="1" u="none" dirty="0"/>
                        <a:t>GRU</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u="none" dirty="0"/>
                        <a:t>81.2%</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102938433"/>
                  </a:ext>
                </a:extLst>
              </a:tr>
              <a:tr h="848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Random Forest</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0.8595</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SVM (Optimized)</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0.8684</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u="none" kern="1200" dirty="0" err="1">
                          <a:solidFill>
                            <a:schemeClr val="dk1"/>
                          </a:solidFill>
                          <a:effectLst/>
                          <a:latin typeface="+mn-lt"/>
                          <a:ea typeface="+mn-ea"/>
                          <a:cs typeface="+mn-cs"/>
                        </a:rPr>
                        <a:t>ImprovedFNN</a:t>
                      </a:r>
                      <a:endParaRPr lang="en-US" sz="2400" b="1" u="none" kern="1200" dirty="0">
                        <a:solidFill>
                          <a:schemeClr val="dk1"/>
                        </a:solidFill>
                        <a:effectLst/>
                        <a:latin typeface="+mn-lt"/>
                        <a:ea typeface="+mn-ea"/>
                        <a:cs typeface="+mn-cs"/>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u="none" kern="1200" dirty="0">
                          <a:solidFill>
                            <a:schemeClr val="dk1"/>
                          </a:solidFill>
                          <a:effectLst/>
                          <a:latin typeface="+mn-lt"/>
                          <a:ea typeface="+mn-ea"/>
                          <a:cs typeface="+mn-cs"/>
                        </a:rPr>
                        <a:t>80.93%</a:t>
                      </a: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009181760"/>
                  </a:ext>
                </a:extLst>
              </a:tr>
            </a:tbl>
          </a:graphicData>
        </a:graphic>
      </p:graphicFrame>
      <p:grpSp>
        <p:nvGrpSpPr>
          <p:cNvPr id="2" name="Group 1">
            <a:extLst>
              <a:ext uri="{FF2B5EF4-FFF2-40B4-BE49-F238E27FC236}">
                <a16:creationId xmlns:a16="http://schemas.microsoft.com/office/drawing/2014/main" id="{60F50A85-F253-6FA5-0A6E-E2CD39547498}"/>
              </a:ext>
            </a:extLst>
          </p:cNvPr>
          <p:cNvGrpSpPr/>
          <p:nvPr/>
        </p:nvGrpSpPr>
        <p:grpSpPr>
          <a:xfrm>
            <a:off x="12490714" y="3427009"/>
            <a:ext cx="12375419" cy="1275819"/>
            <a:chOff x="-841828" y="3427009"/>
            <a:chExt cx="12375419" cy="1275819"/>
          </a:xfrm>
        </p:grpSpPr>
        <p:sp>
          <p:nvSpPr>
            <p:cNvPr id="5" name="Rectangle 4">
              <a:extLst>
                <a:ext uri="{FF2B5EF4-FFF2-40B4-BE49-F238E27FC236}">
                  <a16:creationId xmlns:a16="http://schemas.microsoft.com/office/drawing/2014/main" id="{7D469621-7F65-5468-1C75-BB1DC90D13FE}"/>
                </a:ext>
              </a:extLst>
            </p:cNvPr>
            <p:cNvSpPr/>
            <p:nvPr/>
          </p:nvSpPr>
          <p:spPr>
            <a:xfrm>
              <a:off x="-841828" y="3780749"/>
              <a:ext cx="11190514" cy="568340"/>
            </a:xfrm>
            <a:prstGeom prst="rect">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FDE045EB-2492-6120-E6C6-03BC23D931BE}"/>
                </a:ext>
              </a:extLst>
            </p:cNvPr>
            <p:cNvSpPr/>
            <p:nvPr/>
          </p:nvSpPr>
          <p:spPr>
            <a:xfrm rot="5400000">
              <a:off x="10259685" y="3428923"/>
              <a:ext cx="1275819" cy="1271992"/>
            </a:xfrm>
            <a:prstGeom prst="triangle">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31F522CD-8BD3-2622-9C67-F2EB9BE2A80A}"/>
              </a:ext>
            </a:extLst>
          </p:cNvPr>
          <p:cNvSpPr txBox="1"/>
          <p:nvPr/>
        </p:nvSpPr>
        <p:spPr>
          <a:xfrm>
            <a:off x="2200292" y="2910757"/>
            <a:ext cx="7791416" cy="1754326"/>
          </a:xfrm>
          <a:prstGeom prst="rect">
            <a:avLst/>
          </a:prstGeom>
          <a:noFill/>
        </p:spPr>
        <p:txBody>
          <a:bodyPr wrap="square" rtlCol="0">
            <a:spAutoFit/>
          </a:bodyPr>
          <a:lstStyle/>
          <a:p>
            <a:pPr algn="ctr"/>
            <a:r>
              <a:rPr lang="fr-FR" sz="3600" b="1" dirty="0"/>
              <a:t>Le Deep Learning (DL) n’a pas surpassé les modèles classiques de Machine Learning (ML)</a:t>
            </a:r>
            <a:endParaRPr lang="en-US" sz="3600" b="1" dirty="0"/>
          </a:p>
        </p:txBody>
      </p:sp>
      <p:sp>
        <p:nvSpPr>
          <p:cNvPr id="9" name="TextBox 8">
            <a:extLst>
              <a:ext uri="{FF2B5EF4-FFF2-40B4-BE49-F238E27FC236}">
                <a16:creationId xmlns:a16="http://schemas.microsoft.com/office/drawing/2014/main" id="{7C0B9647-FE7E-38FC-6FD3-D0DB9B7ED436}"/>
              </a:ext>
            </a:extLst>
          </p:cNvPr>
          <p:cNvSpPr txBox="1"/>
          <p:nvPr/>
        </p:nvSpPr>
        <p:spPr>
          <a:xfrm>
            <a:off x="2200292" y="7079340"/>
            <a:ext cx="7791416" cy="2862322"/>
          </a:xfrm>
          <a:prstGeom prst="rect">
            <a:avLst/>
          </a:prstGeom>
          <a:noFill/>
        </p:spPr>
        <p:txBody>
          <a:bodyPr wrap="square" rtlCol="0">
            <a:spAutoFit/>
          </a:bodyPr>
          <a:lstStyle/>
          <a:p>
            <a:pPr algn="ctr"/>
            <a:r>
              <a:rPr lang="fr-FR" sz="3600" b="1" dirty="0"/>
              <a:t>DL nécessite beaucoup plus de données pour être efficace.</a:t>
            </a:r>
          </a:p>
          <a:p>
            <a:pPr algn="ctr"/>
            <a:r>
              <a:rPr lang="fr-FR" sz="3600" b="1" dirty="0"/>
              <a:t>Avec un </a:t>
            </a:r>
            <a:r>
              <a:rPr lang="fr-FR" sz="3600" b="1" dirty="0" err="1"/>
              <a:t>dataset</a:t>
            </a:r>
            <a:r>
              <a:rPr lang="fr-FR" sz="3600" b="1" dirty="0"/>
              <a:t> de taille moyenne :</a:t>
            </a:r>
            <a:br>
              <a:rPr lang="fr-FR" sz="3600" b="1" dirty="0"/>
            </a:br>
            <a:r>
              <a:rPr lang="fr-FR" sz="3600" b="1" dirty="0"/>
              <a:t> ML fonctionne très bien</a:t>
            </a:r>
            <a:br>
              <a:rPr lang="fr-FR" sz="3600" b="1" dirty="0"/>
            </a:br>
            <a:r>
              <a:rPr lang="fr-FR" sz="3600" b="1" dirty="0"/>
              <a:t>  DL surapprend ou généralise mal</a:t>
            </a:r>
            <a:endParaRPr lang="en-US" sz="3600" b="1" dirty="0"/>
          </a:p>
        </p:txBody>
      </p:sp>
      <p:sp>
        <p:nvSpPr>
          <p:cNvPr id="11" name="TextBox 10">
            <a:extLst>
              <a:ext uri="{FF2B5EF4-FFF2-40B4-BE49-F238E27FC236}">
                <a16:creationId xmlns:a16="http://schemas.microsoft.com/office/drawing/2014/main" id="{A5C538FB-4C4B-CE1D-09D7-EBF38D2DFF9D}"/>
              </a:ext>
            </a:extLst>
          </p:cNvPr>
          <p:cNvSpPr txBox="1"/>
          <p:nvPr/>
        </p:nvSpPr>
        <p:spPr>
          <a:xfrm>
            <a:off x="2200292" y="10411160"/>
            <a:ext cx="7791416" cy="2862322"/>
          </a:xfrm>
          <a:prstGeom prst="rect">
            <a:avLst/>
          </a:prstGeom>
          <a:noFill/>
        </p:spPr>
        <p:txBody>
          <a:bodyPr wrap="square" rtlCol="0">
            <a:spAutoFit/>
          </a:bodyPr>
          <a:lstStyle/>
          <a:p>
            <a:pPr algn="ctr"/>
            <a:r>
              <a:rPr lang="fr-FR" sz="3600" b="1" dirty="0"/>
              <a:t>Pour des données moyennes :</a:t>
            </a:r>
            <a:br>
              <a:rPr lang="fr-FR" sz="3600" b="1" dirty="0"/>
            </a:br>
            <a:r>
              <a:rPr lang="fr-FR" sz="3600" b="1" dirty="0"/>
              <a:t>  ML = Plus simple, plus rapide, plus performant</a:t>
            </a:r>
            <a:br>
              <a:rPr lang="fr-FR" sz="3600" b="1" dirty="0"/>
            </a:br>
            <a:r>
              <a:rPr lang="fr-FR" sz="3600" b="1" dirty="0"/>
              <a:t> DL = Trop complexe pour peu de données</a:t>
            </a:r>
            <a:endParaRPr lang="en-US" sz="3600" b="1" dirty="0"/>
          </a:p>
        </p:txBody>
      </p:sp>
    </p:spTree>
    <p:extLst>
      <p:ext uri="{BB962C8B-B14F-4D97-AF65-F5344CB8AC3E}">
        <p14:creationId xmlns:p14="http://schemas.microsoft.com/office/powerpoint/2010/main" val="421212129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81481E-6 L 0 0.85325 " pathEditMode="relative" rAng="0" ptsTypes="AA">
                                      <p:cBhvr>
                                        <p:cTn id="6" dur="2000" fill="hold"/>
                                        <p:tgtEl>
                                          <p:spTgt spid="3"/>
                                        </p:tgtEl>
                                        <p:attrNameLst>
                                          <p:attrName>ppt_x</p:attrName>
                                          <p:attrName>ppt_y</p:attrName>
                                        </p:attrNameLst>
                                      </p:cBhvr>
                                      <p:rCtr x="0" y="42662"/>
                                    </p:animMotion>
                                  </p:childTnLst>
                                </p:cTn>
                              </p:par>
                              <p:par>
                                <p:cTn id="7" presetID="42" presetClass="path" presetSubtype="0" accel="50000" decel="50000" fill="hold" grpId="0" nodeType="withEffect">
                                  <p:stCondLst>
                                    <p:cond delay="0"/>
                                  </p:stCondLst>
                                  <p:childTnLst>
                                    <p:animMotion origin="layout" path="M 0 -7.40741E-7 L 0 -0.68843 " pathEditMode="relative" rAng="0" ptsTypes="AA">
                                      <p:cBhvr>
                                        <p:cTn id="8" dur="2000" fill="hold"/>
                                        <p:tgtEl>
                                          <p:spTgt spid="9"/>
                                        </p:tgtEl>
                                        <p:attrNameLst>
                                          <p:attrName>ppt_x</p:attrName>
                                          <p:attrName>ppt_y</p:attrName>
                                        </p:attrNameLst>
                                      </p:cBhvr>
                                      <p:rCtr x="0" y="-34282"/>
                                    </p:animMotion>
                                  </p:childTnLst>
                                </p:cTn>
                              </p:par>
                              <p:par>
                                <p:cTn id="9" presetID="42" presetClass="path" presetSubtype="0" accel="50000" decel="50000" fill="hold" grpId="0" nodeType="withEffect">
                                  <p:stCondLst>
                                    <p:cond delay="0"/>
                                  </p:stCondLst>
                                  <p:childTnLst>
                                    <p:animMotion origin="layout" path="M -3.54167E-6 3.33333E-6 L -0.31783 -0.00579 " pathEditMode="relative" rAng="0" ptsTypes="AA">
                                      <p:cBhvr>
                                        <p:cTn id="10" dur="2000" fill="hold"/>
                                        <p:tgtEl>
                                          <p:spTgt spid="8"/>
                                        </p:tgtEl>
                                        <p:attrNameLst>
                                          <p:attrName>ppt_x</p:attrName>
                                          <p:attrName>ppt_y</p:attrName>
                                        </p:attrNameLst>
                                      </p:cBhvr>
                                      <p:rCtr x="-15898" y="-301"/>
                                    </p:animMotion>
                                  </p:childTnLst>
                                </p:cTn>
                              </p:par>
                              <p:par>
                                <p:cTn id="11" presetID="35" presetClass="path" presetSubtype="0" accel="50000" decel="50000" fill="hold" grpId="0" nodeType="withEffect">
                                  <p:stCondLst>
                                    <p:cond delay="0"/>
                                  </p:stCondLst>
                                  <p:childTnLst>
                                    <p:animMotion origin="layout" path="M 4.16667E-7 -1.48148E-6 L -0.19349 -1.48148E-6 " pathEditMode="relative" rAng="0" ptsTypes="AA">
                                      <p:cBhvr>
                                        <p:cTn id="12" dur="2000" fill="hold"/>
                                        <p:tgtEl>
                                          <p:spTgt spid="4"/>
                                        </p:tgtEl>
                                        <p:attrNameLst>
                                          <p:attrName>ppt_x</p:attrName>
                                          <p:attrName>ppt_y</p:attrName>
                                        </p:attrNameLst>
                                      </p:cBhvr>
                                      <p:rCtr x="-9674" y="0"/>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0 -0.68843 L 0 0.14421 " pathEditMode="relative" rAng="0" ptsTypes="AA">
                                      <p:cBhvr>
                                        <p:cTn id="16" dur="2000" fill="hold"/>
                                        <p:tgtEl>
                                          <p:spTgt spid="9"/>
                                        </p:tgtEl>
                                        <p:attrNameLst>
                                          <p:attrName>ppt_x</p:attrName>
                                          <p:attrName>ppt_y</p:attrName>
                                        </p:attrNameLst>
                                      </p:cBhvr>
                                      <p:rCtr x="0" y="41481"/>
                                    </p:animMotion>
                                  </p:childTnLst>
                                </p:cTn>
                              </p:par>
                              <p:par>
                                <p:cTn id="17" presetID="42" presetClass="path" presetSubtype="0" accel="50000" decel="50000" fill="hold" grpId="0" nodeType="withEffect">
                                  <p:stCondLst>
                                    <p:cond delay="0"/>
                                  </p:stCondLst>
                                  <p:childTnLst>
                                    <p:animMotion origin="layout" path="M 0 -3.7037E-7 L 0 -1.0463 " pathEditMode="relative" rAng="0" ptsTypes="AA">
                                      <p:cBhvr>
                                        <p:cTn id="18" dur="2000" fill="hold"/>
                                        <p:tgtEl>
                                          <p:spTgt spid="11"/>
                                        </p:tgtEl>
                                        <p:attrNameLst>
                                          <p:attrName>ppt_x</p:attrName>
                                          <p:attrName>ppt_y</p:attrName>
                                        </p:attrNameLst>
                                      </p:cBhvr>
                                      <p:rCtr x="0" y="-52315"/>
                                    </p:animMotion>
                                  </p:childTnLst>
                                </p:cTn>
                              </p:par>
                              <p:par>
                                <p:cTn id="19" presetID="63" presetClass="path" presetSubtype="0" accel="50000" decel="50000" fill="hold" grpId="1" nodeType="withEffect">
                                  <p:stCondLst>
                                    <p:cond delay="0"/>
                                  </p:stCondLst>
                                  <p:childTnLst>
                                    <p:animMotion origin="layout" path="M -0.19349 -1.48148E-6 L -0.12448 0.00556 " pathEditMode="relative" rAng="0" ptsTypes="AA">
                                      <p:cBhvr>
                                        <p:cTn id="20" dur="2000" fill="hold"/>
                                        <p:tgtEl>
                                          <p:spTgt spid="4"/>
                                        </p:tgtEl>
                                        <p:attrNameLst>
                                          <p:attrName>ppt_x</p:attrName>
                                          <p:attrName>ppt_y</p:attrName>
                                        </p:attrNameLst>
                                      </p:cBhvr>
                                      <p:rCtr x="3451" y="278"/>
                                    </p:animMotion>
                                  </p:childTnLst>
                                </p:cTn>
                              </p:par>
                              <p:par>
                                <p:cTn id="21" presetID="63" presetClass="path" presetSubtype="0" accel="50000" decel="50000" fill="hold" grpId="1" nodeType="withEffect">
                                  <p:stCondLst>
                                    <p:cond delay="0"/>
                                  </p:stCondLst>
                                  <p:childTnLst>
                                    <p:animMotion origin="layout" path="M -0.31783 -0.00579 L -0.19596 -0.01968 " pathEditMode="relative" rAng="0" ptsTypes="AA">
                                      <p:cBhvr>
                                        <p:cTn id="22" dur="2000" fill="hold"/>
                                        <p:tgtEl>
                                          <p:spTgt spid="8"/>
                                        </p:tgtEl>
                                        <p:attrNameLst>
                                          <p:attrName>ppt_x</p:attrName>
                                          <p:attrName>ppt_y</p:attrName>
                                        </p:attrNameLst>
                                      </p:cBhvr>
                                      <p:rCtr x="60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4" grpId="0" animBg="1"/>
      <p:bldP spid="4" grpId="1" animBg="1"/>
      <p:bldP spid="3" grpId="0"/>
      <p:bldP spid="9" grpId="0"/>
      <p:bldP spid="9" grpId="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53F78-2B3F-ACC1-35D6-7188DDB98893}"/>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898114C-C204-FB95-7C21-4292BB103B03}"/>
              </a:ext>
            </a:extLst>
          </p:cNvPr>
          <p:cNvSpPr/>
          <p:nvPr/>
        </p:nvSpPr>
        <p:spPr>
          <a:xfrm>
            <a:off x="1143000" y="647699"/>
            <a:ext cx="9906000" cy="966744"/>
          </a:xfrm>
          <a:prstGeom prst="roundRect">
            <a:avLst>
              <a:gd name="adj" fmla="val 12793"/>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377022E-B5CF-BEE4-C7A8-529C356693D0}"/>
              </a:ext>
            </a:extLst>
          </p:cNvPr>
          <p:cNvSpPr/>
          <p:nvPr/>
        </p:nvSpPr>
        <p:spPr>
          <a:xfrm>
            <a:off x="4078514" y="1836205"/>
            <a:ext cx="4034971" cy="4034971"/>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F473289-139B-D989-BB26-C5F39A4BC6FE}"/>
              </a:ext>
            </a:extLst>
          </p:cNvPr>
          <p:cNvSpPr/>
          <p:nvPr/>
        </p:nvSpPr>
        <p:spPr>
          <a:xfrm>
            <a:off x="5574388" y="-393285"/>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7F3F033-3661-ED0E-7959-241BCBE0F88A}"/>
              </a:ext>
            </a:extLst>
          </p:cNvPr>
          <p:cNvSpPr txBox="1"/>
          <p:nvPr/>
        </p:nvSpPr>
        <p:spPr>
          <a:xfrm>
            <a:off x="3812718" y="869461"/>
            <a:ext cx="5239658" cy="523220"/>
          </a:xfrm>
          <a:prstGeom prst="rect">
            <a:avLst/>
          </a:prstGeom>
          <a:noFill/>
        </p:spPr>
        <p:txBody>
          <a:bodyPr wrap="square" rtlCol="0">
            <a:spAutoFit/>
          </a:bodyPr>
          <a:lstStyle/>
          <a:p>
            <a:r>
              <a:rPr lang="en-US" sz="2800" b="1" u="sng" dirty="0">
                <a:solidFill>
                  <a:schemeClr val="bg1"/>
                </a:solidFill>
              </a:rPr>
              <a:t>Interface </a:t>
            </a:r>
            <a:r>
              <a:rPr lang="en-US" sz="2800" b="1" u="sng" dirty="0" err="1">
                <a:solidFill>
                  <a:schemeClr val="bg1"/>
                </a:solidFill>
              </a:rPr>
              <a:t>Utilisateur</a:t>
            </a:r>
            <a:r>
              <a:rPr lang="en-US" sz="2800" b="1" u="sng" dirty="0">
                <a:solidFill>
                  <a:schemeClr val="bg1"/>
                </a:solidFill>
              </a:rPr>
              <a:t> – </a:t>
            </a:r>
            <a:r>
              <a:rPr lang="en-US" sz="2800" b="1" u="sng" dirty="0" err="1">
                <a:solidFill>
                  <a:schemeClr val="bg1"/>
                </a:solidFill>
              </a:rPr>
              <a:t>Streamlit</a:t>
            </a:r>
            <a:endParaRPr lang="en-US" sz="2800" b="1" u="sng" dirty="0">
              <a:solidFill>
                <a:schemeClr val="bg1"/>
              </a:solidFill>
            </a:endParaRPr>
          </a:p>
        </p:txBody>
      </p:sp>
      <p:sp>
        <p:nvSpPr>
          <p:cNvPr id="4" name="Oval 3">
            <a:extLst>
              <a:ext uri="{FF2B5EF4-FFF2-40B4-BE49-F238E27FC236}">
                <a16:creationId xmlns:a16="http://schemas.microsoft.com/office/drawing/2014/main" id="{40ADB2DC-6A6F-C76C-9544-A400F278F4E7}"/>
              </a:ext>
            </a:extLst>
          </p:cNvPr>
          <p:cNvSpPr/>
          <p:nvPr/>
        </p:nvSpPr>
        <p:spPr>
          <a:xfrm>
            <a:off x="5499018" y="3256709"/>
            <a:ext cx="1193962" cy="1193962"/>
          </a:xfrm>
          <a:prstGeom prst="ellipse">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8FF9CEFB-7327-FD7C-E762-9B831EA7348F}"/>
              </a:ext>
            </a:extLst>
          </p:cNvPr>
          <p:cNvSpPr/>
          <p:nvPr/>
        </p:nvSpPr>
        <p:spPr>
          <a:xfrm>
            <a:off x="7022189" y="2443081"/>
            <a:ext cx="4786087"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BA91DE1-C84C-DFBA-7509-0755349AE398}"/>
              </a:ext>
            </a:extLst>
          </p:cNvPr>
          <p:cNvSpPr txBox="1"/>
          <p:nvPr/>
        </p:nvSpPr>
        <p:spPr>
          <a:xfrm>
            <a:off x="7145982" y="2510625"/>
            <a:ext cx="4662294" cy="461665"/>
          </a:xfrm>
          <a:prstGeom prst="rect">
            <a:avLst/>
          </a:prstGeom>
          <a:noFill/>
        </p:spPr>
        <p:txBody>
          <a:bodyPr wrap="square" rtlCol="0">
            <a:spAutoFit/>
          </a:bodyPr>
          <a:lstStyle/>
          <a:p>
            <a:r>
              <a:rPr lang="en-US" sz="2400" b="1" dirty="0" err="1">
                <a:solidFill>
                  <a:schemeClr val="bg1"/>
                </a:solidFill>
              </a:rPr>
              <a:t>Visualisation</a:t>
            </a:r>
            <a:r>
              <a:rPr lang="en-US" sz="2400" b="1" dirty="0">
                <a:solidFill>
                  <a:schemeClr val="bg1"/>
                </a:solidFill>
              </a:rPr>
              <a:t> des </a:t>
            </a:r>
            <a:r>
              <a:rPr lang="en-US" sz="2400" b="1" dirty="0" err="1">
                <a:solidFill>
                  <a:schemeClr val="bg1"/>
                </a:solidFill>
              </a:rPr>
              <a:t>résultats</a:t>
            </a:r>
            <a:endParaRPr lang="en-US" sz="2400" b="1" dirty="0">
              <a:solidFill>
                <a:schemeClr val="bg1"/>
              </a:solidFill>
            </a:endParaRPr>
          </a:p>
        </p:txBody>
      </p:sp>
      <p:sp>
        <p:nvSpPr>
          <p:cNvPr id="9" name="Rectangle: Rounded Corners 8">
            <a:extLst>
              <a:ext uri="{FF2B5EF4-FFF2-40B4-BE49-F238E27FC236}">
                <a16:creationId xmlns:a16="http://schemas.microsoft.com/office/drawing/2014/main" id="{D2E1D9BC-31F4-BE42-6AC2-0B9CA9E929E0}"/>
              </a:ext>
            </a:extLst>
          </p:cNvPr>
          <p:cNvSpPr/>
          <p:nvPr/>
        </p:nvSpPr>
        <p:spPr>
          <a:xfrm>
            <a:off x="3812718" y="5653944"/>
            <a:ext cx="4786087"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D153AA1-3684-4696-26C1-B50472456069}"/>
              </a:ext>
            </a:extLst>
          </p:cNvPr>
          <p:cNvSpPr txBox="1"/>
          <p:nvPr/>
        </p:nvSpPr>
        <p:spPr>
          <a:xfrm>
            <a:off x="3936511" y="5721488"/>
            <a:ext cx="4662294" cy="461665"/>
          </a:xfrm>
          <a:prstGeom prst="rect">
            <a:avLst/>
          </a:prstGeom>
          <a:noFill/>
        </p:spPr>
        <p:txBody>
          <a:bodyPr wrap="square" rtlCol="0">
            <a:spAutoFit/>
          </a:bodyPr>
          <a:lstStyle/>
          <a:p>
            <a:r>
              <a:rPr lang="en-US" sz="2400" b="1" dirty="0" err="1">
                <a:solidFill>
                  <a:schemeClr val="bg1"/>
                </a:solidFill>
              </a:rPr>
              <a:t>Sélection</a:t>
            </a:r>
            <a:r>
              <a:rPr lang="en-US" sz="2400" b="1" dirty="0">
                <a:solidFill>
                  <a:schemeClr val="bg1"/>
                </a:solidFill>
              </a:rPr>
              <a:t> </a:t>
            </a:r>
            <a:r>
              <a:rPr lang="en-US" sz="2400" b="1" dirty="0" err="1">
                <a:solidFill>
                  <a:schemeClr val="bg1"/>
                </a:solidFill>
              </a:rPr>
              <a:t>dynamique</a:t>
            </a:r>
            <a:r>
              <a:rPr lang="en-US" sz="2400" b="1" dirty="0">
                <a:solidFill>
                  <a:schemeClr val="bg1"/>
                </a:solidFill>
              </a:rPr>
              <a:t> du </a:t>
            </a:r>
            <a:r>
              <a:rPr lang="en-US" sz="2400" b="1" dirty="0" err="1">
                <a:solidFill>
                  <a:schemeClr val="bg1"/>
                </a:solidFill>
              </a:rPr>
              <a:t>classifieur</a:t>
            </a:r>
            <a:endParaRPr lang="en-US" sz="2400" b="1" dirty="0">
              <a:solidFill>
                <a:schemeClr val="bg1"/>
              </a:solidFill>
            </a:endParaRPr>
          </a:p>
        </p:txBody>
      </p:sp>
      <p:sp>
        <p:nvSpPr>
          <p:cNvPr id="12" name="Rectangle: Rounded Corners 11">
            <a:extLst>
              <a:ext uri="{FF2B5EF4-FFF2-40B4-BE49-F238E27FC236}">
                <a16:creationId xmlns:a16="http://schemas.microsoft.com/office/drawing/2014/main" id="{D7ABF235-E893-EE16-E225-7385D2BCAC68}"/>
              </a:ext>
            </a:extLst>
          </p:cNvPr>
          <p:cNvSpPr/>
          <p:nvPr/>
        </p:nvSpPr>
        <p:spPr>
          <a:xfrm>
            <a:off x="169184" y="3013708"/>
            <a:ext cx="4786087"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C0F0645-16CF-06F0-8300-ECBB49213249}"/>
              </a:ext>
            </a:extLst>
          </p:cNvPr>
          <p:cNvSpPr txBox="1"/>
          <p:nvPr/>
        </p:nvSpPr>
        <p:spPr>
          <a:xfrm>
            <a:off x="564213" y="3093117"/>
            <a:ext cx="4156172" cy="461665"/>
          </a:xfrm>
          <a:prstGeom prst="rect">
            <a:avLst/>
          </a:prstGeom>
          <a:noFill/>
        </p:spPr>
        <p:txBody>
          <a:bodyPr wrap="square" rtlCol="0">
            <a:spAutoFit/>
          </a:bodyPr>
          <a:lstStyle/>
          <a:p>
            <a:r>
              <a:rPr lang="fr-FR" sz="2400" b="1" dirty="0">
                <a:solidFill>
                  <a:srgbClr val="FFFFFF"/>
                </a:solidFill>
              </a:rPr>
              <a:t>Permet de tester les modèles</a:t>
            </a:r>
          </a:p>
        </p:txBody>
      </p:sp>
    </p:spTree>
    <p:extLst>
      <p:ext uri="{BB962C8B-B14F-4D97-AF65-F5344CB8AC3E}">
        <p14:creationId xmlns:p14="http://schemas.microsoft.com/office/powerpoint/2010/main" val="199978429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9807E-FD74-961B-3E55-3D939407689F}"/>
            </a:ext>
          </a:extLst>
        </p:cNvPr>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2A93DEFD-CA2A-58D8-6ABF-FA4BA42652F0}"/>
              </a:ext>
            </a:extLst>
          </p:cNvPr>
          <p:cNvSpPr/>
          <p:nvPr/>
        </p:nvSpPr>
        <p:spPr>
          <a:xfrm>
            <a:off x="1048516" y="758596"/>
            <a:ext cx="10091316" cy="733068"/>
          </a:xfrm>
          <a:prstGeom prst="roundRect">
            <a:avLst>
              <a:gd name="adj" fmla="val 12679"/>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13">
            <a:extLst>
              <a:ext uri="{FF2B5EF4-FFF2-40B4-BE49-F238E27FC236}">
                <a16:creationId xmlns:a16="http://schemas.microsoft.com/office/drawing/2014/main" id="{20CF584D-1646-88CD-6EA9-F69C1247620A}"/>
              </a:ext>
            </a:extLst>
          </p:cNvPr>
          <p:cNvSpPr/>
          <p:nvPr/>
        </p:nvSpPr>
        <p:spPr>
          <a:xfrm>
            <a:off x="578139" y="-1864638"/>
            <a:ext cx="2627484" cy="1426580"/>
          </a:xfrm>
          <a:custGeom>
            <a:avLst/>
            <a:gdLst/>
            <a:ahLst/>
            <a:cxnLst/>
            <a:rect l="l" t="t" r="r" b="b"/>
            <a:pathLst>
              <a:path w="3499500" h="2102548">
                <a:moveTo>
                  <a:pt x="0" y="0"/>
                </a:moveTo>
                <a:lnTo>
                  <a:pt x="3499500" y="0"/>
                </a:lnTo>
                <a:lnTo>
                  <a:pt x="3499500" y="2102548"/>
                </a:lnTo>
                <a:lnTo>
                  <a:pt x="0" y="2102548"/>
                </a:lnTo>
                <a:lnTo>
                  <a:pt x="0" y="0"/>
                </a:lnTo>
                <a:close/>
              </a:path>
            </a:pathLst>
          </a:custGeom>
          <a:blipFill>
            <a:blip r:embed="rId2"/>
            <a:stretch>
              <a:fillRect l="-1226" t="-2784" b="-1113"/>
            </a:stretch>
          </a:blipFill>
        </p:spPr>
        <p:txBody>
          <a:bodyPr/>
          <a:lstStyle/>
          <a:p>
            <a:endParaRPr lang="en-GB" dirty="0"/>
          </a:p>
        </p:txBody>
      </p:sp>
      <p:sp>
        <p:nvSpPr>
          <p:cNvPr id="7" name="Freeform 14">
            <a:extLst>
              <a:ext uri="{FF2B5EF4-FFF2-40B4-BE49-F238E27FC236}">
                <a16:creationId xmlns:a16="http://schemas.microsoft.com/office/drawing/2014/main" id="{2A389D1B-9FAA-8468-BC6B-83F4941FC96D}"/>
              </a:ext>
            </a:extLst>
          </p:cNvPr>
          <p:cNvSpPr/>
          <p:nvPr/>
        </p:nvSpPr>
        <p:spPr>
          <a:xfrm>
            <a:off x="9015540" y="-1789752"/>
            <a:ext cx="2414417" cy="1561152"/>
          </a:xfrm>
          <a:custGeom>
            <a:avLst/>
            <a:gdLst/>
            <a:ahLst/>
            <a:cxnLst/>
            <a:rect l="l" t="t" r="r" b="b"/>
            <a:pathLst>
              <a:path w="2580075" h="2139873">
                <a:moveTo>
                  <a:pt x="0" y="0"/>
                </a:moveTo>
                <a:lnTo>
                  <a:pt x="2580075" y="0"/>
                </a:lnTo>
                <a:lnTo>
                  <a:pt x="2580075" y="2139873"/>
                </a:lnTo>
                <a:lnTo>
                  <a:pt x="0" y="2139873"/>
                </a:lnTo>
                <a:lnTo>
                  <a:pt x="0" y="0"/>
                </a:lnTo>
                <a:close/>
              </a:path>
            </a:pathLst>
          </a:custGeom>
          <a:blipFill>
            <a:blip r:embed="rId3"/>
            <a:stretch>
              <a:fillRect/>
            </a:stretch>
          </a:blipFill>
        </p:spPr>
        <p:txBody>
          <a:bodyPr/>
          <a:lstStyle/>
          <a:p>
            <a:endParaRPr lang="en-US"/>
          </a:p>
        </p:txBody>
      </p:sp>
      <p:sp>
        <p:nvSpPr>
          <p:cNvPr id="9" name="TextBox 8">
            <a:extLst>
              <a:ext uri="{FF2B5EF4-FFF2-40B4-BE49-F238E27FC236}">
                <a16:creationId xmlns:a16="http://schemas.microsoft.com/office/drawing/2014/main" id="{CC5DC19B-CC5F-729A-48CA-F2E49790B1BE}"/>
              </a:ext>
            </a:extLst>
          </p:cNvPr>
          <p:cNvSpPr txBox="1"/>
          <p:nvPr/>
        </p:nvSpPr>
        <p:spPr>
          <a:xfrm>
            <a:off x="-3675087" y="4134026"/>
            <a:ext cx="4714240" cy="1655453"/>
          </a:xfrm>
          <a:prstGeom prst="rect">
            <a:avLst/>
          </a:prstGeom>
          <a:noFill/>
        </p:spPr>
        <p:txBody>
          <a:bodyPr wrap="square">
            <a:spAutoFit/>
          </a:bodyPr>
          <a:lstStyle/>
          <a:p>
            <a:pPr algn="l">
              <a:lnSpc>
                <a:spcPts val="4302"/>
              </a:lnSpc>
            </a:pPr>
            <a:r>
              <a:rPr lang="en-US" sz="1600" b="1" dirty="0" err="1">
                <a:solidFill>
                  <a:srgbClr val="000000"/>
                </a:solidFill>
                <a:latin typeface="Poppins Semi-Bold"/>
                <a:ea typeface="Poppins Semi-Bold"/>
                <a:cs typeface="Poppins Semi-Bold"/>
                <a:sym typeface="Poppins Semi-Bold"/>
              </a:rPr>
              <a:t>Réalisé</a:t>
            </a:r>
            <a:r>
              <a:rPr lang="en-US" sz="1600" b="1" dirty="0">
                <a:solidFill>
                  <a:srgbClr val="000000"/>
                </a:solidFill>
                <a:latin typeface="Poppins Semi-Bold"/>
                <a:ea typeface="Poppins Semi-Bold"/>
                <a:cs typeface="Poppins Semi-Bold"/>
                <a:sym typeface="Poppins Semi-Bold"/>
              </a:rPr>
              <a:t> par :</a:t>
            </a:r>
          </a:p>
          <a:p>
            <a:pPr marL="663493" lvl="1" indent="-331746" algn="l">
              <a:lnSpc>
                <a:spcPts val="4302"/>
              </a:lnSpc>
              <a:buFont typeface="Arial"/>
              <a:buChar char="•"/>
            </a:pPr>
            <a:r>
              <a:rPr lang="en-US" sz="1600" b="1" dirty="0">
                <a:solidFill>
                  <a:srgbClr val="000000"/>
                </a:solidFill>
                <a:latin typeface="Poppins Semi-Bold"/>
                <a:ea typeface="Poppins Semi-Bold"/>
                <a:cs typeface="Poppins Semi-Bold"/>
                <a:sym typeface="Poppins Semi-Bold"/>
              </a:rPr>
              <a:t>AHANSAL ZAKARIA</a:t>
            </a:r>
          </a:p>
          <a:p>
            <a:pPr marL="663493" lvl="1" indent="-331746" algn="l">
              <a:lnSpc>
                <a:spcPts val="4302"/>
              </a:lnSpc>
              <a:buFont typeface="Arial"/>
              <a:buChar char="•"/>
            </a:pPr>
            <a:r>
              <a:rPr lang="en-US" sz="1600" b="1" dirty="0">
                <a:solidFill>
                  <a:srgbClr val="000000"/>
                </a:solidFill>
                <a:latin typeface="Poppins Semi-Bold"/>
                <a:ea typeface="Poppins Semi-Bold"/>
                <a:cs typeface="Poppins Semi-Bold"/>
                <a:sym typeface="Poppins Semi-Bold"/>
              </a:rPr>
              <a:t>TABZIOUI OUSSAMA</a:t>
            </a:r>
          </a:p>
        </p:txBody>
      </p:sp>
      <p:sp>
        <p:nvSpPr>
          <p:cNvPr id="11" name="TextBox 10">
            <a:extLst>
              <a:ext uri="{FF2B5EF4-FFF2-40B4-BE49-F238E27FC236}">
                <a16:creationId xmlns:a16="http://schemas.microsoft.com/office/drawing/2014/main" id="{999B1AC6-716D-FD7E-D071-BB0035D6E631}"/>
              </a:ext>
            </a:extLst>
          </p:cNvPr>
          <p:cNvSpPr txBox="1"/>
          <p:nvPr/>
        </p:nvSpPr>
        <p:spPr>
          <a:xfrm>
            <a:off x="12408623" y="3839522"/>
            <a:ext cx="4632960" cy="1949957"/>
          </a:xfrm>
          <a:prstGeom prst="rect">
            <a:avLst/>
          </a:prstGeom>
          <a:noFill/>
        </p:spPr>
        <p:txBody>
          <a:bodyPr wrap="square">
            <a:spAutoFit/>
          </a:bodyPr>
          <a:lstStyle/>
          <a:p>
            <a:pPr algn="l">
              <a:lnSpc>
                <a:spcPts val="5142"/>
              </a:lnSpc>
            </a:pPr>
            <a:r>
              <a:rPr lang="en-US" sz="1800" b="1" dirty="0" err="1">
                <a:solidFill>
                  <a:srgbClr val="000000"/>
                </a:solidFill>
                <a:latin typeface="Poppins Semi-Bold"/>
                <a:ea typeface="Poppins Semi-Bold"/>
                <a:cs typeface="Poppins Semi-Bold"/>
                <a:sym typeface="Poppins Semi-Bold"/>
              </a:rPr>
              <a:t>Encadré</a:t>
            </a:r>
            <a:r>
              <a:rPr lang="en-US" sz="1800" b="1" dirty="0">
                <a:solidFill>
                  <a:srgbClr val="000000"/>
                </a:solidFill>
                <a:latin typeface="Poppins Semi-Bold"/>
                <a:ea typeface="Poppins Semi-Bold"/>
                <a:cs typeface="Poppins Semi-Bold"/>
                <a:sym typeface="Poppins Semi-Bold"/>
              </a:rPr>
              <a:t> par :</a:t>
            </a:r>
          </a:p>
          <a:p>
            <a:pPr>
              <a:lnSpc>
                <a:spcPts val="5142"/>
              </a:lnSpc>
            </a:pPr>
            <a:r>
              <a:rPr lang="en-US" sz="1800" b="1" dirty="0" err="1">
                <a:latin typeface="Poppins Semi-Bold"/>
                <a:ea typeface="Poppins Semi-Bold"/>
                <a:cs typeface="Poppins Semi-Bold"/>
                <a:sym typeface="Poppins Semi-Bold"/>
              </a:rPr>
              <a:t>Professeur</a:t>
            </a:r>
            <a:r>
              <a:rPr lang="en-US" sz="1800" b="1" dirty="0">
                <a:latin typeface="Poppins Semi-Bold"/>
                <a:ea typeface="Poppins Semi-Bold"/>
                <a:cs typeface="Poppins Semi-Bold"/>
                <a:sym typeface="Poppins Semi-Bold"/>
              </a:rPr>
              <a:t> </a:t>
            </a:r>
            <a:r>
              <a:rPr lang="en-US" b="1" dirty="0">
                <a:latin typeface="Poppins Semi-Bold"/>
                <a:ea typeface="Poppins Semi-Bold"/>
                <a:cs typeface="Poppins Semi-Bold"/>
                <a:sym typeface="Poppins Semi-Bold"/>
              </a:rPr>
              <a:t>: </a:t>
            </a:r>
            <a:r>
              <a:rPr lang="fr-FR" dirty="0">
                <a:effectLst/>
                <a:latin typeface="Arial Black" panose="020B0A04020102020204" pitchFamily="34" charset="0"/>
                <a:ea typeface="Calibri" panose="020F0502020204030204" pitchFamily="34" charset="0"/>
                <a:cs typeface="Arial" panose="020B0604020202020204" pitchFamily="34" charset="0"/>
              </a:rPr>
              <a:t>Moulay Driss El </a:t>
            </a:r>
            <a:r>
              <a:rPr lang="fr-FR" dirty="0" err="1">
                <a:effectLst/>
                <a:latin typeface="Arial Black" panose="020B0A04020102020204" pitchFamily="34" charset="0"/>
                <a:ea typeface="Calibri" panose="020F0502020204030204" pitchFamily="34" charset="0"/>
                <a:cs typeface="Arial" panose="020B0604020202020204" pitchFamily="34" charset="0"/>
              </a:rPr>
              <a:t>oudghiri</a:t>
            </a:r>
            <a:endParaRPr lang="fr-FR" dirty="0">
              <a:effectLst/>
              <a:latin typeface="Arial Black" panose="020B0A04020102020204" pitchFamily="34" charset="0"/>
              <a:ea typeface="Calibri" panose="020F0502020204030204" pitchFamily="34" charset="0"/>
              <a:cs typeface="Arial" panose="020B0604020202020204" pitchFamily="34" charset="0"/>
            </a:endParaRPr>
          </a:p>
          <a:p>
            <a:pPr>
              <a:lnSpc>
                <a:spcPts val="5142"/>
              </a:lnSpc>
            </a:pPr>
            <a:r>
              <a:rPr lang="en-US" sz="1800" b="1" dirty="0" err="1">
                <a:latin typeface="Poppins Semi-Bold"/>
                <a:ea typeface="Poppins Semi-Bold"/>
                <a:cs typeface="Poppins Semi-Bold"/>
                <a:sym typeface="Poppins Semi-Bold"/>
              </a:rPr>
              <a:t>Professeur</a:t>
            </a:r>
            <a:r>
              <a:rPr lang="en-US" sz="1800" b="1" dirty="0">
                <a:latin typeface="Poppins Semi-Bold"/>
                <a:ea typeface="Poppins Semi-Bold"/>
                <a:cs typeface="Poppins Semi-Bold"/>
                <a:sym typeface="Poppins Semi-Bold"/>
              </a:rPr>
              <a:t> </a:t>
            </a:r>
            <a:r>
              <a:rPr lang="en-US" b="1" dirty="0">
                <a:latin typeface="Poppins Semi-Bold"/>
                <a:ea typeface="Poppins Semi-Bold"/>
                <a:cs typeface="Poppins Semi-Bold"/>
                <a:sym typeface="Poppins Semi-Bold"/>
              </a:rPr>
              <a:t>: </a:t>
            </a:r>
            <a:r>
              <a:rPr lang="fr-FR" sz="1800" dirty="0">
                <a:effectLst/>
                <a:latin typeface="Arial Black" panose="020B0A04020102020204" pitchFamily="34" charset="0"/>
                <a:ea typeface="Calibri" panose="020F0502020204030204" pitchFamily="34" charset="0"/>
                <a:cs typeface="Arial" panose="020B0604020202020204" pitchFamily="34" charset="0"/>
              </a:rPr>
              <a:t>KHTOU </a:t>
            </a:r>
            <a:r>
              <a:rPr lang="fr-FR" sz="1800" dirty="0" err="1">
                <a:effectLst/>
                <a:latin typeface="Arial Black" panose="020B0A04020102020204" pitchFamily="34" charset="0"/>
                <a:ea typeface="Calibri" panose="020F0502020204030204" pitchFamily="34" charset="0"/>
                <a:cs typeface="Arial" panose="020B0604020202020204" pitchFamily="34" charset="0"/>
              </a:rPr>
              <a:t>Otmane</a:t>
            </a:r>
            <a:r>
              <a:rPr lang="fr-FR" sz="1800" dirty="0">
                <a:effectLst/>
                <a:latin typeface="Arial Black" panose="020B0A04020102020204" pitchFamily="34" charset="0"/>
                <a:ea typeface="Calibri" panose="020F0502020204030204" pitchFamily="34" charset="0"/>
                <a:cs typeface="Arial" panose="020B0604020202020204" pitchFamily="34" charset="0"/>
              </a:rPr>
              <a:t> </a:t>
            </a:r>
            <a:r>
              <a:rPr lang="fr-FR" sz="1800" dirty="0">
                <a:latin typeface="Arial Black" panose="020B0A04020102020204" pitchFamily="34" charset="0"/>
                <a:ea typeface="Calibri" panose="020F0502020204030204" pitchFamily="34" charset="0"/>
                <a:cs typeface="Arial" panose="020B0604020202020204" pitchFamily="34" charset="0"/>
              </a:rPr>
              <a:t> </a:t>
            </a:r>
            <a:endParaRPr lang="fr-FR" dirty="0">
              <a:effectLst/>
              <a:latin typeface="Arial Black" panose="020B0A04020102020204" pitchFamily="34" charset="0"/>
              <a:ea typeface="Calibri" panose="020F0502020204030204" pitchFamily="34" charset="0"/>
              <a:cs typeface="Arial" panose="020B0604020202020204" pitchFamily="34" charset="0"/>
            </a:endParaRPr>
          </a:p>
        </p:txBody>
      </p:sp>
      <p:sp>
        <p:nvSpPr>
          <p:cNvPr id="13" name="Rectangle 6">
            <a:extLst>
              <a:ext uri="{FF2B5EF4-FFF2-40B4-BE49-F238E27FC236}">
                <a16:creationId xmlns:a16="http://schemas.microsoft.com/office/drawing/2014/main" id="{BC880246-98E5-E9A9-AC0A-A64BB37E273E}"/>
              </a:ext>
            </a:extLst>
          </p:cNvPr>
          <p:cNvSpPr>
            <a:spLocks noChangeArrowheads="1"/>
          </p:cNvSpPr>
          <p:nvPr/>
        </p:nvSpPr>
        <p:spPr bwMode="auto">
          <a:xfrm>
            <a:off x="3357471" y="7123840"/>
            <a:ext cx="5473407" cy="122006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1800" b="1" i="0" u="none" strike="noStrike" cap="none" normalizeH="0" baseline="0" dirty="0">
                <a:ln>
                  <a:noFill/>
                </a:ln>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L’application de l'IA pour l'analyse et la prédiction des défauts dans les systèmes de distribution électrique </a:t>
            </a:r>
            <a:endParaRPr kumimoji="0" lang="fr-FR" altLang="en-US" sz="8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FE84D4B0-2891-0937-9641-C7A97457FD3D}"/>
              </a:ext>
            </a:extLst>
          </p:cNvPr>
          <p:cNvSpPr txBox="1"/>
          <p:nvPr/>
        </p:nvSpPr>
        <p:spPr>
          <a:xfrm>
            <a:off x="-3199912" y="6291368"/>
            <a:ext cx="3199912" cy="369332"/>
          </a:xfrm>
          <a:prstGeom prst="rect">
            <a:avLst/>
          </a:prstGeom>
          <a:noFill/>
        </p:spPr>
        <p:txBody>
          <a:bodyPr wrap="square">
            <a:spAutoFit/>
          </a:bodyPr>
          <a:lstStyle/>
          <a:p>
            <a:pPr>
              <a:tabLst>
                <a:tab pos="2986405" algn="ctr"/>
                <a:tab pos="5972810" algn="r"/>
              </a:tabLst>
            </a:pPr>
            <a:r>
              <a:rPr lang="en-US" sz="180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Annee Universitaire 2024/2025</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9890AC73-0EAF-2578-7D32-41A76DE0A4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901699" y="0"/>
            <a:ext cx="457199" cy="6858000"/>
          </a:xfrm>
          <a:prstGeom prst="rect">
            <a:avLst/>
          </a:prstGeom>
        </p:spPr>
      </p:pic>
      <p:sp>
        <p:nvSpPr>
          <p:cNvPr id="6" name="TextBox 5">
            <a:extLst>
              <a:ext uri="{FF2B5EF4-FFF2-40B4-BE49-F238E27FC236}">
                <a16:creationId xmlns:a16="http://schemas.microsoft.com/office/drawing/2014/main" id="{1EEC6D08-4C7B-00EC-9050-F55A487DD2AC}"/>
              </a:ext>
            </a:extLst>
          </p:cNvPr>
          <p:cNvSpPr txBox="1"/>
          <p:nvPr/>
        </p:nvSpPr>
        <p:spPr>
          <a:xfrm>
            <a:off x="4310738" y="884272"/>
            <a:ext cx="3570518" cy="523220"/>
          </a:xfrm>
          <a:prstGeom prst="rect">
            <a:avLst/>
          </a:prstGeom>
          <a:noFill/>
        </p:spPr>
        <p:txBody>
          <a:bodyPr wrap="square" rtlCol="0">
            <a:spAutoFit/>
          </a:bodyPr>
          <a:lstStyle/>
          <a:p>
            <a:pPr algn="ctr"/>
            <a:r>
              <a:rPr lang="en-US" sz="2800" b="1" dirty="0">
                <a:solidFill>
                  <a:schemeClr val="bg1"/>
                </a:solidFill>
              </a:rPr>
              <a:t>Introduction Générale</a:t>
            </a:r>
          </a:p>
        </p:txBody>
      </p:sp>
      <p:sp>
        <p:nvSpPr>
          <p:cNvPr id="8" name="TextBox 7">
            <a:extLst>
              <a:ext uri="{FF2B5EF4-FFF2-40B4-BE49-F238E27FC236}">
                <a16:creationId xmlns:a16="http://schemas.microsoft.com/office/drawing/2014/main" id="{6574E77D-BAEA-9004-FBF8-A6D3DFEDEAAB}"/>
              </a:ext>
            </a:extLst>
          </p:cNvPr>
          <p:cNvSpPr txBox="1"/>
          <p:nvPr/>
        </p:nvSpPr>
        <p:spPr>
          <a:xfrm>
            <a:off x="705408" y="2250049"/>
            <a:ext cx="5263916" cy="3539430"/>
          </a:xfrm>
          <a:prstGeom prst="rect">
            <a:avLst/>
          </a:prstGeom>
          <a:noFill/>
        </p:spPr>
        <p:txBody>
          <a:bodyPr wrap="square" rtlCol="0">
            <a:spAutoFit/>
          </a:bodyPr>
          <a:lstStyle/>
          <a:p>
            <a:pPr algn="ctr"/>
            <a:r>
              <a:rPr lang="fr-FR" sz="2800" dirty="0"/>
              <a:t>Dans un monde de plus en plus dépendant de l’électricité, la fiabilité des réseaux de distribution est devenue cruciale. Les interruptions peuvent avoir des conséquences graves. Or, les méthodes classiques de détection ne sont plus suffisantes.</a:t>
            </a:r>
            <a:endParaRPr lang="en-US" sz="2800" dirty="0"/>
          </a:p>
        </p:txBody>
      </p:sp>
      <p:sp>
        <p:nvSpPr>
          <p:cNvPr id="10" name="TextBox 9">
            <a:extLst>
              <a:ext uri="{FF2B5EF4-FFF2-40B4-BE49-F238E27FC236}">
                <a16:creationId xmlns:a16="http://schemas.microsoft.com/office/drawing/2014/main" id="{81B8700A-FA37-F487-5F53-4305E0196565}"/>
              </a:ext>
            </a:extLst>
          </p:cNvPr>
          <p:cNvSpPr txBox="1"/>
          <p:nvPr/>
        </p:nvSpPr>
        <p:spPr>
          <a:xfrm>
            <a:off x="578139" y="7010180"/>
            <a:ext cx="5335783" cy="2246769"/>
          </a:xfrm>
          <a:prstGeom prst="rect">
            <a:avLst/>
          </a:prstGeom>
          <a:noFill/>
        </p:spPr>
        <p:txBody>
          <a:bodyPr wrap="square" rtlCol="0">
            <a:spAutoFit/>
          </a:bodyPr>
          <a:lstStyle/>
          <a:p>
            <a:pPr algn="ctr"/>
            <a:r>
              <a:rPr lang="fr-FR" sz="2800" b="1" dirty="0"/>
              <a:t>Notre solution :</a:t>
            </a:r>
            <a:r>
              <a:rPr lang="fr-FR" sz="2800" dirty="0"/>
              <a:t> Intégrer l’intelligence artificielle pour détecter et prédire les défauts de manière automatique, rapide et fiable.</a:t>
            </a:r>
            <a:endParaRPr lang="en-US" sz="2800" dirty="0"/>
          </a:p>
        </p:txBody>
      </p:sp>
      <p:pic>
        <p:nvPicPr>
          <p:cNvPr id="5" name="Picture 4">
            <a:extLst>
              <a:ext uri="{FF2B5EF4-FFF2-40B4-BE49-F238E27FC236}">
                <a16:creationId xmlns:a16="http://schemas.microsoft.com/office/drawing/2014/main" id="{6CC91B16-AD96-5DC3-8F70-CD6DC1FAD1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78982" y="0"/>
            <a:ext cx="457200" cy="6858000"/>
          </a:xfrm>
          <a:prstGeom prst="rect">
            <a:avLst/>
          </a:prstGeom>
        </p:spPr>
      </p:pic>
      <p:sp>
        <p:nvSpPr>
          <p:cNvPr id="18" name="Oval 17">
            <a:extLst>
              <a:ext uri="{FF2B5EF4-FFF2-40B4-BE49-F238E27FC236}">
                <a16:creationId xmlns:a16="http://schemas.microsoft.com/office/drawing/2014/main" id="{C3A25D1F-030F-EF71-36C6-117F45F67F2A}"/>
              </a:ext>
            </a:extLst>
          </p:cNvPr>
          <p:cNvSpPr/>
          <p:nvPr/>
        </p:nvSpPr>
        <p:spPr>
          <a:xfrm>
            <a:off x="11018696" y="-2743797"/>
            <a:ext cx="4034971" cy="4034971"/>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6BC731F-5ED2-51D1-EEF0-464FAC4FD858}"/>
              </a:ext>
            </a:extLst>
          </p:cNvPr>
          <p:cNvSpPr/>
          <p:nvPr/>
        </p:nvSpPr>
        <p:spPr>
          <a:xfrm>
            <a:off x="578139" y="477972"/>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52E352-4D16-8462-4399-13AA9A78C5BD}"/>
              </a:ext>
            </a:extLst>
          </p:cNvPr>
          <p:cNvSpPr/>
          <p:nvPr/>
        </p:nvSpPr>
        <p:spPr>
          <a:xfrm>
            <a:off x="13373435" y="-2408292"/>
            <a:ext cx="1193962" cy="1193962"/>
          </a:xfrm>
          <a:prstGeom prst="ellipse">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ower system">
            <a:extLst>
              <a:ext uri="{FF2B5EF4-FFF2-40B4-BE49-F238E27FC236}">
                <a16:creationId xmlns:a16="http://schemas.microsoft.com/office/drawing/2014/main" id="{B1350D0C-8896-4A92-EE50-74A2B8D2EC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689" y="2669397"/>
            <a:ext cx="5335783" cy="2670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28936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6 -1.11111E-6 L 2.08333E-6 0.73218 " pathEditMode="relative" rAng="0" ptsTypes="AA">
                                      <p:cBhvr>
                                        <p:cTn id="6" dur="2000" fill="hold"/>
                                        <p:tgtEl>
                                          <p:spTgt spid="8"/>
                                        </p:tgtEl>
                                        <p:attrNameLst>
                                          <p:attrName>ppt_x</p:attrName>
                                          <p:attrName>ppt_y</p:attrName>
                                        </p:attrNameLst>
                                      </p:cBhvr>
                                      <p:rCtr x="0" y="36597"/>
                                    </p:animMotion>
                                  </p:childTnLst>
                                </p:cTn>
                              </p:par>
                              <p:par>
                                <p:cTn id="7" presetID="42" presetClass="path" presetSubtype="0" accel="50000" decel="50000" fill="hold" grpId="0" nodeType="withEffect">
                                  <p:stCondLst>
                                    <p:cond delay="0"/>
                                  </p:stCondLst>
                                  <p:childTnLst>
                                    <p:animMotion origin="layout" path="M 0.00755 0.01134 L 0.00755 -0.59977 " pathEditMode="relative" rAng="0" ptsTypes="AA">
                                      <p:cBhvr>
                                        <p:cTn id="8" dur="2000" fill="hold"/>
                                        <p:tgtEl>
                                          <p:spTgt spid="10"/>
                                        </p:tgtEl>
                                        <p:attrNameLst>
                                          <p:attrName>ppt_x</p:attrName>
                                          <p:attrName>ppt_y</p:attrName>
                                        </p:attrNameLst>
                                      </p:cBhvr>
                                      <p:rCtr x="0" y="-3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801A2-9125-9AF7-2374-8AB892DF27CC}"/>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B64CE42-F8D9-A52F-CE34-DEA8A008F4DA}"/>
              </a:ext>
            </a:extLst>
          </p:cNvPr>
          <p:cNvSpPr/>
          <p:nvPr/>
        </p:nvSpPr>
        <p:spPr>
          <a:xfrm>
            <a:off x="1143000" y="647699"/>
            <a:ext cx="9906000" cy="966744"/>
          </a:xfrm>
          <a:prstGeom prst="roundRect">
            <a:avLst>
              <a:gd name="adj" fmla="val 12793"/>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8A43DCB-5994-40F1-7DEA-5BDF110EEAF6}"/>
              </a:ext>
            </a:extLst>
          </p:cNvPr>
          <p:cNvSpPr/>
          <p:nvPr/>
        </p:nvSpPr>
        <p:spPr>
          <a:xfrm>
            <a:off x="-1175658" y="-3417967"/>
            <a:ext cx="14543316" cy="1454331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28EF030-5D16-D98B-4518-9391DE9F67AD}"/>
              </a:ext>
            </a:extLst>
          </p:cNvPr>
          <p:cNvSpPr/>
          <p:nvPr/>
        </p:nvSpPr>
        <p:spPr>
          <a:xfrm>
            <a:off x="12276815" y="-883408"/>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7EAEB595-143F-527B-1EDA-DC3D94A6264A}"/>
              </a:ext>
            </a:extLst>
          </p:cNvPr>
          <p:cNvSpPr txBox="1"/>
          <p:nvPr/>
        </p:nvSpPr>
        <p:spPr>
          <a:xfrm>
            <a:off x="3812718" y="-4517723"/>
            <a:ext cx="5239658" cy="523220"/>
          </a:xfrm>
          <a:prstGeom prst="rect">
            <a:avLst/>
          </a:prstGeom>
          <a:noFill/>
        </p:spPr>
        <p:txBody>
          <a:bodyPr wrap="square" rtlCol="0">
            <a:spAutoFit/>
          </a:bodyPr>
          <a:lstStyle/>
          <a:p>
            <a:r>
              <a:rPr lang="en-US" sz="2800" b="1" u="sng" dirty="0">
                <a:solidFill>
                  <a:schemeClr val="bg1"/>
                </a:solidFill>
              </a:rPr>
              <a:t>Interface </a:t>
            </a:r>
            <a:r>
              <a:rPr lang="en-US" sz="2800" b="1" u="sng" dirty="0" err="1">
                <a:solidFill>
                  <a:schemeClr val="bg1"/>
                </a:solidFill>
              </a:rPr>
              <a:t>Utilisateur</a:t>
            </a:r>
            <a:r>
              <a:rPr lang="en-US" sz="2800" b="1" u="sng" dirty="0">
                <a:solidFill>
                  <a:schemeClr val="bg1"/>
                </a:solidFill>
              </a:rPr>
              <a:t> – </a:t>
            </a:r>
            <a:r>
              <a:rPr lang="en-US" sz="2800" b="1" u="sng" dirty="0" err="1">
                <a:solidFill>
                  <a:schemeClr val="bg1"/>
                </a:solidFill>
              </a:rPr>
              <a:t>Streamlit</a:t>
            </a:r>
            <a:endParaRPr lang="en-US" sz="2800" b="1" u="sng" dirty="0">
              <a:solidFill>
                <a:schemeClr val="bg1"/>
              </a:solidFill>
            </a:endParaRPr>
          </a:p>
        </p:txBody>
      </p:sp>
      <p:sp>
        <p:nvSpPr>
          <p:cNvPr id="4" name="Oval 3">
            <a:extLst>
              <a:ext uri="{FF2B5EF4-FFF2-40B4-BE49-F238E27FC236}">
                <a16:creationId xmlns:a16="http://schemas.microsoft.com/office/drawing/2014/main" id="{FB7F32A4-45F4-1B0D-5768-DDC5C52E72D0}"/>
              </a:ext>
            </a:extLst>
          </p:cNvPr>
          <p:cNvSpPr/>
          <p:nvPr/>
        </p:nvSpPr>
        <p:spPr>
          <a:xfrm>
            <a:off x="3519861" y="852861"/>
            <a:ext cx="5152278" cy="5152278"/>
          </a:xfrm>
          <a:prstGeom prst="ellipse">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3F8C10C3-45DB-DBCF-B44A-D2094D8CC904}"/>
              </a:ext>
            </a:extLst>
          </p:cNvPr>
          <p:cNvSpPr/>
          <p:nvPr/>
        </p:nvSpPr>
        <p:spPr>
          <a:xfrm>
            <a:off x="14670713" y="2443081"/>
            <a:ext cx="4786087"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65ED7A9-6389-6814-7A97-15117A5215DD}"/>
              </a:ext>
            </a:extLst>
          </p:cNvPr>
          <p:cNvSpPr txBox="1"/>
          <p:nvPr/>
        </p:nvSpPr>
        <p:spPr>
          <a:xfrm>
            <a:off x="14794506" y="2510625"/>
            <a:ext cx="4662294" cy="461665"/>
          </a:xfrm>
          <a:prstGeom prst="rect">
            <a:avLst/>
          </a:prstGeom>
          <a:noFill/>
        </p:spPr>
        <p:txBody>
          <a:bodyPr wrap="square" rtlCol="0">
            <a:spAutoFit/>
          </a:bodyPr>
          <a:lstStyle/>
          <a:p>
            <a:r>
              <a:rPr lang="en-US" sz="2400" b="1" dirty="0" err="1">
                <a:solidFill>
                  <a:schemeClr val="bg1"/>
                </a:solidFill>
              </a:rPr>
              <a:t>Visualisation</a:t>
            </a:r>
            <a:r>
              <a:rPr lang="en-US" sz="2400" b="1" dirty="0">
                <a:solidFill>
                  <a:schemeClr val="bg1"/>
                </a:solidFill>
              </a:rPr>
              <a:t> des </a:t>
            </a:r>
            <a:r>
              <a:rPr lang="en-US" sz="2400" b="1" dirty="0" err="1">
                <a:solidFill>
                  <a:schemeClr val="bg1"/>
                </a:solidFill>
              </a:rPr>
              <a:t>résultats</a:t>
            </a:r>
            <a:endParaRPr lang="en-US" sz="2400" b="1" dirty="0">
              <a:solidFill>
                <a:schemeClr val="bg1"/>
              </a:solidFill>
            </a:endParaRPr>
          </a:p>
        </p:txBody>
      </p:sp>
      <p:sp>
        <p:nvSpPr>
          <p:cNvPr id="9" name="Rectangle: Rounded Corners 8">
            <a:extLst>
              <a:ext uri="{FF2B5EF4-FFF2-40B4-BE49-F238E27FC236}">
                <a16:creationId xmlns:a16="http://schemas.microsoft.com/office/drawing/2014/main" id="{3C7C54FE-9268-D388-99F1-6EBEEFBE9264}"/>
              </a:ext>
            </a:extLst>
          </p:cNvPr>
          <p:cNvSpPr/>
          <p:nvPr/>
        </p:nvSpPr>
        <p:spPr>
          <a:xfrm>
            <a:off x="3812718" y="11279567"/>
            <a:ext cx="4786087"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2EB4FE4-BEBD-8968-3AEA-9CF6F59A0DF1}"/>
              </a:ext>
            </a:extLst>
          </p:cNvPr>
          <p:cNvSpPr txBox="1"/>
          <p:nvPr/>
        </p:nvSpPr>
        <p:spPr>
          <a:xfrm>
            <a:off x="3936511" y="11347111"/>
            <a:ext cx="4662294" cy="461665"/>
          </a:xfrm>
          <a:prstGeom prst="rect">
            <a:avLst/>
          </a:prstGeom>
          <a:noFill/>
        </p:spPr>
        <p:txBody>
          <a:bodyPr wrap="square" rtlCol="0">
            <a:spAutoFit/>
          </a:bodyPr>
          <a:lstStyle/>
          <a:p>
            <a:r>
              <a:rPr lang="en-US" sz="2400" b="1" dirty="0" err="1">
                <a:solidFill>
                  <a:schemeClr val="bg1"/>
                </a:solidFill>
              </a:rPr>
              <a:t>Sélection</a:t>
            </a:r>
            <a:r>
              <a:rPr lang="en-US" sz="2400" b="1" dirty="0">
                <a:solidFill>
                  <a:schemeClr val="bg1"/>
                </a:solidFill>
              </a:rPr>
              <a:t> </a:t>
            </a:r>
            <a:r>
              <a:rPr lang="en-US" sz="2400" b="1" dirty="0" err="1">
                <a:solidFill>
                  <a:schemeClr val="bg1"/>
                </a:solidFill>
              </a:rPr>
              <a:t>dynamique</a:t>
            </a:r>
            <a:r>
              <a:rPr lang="en-US" sz="2400" b="1" dirty="0">
                <a:solidFill>
                  <a:schemeClr val="bg1"/>
                </a:solidFill>
              </a:rPr>
              <a:t> du </a:t>
            </a:r>
            <a:r>
              <a:rPr lang="en-US" sz="2400" b="1" dirty="0" err="1">
                <a:solidFill>
                  <a:schemeClr val="bg1"/>
                </a:solidFill>
              </a:rPr>
              <a:t>classifieur</a:t>
            </a:r>
            <a:endParaRPr lang="en-US" sz="2400" b="1" dirty="0">
              <a:solidFill>
                <a:schemeClr val="bg1"/>
              </a:solidFill>
            </a:endParaRPr>
          </a:p>
        </p:txBody>
      </p:sp>
      <p:sp>
        <p:nvSpPr>
          <p:cNvPr id="12" name="Rectangle: Rounded Corners 11">
            <a:extLst>
              <a:ext uri="{FF2B5EF4-FFF2-40B4-BE49-F238E27FC236}">
                <a16:creationId xmlns:a16="http://schemas.microsoft.com/office/drawing/2014/main" id="{8659593A-FA76-6940-52BD-210AA8FCF785}"/>
              </a:ext>
            </a:extLst>
          </p:cNvPr>
          <p:cNvSpPr/>
          <p:nvPr/>
        </p:nvSpPr>
        <p:spPr>
          <a:xfrm>
            <a:off x="-7419658" y="3013708"/>
            <a:ext cx="4786087"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20D28A1-50F8-14B7-C407-5FB779F231B4}"/>
              </a:ext>
            </a:extLst>
          </p:cNvPr>
          <p:cNvSpPr txBox="1"/>
          <p:nvPr/>
        </p:nvSpPr>
        <p:spPr>
          <a:xfrm>
            <a:off x="-7024629" y="3093117"/>
            <a:ext cx="4156172" cy="461665"/>
          </a:xfrm>
          <a:prstGeom prst="rect">
            <a:avLst/>
          </a:prstGeom>
          <a:noFill/>
        </p:spPr>
        <p:txBody>
          <a:bodyPr wrap="square" rtlCol="0">
            <a:spAutoFit/>
          </a:bodyPr>
          <a:lstStyle/>
          <a:p>
            <a:r>
              <a:rPr lang="fr-FR" sz="2400" b="1" dirty="0">
                <a:solidFill>
                  <a:srgbClr val="FFFFFF"/>
                </a:solidFill>
              </a:rPr>
              <a:t>Permet de tester les modèles</a:t>
            </a:r>
          </a:p>
        </p:txBody>
      </p:sp>
    </p:spTree>
    <p:extLst>
      <p:ext uri="{BB962C8B-B14F-4D97-AF65-F5344CB8AC3E}">
        <p14:creationId xmlns:p14="http://schemas.microsoft.com/office/powerpoint/2010/main" val="237116775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A7739-C848-2753-3DD3-7440996AE791}"/>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F9F8511-AC4E-89FD-B150-4C4A9B79EDE8}"/>
              </a:ext>
            </a:extLst>
          </p:cNvPr>
          <p:cNvSpPr/>
          <p:nvPr/>
        </p:nvSpPr>
        <p:spPr>
          <a:xfrm>
            <a:off x="1143000" y="647698"/>
            <a:ext cx="9906000" cy="5361639"/>
          </a:xfrm>
          <a:prstGeom prst="roundRect">
            <a:avLst>
              <a:gd name="adj" fmla="val 12793"/>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2987C64-1388-4EFC-ED7E-CCE20F9F58A2}"/>
              </a:ext>
            </a:extLst>
          </p:cNvPr>
          <p:cNvSpPr/>
          <p:nvPr/>
        </p:nvSpPr>
        <p:spPr>
          <a:xfrm>
            <a:off x="-904450" y="4443692"/>
            <a:ext cx="4034971" cy="4034971"/>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A0B134E-E881-9574-2A5E-3ADA203D3732}"/>
              </a:ext>
            </a:extLst>
          </p:cNvPr>
          <p:cNvSpPr/>
          <p:nvPr/>
        </p:nvSpPr>
        <p:spPr>
          <a:xfrm>
            <a:off x="10027553" y="398098"/>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378FB65A-9270-375C-A81F-46E86F7526A5}"/>
              </a:ext>
            </a:extLst>
          </p:cNvPr>
          <p:cNvSpPr txBox="1"/>
          <p:nvPr/>
        </p:nvSpPr>
        <p:spPr>
          <a:xfrm>
            <a:off x="4685844" y="848663"/>
            <a:ext cx="2820311" cy="523220"/>
          </a:xfrm>
          <a:prstGeom prst="rect">
            <a:avLst/>
          </a:prstGeom>
          <a:noFill/>
        </p:spPr>
        <p:txBody>
          <a:bodyPr wrap="square" rtlCol="0">
            <a:spAutoFit/>
          </a:bodyPr>
          <a:lstStyle/>
          <a:p>
            <a:r>
              <a:rPr lang="en-US" sz="2800" b="1" u="sng" dirty="0" err="1">
                <a:solidFill>
                  <a:schemeClr val="bg1"/>
                </a:solidFill>
              </a:rPr>
              <a:t>Limites</a:t>
            </a:r>
            <a:r>
              <a:rPr lang="en-US" sz="2800" b="1" u="sng" dirty="0">
                <a:solidFill>
                  <a:schemeClr val="bg1"/>
                </a:solidFill>
              </a:rPr>
              <a:t> du Travail</a:t>
            </a:r>
          </a:p>
        </p:txBody>
      </p:sp>
      <p:sp>
        <p:nvSpPr>
          <p:cNvPr id="4" name="Oval 3">
            <a:extLst>
              <a:ext uri="{FF2B5EF4-FFF2-40B4-BE49-F238E27FC236}">
                <a16:creationId xmlns:a16="http://schemas.microsoft.com/office/drawing/2014/main" id="{A31B09B3-2D52-71C0-4BF1-5E9B26377DE1}"/>
              </a:ext>
            </a:extLst>
          </p:cNvPr>
          <p:cNvSpPr/>
          <p:nvPr/>
        </p:nvSpPr>
        <p:spPr>
          <a:xfrm>
            <a:off x="516054" y="5864196"/>
            <a:ext cx="1193962" cy="1193962"/>
          </a:xfrm>
          <a:prstGeom prst="ellipse">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3AA37DF-1FAA-C29F-496D-F0C1DF26140A}"/>
              </a:ext>
            </a:extLst>
          </p:cNvPr>
          <p:cNvSpPr txBox="1"/>
          <p:nvPr/>
        </p:nvSpPr>
        <p:spPr>
          <a:xfrm>
            <a:off x="2656169" y="2414308"/>
            <a:ext cx="7371384" cy="1815882"/>
          </a:xfrm>
          <a:prstGeom prst="rect">
            <a:avLst/>
          </a:prstGeom>
          <a:noFill/>
        </p:spPr>
        <p:txBody>
          <a:bodyPr wrap="square" rtlCol="0">
            <a:spAutoFit/>
          </a:bodyPr>
          <a:lstStyle/>
          <a:p>
            <a:pPr marL="514350" indent="-514350" algn="ctr">
              <a:buFont typeface="+mj-lt"/>
              <a:buAutoNum type="arabicPeriod"/>
            </a:pPr>
            <a:r>
              <a:rPr lang="en-US" sz="2800" b="1" dirty="0">
                <a:solidFill>
                  <a:srgbClr val="FFFFFF"/>
                </a:solidFill>
              </a:rPr>
              <a:t>Données </a:t>
            </a:r>
            <a:r>
              <a:rPr lang="en-US" sz="2800" b="1" dirty="0" err="1">
                <a:solidFill>
                  <a:srgbClr val="FFFFFF"/>
                </a:solidFill>
              </a:rPr>
              <a:t>simulées</a:t>
            </a:r>
            <a:r>
              <a:rPr lang="en-US" sz="2800" b="1" dirty="0">
                <a:solidFill>
                  <a:srgbClr val="FFFFFF"/>
                </a:solidFill>
              </a:rPr>
              <a:t>, non </a:t>
            </a:r>
            <a:r>
              <a:rPr lang="en-US" sz="2800" b="1" dirty="0" err="1">
                <a:solidFill>
                  <a:srgbClr val="FFFFFF"/>
                </a:solidFill>
              </a:rPr>
              <a:t>réelles</a:t>
            </a:r>
            <a:endParaRPr lang="en-US" sz="2800" b="1" dirty="0">
              <a:solidFill>
                <a:srgbClr val="FFFFFF"/>
              </a:solidFill>
            </a:endParaRPr>
          </a:p>
          <a:p>
            <a:pPr marL="514350" indent="-514350" algn="ctr">
              <a:buFont typeface="+mj-lt"/>
              <a:buAutoNum type="arabicPeriod"/>
            </a:pPr>
            <a:r>
              <a:rPr lang="en-US" sz="2800" b="1" dirty="0">
                <a:solidFill>
                  <a:srgbClr val="FFFFFF"/>
                </a:solidFill>
              </a:rPr>
              <a:t>Classes </a:t>
            </a:r>
            <a:r>
              <a:rPr lang="en-US" sz="2800" b="1" dirty="0" err="1">
                <a:solidFill>
                  <a:srgbClr val="FFFFFF"/>
                </a:solidFill>
              </a:rPr>
              <a:t>minoritaires</a:t>
            </a:r>
            <a:r>
              <a:rPr lang="en-US" sz="2800" b="1" dirty="0">
                <a:solidFill>
                  <a:srgbClr val="FFFFFF"/>
                </a:solidFill>
              </a:rPr>
              <a:t> sous-</a:t>
            </a:r>
            <a:r>
              <a:rPr lang="en-US" sz="2800" b="1" dirty="0" err="1">
                <a:solidFill>
                  <a:srgbClr val="FFFFFF"/>
                </a:solidFill>
              </a:rPr>
              <a:t>représentées</a:t>
            </a:r>
            <a:endParaRPr lang="en-US" sz="2800" b="1" dirty="0">
              <a:solidFill>
                <a:srgbClr val="FFFFFF"/>
              </a:solidFill>
            </a:endParaRPr>
          </a:p>
          <a:p>
            <a:pPr marL="514350" indent="-514350" algn="ctr">
              <a:buFont typeface="+mj-lt"/>
              <a:buAutoNum type="arabicPeriod"/>
            </a:pPr>
            <a:r>
              <a:rPr lang="en-US" sz="2800" b="1" dirty="0" err="1">
                <a:solidFill>
                  <a:srgbClr val="FFFFFF"/>
                </a:solidFill>
              </a:rPr>
              <a:t>Modèles</a:t>
            </a:r>
            <a:r>
              <a:rPr lang="en-US" sz="2800" b="1" dirty="0">
                <a:solidFill>
                  <a:srgbClr val="FFFFFF"/>
                </a:solidFill>
              </a:rPr>
              <a:t> </a:t>
            </a:r>
            <a:r>
              <a:rPr lang="en-US" sz="2800" b="1" dirty="0" err="1">
                <a:solidFill>
                  <a:srgbClr val="FFFFFF"/>
                </a:solidFill>
              </a:rPr>
              <a:t>sensibles</a:t>
            </a:r>
            <a:r>
              <a:rPr lang="en-US" sz="2800" b="1" dirty="0">
                <a:solidFill>
                  <a:srgbClr val="FFFFFF"/>
                </a:solidFill>
              </a:rPr>
              <a:t> aux </a:t>
            </a:r>
            <a:r>
              <a:rPr lang="en-US" sz="2800" b="1" dirty="0" err="1">
                <a:solidFill>
                  <a:srgbClr val="FFFFFF"/>
                </a:solidFill>
              </a:rPr>
              <a:t>paramètres</a:t>
            </a:r>
            <a:endParaRPr lang="en-US" sz="2800" b="1" dirty="0">
              <a:solidFill>
                <a:srgbClr val="FFFFFF"/>
              </a:solidFill>
            </a:endParaRPr>
          </a:p>
          <a:p>
            <a:pPr marL="514350" indent="-514350" algn="ctr">
              <a:buFont typeface="+mj-lt"/>
              <a:buAutoNum type="arabicPeriod"/>
            </a:pPr>
            <a:r>
              <a:rPr lang="fr-FR" sz="2800" b="1" dirty="0">
                <a:solidFill>
                  <a:srgbClr val="FFFFFF"/>
                </a:solidFill>
              </a:rPr>
              <a:t>Time computationnel élevé (GRU, LSTM)</a:t>
            </a:r>
          </a:p>
        </p:txBody>
      </p:sp>
      <p:sp>
        <p:nvSpPr>
          <p:cNvPr id="3" name="TextBox 2">
            <a:extLst>
              <a:ext uri="{FF2B5EF4-FFF2-40B4-BE49-F238E27FC236}">
                <a16:creationId xmlns:a16="http://schemas.microsoft.com/office/drawing/2014/main" id="{EA79CF73-5306-B308-7397-11FA85DA57EA}"/>
              </a:ext>
            </a:extLst>
          </p:cNvPr>
          <p:cNvSpPr txBox="1"/>
          <p:nvPr/>
        </p:nvSpPr>
        <p:spPr>
          <a:xfrm>
            <a:off x="13049279" y="2905780"/>
            <a:ext cx="6255657" cy="523220"/>
          </a:xfrm>
          <a:prstGeom prst="rect">
            <a:avLst/>
          </a:prstGeom>
          <a:noFill/>
        </p:spPr>
        <p:txBody>
          <a:bodyPr wrap="square" rtlCol="0">
            <a:spAutoFit/>
          </a:bodyPr>
          <a:lstStyle/>
          <a:p>
            <a:r>
              <a:rPr lang="en-US" sz="2800" dirty="0"/>
              <a:t>SVM &gt; RF ≈ XGB &gt; KNN &gt; </a:t>
            </a:r>
            <a:r>
              <a:rPr lang="en-US" sz="2800" dirty="0" err="1"/>
              <a:t>autres</a:t>
            </a:r>
            <a:endParaRPr lang="en-US" sz="2800" dirty="0"/>
          </a:p>
        </p:txBody>
      </p:sp>
    </p:spTree>
    <p:extLst>
      <p:ext uri="{BB962C8B-B14F-4D97-AF65-F5344CB8AC3E}">
        <p14:creationId xmlns:p14="http://schemas.microsoft.com/office/powerpoint/2010/main" val="80796930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D4847-7F1D-C7B2-F211-6CFDBDE2D371}"/>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BD4EE69-1566-E585-558C-73BE44F782EC}"/>
              </a:ext>
            </a:extLst>
          </p:cNvPr>
          <p:cNvSpPr/>
          <p:nvPr/>
        </p:nvSpPr>
        <p:spPr>
          <a:xfrm>
            <a:off x="1143000" y="647699"/>
            <a:ext cx="9906000" cy="966744"/>
          </a:xfrm>
          <a:prstGeom prst="roundRect">
            <a:avLst>
              <a:gd name="adj" fmla="val 12793"/>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661C9114-6544-DC92-CE20-094406AEA52A}"/>
              </a:ext>
            </a:extLst>
          </p:cNvPr>
          <p:cNvSpPr/>
          <p:nvPr/>
        </p:nvSpPr>
        <p:spPr>
          <a:xfrm>
            <a:off x="-1886839" y="4588834"/>
            <a:ext cx="4034971" cy="4034971"/>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CBBC82-D855-F700-13DD-C8B6CAC11A05}"/>
              </a:ext>
            </a:extLst>
          </p:cNvPr>
          <p:cNvSpPr/>
          <p:nvPr/>
        </p:nvSpPr>
        <p:spPr>
          <a:xfrm>
            <a:off x="10201724" y="499698"/>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C8F571AC-E28D-64E9-4DE7-DCAB962EA9AC}"/>
              </a:ext>
            </a:extLst>
          </p:cNvPr>
          <p:cNvSpPr txBox="1"/>
          <p:nvPr/>
        </p:nvSpPr>
        <p:spPr>
          <a:xfrm>
            <a:off x="5179103" y="869461"/>
            <a:ext cx="1833793" cy="523220"/>
          </a:xfrm>
          <a:prstGeom prst="rect">
            <a:avLst/>
          </a:prstGeom>
          <a:noFill/>
        </p:spPr>
        <p:txBody>
          <a:bodyPr wrap="square" rtlCol="0">
            <a:spAutoFit/>
          </a:bodyPr>
          <a:lstStyle/>
          <a:p>
            <a:r>
              <a:rPr lang="en-US" sz="2800" b="1" u="sng" dirty="0">
                <a:solidFill>
                  <a:schemeClr val="bg1"/>
                </a:solidFill>
              </a:rPr>
              <a:t>Conclusion</a:t>
            </a:r>
          </a:p>
        </p:txBody>
      </p:sp>
      <p:sp>
        <p:nvSpPr>
          <p:cNvPr id="4" name="Oval 3">
            <a:extLst>
              <a:ext uri="{FF2B5EF4-FFF2-40B4-BE49-F238E27FC236}">
                <a16:creationId xmlns:a16="http://schemas.microsoft.com/office/drawing/2014/main" id="{8C26A0F9-556C-2025-4EC6-1C8887F6DFE2}"/>
              </a:ext>
            </a:extLst>
          </p:cNvPr>
          <p:cNvSpPr/>
          <p:nvPr/>
        </p:nvSpPr>
        <p:spPr>
          <a:xfrm>
            <a:off x="-466335" y="6009338"/>
            <a:ext cx="1193962" cy="1193962"/>
          </a:xfrm>
          <a:prstGeom prst="ellipse">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6CA6AA8-9CA1-A3B7-A075-4C82F8E3E941}"/>
              </a:ext>
            </a:extLst>
          </p:cNvPr>
          <p:cNvSpPr txBox="1"/>
          <p:nvPr/>
        </p:nvSpPr>
        <p:spPr>
          <a:xfrm>
            <a:off x="2410307" y="2571069"/>
            <a:ext cx="7371384" cy="2246769"/>
          </a:xfrm>
          <a:prstGeom prst="rect">
            <a:avLst/>
          </a:prstGeom>
          <a:noFill/>
        </p:spPr>
        <p:txBody>
          <a:bodyPr wrap="square" rtlCol="0">
            <a:spAutoFit/>
          </a:bodyPr>
          <a:lstStyle/>
          <a:p>
            <a:pPr algn="ctr"/>
            <a:r>
              <a:rPr lang="fr-FR" sz="2800" dirty="0"/>
              <a:t>L’intelligence artificielle permet une détection plus fiable, plus rapide, et adaptable aux défauts électriques.</a:t>
            </a:r>
            <a:br>
              <a:rPr lang="fr-FR" sz="2800" dirty="0"/>
            </a:br>
            <a:r>
              <a:rPr lang="fr-FR" sz="2800" dirty="0"/>
              <a:t>Le modèle </a:t>
            </a:r>
            <a:r>
              <a:rPr lang="fr-FR" sz="2800" b="1" dirty="0"/>
              <a:t>SVM optimisé</a:t>
            </a:r>
            <a:r>
              <a:rPr lang="fr-FR" sz="2800" dirty="0"/>
              <a:t> et les réseaux </a:t>
            </a:r>
            <a:r>
              <a:rPr lang="fr-FR" sz="2800" b="1" dirty="0"/>
              <a:t>FNN / LSTM</a:t>
            </a:r>
            <a:r>
              <a:rPr lang="fr-FR" sz="2800" dirty="0"/>
              <a:t> offrent les meilleures performances.</a:t>
            </a:r>
          </a:p>
        </p:txBody>
      </p:sp>
      <p:sp>
        <p:nvSpPr>
          <p:cNvPr id="3" name="TextBox 2">
            <a:extLst>
              <a:ext uri="{FF2B5EF4-FFF2-40B4-BE49-F238E27FC236}">
                <a16:creationId xmlns:a16="http://schemas.microsoft.com/office/drawing/2014/main" id="{0C42C055-C874-2A95-961F-398496772509}"/>
              </a:ext>
            </a:extLst>
          </p:cNvPr>
          <p:cNvSpPr txBox="1"/>
          <p:nvPr/>
        </p:nvSpPr>
        <p:spPr>
          <a:xfrm>
            <a:off x="13049279" y="2905780"/>
            <a:ext cx="6255657" cy="523220"/>
          </a:xfrm>
          <a:prstGeom prst="rect">
            <a:avLst/>
          </a:prstGeom>
          <a:noFill/>
        </p:spPr>
        <p:txBody>
          <a:bodyPr wrap="square" rtlCol="0">
            <a:spAutoFit/>
          </a:bodyPr>
          <a:lstStyle/>
          <a:p>
            <a:r>
              <a:rPr lang="en-US" sz="2800" dirty="0"/>
              <a:t>SVM &gt; RF ≈ XGB &gt; KNN &gt; </a:t>
            </a:r>
            <a:r>
              <a:rPr lang="en-US" sz="2800" dirty="0" err="1"/>
              <a:t>autres</a:t>
            </a:r>
            <a:endParaRPr lang="en-US" sz="2800" dirty="0"/>
          </a:p>
        </p:txBody>
      </p:sp>
    </p:spTree>
    <p:extLst>
      <p:ext uri="{BB962C8B-B14F-4D97-AF65-F5344CB8AC3E}">
        <p14:creationId xmlns:p14="http://schemas.microsoft.com/office/powerpoint/2010/main" val="305949637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A8A17-FE9E-8531-9580-E6D4854A019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B05B617-E7F1-CDED-7A3D-74985F923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1678" y="0"/>
            <a:ext cx="530321" cy="6858000"/>
          </a:xfrm>
          <a:prstGeom prst="rect">
            <a:avLst/>
          </a:prstGeom>
        </p:spPr>
      </p:pic>
      <p:sp>
        <p:nvSpPr>
          <p:cNvPr id="7" name="Freeform 14">
            <a:extLst>
              <a:ext uri="{FF2B5EF4-FFF2-40B4-BE49-F238E27FC236}">
                <a16:creationId xmlns:a16="http://schemas.microsoft.com/office/drawing/2014/main" id="{136B5383-7CF4-22A1-BF5E-5471C8BD2A5C}"/>
              </a:ext>
            </a:extLst>
          </p:cNvPr>
          <p:cNvSpPr/>
          <p:nvPr/>
        </p:nvSpPr>
        <p:spPr>
          <a:xfrm>
            <a:off x="8924974" y="144891"/>
            <a:ext cx="2414417" cy="1469571"/>
          </a:xfrm>
          <a:custGeom>
            <a:avLst/>
            <a:gdLst/>
            <a:ahLst/>
            <a:cxnLst/>
            <a:rect l="l" t="t" r="r" b="b"/>
            <a:pathLst>
              <a:path w="2580075" h="2139873">
                <a:moveTo>
                  <a:pt x="0" y="0"/>
                </a:moveTo>
                <a:lnTo>
                  <a:pt x="2580075" y="0"/>
                </a:lnTo>
                <a:lnTo>
                  <a:pt x="2580075" y="2139873"/>
                </a:lnTo>
                <a:lnTo>
                  <a:pt x="0" y="2139873"/>
                </a:lnTo>
                <a:lnTo>
                  <a:pt x="0" y="0"/>
                </a:lnTo>
                <a:close/>
              </a:path>
            </a:pathLst>
          </a:custGeom>
          <a:blipFill>
            <a:blip r:embed="rId3"/>
            <a:stretch>
              <a:fillRect/>
            </a:stretch>
          </a:blipFill>
        </p:spPr>
        <p:txBody>
          <a:bodyPr/>
          <a:lstStyle/>
          <a:p>
            <a:endParaRPr lang="en-US" dirty="0"/>
          </a:p>
        </p:txBody>
      </p:sp>
      <p:sp>
        <p:nvSpPr>
          <p:cNvPr id="9" name="TextBox 8">
            <a:extLst>
              <a:ext uri="{FF2B5EF4-FFF2-40B4-BE49-F238E27FC236}">
                <a16:creationId xmlns:a16="http://schemas.microsoft.com/office/drawing/2014/main" id="{4D8E714D-9793-89B7-CCB6-79715D1929E5}"/>
              </a:ext>
            </a:extLst>
          </p:cNvPr>
          <p:cNvSpPr txBox="1"/>
          <p:nvPr/>
        </p:nvSpPr>
        <p:spPr>
          <a:xfrm>
            <a:off x="3657193" y="3489279"/>
            <a:ext cx="5555309" cy="560025"/>
          </a:xfrm>
          <a:prstGeom prst="rect">
            <a:avLst/>
          </a:prstGeom>
          <a:noFill/>
        </p:spPr>
        <p:txBody>
          <a:bodyPr wrap="square">
            <a:spAutoFit/>
          </a:bodyPr>
          <a:lstStyle/>
          <a:p>
            <a:pPr algn="l">
              <a:lnSpc>
                <a:spcPts val="4302"/>
              </a:lnSpc>
            </a:pPr>
            <a:r>
              <a:rPr lang="en-US" sz="1600" b="1" dirty="0" err="1">
                <a:solidFill>
                  <a:srgbClr val="000000"/>
                </a:solidFill>
                <a:latin typeface="Poppins Semi-Bold"/>
                <a:ea typeface="Poppins Semi-Bold"/>
                <a:cs typeface="Poppins Semi-Bold"/>
                <a:sym typeface="Poppins Semi-Bold"/>
              </a:rPr>
              <a:t>Réalisé</a:t>
            </a:r>
            <a:r>
              <a:rPr lang="en-US" sz="1600" b="1" dirty="0">
                <a:solidFill>
                  <a:srgbClr val="000000"/>
                </a:solidFill>
                <a:latin typeface="Poppins Semi-Bold"/>
                <a:ea typeface="Poppins Semi-Bold"/>
                <a:cs typeface="Poppins Semi-Bold"/>
                <a:sym typeface="Poppins Semi-Bold"/>
              </a:rPr>
              <a:t> par : AHANSAL ZAKARIA et TABZIOUI OUSSAMA</a:t>
            </a:r>
          </a:p>
        </p:txBody>
      </p:sp>
      <p:sp>
        <p:nvSpPr>
          <p:cNvPr id="11" name="TextBox 10">
            <a:extLst>
              <a:ext uri="{FF2B5EF4-FFF2-40B4-BE49-F238E27FC236}">
                <a16:creationId xmlns:a16="http://schemas.microsoft.com/office/drawing/2014/main" id="{33B654EA-8EBA-366C-015C-984049E00F59}"/>
              </a:ext>
            </a:extLst>
          </p:cNvPr>
          <p:cNvSpPr txBox="1"/>
          <p:nvPr/>
        </p:nvSpPr>
        <p:spPr>
          <a:xfrm>
            <a:off x="774550" y="4496478"/>
            <a:ext cx="4632960" cy="1200329"/>
          </a:xfrm>
          <a:prstGeom prst="rect">
            <a:avLst/>
          </a:prstGeom>
          <a:noFill/>
        </p:spPr>
        <p:txBody>
          <a:bodyPr wrap="square">
            <a:spAutoFit/>
          </a:bodyPr>
          <a:lstStyle/>
          <a:p>
            <a:pPr algn="l"/>
            <a:r>
              <a:rPr lang="en-US" sz="1800" b="1" dirty="0" err="1">
                <a:solidFill>
                  <a:srgbClr val="000000"/>
                </a:solidFill>
                <a:latin typeface="Poppins Semi-Bold"/>
                <a:ea typeface="Poppins Semi-Bold"/>
                <a:cs typeface="Poppins Semi-Bold"/>
                <a:sym typeface="Poppins Semi-Bold"/>
              </a:rPr>
              <a:t>Encadré</a:t>
            </a:r>
            <a:r>
              <a:rPr lang="en-US" sz="1800" b="1" dirty="0">
                <a:solidFill>
                  <a:srgbClr val="000000"/>
                </a:solidFill>
                <a:latin typeface="Poppins Semi-Bold"/>
                <a:ea typeface="Poppins Semi-Bold"/>
                <a:cs typeface="Poppins Semi-Bold"/>
                <a:sym typeface="Poppins Semi-Bold"/>
              </a:rPr>
              <a:t> par :</a:t>
            </a:r>
          </a:p>
          <a:p>
            <a:pPr algn="l"/>
            <a:endParaRPr lang="en-US" sz="1800" b="1" dirty="0">
              <a:solidFill>
                <a:srgbClr val="000000"/>
              </a:solidFill>
              <a:latin typeface="Poppins Semi-Bold"/>
              <a:ea typeface="Poppins Semi-Bold"/>
              <a:cs typeface="Poppins Semi-Bold"/>
              <a:sym typeface="Poppins Semi-Bold"/>
            </a:endParaRPr>
          </a:p>
          <a:p>
            <a:r>
              <a:rPr lang="en-US" b="1" dirty="0">
                <a:latin typeface="Poppins Semi-Bold"/>
                <a:ea typeface="Poppins Semi-Bold"/>
                <a:cs typeface="Poppins Semi-Bold"/>
                <a:sym typeface="Poppins Semi-Bold"/>
              </a:rPr>
              <a:t>Pr. </a:t>
            </a:r>
            <a:r>
              <a:rPr lang="fr-FR" dirty="0">
                <a:effectLst/>
                <a:latin typeface="Arial Black" panose="020B0A04020102020204" pitchFamily="34" charset="0"/>
                <a:ea typeface="Calibri" panose="020F0502020204030204" pitchFamily="34" charset="0"/>
                <a:cs typeface="Arial" panose="020B0604020202020204" pitchFamily="34" charset="0"/>
              </a:rPr>
              <a:t>Moulay Driss El </a:t>
            </a:r>
            <a:r>
              <a:rPr lang="fr-FR" dirty="0" err="1">
                <a:effectLst/>
                <a:latin typeface="Arial Black" panose="020B0A04020102020204" pitchFamily="34" charset="0"/>
                <a:ea typeface="Calibri" panose="020F0502020204030204" pitchFamily="34" charset="0"/>
                <a:cs typeface="Arial" panose="020B0604020202020204" pitchFamily="34" charset="0"/>
              </a:rPr>
              <a:t>oudghiri</a:t>
            </a:r>
            <a:endParaRPr lang="fr-FR" dirty="0">
              <a:effectLst/>
              <a:latin typeface="Arial Black" panose="020B0A04020102020204" pitchFamily="34" charset="0"/>
              <a:ea typeface="Calibri" panose="020F0502020204030204" pitchFamily="34" charset="0"/>
              <a:cs typeface="Arial" panose="020B0604020202020204" pitchFamily="34" charset="0"/>
            </a:endParaRPr>
          </a:p>
          <a:p>
            <a:r>
              <a:rPr lang="en-US" b="1" dirty="0">
                <a:latin typeface="Poppins Semi-Bold"/>
                <a:ea typeface="Poppins Semi-Bold"/>
                <a:cs typeface="Poppins Semi-Bold"/>
                <a:sym typeface="Poppins Semi-Bold"/>
              </a:rPr>
              <a:t>M. </a:t>
            </a:r>
            <a:r>
              <a:rPr lang="fr-FR" sz="1800" dirty="0">
                <a:effectLst/>
                <a:latin typeface="Arial Black" panose="020B0A04020102020204" pitchFamily="34" charset="0"/>
                <a:ea typeface="Calibri" panose="020F0502020204030204" pitchFamily="34" charset="0"/>
                <a:cs typeface="Arial" panose="020B0604020202020204" pitchFamily="34" charset="0"/>
              </a:rPr>
              <a:t>KHTOU </a:t>
            </a:r>
            <a:r>
              <a:rPr lang="fr-FR" sz="1800" dirty="0" err="1">
                <a:effectLst/>
                <a:latin typeface="Arial Black" panose="020B0A04020102020204" pitchFamily="34" charset="0"/>
                <a:ea typeface="Calibri" panose="020F0502020204030204" pitchFamily="34" charset="0"/>
                <a:cs typeface="Arial" panose="020B0604020202020204" pitchFamily="34" charset="0"/>
              </a:rPr>
              <a:t>Otmane</a:t>
            </a:r>
            <a:r>
              <a:rPr lang="fr-FR" sz="1800" dirty="0">
                <a:effectLst/>
                <a:latin typeface="Arial Black" panose="020B0A04020102020204" pitchFamily="34" charset="0"/>
                <a:ea typeface="Calibri" panose="020F0502020204030204" pitchFamily="34" charset="0"/>
                <a:cs typeface="Arial" panose="020B0604020202020204" pitchFamily="34" charset="0"/>
              </a:rPr>
              <a:t> </a:t>
            </a:r>
            <a:r>
              <a:rPr lang="fr-FR" sz="1800" dirty="0">
                <a:latin typeface="Arial Black" panose="020B0A04020102020204" pitchFamily="34" charset="0"/>
                <a:ea typeface="Calibri" panose="020F0502020204030204" pitchFamily="34" charset="0"/>
                <a:cs typeface="Arial" panose="020B0604020202020204" pitchFamily="34" charset="0"/>
              </a:rPr>
              <a:t> </a:t>
            </a:r>
            <a:endParaRPr lang="fr-FR" dirty="0">
              <a:effectLst/>
              <a:latin typeface="Arial Black" panose="020B0A04020102020204" pitchFamily="34" charset="0"/>
              <a:ea typeface="Calibri" panose="020F0502020204030204" pitchFamily="34" charset="0"/>
              <a:cs typeface="Arial" panose="020B0604020202020204" pitchFamily="34" charset="0"/>
            </a:endParaRPr>
          </a:p>
        </p:txBody>
      </p:sp>
      <p:sp>
        <p:nvSpPr>
          <p:cNvPr id="13" name="Rectangle 6">
            <a:extLst>
              <a:ext uri="{FF2B5EF4-FFF2-40B4-BE49-F238E27FC236}">
                <a16:creationId xmlns:a16="http://schemas.microsoft.com/office/drawing/2014/main" id="{5532058B-77CC-7731-0111-25BEF992A4B9}"/>
              </a:ext>
            </a:extLst>
          </p:cNvPr>
          <p:cNvSpPr>
            <a:spLocks noChangeArrowheads="1"/>
          </p:cNvSpPr>
          <p:nvPr/>
        </p:nvSpPr>
        <p:spPr bwMode="auto">
          <a:xfrm>
            <a:off x="3423283" y="1983464"/>
            <a:ext cx="5267374" cy="1655452"/>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L’application de l'IA pour l'analyse et la prédiction des défauts dans les systèmes de distribution électrique </a:t>
            </a:r>
            <a:endParaRPr kumimoji="0" lang="fr-FR" altLang="en-US" sz="24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67134C9-3E53-F3C8-6FE1-483E6E493125}"/>
              </a:ext>
            </a:extLst>
          </p:cNvPr>
          <p:cNvSpPr txBox="1"/>
          <p:nvPr/>
        </p:nvSpPr>
        <p:spPr>
          <a:xfrm>
            <a:off x="548978" y="6291368"/>
            <a:ext cx="3199912" cy="369332"/>
          </a:xfrm>
          <a:prstGeom prst="rect">
            <a:avLst/>
          </a:prstGeom>
          <a:noFill/>
        </p:spPr>
        <p:txBody>
          <a:bodyPr wrap="square">
            <a:spAutoFit/>
          </a:bodyPr>
          <a:lstStyle/>
          <a:p>
            <a:pPr>
              <a:tabLst>
                <a:tab pos="2986405" algn="ctr"/>
                <a:tab pos="5972810" algn="r"/>
              </a:tabLst>
            </a:pPr>
            <a:r>
              <a:rPr lang="en-US" sz="180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Annee Universitaire 2024/2025</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AC6511D8-8449-925C-1FCA-BB68F04D2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937" y="0"/>
            <a:ext cx="457200" cy="6858000"/>
          </a:xfrm>
          <a:prstGeom prst="rect">
            <a:avLst/>
          </a:prstGeom>
        </p:spPr>
      </p:pic>
      <p:sp>
        <p:nvSpPr>
          <p:cNvPr id="3" name="TextBox 2">
            <a:extLst>
              <a:ext uri="{FF2B5EF4-FFF2-40B4-BE49-F238E27FC236}">
                <a16:creationId xmlns:a16="http://schemas.microsoft.com/office/drawing/2014/main" id="{058CABA7-5010-1C9A-1892-DB49B1131A09}"/>
              </a:ext>
            </a:extLst>
          </p:cNvPr>
          <p:cNvSpPr txBox="1"/>
          <p:nvPr/>
        </p:nvSpPr>
        <p:spPr>
          <a:xfrm>
            <a:off x="756568" y="6919366"/>
            <a:ext cx="10675214" cy="1815882"/>
          </a:xfrm>
          <a:prstGeom prst="rect">
            <a:avLst/>
          </a:prstGeom>
          <a:noFill/>
        </p:spPr>
        <p:txBody>
          <a:bodyPr wrap="square" rtlCol="0">
            <a:spAutoFit/>
          </a:bodyPr>
          <a:lstStyle/>
          <a:p>
            <a:pPr algn="ctr"/>
            <a:r>
              <a:rPr lang="fr-FR" sz="2800" dirty="0"/>
              <a:t>Dans un monde de plus en plus dépendant de l’électricité, la fiabilité des réseaux de distribution est devenue cruciale. Les interruptions peuvent avoir des conséquences graves. Or, les méthodes classiques de détection ne sont plus suffisantes.</a:t>
            </a:r>
            <a:endParaRPr lang="en-US" sz="2800" dirty="0"/>
          </a:p>
        </p:txBody>
      </p:sp>
      <p:sp>
        <p:nvSpPr>
          <p:cNvPr id="6" name="TextBox 5">
            <a:extLst>
              <a:ext uri="{FF2B5EF4-FFF2-40B4-BE49-F238E27FC236}">
                <a16:creationId xmlns:a16="http://schemas.microsoft.com/office/drawing/2014/main" id="{E5233351-EB7F-717F-F3A8-1519E4E07F50}"/>
              </a:ext>
            </a:extLst>
          </p:cNvPr>
          <p:cNvSpPr txBox="1"/>
          <p:nvPr/>
        </p:nvSpPr>
        <p:spPr>
          <a:xfrm>
            <a:off x="1209512" y="8965211"/>
            <a:ext cx="9769326" cy="954107"/>
          </a:xfrm>
          <a:prstGeom prst="rect">
            <a:avLst/>
          </a:prstGeom>
          <a:noFill/>
        </p:spPr>
        <p:txBody>
          <a:bodyPr wrap="square" rtlCol="0">
            <a:spAutoFit/>
          </a:bodyPr>
          <a:lstStyle/>
          <a:p>
            <a:pPr algn="ctr"/>
            <a:r>
              <a:rPr lang="fr-FR" sz="2800" b="1" dirty="0"/>
              <a:t>Notre solution :</a:t>
            </a:r>
            <a:r>
              <a:rPr lang="fr-FR" sz="2800" dirty="0"/>
              <a:t> Intégrer l’intelligence artificielle pour détecter et prédire les défauts de manière automatique, rapide et fiable.</a:t>
            </a:r>
            <a:endParaRPr lang="en-US" sz="2800" dirty="0"/>
          </a:p>
        </p:txBody>
      </p:sp>
      <p:sp>
        <p:nvSpPr>
          <p:cNvPr id="15" name="Rectangle: Rounded Corners 14">
            <a:extLst>
              <a:ext uri="{FF2B5EF4-FFF2-40B4-BE49-F238E27FC236}">
                <a16:creationId xmlns:a16="http://schemas.microsoft.com/office/drawing/2014/main" id="{B959D175-E0C5-CDD3-976E-79B136596266}"/>
              </a:ext>
            </a:extLst>
          </p:cNvPr>
          <p:cNvSpPr/>
          <p:nvPr/>
        </p:nvSpPr>
        <p:spPr>
          <a:xfrm>
            <a:off x="1048517" y="-1141829"/>
            <a:ext cx="10091316" cy="733068"/>
          </a:xfrm>
          <a:prstGeom prst="roundRect">
            <a:avLst>
              <a:gd name="adj" fmla="val 12679"/>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6BE856F-B0B7-4CCB-64CD-239D55981925}"/>
              </a:ext>
            </a:extLst>
          </p:cNvPr>
          <p:cNvSpPr/>
          <p:nvPr/>
        </p:nvSpPr>
        <p:spPr>
          <a:xfrm>
            <a:off x="12475635" y="-3736819"/>
            <a:ext cx="4034971" cy="4034971"/>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49989C1-1389-C72E-838E-F3A9E2F4214C}"/>
              </a:ext>
            </a:extLst>
          </p:cNvPr>
          <p:cNvSpPr/>
          <p:nvPr/>
        </p:nvSpPr>
        <p:spPr>
          <a:xfrm>
            <a:off x="-1700845" y="477972"/>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3BC4A69-90EB-89F2-083A-CAE08AF862CC}"/>
              </a:ext>
            </a:extLst>
          </p:cNvPr>
          <p:cNvSpPr txBox="1"/>
          <p:nvPr/>
        </p:nvSpPr>
        <p:spPr>
          <a:xfrm>
            <a:off x="6506873" y="4318910"/>
            <a:ext cx="4632960" cy="2123658"/>
          </a:xfrm>
          <a:prstGeom prst="rect">
            <a:avLst/>
          </a:prstGeom>
          <a:noFill/>
        </p:spPr>
        <p:txBody>
          <a:bodyPr wrap="square">
            <a:spAutoFit/>
          </a:bodyPr>
          <a:lstStyle/>
          <a:p>
            <a:pPr algn="l"/>
            <a:r>
              <a:rPr lang="en-US" b="1" dirty="0">
                <a:solidFill>
                  <a:srgbClr val="000000"/>
                </a:solidFill>
                <a:latin typeface="Poppins Semi-Bold"/>
                <a:ea typeface="Poppins Semi-Bold"/>
                <a:cs typeface="Poppins Semi-Bold"/>
                <a:sym typeface="Poppins Semi-Bold"/>
              </a:rPr>
              <a:t>Les </a:t>
            </a:r>
            <a:r>
              <a:rPr lang="en-US" b="1" dirty="0" err="1">
                <a:solidFill>
                  <a:srgbClr val="000000"/>
                </a:solidFill>
                <a:latin typeface="Poppins Semi-Bold"/>
                <a:ea typeface="Poppins Semi-Bold"/>
                <a:cs typeface="Poppins Semi-Bold"/>
                <a:sym typeface="Poppins Semi-Bold"/>
              </a:rPr>
              <a:t>membres</a:t>
            </a:r>
            <a:r>
              <a:rPr lang="en-US" b="1" dirty="0">
                <a:solidFill>
                  <a:srgbClr val="000000"/>
                </a:solidFill>
                <a:latin typeface="Poppins Semi-Bold"/>
                <a:ea typeface="Poppins Semi-Bold"/>
                <a:cs typeface="Poppins Semi-Bold"/>
                <a:sym typeface="Poppins Semi-Bold"/>
              </a:rPr>
              <a:t> des jury</a:t>
            </a:r>
            <a:r>
              <a:rPr lang="en-US" sz="1800" b="1" dirty="0">
                <a:solidFill>
                  <a:srgbClr val="000000"/>
                </a:solidFill>
                <a:latin typeface="Poppins Semi-Bold"/>
                <a:ea typeface="Poppins Semi-Bold"/>
                <a:cs typeface="Poppins Semi-Bold"/>
                <a:sym typeface="Poppins Semi-Bold"/>
              </a:rPr>
              <a:t>  :</a:t>
            </a:r>
          </a:p>
          <a:p>
            <a:pPr algn="l"/>
            <a:endParaRPr lang="en-US" sz="1800" b="1" dirty="0">
              <a:solidFill>
                <a:srgbClr val="000000"/>
              </a:solidFill>
              <a:latin typeface="Poppins Semi-Bold"/>
              <a:ea typeface="Poppins Semi-Bold"/>
              <a:cs typeface="Poppins Semi-Bold"/>
              <a:sym typeface="Poppins Semi-Bold"/>
            </a:endParaRPr>
          </a:p>
          <a:p>
            <a:r>
              <a:rPr lang="en-US" sz="2400" b="1" dirty="0">
                <a:ea typeface="Poppins Semi-Bold"/>
                <a:cs typeface="Poppins Semi-Bold"/>
                <a:sym typeface="Poppins Semi-Bold"/>
              </a:rPr>
              <a:t>Pr. </a:t>
            </a:r>
            <a:r>
              <a:rPr lang="fr-FR" sz="2400" b="1" dirty="0">
                <a:effectLst/>
                <a:ea typeface="Calibri" panose="020F0502020204030204" pitchFamily="34" charset="0"/>
                <a:cs typeface="Arial" panose="020B0604020202020204" pitchFamily="34" charset="0"/>
              </a:rPr>
              <a:t>Moulay Driss El </a:t>
            </a:r>
            <a:r>
              <a:rPr lang="fr-FR" sz="2400" b="1" dirty="0" err="1">
                <a:effectLst/>
                <a:ea typeface="Calibri" panose="020F0502020204030204" pitchFamily="34" charset="0"/>
                <a:cs typeface="Arial" panose="020B0604020202020204" pitchFamily="34" charset="0"/>
              </a:rPr>
              <a:t>oudghiri</a:t>
            </a:r>
            <a:endParaRPr lang="fr-FR" sz="2400" b="1" dirty="0">
              <a:effectLst/>
              <a:ea typeface="Calibri" panose="020F0502020204030204" pitchFamily="34" charset="0"/>
              <a:cs typeface="Arial" panose="020B0604020202020204" pitchFamily="34" charset="0"/>
            </a:endParaRPr>
          </a:p>
          <a:p>
            <a:r>
              <a:rPr lang="en-US" sz="2400" b="1" dirty="0">
                <a:ea typeface="Poppins Semi-Bold"/>
                <a:cs typeface="Poppins Semi-Bold"/>
                <a:sym typeface="Poppins Semi-Bold"/>
              </a:rPr>
              <a:t>Pr. </a:t>
            </a:r>
            <a:r>
              <a:rPr lang="fr-FR" sz="2400" b="1" dirty="0">
                <a:effectLst/>
                <a:ea typeface="Times New Roman" panose="02020603050405020304" pitchFamily="18" charset="0"/>
              </a:rPr>
              <a:t>Hamid </a:t>
            </a:r>
            <a:r>
              <a:rPr lang="fr-FR" sz="2400" b="1" dirty="0" err="1">
                <a:effectLst/>
                <a:ea typeface="Times New Roman" panose="02020603050405020304" pitchFamily="18" charset="0"/>
              </a:rPr>
              <a:t>Bourray</a:t>
            </a:r>
            <a:endParaRPr lang="en-US" sz="2400" b="1" dirty="0">
              <a:ea typeface="Poppins Semi-Bold"/>
              <a:cs typeface="Poppins Semi-Bold"/>
              <a:sym typeface="Poppins Semi-Bold"/>
            </a:endParaRPr>
          </a:p>
          <a:p>
            <a:r>
              <a:rPr lang="fr-FR" sz="2400" b="1" dirty="0">
                <a:effectLst/>
                <a:ea typeface="Times New Roman" panose="02020603050405020304" pitchFamily="18" charset="0"/>
              </a:rPr>
              <a:t>Pr. Zakaria </a:t>
            </a:r>
            <a:r>
              <a:rPr lang="fr-FR" sz="2400" b="1" dirty="0" err="1">
                <a:effectLst/>
                <a:ea typeface="Times New Roman" panose="02020603050405020304" pitchFamily="18" charset="0"/>
              </a:rPr>
              <a:t>Lahbi</a:t>
            </a:r>
            <a:endParaRPr lang="en-US" sz="2400" b="1" dirty="0">
              <a:ea typeface="Poppins Semi-Bold"/>
              <a:cs typeface="Poppins Semi-Bold"/>
              <a:sym typeface="Poppins Semi-Bold"/>
            </a:endParaRPr>
          </a:p>
          <a:p>
            <a:r>
              <a:rPr lang="en-US" sz="2400" b="1" dirty="0">
                <a:ea typeface="Poppins Semi-Bold"/>
                <a:cs typeface="Poppins Semi-Bold"/>
                <a:sym typeface="Poppins Semi-Bold"/>
              </a:rPr>
              <a:t>M.  </a:t>
            </a:r>
            <a:r>
              <a:rPr lang="fr-FR" sz="2400" b="1" dirty="0">
                <a:effectLst/>
                <a:ea typeface="Calibri" panose="020F0502020204030204" pitchFamily="34" charset="0"/>
                <a:cs typeface="Arial" panose="020B0604020202020204" pitchFamily="34" charset="0"/>
              </a:rPr>
              <a:t>KHTOU </a:t>
            </a:r>
            <a:r>
              <a:rPr lang="fr-FR" sz="2400" b="1" dirty="0" err="1">
                <a:effectLst/>
                <a:ea typeface="Calibri" panose="020F0502020204030204" pitchFamily="34" charset="0"/>
                <a:cs typeface="Arial" panose="020B0604020202020204" pitchFamily="34" charset="0"/>
              </a:rPr>
              <a:t>Otmane</a:t>
            </a:r>
            <a:r>
              <a:rPr lang="fr-FR" sz="2400" b="1" dirty="0">
                <a:effectLst/>
                <a:ea typeface="Calibri" panose="020F0502020204030204" pitchFamily="34" charset="0"/>
                <a:cs typeface="Arial" panose="020B0604020202020204" pitchFamily="34" charset="0"/>
              </a:rPr>
              <a:t> </a:t>
            </a:r>
            <a:r>
              <a:rPr lang="fr-FR" sz="2400" b="1" dirty="0">
                <a:ea typeface="Calibri" panose="020F0502020204030204" pitchFamily="34" charset="0"/>
                <a:cs typeface="Arial" panose="020B0604020202020204" pitchFamily="34" charset="0"/>
              </a:rPr>
              <a:t> </a:t>
            </a:r>
            <a:endParaRPr lang="fr-FR" sz="2400" b="1" dirty="0">
              <a:effectLst/>
              <a:ea typeface="Calibri" panose="020F0502020204030204" pitchFamily="34" charset="0"/>
              <a:cs typeface="Arial" panose="020B0604020202020204" pitchFamily="34" charset="0"/>
            </a:endParaRPr>
          </a:p>
        </p:txBody>
      </p:sp>
      <p:pic>
        <p:nvPicPr>
          <p:cNvPr id="2052" name="Bild 4">
            <a:extLst>
              <a:ext uri="{FF2B5EF4-FFF2-40B4-BE49-F238E27FC236}">
                <a16:creationId xmlns:a16="http://schemas.microsoft.com/office/drawing/2014/main" id="{8FBF0C01-5A8D-2CFB-BABF-AFA1EF3C8AB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1900"/>
          <a:stretch/>
        </p:blipFill>
        <p:spPr bwMode="auto">
          <a:xfrm>
            <a:off x="1048517" y="341314"/>
            <a:ext cx="2878602" cy="1285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835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348B6-557D-4341-E010-3B2907F94C06}"/>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E491D3E-7D95-692E-42A5-7E4F484D1F8D}"/>
              </a:ext>
            </a:extLst>
          </p:cNvPr>
          <p:cNvSpPr/>
          <p:nvPr/>
        </p:nvSpPr>
        <p:spPr>
          <a:xfrm>
            <a:off x="1143000" y="647699"/>
            <a:ext cx="9906000" cy="5562602"/>
          </a:xfrm>
          <a:prstGeom prst="roundRect">
            <a:avLst>
              <a:gd name="adj" fmla="val 2284"/>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2234B06-AAE3-6DEC-5552-19B2EB1E13BF}"/>
              </a:ext>
            </a:extLst>
          </p:cNvPr>
          <p:cNvSpPr/>
          <p:nvPr/>
        </p:nvSpPr>
        <p:spPr>
          <a:xfrm>
            <a:off x="9310925" y="-1054242"/>
            <a:ext cx="4034971" cy="4034971"/>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B7714B-EDAF-4338-6891-7D1555D5FE2D}"/>
              </a:ext>
            </a:extLst>
          </p:cNvPr>
          <p:cNvSpPr/>
          <p:nvPr/>
        </p:nvSpPr>
        <p:spPr>
          <a:xfrm>
            <a:off x="696684" y="5428342"/>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FB535F8-3435-3D19-2CF0-B9D6C054EAA6}"/>
              </a:ext>
            </a:extLst>
          </p:cNvPr>
          <p:cNvSpPr txBox="1"/>
          <p:nvPr/>
        </p:nvSpPr>
        <p:spPr>
          <a:xfrm>
            <a:off x="4308916" y="1016137"/>
            <a:ext cx="3570518" cy="523220"/>
          </a:xfrm>
          <a:prstGeom prst="rect">
            <a:avLst/>
          </a:prstGeom>
          <a:noFill/>
        </p:spPr>
        <p:txBody>
          <a:bodyPr wrap="square" rtlCol="0">
            <a:spAutoFit/>
          </a:bodyPr>
          <a:lstStyle/>
          <a:p>
            <a:pPr algn="ctr"/>
            <a:r>
              <a:rPr lang="en-US" sz="2800" b="1" u="sng" dirty="0" err="1">
                <a:solidFill>
                  <a:schemeClr val="bg1"/>
                </a:solidFill>
              </a:rPr>
              <a:t>Problématique</a:t>
            </a:r>
            <a:r>
              <a:rPr lang="en-US" sz="2800" u="sng" dirty="0">
                <a:solidFill>
                  <a:schemeClr val="bg1"/>
                </a:solidFill>
              </a:rPr>
              <a:t> </a:t>
            </a:r>
            <a:endParaRPr lang="en-US" sz="2800" b="1" u="sng" dirty="0">
              <a:solidFill>
                <a:schemeClr val="bg1"/>
              </a:solidFill>
            </a:endParaRPr>
          </a:p>
        </p:txBody>
      </p:sp>
      <p:sp>
        <p:nvSpPr>
          <p:cNvPr id="18" name="TextBox 17">
            <a:extLst>
              <a:ext uri="{FF2B5EF4-FFF2-40B4-BE49-F238E27FC236}">
                <a16:creationId xmlns:a16="http://schemas.microsoft.com/office/drawing/2014/main" id="{298AC625-3936-51A7-DA4D-FE2E7F12E6EA}"/>
              </a:ext>
            </a:extLst>
          </p:cNvPr>
          <p:cNvSpPr txBox="1"/>
          <p:nvPr/>
        </p:nvSpPr>
        <p:spPr>
          <a:xfrm>
            <a:off x="1698170" y="2211311"/>
            <a:ext cx="8792008" cy="1384995"/>
          </a:xfrm>
          <a:prstGeom prst="rect">
            <a:avLst/>
          </a:prstGeom>
          <a:noFill/>
        </p:spPr>
        <p:txBody>
          <a:bodyPr wrap="square" rtlCol="0">
            <a:spAutoFit/>
          </a:bodyPr>
          <a:lstStyle/>
          <a:p>
            <a:pPr algn="ctr"/>
            <a:r>
              <a:rPr lang="fr-FR" sz="2800" b="1" dirty="0">
                <a:solidFill>
                  <a:schemeClr val="bg1"/>
                </a:solidFill>
              </a:rPr>
              <a:t>Les lignes électriques peuvent présenter différents défauts : courts-circuits, défauts de phase, défauts à la terre, etc.</a:t>
            </a:r>
            <a:endParaRPr lang="en-US" sz="2800" b="1" dirty="0">
              <a:solidFill>
                <a:schemeClr val="bg1"/>
              </a:solidFill>
            </a:endParaRPr>
          </a:p>
        </p:txBody>
      </p:sp>
      <p:sp>
        <p:nvSpPr>
          <p:cNvPr id="19" name="TextBox 18">
            <a:extLst>
              <a:ext uri="{FF2B5EF4-FFF2-40B4-BE49-F238E27FC236}">
                <a16:creationId xmlns:a16="http://schemas.microsoft.com/office/drawing/2014/main" id="{B3A7FF1C-54A7-57A6-1A40-4D8BCEEA9F4C}"/>
              </a:ext>
            </a:extLst>
          </p:cNvPr>
          <p:cNvSpPr txBox="1"/>
          <p:nvPr/>
        </p:nvSpPr>
        <p:spPr>
          <a:xfrm>
            <a:off x="1959430" y="4110779"/>
            <a:ext cx="8269490" cy="1815882"/>
          </a:xfrm>
          <a:prstGeom prst="rect">
            <a:avLst/>
          </a:prstGeom>
          <a:noFill/>
        </p:spPr>
        <p:txBody>
          <a:bodyPr wrap="square" rtlCol="0">
            <a:spAutoFit/>
          </a:bodyPr>
          <a:lstStyle/>
          <a:p>
            <a:pPr algn="ctr"/>
            <a:r>
              <a:rPr lang="fr-FR" sz="2800" b="1" u="sng" dirty="0">
                <a:solidFill>
                  <a:schemeClr val="bg1"/>
                </a:solidFill>
              </a:rPr>
              <a:t>Question clé :</a:t>
            </a:r>
            <a:br>
              <a:rPr lang="fr-FR" sz="2800" u="sng" dirty="0">
                <a:solidFill>
                  <a:schemeClr val="bg1"/>
                </a:solidFill>
              </a:rPr>
            </a:br>
            <a:r>
              <a:rPr lang="fr-FR" sz="2800" dirty="0">
                <a:solidFill>
                  <a:schemeClr val="bg1"/>
                </a:solidFill>
              </a:rPr>
              <a:t>Comment créer un système intelligent capable de reconnaître ces défauts </a:t>
            </a:r>
            <a:r>
              <a:rPr lang="fr-FR" sz="2800" dirty="0" err="1">
                <a:solidFill>
                  <a:schemeClr val="bg1"/>
                </a:solidFill>
              </a:rPr>
              <a:t>prealablement</a:t>
            </a:r>
            <a:r>
              <a:rPr lang="fr-FR" sz="2800" dirty="0">
                <a:solidFill>
                  <a:schemeClr val="bg1"/>
                </a:solidFill>
              </a:rPr>
              <a:t> à partir des signaux mesurés ?</a:t>
            </a:r>
            <a:endParaRPr lang="en-US" sz="2800" dirty="0">
              <a:solidFill>
                <a:schemeClr val="bg1"/>
              </a:solidFill>
            </a:endParaRPr>
          </a:p>
        </p:txBody>
      </p:sp>
      <p:cxnSp>
        <p:nvCxnSpPr>
          <p:cNvPr id="21" name="Straight Connector 20">
            <a:extLst>
              <a:ext uri="{FF2B5EF4-FFF2-40B4-BE49-F238E27FC236}">
                <a16:creationId xmlns:a16="http://schemas.microsoft.com/office/drawing/2014/main" id="{02BF02AF-8780-2699-F3E0-EA5E52C8217D}"/>
              </a:ext>
            </a:extLst>
          </p:cNvPr>
          <p:cNvCxnSpPr>
            <a:cxnSpLocks/>
          </p:cNvCxnSpPr>
          <p:nvPr/>
        </p:nvCxnSpPr>
        <p:spPr>
          <a:xfrm>
            <a:off x="2552688" y="3853542"/>
            <a:ext cx="7082971" cy="0"/>
          </a:xfrm>
          <a:prstGeom prst="line">
            <a:avLst/>
          </a:prstGeom>
          <a:ln w="12700">
            <a:solidFill>
              <a:srgbClr val="FFFFFF"/>
            </a:solidFill>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DDF0151D-1B66-F0A2-F41A-A05ED1FD30A7}"/>
              </a:ext>
            </a:extLst>
          </p:cNvPr>
          <p:cNvSpPr/>
          <p:nvPr/>
        </p:nvSpPr>
        <p:spPr>
          <a:xfrm>
            <a:off x="10731429" y="419156"/>
            <a:ext cx="1193962" cy="1193962"/>
          </a:xfrm>
          <a:prstGeom prst="ellipse">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B1E12CAB-E4D3-5379-F5BB-4DAF033D431B}"/>
              </a:ext>
            </a:extLst>
          </p:cNvPr>
          <p:cNvSpPr/>
          <p:nvPr/>
        </p:nvSpPr>
        <p:spPr>
          <a:xfrm>
            <a:off x="12678231" y="3135085"/>
            <a:ext cx="4034970"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88B152A6-DC28-4B0A-D6F7-98A3DD5467BA}"/>
              </a:ext>
            </a:extLst>
          </p:cNvPr>
          <p:cNvSpPr/>
          <p:nvPr/>
        </p:nvSpPr>
        <p:spPr>
          <a:xfrm>
            <a:off x="-8432807" y="2051929"/>
            <a:ext cx="4786087"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D9BEC4B-DD2C-E7C2-E8C1-85B6F978B946}"/>
              </a:ext>
            </a:extLst>
          </p:cNvPr>
          <p:cNvSpPr/>
          <p:nvPr/>
        </p:nvSpPr>
        <p:spPr>
          <a:xfrm>
            <a:off x="-5132613" y="4778992"/>
            <a:ext cx="4034970"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3FF314C5-09D3-2A0D-C7DD-70BF14B40BBE}"/>
              </a:ext>
            </a:extLst>
          </p:cNvPr>
          <p:cNvSpPr/>
          <p:nvPr/>
        </p:nvSpPr>
        <p:spPr>
          <a:xfrm>
            <a:off x="14577775" y="5706114"/>
            <a:ext cx="4559219"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68260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F7A06-13A4-7814-2071-BF1C6CAB302B}"/>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C65B793-FC72-EB67-7CC2-C403AD9F59BE}"/>
              </a:ext>
            </a:extLst>
          </p:cNvPr>
          <p:cNvSpPr/>
          <p:nvPr/>
        </p:nvSpPr>
        <p:spPr>
          <a:xfrm>
            <a:off x="1143000" y="647699"/>
            <a:ext cx="9906000" cy="837654"/>
          </a:xfrm>
          <a:prstGeom prst="roundRect">
            <a:avLst>
              <a:gd name="adj" fmla="val 12793"/>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9A5F3DC-7E73-D1D4-CB2C-AC51480EC3F4}"/>
              </a:ext>
            </a:extLst>
          </p:cNvPr>
          <p:cNvSpPr/>
          <p:nvPr/>
        </p:nvSpPr>
        <p:spPr>
          <a:xfrm>
            <a:off x="4158344" y="2175330"/>
            <a:ext cx="4034971" cy="4034971"/>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0B47873-FBBC-BD60-4B26-12ED4E38AF4C}"/>
              </a:ext>
            </a:extLst>
          </p:cNvPr>
          <p:cNvSpPr/>
          <p:nvPr/>
        </p:nvSpPr>
        <p:spPr>
          <a:xfrm>
            <a:off x="507977" y="465306"/>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D9B0DDB-AD27-E96F-160D-A2FADDC38317}"/>
              </a:ext>
            </a:extLst>
          </p:cNvPr>
          <p:cNvSpPr txBox="1"/>
          <p:nvPr/>
        </p:nvSpPr>
        <p:spPr>
          <a:xfrm>
            <a:off x="4338903" y="771387"/>
            <a:ext cx="3570518" cy="523220"/>
          </a:xfrm>
          <a:prstGeom prst="rect">
            <a:avLst/>
          </a:prstGeom>
          <a:noFill/>
        </p:spPr>
        <p:txBody>
          <a:bodyPr wrap="square" rtlCol="0">
            <a:spAutoFit/>
          </a:bodyPr>
          <a:lstStyle/>
          <a:p>
            <a:pPr algn="ctr"/>
            <a:r>
              <a:rPr lang="en-US" sz="2800" b="1" u="sng" dirty="0" err="1">
                <a:solidFill>
                  <a:schemeClr val="bg1"/>
                </a:solidFill>
              </a:rPr>
              <a:t>Objectifs</a:t>
            </a:r>
            <a:r>
              <a:rPr lang="en-US" sz="2800" b="1" u="sng" dirty="0">
                <a:solidFill>
                  <a:schemeClr val="bg1"/>
                </a:solidFill>
              </a:rPr>
              <a:t> du </a:t>
            </a:r>
            <a:r>
              <a:rPr lang="en-US" sz="2800" b="1" u="sng" dirty="0" err="1">
                <a:solidFill>
                  <a:schemeClr val="bg1"/>
                </a:solidFill>
              </a:rPr>
              <a:t>Projet</a:t>
            </a:r>
            <a:endParaRPr lang="en-US" sz="2800" b="1" u="sng" dirty="0">
              <a:solidFill>
                <a:schemeClr val="bg1"/>
              </a:solidFill>
            </a:endParaRPr>
          </a:p>
        </p:txBody>
      </p:sp>
      <p:sp>
        <p:nvSpPr>
          <p:cNvPr id="19" name="TextBox 18">
            <a:extLst>
              <a:ext uri="{FF2B5EF4-FFF2-40B4-BE49-F238E27FC236}">
                <a16:creationId xmlns:a16="http://schemas.microsoft.com/office/drawing/2014/main" id="{6D60A375-55B9-663A-B344-C8F877A9C4DE}"/>
              </a:ext>
            </a:extLst>
          </p:cNvPr>
          <p:cNvSpPr txBox="1"/>
          <p:nvPr/>
        </p:nvSpPr>
        <p:spPr>
          <a:xfrm>
            <a:off x="1801588" y="6960719"/>
            <a:ext cx="8269490" cy="1384995"/>
          </a:xfrm>
          <a:prstGeom prst="rect">
            <a:avLst/>
          </a:prstGeom>
          <a:noFill/>
        </p:spPr>
        <p:txBody>
          <a:bodyPr wrap="square" rtlCol="0">
            <a:spAutoFit/>
          </a:bodyPr>
          <a:lstStyle/>
          <a:p>
            <a:pPr algn="ctr"/>
            <a:r>
              <a:rPr lang="fr-FR" sz="2800" b="1" u="sng" dirty="0"/>
              <a:t>Notre solution </a:t>
            </a:r>
            <a:r>
              <a:rPr lang="fr-FR" sz="2800" b="1" dirty="0"/>
              <a:t>:</a:t>
            </a:r>
            <a:r>
              <a:rPr lang="fr-FR" sz="2800" dirty="0"/>
              <a:t> Intégrer l’intelligence artificielle pour détecter et prédire les défauts de manière automatique, rapide et fiable.</a:t>
            </a:r>
            <a:endParaRPr lang="en-US" sz="2800" dirty="0"/>
          </a:p>
        </p:txBody>
      </p:sp>
      <p:sp>
        <p:nvSpPr>
          <p:cNvPr id="4" name="Oval 3">
            <a:extLst>
              <a:ext uri="{FF2B5EF4-FFF2-40B4-BE49-F238E27FC236}">
                <a16:creationId xmlns:a16="http://schemas.microsoft.com/office/drawing/2014/main" id="{51A2A8FD-8F64-1129-31AF-7DA2F1F5DA5E}"/>
              </a:ext>
            </a:extLst>
          </p:cNvPr>
          <p:cNvSpPr/>
          <p:nvPr/>
        </p:nvSpPr>
        <p:spPr>
          <a:xfrm>
            <a:off x="5578848" y="3595834"/>
            <a:ext cx="1193962" cy="1193962"/>
          </a:xfrm>
          <a:prstGeom prst="ellipse">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16F1C99-539C-7A37-ADA3-A850407EB86A}"/>
              </a:ext>
            </a:extLst>
          </p:cNvPr>
          <p:cNvSpPr/>
          <p:nvPr/>
        </p:nvSpPr>
        <p:spPr>
          <a:xfrm>
            <a:off x="6908802" y="3135085"/>
            <a:ext cx="4034970"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B92C34F-DCD0-9F71-1DCF-09144EDFA466}"/>
              </a:ext>
            </a:extLst>
          </p:cNvPr>
          <p:cNvSpPr txBox="1"/>
          <p:nvPr/>
        </p:nvSpPr>
        <p:spPr>
          <a:xfrm>
            <a:off x="7017656" y="3211286"/>
            <a:ext cx="4034970" cy="461665"/>
          </a:xfrm>
          <a:prstGeom prst="rect">
            <a:avLst/>
          </a:prstGeom>
          <a:noFill/>
          <a:ln>
            <a:noFill/>
          </a:ln>
        </p:spPr>
        <p:txBody>
          <a:bodyPr wrap="square" rtlCol="0">
            <a:spAutoFit/>
          </a:bodyPr>
          <a:lstStyle/>
          <a:p>
            <a:r>
              <a:rPr lang="en-US" sz="2400" b="1" dirty="0">
                <a:solidFill>
                  <a:schemeClr val="bg1"/>
                </a:solidFill>
              </a:rPr>
              <a:t>Réduction des temps </a:t>
            </a:r>
            <a:r>
              <a:rPr lang="en-US" sz="2400" b="1" dirty="0" err="1">
                <a:solidFill>
                  <a:schemeClr val="bg1"/>
                </a:solidFill>
              </a:rPr>
              <a:t>d’arrêt</a:t>
            </a:r>
            <a:endParaRPr lang="en-US" sz="2400" b="1" dirty="0">
              <a:solidFill>
                <a:schemeClr val="bg1"/>
              </a:solidFill>
            </a:endParaRPr>
          </a:p>
        </p:txBody>
      </p:sp>
      <p:sp>
        <p:nvSpPr>
          <p:cNvPr id="20" name="Rectangle: Rounded Corners 19">
            <a:extLst>
              <a:ext uri="{FF2B5EF4-FFF2-40B4-BE49-F238E27FC236}">
                <a16:creationId xmlns:a16="http://schemas.microsoft.com/office/drawing/2014/main" id="{2A158FA0-FC39-FBE4-DC7E-7AAD41943244}"/>
              </a:ext>
            </a:extLst>
          </p:cNvPr>
          <p:cNvSpPr/>
          <p:nvPr/>
        </p:nvSpPr>
        <p:spPr>
          <a:xfrm>
            <a:off x="1542145" y="2051929"/>
            <a:ext cx="4786087"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EC268A1-8159-D1E6-3BE1-1A36A88BDE6F}"/>
              </a:ext>
            </a:extLst>
          </p:cNvPr>
          <p:cNvSpPr/>
          <p:nvPr/>
        </p:nvSpPr>
        <p:spPr>
          <a:xfrm>
            <a:off x="1273629" y="4778992"/>
            <a:ext cx="4034970"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7E762512-8975-69FA-82FC-FAE6CA377D8F}"/>
              </a:ext>
            </a:extLst>
          </p:cNvPr>
          <p:cNvSpPr/>
          <p:nvPr/>
        </p:nvSpPr>
        <p:spPr>
          <a:xfrm>
            <a:off x="6124162" y="5706114"/>
            <a:ext cx="4559219"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AF6A91A-47E8-2C4E-63C6-5770239BBC85}"/>
              </a:ext>
            </a:extLst>
          </p:cNvPr>
          <p:cNvSpPr txBox="1"/>
          <p:nvPr/>
        </p:nvSpPr>
        <p:spPr>
          <a:xfrm>
            <a:off x="1665938" y="2119473"/>
            <a:ext cx="4662294" cy="461665"/>
          </a:xfrm>
          <a:prstGeom prst="rect">
            <a:avLst/>
          </a:prstGeom>
          <a:noFill/>
        </p:spPr>
        <p:txBody>
          <a:bodyPr wrap="square" rtlCol="0">
            <a:spAutoFit/>
          </a:bodyPr>
          <a:lstStyle/>
          <a:p>
            <a:r>
              <a:rPr lang="en-US" sz="2400" b="1" dirty="0" err="1">
                <a:solidFill>
                  <a:schemeClr val="bg1"/>
                </a:solidFill>
              </a:rPr>
              <a:t>Détection</a:t>
            </a:r>
            <a:r>
              <a:rPr lang="en-US" sz="2400" b="1" dirty="0">
                <a:solidFill>
                  <a:schemeClr val="bg1"/>
                </a:solidFill>
              </a:rPr>
              <a:t> </a:t>
            </a:r>
            <a:r>
              <a:rPr lang="en-US" sz="2400" b="1" dirty="0" err="1">
                <a:solidFill>
                  <a:schemeClr val="bg1"/>
                </a:solidFill>
              </a:rPr>
              <a:t>automatique</a:t>
            </a:r>
            <a:r>
              <a:rPr lang="en-US" sz="2400" b="1" dirty="0">
                <a:solidFill>
                  <a:schemeClr val="bg1"/>
                </a:solidFill>
              </a:rPr>
              <a:t> des défauts</a:t>
            </a:r>
          </a:p>
        </p:txBody>
      </p:sp>
      <p:sp>
        <p:nvSpPr>
          <p:cNvPr id="12" name="TextBox 11">
            <a:extLst>
              <a:ext uri="{FF2B5EF4-FFF2-40B4-BE49-F238E27FC236}">
                <a16:creationId xmlns:a16="http://schemas.microsoft.com/office/drawing/2014/main" id="{9D096C51-20EE-0BFD-A73A-872ADC82A501}"/>
              </a:ext>
            </a:extLst>
          </p:cNvPr>
          <p:cNvSpPr txBox="1"/>
          <p:nvPr/>
        </p:nvSpPr>
        <p:spPr>
          <a:xfrm>
            <a:off x="1407887" y="4858401"/>
            <a:ext cx="3900712" cy="461665"/>
          </a:xfrm>
          <a:prstGeom prst="rect">
            <a:avLst/>
          </a:prstGeom>
          <a:noFill/>
        </p:spPr>
        <p:txBody>
          <a:bodyPr wrap="square" rtlCol="0">
            <a:spAutoFit/>
          </a:bodyPr>
          <a:lstStyle/>
          <a:p>
            <a:r>
              <a:rPr lang="en-US" sz="2400" b="1" dirty="0">
                <a:solidFill>
                  <a:schemeClr val="bg1"/>
                </a:solidFill>
              </a:rPr>
              <a:t>Classification de </a:t>
            </a:r>
            <a:r>
              <a:rPr lang="en-US" sz="2400" b="1" dirty="0" err="1">
                <a:solidFill>
                  <a:schemeClr val="bg1"/>
                </a:solidFill>
              </a:rPr>
              <a:t>leurs</a:t>
            </a:r>
            <a:r>
              <a:rPr lang="en-US" sz="2400" b="1" dirty="0">
                <a:solidFill>
                  <a:schemeClr val="bg1"/>
                </a:solidFill>
              </a:rPr>
              <a:t> types</a:t>
            </a:r>
          </a:p>
        </p:txBody>
      </p:sp>
      <p:sp>
        <p:nvSpPr>
          <p:cNvPr id="11" name="TextBox 10">
            <a:extLst>
              <a:ext uri="{FF2B5EF4-FFF2-40B4-BE49-F238E27FC236}">
                <a16:creationId xmlns:a16="http://schemas.microsoft.com/office/drawing/2014/main" id="{26286AC2-7A17-1589-3115-DBC96A9B447F}"/>
              </a:ext>
            </a:extLst>
          </p:cNvPr>
          <p:cNvSpPr txBox="1"/>
          <p:nvPr/>
        </p:nvSpPr>
        <p:spPr>
          <a:xfrm>
            <a:off x="6250295" y="5792098"/>
            <a:ext cx="4559219" cy="461665"/>
          </a:xfrm>
          <a:prstGeom prst="rect">
            <a:avLst/>
          </a:prstGeom>
          <a:noFill/>
        </p:spPr>
        <p:txBody>
          <a:bodyPr wrap="square" rtlCol="0">
            <a:spAutoFit/>
          </a:bodyPr>
          <a:lstStyle/>
          <a:p>
            <a:r>
              <a:rPr lang="en-US" sz="2400" b="1" dirty="0" err="1">
                <a:solidFill>
                  <a:schemeClr val="bg1"/>
                </a:solidFill>
              </a:rPr>
              <a:t>Optimisation</a:t>
            </a:r>
            <a:r>
              <a:rPr lang="en-US" sz="2400" b="1" dirty="0">
                <a:solidFill>
                  <a:schemeClr val="bg1"/>
                </a:solidFill>
              </a:rPr>
              <a:t> de la maintenance</a:t>
            </a:r>
          </a:p>
        </p:txBody>
      </p:sp>
      <p:sp>
        <p:nvSpPr>
          <p:cNvPr id="26" name="Isosceles Triangle 25">
            <a:extLst>
              <a:ext uri="{FF2B5EF4-FFF2-40B4-BE49-F238E27FC236}">
                <a16:creationId xmlns:a16="http://schemas.microsoft.com/office/drawing/2014/main" id="{D3ABB9E6-6703-180B-67B7-2AC09EF669AF}"/>
              </a:ext>
            </a:extLst>
          </p:cNvPr>
          <p:cNvSpPr/>
          <p:nvPr/>
        </p:nvSpPr>
        <p:spPr>
          <a:xfrm>
            <a:off x="-15073115" y="3597666"/>
            <a:ext cx="489857" cy="451127"/>
          </a:xfrm>
          <a:prstGeom prst="triangl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7" name="Isosceles Triangle 26">
            <a:extLst>
              <a:ext uri="{FF2B5EF4-FFF2-40B4-BE49-F238E27FC236}">
                <a16:creationId xmlns:a16="http://schemas.microsoft.com/office/drawing/2014/main" id="{16A1FB02-65A2-D3BF-DCE3-882A1B2F4D40}"/>
              </a:ext>
            </a:extLst>
          </p:cNvPr>
          <p:cNvSpPr/>
          <p:nvPr/>
        </p:nvSpPr>
        <p:spPr>
          <a:xfrm>
            <a:off x="-8323678" y="3580642"/>
            <a:ext cx="489857" cy="451127"/>
          </a:xfrm>
          <a:prstGeom prst="triangl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8" name="Isosceles Triangle 27">
            <a:extLst>
              <a:ext uri="{FF2B5EF4-FFF2-40B4-BE49-F238E27FC236}">
                <a16:creationId xmlns:a16="http://schemas.microsoft.com/office/drawing/2014/main" id="{552043BA-B93E-D759-5522-C006522540C5}"/>
              </a:ext>
            </a:extLst>
          </p:cNvPr>
          <p:cNvSpPr/>
          <p:nvPr/>
        </p:nvSpPr>
        <p:spPr>
          <a:xfrm rot="10800000">
            <a:off x="-11555216" y="4245430"/>
            <a:ext cx="489857" cy="451127"/>
          </a:xfrm>
          <a:prstGeom prst="triangl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Rectangle 1">
            <a:extLst>
              <a:ext uri="{FF2B5EF4-FFF2-40B4-BE49-F238E27FC236}">
                <a16:creationId xmlns:a16="http://schemas.microsoft.com/office/drawing/2014/main" id="{362E3909-8C99-53DE-E49F-5058BCB68E31}"/>
              </a:ext>
            </a:extLst>
          </p:cNvPr>
          <p:cNvSpPr/>
          <p:nvPr/>
        </p:nvSpPr>
        <p:spPr>
          <a:xfrm rot="2700000">
            <a:off x="-3147767" y="3017030"/>
            <a:ext cx="2201765" cy="2294556"/>
          </a:xfrm>
          <a:prstGeom prst="rect">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03506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764B0-0BCD-C58D-BCC7-B6EF6F87727A}"/>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8C36762-ABC3-7206-DB67-C5CA56262C43}"/>
              </a:ext>
            </a:extLst>
          </p:cNvPr>
          <p:cNvSpPr/>
          <p:nvPr/>
        </p:nvSpPr>
        <p:spPr>
          <a:xfrm>
            <a:off x="1275240" y="573698"/>
            <a:ext cx="9906000" cy="5710603"/>
          </a:xfrm>
          <a:prstGeom prst="roundRect">
            <a:avLst>
              <a:gd name="adj" fmla="val 9362"/>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B546050-F741-8CBF-46F6-9828030CA819}"/>
              </a:ext>
            </a:extLst>
          </p:cNvPr>
          <p:cNvSpPr/>
          <p:nvPr/>
        </p:nvSpPr>
        <p:spPr>
          <a:xfrm>
            <a:off x="5575096" y="-393285"/>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D90F2A20-C1AC-DBD4-1917-8AEC5DC3A172}"/>
              </a:ext>
            </a:extLst>
          </p:cNvPr>
          <p:cNvSpPr txBox="1"/>
          <p:nvPr/>
        </p:nvSpPr>
        <p:spPr>
          <a:xfrm>
            <a:off x="3265714" y="1290382"/>
            <a:ext cx="5660572" cy="523220"/>
          </a:xfrm>
          <a:prstGeom prst="rect">
            <a:avLst/>
          </a:prstGeom>
          <a:noFill/>
        </p:spPr>
        <p:txBody>
          <a:bodyPr wrap="square" rtlCol="0">
            <a:spAutoFit/>
          </a:bodyPr>
          <a:lstStyle/>
          <a:p>
            <a:pPr algn="ctr"/>
            <a:r>
              <a:rPr lang="en-US" sz="2800" b="1" u="sng" dirty="0">
                <a:solidFill>
                  <a:schemeClr val="bg1"/>
                </a:solidFill>
              </a:rPr>
              <a:t>Architecture Générale du Système</a:t>
            </a:r>
          </a:p>
        </p:txBody>
      </p:sp>
      <p:sp>
        <p:nvSpPr>
          <p:cNvPr id="18" name="TextBox 17">
            <a:extLst>
              <a:ext uri="{FF2B5EF4-FFF2-40B4-BE49-F238E27FC236}">
                <a16:creationId xmlns:a16="http://schemas.microsoft.com/office/drawing/2014/main" id="{12DD7F40-3AFA-0014-58FA-C50E2470C2E1}"/>
              </a:ext>
            </a:extLst>
          </p:cNvPr>
          <p:cNvSpPr txBox="1"/>
          <p:nvPr/>
        </p:nvSpPr>
        <p:spPr>
          <a:xfrm>
            <a:off x="8704741" y="7182164"/>
            <a:ext cx="8630756" cy="1569660"/>
          </a:xfrm>
          <a:prstGeom prst="rect">
            <a:avLst/>
          </a:prstGeom>
          <a:noFill/>
        </p:spPr>
        <p:txBody>
          <a:bodyPr wrap="square" rtlCol="0">
            <a:spAutoFit/>
          </a:bodyPr>
          <a:lstStyle/>
          <a:p>
            <a:pPr algn="ctr"/>
            <a:r>
              <a:rPr lang="fr-FR" sz="2400" dirty="0"/>
              <a:t>L’architecture du système repose sur une chaîne complète allant de la génération des données à l’interface d’utilisation.</a:t>
            </a:r>
            <a:br>
              <a:rPr lang="fr-FR" sz="2400" dirty="0"/>
            </a:br>
            <a:r>
              <a:rPr lang="fr-FR" sz="2400" dirty="0"/>
              <a:t>Elle combine plusieurs couches : acquisition de données, traitement, entraînement IA, prédiction, visualisation.</a:t>
            </a:r>
            <a:endParaRPr lang="en-US" sz="2400" dirty="0"/>
          </a:p>
        </p:txBody>
      </p:sp>
      <p:sp>
        <p:nvSpPr>
          <p:cNvPr id="3" name="Rectangle: Rounded Corners 2">
            <a:extLst>
              <a:ext uri="{FF2B5EF4-FFF2-40B4-BE49-F238E27FC236}">
                <a16:creationId xmlns:a16="http://schemas.microsoft.com/office/drawing/2014/main" id="{831D15D8-D290-2571-A104-C368A6F4B373}"/>
              </a:ext>
            </a:extLst>
          </p:cNvPr>
          <p:cNvSpPr/>
          <p:nvPr/>
        </p:nvSpPr>
        <p:spPr>
          <a:xfrm>
            <a:off x="12678231" y="3135085"/>
            <a:ext cx="4034970"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ADF72EA9-FAF8-3B1D-12BB-FDF0BD83D8B0}"/>
              </a:ext>
            </a:extLst>
          </p:cNvPr>
          <p:cNvSpPr/>
          <p:nvPr/>
        </p:nvSpPr>
        <p:spPr>
          <a:xfrm>
            <a:off x="1213678" y="3867598"/>
            <a:ext cx="10005061" cy="529987"/>
          </a:xfrm>
          <a:prstGeom prst="roundRect">
            <a:avLst>
              <a:gd name="adj" fmla="val 0"/>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33BAD54F-0C7A-4150-50CC-C21CB565123E}"/>
              </a:ext>
            </a:extLst>
          </p:cNvPr>
          <p:cNvSpPr/>
          <p:nvPr/>
        </p:nvSpPr>
        <p:spPr>
          <a:xfrm>
            <a:off x="-5132613" y="4778992"/>
            <a:ext cx="4034970"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52E7A147-05F4-5F0C-0EE3-DE59BC12676C}"/>
              </a:ext>
            </a:extLst>
          </p:cNvPr>
          <p:cNvSpPr/>
          <p:nvPr/>
        </p:nvSpPr>
        <p:spPr>
          <a:xfrm>
            <a:off x="14577775" y="5706114"/>
            <a:ext cx="4559219" cy="620485"/>
          </a:xfrm>
          <a:prstGeom prst="roundRect">
            <a:avLst>
              <a:gd name="adj" fmla="val 35531"/>
            </a:avLst>
          </a:prstGeom>
          <a:solidFill>
            <a:srgbClr val="007EA4"/>
          </a:solidFill>
          <a:ln w="28575">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A566E87-21C2-D423-BC69-BD19A232E12E}"/>
              </a:ext>
            </a:extLst>
          </p:cNvPr>
          <p:cNvSpPr txBox="1"/>
          <p:nvPr/>
        </p:nvSpPr>
        <p:spPr>
          <a:xfrm>
            <a:off x="4256692" y="4494949"/>
            <a:ext cx="3314701" cy="523220"/>
          </a:xfrm>
          <a:prstGeom prst="rect">
            <a:avLst/>
          </a:prstGeom>
          <a:noFill/>
        </p:spPr>
        <p:txBody>
          <a:bodyPr wrap="square" rtlCol="0">
            <a:spAutoFit/>
          </a:bodyPr>
          <a:lstStyle/>
          <a:p>
            <a:pPr algn="ctr"/>
            <a:r>
              <a:rPr lang="en-US" sz="2800" b="1" dirty="0" err="1">
                <a:solidFill>
                  <a:schemeClr val="bg1"/>
                </a:solidFill>
              </a:rPr>
              <a:t>Modèles</a:t>
            </a:r>
            <a:r>
              <a:rPr lang="en-US" sz="2800" b="1" dirty="0">
                <a:solidFill>
                  <a:schemeClr val="bg1"/>
                </a:solidFill>
              </a:rPr>
              <a:t> ML et DL</a:t>
            </a:r>
          </a:p>
        </p:txBody>
      </p:sp>
      <p:sp>
        <p:nvSpPr>
          <p:cNvPr id="16" name="Isosceles Triangle 15">
            <a:extLst>
              <a:ext uri="{FF2B5EF4-FFF2-40B4-BE49-F238E27FC236}">
                <a16:creationId xmlns:a16="http://schemas.microsoft.com/office/drawing/2014/main" id="{32CE9F83-4C0C-D012-DCFC-2B51FB0F4715}"/>
              </a:ext>
            </a:extLst>
          </p:cNvPr>
          <p:cNvSpPr/>
          <p:nvPr/>
        </p:nvSpPr>
        <p:spPr>
          <a:xfrm rot="5400000">
            <a:off x="1233622" y="2724709"/>
            <a:ext cx="3339224" cy="2690734"/>
          </a:xfrm>
          <a:prstGeom prst="triangle">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4" name="TextBox 13">
            <a:extLst>
              <a:ext uri="{FF2B5EF4-FFF2-40B4-BE49-F238E27FC236}">
                <a16:creationId xmlns:a16="http://schemas.microsoft.com/office/drawing/2014/main" id="{0442E74B-6D2D-0C0F-E33E-0EEA027A6139}"/>
              </a:ext>
            </a:extLst>
          </p:cNvPr>
          <p:cNvSpPr txBox="1"/>
          <p:nvPr/>
        </p:nvSpPr>
        <p:spPr>
          <a:xfrm>
            <a:off x="1076624" y="3690971"/>
            <a:ext cx="3314702" cy="707886"/>
          </a:xfrm>
          <a:prstGeom prst="rect">
            <a:avLst/>
          </a:prstGeom>
          <a:noFill/>
        </p:spPr>
        <p:txBody>
          <a:bodyPr wrap="square" rtlCol="0">
            <a:spAutoFit/>
          </a:bodyPr>
          <a:lstStyle/>
          <a:p>
            <a:pPr algn="ctr"/>
            <a:r>
              <a:rPr lang="en-US" sz="2000" b="1" dirty="0"/>
              <a:t>Données </a:t>
            </a:r>
            <a:r>
              <a:rPr lang="en-US" sz="2000" b="1" dirty="0" err="1"/>
              <a:t>simulées</a:t>
            </a:r>
            <a:endParaRPr lang="en-US" sz="2000" b="1" dirty="0"/>
          </a:p>
          <a:p>
            <a:pPr algn="ctr"/>
            <a:r>
              <a:rPr lang="en-US" sz="2000" b="1" dirty="0"/>
              <a:t> (courants, tensions)</a:t>
            </a:r>
          </a:p>
        </p:txBody>
      </p:sp>
      <p:sp>
        <p:nvSpPr>
          <p:cNvPr id="20" name="Isosceles Triangle 19">
            <a:extLst>
              <a:ext uri="{FF2B5EF4-FFF2-40B4-BE49-F238E27FC236}">
                <a16:creationId xmlns:a16="http://schemas.microsoft.com/office/drawing/2014/main" id="{7D5A12E4-026A-2103-8A27-E849C469DCB3}"/>
              </a:ext>
            </a:extLst>
          </p:cNvPr>
          <p:cNvSpPr/>
          <p:nvPr/>
        </p:nvSpPr>
        <p:spPr>
          <a:xfrm rot="5400000">
            <a:off x="3772451" y="3727727"/>
            <a:ext cx="1075424" cy="809728"/>
          </a:xfrm>
          <a:prstGeom prst="triangle">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Oval 7">
            <a:extLst>
              <a:ext uri="{FF2B5EF4-FFF2-40B4-BE49-F238E27FC236}">
                <a16:creationId xmlns:a16="http://schemas.microsoft.com/office/drawing/2014/main" id="{0BFABC2D-2506-CABC-8BAA-58398CA2DBE3}"/>
              </a:ext>
            </a:extLst>
          </p:cNvPr>
          <p:cNvSpPr/>
          <p:nvPr/>
        </p:nvSpPr>
        <p:spPr>
          <a:xfrm>
            <a:off x="-1886839" y="4588834"/>
            <a:ext cx="4034971" cy="4034971"/>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913FB176-AF55-C38D-62AE-6EFA2E8C0433}"/>
              </a:ext>
            </a:extLst>
          </p:cNvPr>
          <p:cNvSpPr/>
          <p:nvPr/>
        </p:nvSpPr>
        <p:spPr>
          <a:xfrm>
            <a:off x="-466335" y="6009338"/>
            <a:ext cx="1193962" cy="1193962"/>
          </a:xfrm>
          <a:prstGeom prst="ellipse">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0FD6B54-A7D3-8FB4-C450-1FA74428A2A2}"/>
              </a:ext>
            </a:extLst>
          </p:cNvPr>
          <p:cNvSpPr/>
          <p:nvPr/>
        </p:nvSpPr>
        <p:spPr>
          <a:xfrm>
            <a:off x="8059840" y="2945260"/>
            <a:ext cx="3117098" cy="2573623"/>
          </a:xfrm>
          <a:prstGeom prst="rect">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90936B5-34E5-7D6E-79A9-386E2B0C34D8}"/>
              </a:ext>
            </a:extLst>
          </p:cNvPr>
          <p:cNvSpPr txBox="1"/>
          <p:nvPr/>
        </p:nvSpPr>
        <p:spPr>
          <a:xfrm>
            <a:off x="8041093" y="3816572"/>
            <a:ext cx="3314700" cy="830997"/>
          </a:xfrm>
          <a:prstGeom prst="rect">
            <a:avLst/>
          </a:prstGeom>
          <a:noFill/>
        </p:spPr>
        <p:txBody>
          <a:bodyPr wrap="square" rtlCol="0">
            <a:spAutoFit/>
          </a:bodyPr>
          <a:lstStyle/>
          <a:p>
            <a:pPr algn="ctr"/>
            <a:r>
              <a:rPr lang="en-US" sz="2400" b="1" dirty="0"/>
              <a:t>Interface </a:t>
            </a:r>
            <a:r>
              <a:rPr lang="en-US" sz="2400" b="1" dirty="0" err="1"/>
              <a:t>utilisateur</a:t>
            </a:r>
            <a:endParaRPr lang="en-US" sz="2400" b="1" dirty="0"/>
          </a:p>
          <a:p>
            <a:pPr algn="ctr"/>
            <a:r>
              <a:rPr lang="en-US" sz="2400" b="1" dirty="0"/>
              <a:t>(</a:t>
            </a:r>
            <a:r>
              <a:rPr lang="en-US" sz="2400" b="1" dirty="0" err="1"/>
              <a:t>Streamlit</a:t>
            </a:r>
            <a:r>
              <a:rPr lang="en-US" sz="2400" b="1" dirty="0"/>
              <a:t>)</a:t>
            </a:r>
          </a:p>
        </p:txBody>
      </p:sp>
      <p:sp>
        <p:nvSpPr>
          <p:cNvPr id="12" name="Isosceles Triangle 11">
            <a:extLst>
              <a:ext uri="{FF2B5EF4-FFF2-40B4-BE49-F238E27FC236}">
                <a16:creationId xmlns:a16="http://schemas.microsoft.com/office/drawing/2014/main" id="{84DC2567-B956-DAE9-6604-B0958BF0A156}"/>
              </a:ext>
            </a:extLst>
          </p:cNvPr>
          <p:cNvSpPr/>
          <p:nvPr/>
        </p:nvSpPr>
        <p:spPr>
          <a:xfrm rot="5400000">
            <a:off x="7453601" y="3780300"/>
            <a:ext cx="1075424" cy="809728"/>
          </a:xfrm>
          <a:prstGeom prst="triangle">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Tree>
    <p:extLst>
      <p:ext uri="{BB962C8B-B14F-4D97-AF65-F5344CB8AC3E}">
        <p14:creationId xmlns:p14="http://schemas.microsoft.com/office/powerpoint/2010/main" val="425648691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80DC6-7CCE-6604-CF3A-E22B140FFB36}"/>
            </a:ext>
          </a:extLst>
        </p:cNvPr>
        <p:cNvGrpSpPr/>
        <p:nvPr/>
      </p:nvGrpSpPr>
      <p:grpSpPr>
        <a:xfrm>
          <a:off x="0" y="0"/>
          <a:ext cx="0" cy="0"/>
          <a:chOff x="0" y="0"/>
          <a:chExt cx="0" cy="0"/>
        </a:xfrm>
      </p:grpSpPr>
      <p:grpSp>
        <p:nvGrpSpPr>
          <p:cNvPr id="63" name="Group 62">
            <a:extLst>
              <a:ext uri="{FF2B5EF4-FFF2-40B4-BE49-F238E27FC236}">
                <a16:creationId xmlns:a16="http://schemas.microsoft.com/office/drawing/2014/main" id="{7C01D67E-4986-EE80-F36C-18DDE896FEC2}"/>
              </a:ext>
            </a:extLst>
          </p:cNvPr>
          <p:cNvGrpSpPr/>
          <p:nvPr/>
        </p:nvGrpSpPr>
        <p:grpSpPr>
          <a:xfrm>
            <a:off x="13084701" y="1564478"/>
            <a:ext cx="68144892" cy="4482928"/>
            <a:chOff x="13084701" y="1564478"/>
            <a:chExt cx="68144892" cy="4482928"/>
          </a:xfrm>
        </p:grpSpPr>
        <p:grpSp>
          <p:nvGrpSpPr>
            <p:cNvPr id="14" name="Group 13">
              <a:extLst>
                <a:ext uri="{FF2B5EF4-FFF2-40B4-BE49-F238E27FC236}">
                  <a16:creationId xmlns:a16="http://schemas.microsoft.com/office/drawing/2014/main" id="{B5267119-3B4C-78F9-42B3-9AF89AD0537D}"/>
                </a:ext>
              </a:extLst>
            </p:cNvPr>
            <p:cNvGrpSpPr/>
            <p:nvPr/>
          </p:nvGrpSpPr>
          <p:grpSpPr>
            <a:xfrm>
              <a:off x="13084701" y="1859447"/>
              <a:ext cx="3222087" cy="3822577"/>
              <a:chOff x="4582458" y="2275822"/>
              <a:chExt cx="3222087" cy="3822577"/>
            </a:xfrm>
          </p:grpSpPr>
          <p:sp>
            <p:nvSpPr>
              <p:cNvPr id="12" name="Rectangle: Rounded Corners 11">
                <a:extLst>
                  <a:ext uri="{FF2B5EF4-FFF2-40B4-BE49-F238E27FC236}">
                    <a16:creationId xmlns:a16="http://schemas.microsoft.com/office/drawing/2014/main" id="{88A14356-1C4A-4F46-0C29-3F8161816999}"/>
                  </a:ext>
                </a:extLst>
              </p:cNvPr>
              <p:cNvSpPr/>
              <p:nvPr/>
            </p:nvSpPr>
            <p:spPr>
              <a:xfrm>
                <a:off x="5148346" y="5118696"/>
                <a:ext cx="2090310" cy="979703"/>
              </a:xfrm>
              <a:prstGeom prst="roundRect">
                <a:avLst>
                  <a:gd name="adj" fmla="val 31536"/>
                </a:avLst>
              </a:prstGeom>
              <a:solidFill>
                <a:srgbClr val="F7941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ython Logo">
                <a:extLst>
                  <a:ext uri="{FF2B5EF4-FFF2-40B4-BE49-F238E27FC236}">
                    <a16:creationId xmlns:a16="http://schemas.microsoft.com/office/drawing/2014/main" id="{E1D74544-CFF0-5BA1-C1CB-FAFA8F07E4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458" y="2275822"/>
                <a:ext cx="3222087" cy="32095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A09D08B-60A8-26C4-6F21-306A44622463}"/>
                  </a:ext>
                </a:extLst>
              </p:cNvPr>
              <p:cNvSpPr txBox="1"/>
              <p:nvPr/>
            </p:nvSpPr>
            <p:spPr>
              <a:xfrm>
                <a:off x="5494928" y="5499497"/>
                <a:ext cx="1397146" cy="584775"/>
              </a:xfrm>
              <a:prstGeom prst="rect">
                <a:avLst/>
              </a:prstGeom>
              <a:noFill/>
            </p:spPr>
            <p:txBody>
              <a:bodyPr wrap="square" rtlCol="0">
                <a:spAutoFit/>
              </a:bodyPr>
              <a:lstStyle/>
              <a:p>
                <a:r>
                  <a:rPr lang="en-US" sz="3200" b="1" u="sng" dirty="0">
                    <a:solidFill>
                      <a:schemeClr val="bg1"/>
                    </a:solidFill>
                  </a:rPr>
                  <a:t>Python</a:t>
                </a:r>
              </a:p>
            </p:txBody>
          </p:sp>
        </p:grpSp>
        <p:grpSp>
          <p:nvGrpSpPr>
            <p:cNvPr id="25" name="Group 24">
              <a:extLst>
                <a:ext uri="{FF2B5EF4-FFF2-40B4-BE49-F238E27FC236}">
                  <a16:creationId xmlns:a16="http://schemas.microsoft.com/office/drawing/2014/main" id="{05B7FAAD-0176-ED2B-EF13-713D34806CF8}"/>
                </a:ext>
              </a:extLst>
            </p:cNvPr>
            <p:cNvGrpSpPr/>
            <p:nvPr/>
          </p:nvGrpSpPr>
          <p:grpSpPr>
            <a:xfrm>
              <a:off x="29106999" y="1585462"/>
              <a:ext cx="7102310" cy="4377004"/>
              <a:chOff x="2737866" y="2038420"/>
              <a:chExt cx="7102310" cy="4377004"/>
            </a:xfrm>
          </p:grpSpPr>
          <p:sp>
            <p:nvSpPr>
              <p:cNvPr id="26" name="Rectangle: Rounded Corners 25">
                <a:extLst>
                  <a:ext uri="{FF2B5EF4-FFF2-40B4-BE49-F238E27FC236}">
                    <a16:creationId xmlns:a16="http://schemas.microsoft.com/office/drawing/2014/main" id="{8A9337DE-DD2A-92E0-3AF6-BD5472591CF0}"/>
                  </a:ext>
                </a:extLst>
              </p:cNvPr>
              <p:cNvSpPr/>
              <p:nvPr/>
            </p:nvSpPr>
            <p:spPr>
              <a:xfrm>
                <a:off x="5148346" y="5118696"/>
                <a:ext cx="2090310" cy="979703"/>
              </a:xfrm>
              <a:prstGeom prst="roundRect">
                <a:avLst>
                  <a:gd name="adj" fmla="val 31536"/>
                </a:avLst>
              </a:prstGeom>
              <a:solidFill>
                <a:srgbClr val="F7941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
                <a:extLst>
                  <a:ext uri="{FF2B5EF4-FFF2-40B4-BE49-F238E27FC236}">
                    <a16:creationId xmlns:a16="http://schemas.microsoft.com/office/drawing/2014/main" id="{E3AC8236-FB38-C46E-AB6C-F8BB946F6F5F}"/>
                  </a:ext>
                </a:extLst>
              </p:cNvPr>
              <p:cNvPicPr>
                <a:picLocks noChangeAspect="1" noChangeArrowheads="1"/>
              </p:cNvPicPr>
              <p:nvPr/>
            </p:nvPicPr>
            <p:blipFill>
              <a:blip r:embed="rId3">
                <a:duotone>
                  <a:prstClr val="black"/>
                  <a:schemeClr val="accent5">
                    <a:tint val="45000"/>
                    <a:satMod val="400000"/>
                  </a:schemeClr>
                </a:duotone>
                <a:extLst>
                  <a:ext uri="{BEBA8EAE-BF5A-486C-A8C5-ECC9F3942E4B}">
                    <a14:imgProps xmlns:a14="http://schemas.microsoft.com/office/drawing/2010/main">
                      <a14:imgLayer r:embed="rId4">
                        <a14:imgEffect>
                          <a14:sharpenSoften amount="50000"/>
                        </a14:imgEffect>
                        <a14:imgEffect>
                          <a14:brightnessContrast bright="9000" contrast="19000"/>
                        </a14:imgEffect>
                      </a14:imgLayer>
                    </a14:imgProps>
                  </a:ext>
                  <a:ext uri="{28A0092B-C50C-407E-A947-70E740481C1C}">
                    <a14:useLocalDpi xmlns:a14="http://schemas.microsoft.com/office/drawing/2010/main" val="0"/>
                  </a:ext>
                </a:extLst>
              </a:blip>
              <a:srcRect/>
              <a:stretch/>
            </p:blipFill>
            <p:spPr bwMode="auto">
              <a:xfrm>
                <a:off x="2737866" y="2038420"/>
                <a:ext cx="7102310" cy="437700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2D31077-43A1-1740-4375-6E63883635AF}"/>
                  </a:ext>
                </a:extLst>
              </p:cNvPr>
              <p:cNvSpPr txBox="1"/>
              <p:nvPr/>
            </p:nvSpPr>
            <p:spPr>
              <a:xfrm>
                <a:off x="5661182" y="5527206"/>
                <a:ext cx="1148694" cy="584775"/>
              </a:xfrm>
              <a:prstGeom prst="rect">
                <a:avLst/>
              </a:prstGeom>
              <a:noFill/>
            </p:spPr>
            <p:txBody>
              <a:bodyPr wrap="square" rtlCol="0">
                <a:spAutoFit/>
              </a:bodyPr>
              <a:lstStyle/>
              <a:p>
                <a:r>
                  <a:rPr lang="en-US" sz="3200" b="1" u="sng" dirty="0" err="1">
                    <a:solidFill>
                      <a:schemeClr val="bg1"/>
                    </a:solidFill>
                  </a:rPr>
                  <a:t>Colab</a:t>
                </a:r>
                <a:endParaRPr lang="en-US" sz="3200" b="1" u="sng" dirty="0">
                  <a:solidFill>
                    <a:schemeClr val="bg1"/>
                  </a:solidFill>
                </a:endParaRPr>
              </a:p>
            </p:txBody>
          </p:sp>
        </p:grpSp>
        <p:grpSp>
          <p:nvGrpSpPr>
            <p:cNvPr id="29" name="Group 28">
              <a:extLst>
                <a:ext uri="{FF2B5EF4-FFF2-40B4-BE49-F238E27FC236}">
                  <a16:creationId xmlns:a16="http://schemas.microsoft.com/office/drawing/2014/main" id="{2125C3C0-0DFD-235D-8298-748155E960AA}"/>
                </a:ext>
              </a:extLst>
            </p:cNvPr>
            <p:cNvGrpSpPr/>
            <p:nvPr/>
          </p:nvGrpSpPr>
          <p:grpSpPr>
            <a:xfrm>
              <a:off x="22770878" y="1672119"/>
              <a:ext cx="3372562" cy="4009905"/>
              <a:chOff x="4507220" y="2088494"/>
              <a:chExt cx="3372562" cy="4009905"/>
            </a:xfrm>
          </p:grpSpPr>
          <p:sp>
            <p:nvSpPr>
              <p:cNvPr id="30" name="Rectangle: Rounded Corners 29">
                <a:extLst>
                  <a:ext uri="{FF2B5EF4-FFF2-40B4-BE49-F238E27FC236}">
                    <a16:creationId xmlns:a16="http://schemas.microsoft.com/office/drawing/2014/main" id="{0190D921-E543-FB66-A0CF-1C206CBCACEB}"/>
                  </a:ext>
                </a:extLst>
              </p:cNvPr>
              <p:cNvSpPr/>
              <p:nvPr/>
            </p:nvSpPr>
            <p:spPr>
              <a:xfrm>
                <a:off x="5148346" y="5118696"/>
                <a:ext cx="2090310" cy="979703"/>
              </a:xfrm>
              <a:prstGeom prst="roundRect">
                <a:avLst>
                  <a:gd name="adj" fmla="val 31536"/>
                </a:avLst>
              </a:prstGeom>
              <a:solidFill>
                <a:srgbClr val="007EA4"/>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
                <a:extLst>
                  <a:ext uri="{FF2B5EF4-FFF2-40B4-BE49-F238E27FC236}">
                    <a16:creationId xmlns:a16="http://schemas.microsoft.com/office/drawing/2014/main" id="{EC364AA4-6BD6-442F-1113-181FC65897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4507220" y="2088494"/>
                <a:ext cx="3372562" cy="3911476"/>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9C528D4C-D386-47CE-ADF5-0A709B17CC24}"/>
                  </a:ext>
                </a:extLst>
              </p:cNvPr>
              <p:cNvSpPr txBox="1"/>
              <p:nvPr/>
            </p:nvSpPr>
            <p:spPr>
              <a:xfrm>
                <a:off x="5480610" y="5499497"/>
                <a:ext cx="1701702" cy="598902"/>
              </a:xfrm>
              <a:prstGeom prst="rect">
                <a:avLst/>
              </a:prstGeom>
              <a:noFill/>
            </p:spPr>
            <p:txBody>
              <a:bodyPr wrap="square" rtlCol="0">
                <a:spAutoFit/>
              </a:bodyPr>
              <a:lstStyle/>
              <a:p>
                <a:r>
                  <a:rPr lang="en-US" sz="3200" b="1" u="sng" dirty="0" err="1">
                    <a:solidFill>
                      <a:schemeClr val="bg1"/>
                    </a:solidFill>
                  </a:rPr>
                  <a:t>Jupyter</a:t>
                </a:r>
                <a:endParaRPr lang="en-US" sz="3200" b="1" u="sng" dirty="0">
                  <a:solidFill>
                    <a:schemeClr val="bg1"/>
                  </a:solidFill>
                </a:endParaRPr>
              </a:p>
            </p:txBody>
          </p:sp>
        </p:grpSp>
        <p:grpSp>
          <p:nvGrpSpPr>
            <p:cNvPr id="33" name="Group 32">
              <a:extLst>
                <a:ext uri="{FF2B5EF4-FFF2-40B4-BE49-F238E27FC236}">
                  <a16:creationId xmlns:a16="http://schemas.microsoft.com/office/drawing/2014/main" id="{62C9FFAB-8026-E7CC-D741-D26F379374DB}"/>
                </a:ext>
              </a:extLst>
            </p:cNvPr>
            <p:cNvGrpSpPr/>
            <p:nvPr/>
          </p:nvGrpSpPr>
          <p:grpSpPr>
            <a:xfrm>
              <a:off x="76042685" y="2173574"/>
              <a:ext cx="5186908" cy="3873832"/>
              <a:chOff x="3653444" y="2614013"/>
              <a:chExt cx="5186908" cy="3873832"/>
            </a:xfrm>
          </p:grpSpPr>
          <p:sp>
            <p:nvSpPr>
              <p:cNvPr id="34" name="Rectangle: Rounded Corners 33">
                <a:extLst>
                  <a:ext uri="{FF2B5EF4-FFF2-40B4-BE49-F238E27FC236}">
                    <a16:creationId xmlns:a16="http://schemas.microsoft.com/office/drawing/2014/main" id="{DF5F46A9-9D6B-ED79-3AA7-4AC37AAD0611}"/>
                  </a:ext>
                </a:extLst>
              </p:cNvPr>
              <p:cNvSpPr/>
              <p:nvPr/>
            </p:nvSpPr>
            <p:spPr>
              <a:xfrm>
                <a:off x="5148346" y="5118696"/>
                <a:ext cx="2090310" cy="979703"/>
              </a:xfrm>
              <a:prstGeom prst="roundRect">
                <a:avLst>
                  <a:gd name="adj" fmla="val 31536"/>
                </a:avLst>
              </a:prstGeom>
              <a:solidFill>
                <a:srgbClr val="007EA4"/>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
                <a:extLst>
                  <a:ext uri="{FF2B5EF4-FFF2-40B4-BE49-F238E27FC236}">
                    <a16:creationId xmlns:a16="http://schemas.microsoft.com/office/drawing/2014/main" id="{8FF96956-8918-F20F-A595-96DDFE8A091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011" t="14484" r="68167" b="10741"/>
              <a:stretch/>
            </p:blipFill>
            <p:spPr bwMode="auto">
              <a:xfrm>
                <a:off x="3653444" y="2614013"/>
                <a:ext cx="5186908" cy="387383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D41C5CA7-DED4-D961-9F97-5ED51FA5ACA6}"/>
                  </a:ext>
                </a:extLst>
              </p:cNvPr>
              <p:cNvSpPr txBox="1"/>
              <p:nvPr/>
            </p:nvSpPr>
            <p:spPr>
              <a:xfrm>
                <a:off x="5276554" y="5502299"/>
                <a:ext cx="1962102" cy="584775"/>
              </a:xfrm>
              <a:prstGeom prst="rect">
                <a:avLst/>
              </a:prstGeom>
              <a:noFill/>
            </p:spPr>
            <p:txBody>
              <a:bodyPr wrap="square" rtlCol="0">
                <a:spAutoFit/>
              </a:bodyPr>
              <a:lstStyle/>
              <a:p>
                <a:r>
                  <a:rPr lang="en-US" sz="3200" b="1" u="sng" dirty="0" err="1">
                    <a:solidFill>
                      <a:schemeClr val="bg1"/>
                    </a:solidFill>
                  </a:rPr>
                  <a:t>StreamLit</a:t>
                </a:r>
                <a:endParaRPr lang="en-US" sz="3200" b="1" u="sng" dirty="0">
                  <a:solidFill>
                    <a:schemeClr val="bg1"/>
                  </a:solidFill>
                </a:endParaRPr>
              </a:p>
            </p:txBody>
          </p:sp>
        </p:grpSp>
        <p:grpSp>
          <p:nvGrpSpPr>
            <p:cNvPr id="37" name="Group 36">
              <a:extLst>
                <a:ext uri="{FF2B5EF4-FFF2-40B4-BE49-F238E27FC236}">
                  <a16:creationId xmlns:a16="http://schemas.microsoft.com/office/drawing/2014/main" id="{69DF646B-6991-FDA9-6542-C7A6ADAB4A39}"/>
                </a:ext>
              </a:extLst>
            </p:cNvPr>
            <p:cNvGrpSpPr/>
            <p:nvPr/>
          </p:nvGrpSpPr>
          <p:grpSpPr>
            <a:xfrm>
              <a:off x="69115228" y="1564478"/>
              <a:ext cx="3917908" cy="4176018"/>
              <a:chOff x="4310432" y="1922381"/>
              <a:chExt cx="3917908" cy="4176018"/>
            </a:xfrm>
          </p:grpSpPr>
          <p:sp>
            <p:nvSpPr>
              <p:cNvPr id="38" name="Rectangle: Rounded Corners 37">
                <a:extLst>
                  <a:ext uri="{FF2B5EF4-FFF2-40B4-BE49-F238E27FC236}">
                    <a16:creationId xmlns:a16="http://schemas.microsoft.com/office/drawing/2014/main" id="{135B3C4F-DC2E-A946-ED79-490FE7195F67}"/>
                  </a:ext>
                </a:extLst>
              </p:cNvPr>
              <p:cNvSpPr/>
              <p:nvPr/>
            </p:nvSpPr>
            <p:spPr>
              <a:xfrm>
                <a:off x="5148346" y="5118696"/>
                <a:ext cx="2090310" cy="979703"/>
              </a:xfrm>
              <a:prstGeom prst="roundRect">
                <a:avLst>
                  <a:gd name="adj" fmla="val 31536"/>
                </a:avLst>
              </a:prstGeom>
              <a:solidFill>
                <a:srgbClr val="F7941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a:extLst>
                  <a:ext uri="{FF2B5EF4-FFF2-40B4-BE49-F238E27FC236}">
                    <a16:creationId xmlns:a16="http://schemas.microsoft.com/office/drawing/2014/main" id="{069742D7-DC0F-5A0B-8306-FA5DA074502F}"/>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6167" b="91833" l="10000" r="90000">
                            <a14:foregroundMark x1="73333" y1="12333" x2="73167" y2="39833"/>
                            <a14:foregroundMark x1="73333" y1="13500" x2="74333" y2="8500"/>
                            <a14:foregroundMark x1="71000" y1="8333" x2="74833" y2="14000"/>
                            <a14:foregroundMark x1="74500" y1="9833" x2="74833" y2="6167"/>
                            <a14:foregroundMark x1="71500" y1="7000" x2="73833" y2="7333"/>
                            <a14:foregroundMark x1="73667" y1="36167" x2="73167" y2="70167"/>
                            <a14:foregroundMark x1="55333" y1="75500" x2="56500" y2="84167"/>
                            <a14:foregroundMark x1="58500" y1="75500" x2="59667" y2="77500"/>
                            <a14:foregroundMark x1="59333" y1="73000" x2="57833" y2="78833"/>
                            <a14:foregroundMark x1="57167" y1="58833" x2="56833" y2="60333"/>
                            <a14:foregroundMark x1="57333" y1="39167" x2="57333" y2="32500"/>
                            <a14:foregroundMark x1="43333" y1="16500" x2="43833" y2="29500"/>
                            <a14:foregroundMark x1="41500" y1="40167" x2="43333" y2="40500"/>
                            <a14:foregroundMark x1="41667" y1="56167" x2="41667" y2="55500"/>
                            <a14:foregroundMark x1="27500" y1="32667" x2="26000" y2="91833"/>
                            <a14:foregroundMark x1="76667" y1="14833" x2="76167" y2="16500"/>
                            <a14:foregroundMark x1="75833" y1="13000" x2="74167" y2="16500"/>
                            <a14:foregroundMark x1="76500" y1="12833" x2="76167" y2="16000"/>
                            <a14:foregroundMark x1="72500" y1="11167" x2="71667" y2="19667"/>
                            <a14:foregroundMark x1="71000" y1="10167" x2="72500" y2="22000"/>
                            <a14:foregroundMark x1="53667" y1="42833" x2="59500" y2="46500"/>
                            <a14:foregroundMark x1="61833" y1="47000" x2="61500" y2="28333"/>
                            <a14:foregroundMark x1="58333" y1="28500" x2="54167" y2="29333"/>
                            <a14:foregroundMark x1="54333" y1="59667" x2="54167" y2="59333"/>
                            <a14:foregroundMark x1="55833" y1="71167" x2="60000" y2="75833"/>
                            <a14:foregroundMark x1="58833" y1="73833" x2="56333" y2="83167"/>
                            <a14:foregroundMark x1="59333" y1="84000" x2="59167" y2="86833"/>
                            <a14:foregroundMark x1="43333" y1="54167" x2="41833" y2="70333"/>
                            <a14:foregroundMark x1="41833" y1="70333" x2="40167" y2="70667"/>
                            <a14:foregroundMark x1="38500" y1="37833" x2="46333" y2="38167"/>
                            <a14:foregroundMark x1="38833" y1="37667" x2="43500" y2="45833"/>
                            <a14:foregroundMark x1="29000" y1="38167" x2="28333" y2="34167"/>
                            <a14:foregroundMark x1="27833" y1="31667" x2="26333" y2="33000"/>
                            <a14:foregroundMark x1="26833" y1="32500" x2="25500" y2="44833"/>
                            <a14:foregroundMark x1="27167" y1="51833" x2="27500" y2="58500"/>
                            <a14:backgroundMark x1="70667" y1="7333" x2="70987" y2="7733"/>
                          </a14:backgroundRemoval>
                        </a14:imgEffect>
                      </a14:imgLayer>
                    </a14:imgProps>
                  </a:ext>
                  <a:ext uri="{28A0092B-C50C-407E-A947-70E740481C1C}">
                    <a14:useLocalDpi xmlns:a14="http://schemas.microsoft.com/office/drawing/2010/main" val="0"/>
                  </a:ext>
                </a:extLst>
              </a:blip>
              <a:srcRect/>
              <a:stretch/>
            </p:blipFill>
            <p:spPr bwMode="auto">
              <a:xfrm>
                <a:off x="4310432" y="1922381"/>
                <a:ext cx="3917908" cy="391790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D92A19F9-B46A-777A-227A-56BF95EFC38C}"/>
                  </a:ext>
                </a:extLst>
              </p:cNvPr>
              <p:cNvSpPr txBox="1"/>
              <p:nvPr/>
            </p:nvSpPr>
            <p:spPr>
              <a:xfrm>
                <a:off x="5516007" y="5431088"/>
                <a:ext cx="1397146" cy="584775"/>
              </a:xfrm>
              <a:prstGeom prst="rect">
                <a:avLst/>
              </a:prstGeom>
              <a:noFill/>
            </p:spPr>
            <p:txBody>
              <a:bodyPr wrap="square" rtlCol="0">
                <a:spAutoFit/>
              </a:bodyPr>
              <a:lstStyle/>
              <a:p>
                <a:r>
                  <a:rPr lang="en-US" sz="3200" b="1" u="sng" dirty="0">
                    <a:solidFill>
                      <a:schemeClr val="bg1"/>
                    </a:solidFill>
                  </a:rPr>
                  <a:t>Pandas</a:t>
                </a:r>
              </a:p>
            </p:txBody>
          </p:sp>
        </p:grpSp>
        <p:grpSp>
          <p:nvGrpSpPr>
            <p:cNvPr id="41" name="Group 40">
              <a:extLst>
                <a:ext uri="{FF2B5EF4-FFF2-40B4-BE49-F238E27FC236}">
                  <a16:creationId xmlns:a16="http://schemas.microsoft.com/office/drawing/2014/main" id="{F1610399-B0CE-22AC-49DA-2E07AA03052E}"/>
                </a:ext>
              </a:extLst>
            </p:cNvPr>
            <p:cNvGrpSpPr/>
            <p:nvPr/>
          </p:nvGrpSpPr>
          <p:grpSpPr>
            <a:xfrm>
              <a:off x="61489255" y="1963534"/>
              <a:ext cx="3278978" cy="3799895"/>
              <a:chOff x="4554012" y="2416492"/>
              <a:chExt cx="3278978" cy="3799895"/>
            </a:xfrm>
          </p:grpSpPr>
          <p:sp>
            <p:nvSpPr>
              <p:cNvPr id="42" name="Rectangle: Rounded Corners 41">
                <a:extLst>
                  <a:ext uri="{FF2B5EF4-FFF2-40B4-BE49-F238E27FC236}">
                    <a16:creationId xmlns:a16="http://schemas.microsoft.com/office/drawing/2014/main" id="{BA84040E-9286-57C6-CCEB-0F7A93159391}"/>
                  </a:ext>
                </a:extLst>
              </p:cNvPr>
              <p:cNvSpPr/>
              <p:nvPr/>
            </p:nvSpPr>
            <p:spPr>
              <a:xfrm>
                <a:off x="5148346" y="5236684"/>
                <a:ext cx="2090310" cy="979703"/>
              </a:xfrm>
              <a:prstGeom prst="roundRect">
                <a:avLst>
                  <a:gd name="adj" fmla="val 31536"/>
                </a:avLst>
              </a:prstGeom>
              <a:solidFill>
                <a:srgbClr val="007EA4"/>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a:extLst>
                  <a:ext uri="{FF2B5EF4-FFF2-40B4-BE49-F238E27FC236}">
                    <a16:creationId xmlns:a16="http://schemas.microsoft.com/office/drawing/2014/main" id="{B77BAF00-5A64-EEC2-DD13-C9D21D4E9D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p:blipFill>
            <p:spPr bwMode="auto">
              <a:xfrm>
                <a:off x="4554012" y="2416492"/>
                <a:ext cx="3278978" cy="3195094"/>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9BF80CC4-09E9-44E3-69EC-4B56551804A4}"/>
                  </a:ext>
                </a:extLst>
              </p:cNvPr>
              <p:cNvSpPr txBox="1"/>
              <p:nvPr/>
            </p:nvSpPr>
            <p:spPr>
              <a:xfrm>
                <a:off x="5494928" y="5561079"/>
                <a:ext cx="1397146" cy="584775"/>
              </a:xfrm>
              <a:prstGeom prst="rect">
                <a:avLst/>
              </a:prstGeom>
              <a:noFill/>
            </p:spPr>
            <p:txBody>
              <a:bodyPr wrap="square" rtlCol="0">
                <a:spAutoFit/>
              </a:bodyPr>
              <a:lstStyle/>
              <a:p>
                <a:r>
                  <a:rPr lang="en-US" sz="3200" b="1" u="sng" dirty="0" err="1">
                    <a:solidFill>
                      <a:schemeClr val="bg1"/>
                    </a:solidFill>
                  </a:rPr>
                  <a:t>Github</a:t>
                </a:r>
                <a:endParaRPr lang="en-US" sz="3200" b="1" u="sng" dirty="0">
                  <a:solidFill>
                    <a:schemeClr val="bg1"/>
                  </a:solidFill>
                </a:endParaRPr>
              </a:p>
            </p:txBody>
          </p:sp>
        </p:grpSp>
        <p:grpSp>
          <p:nvGrpSpPr>
            <p:cNvPr id="45" name="Group 44">
              <a:extLst>
                <a:ext uri="{FF2B5EF4-FFF2-40B4-BE49-F238E27FC236}">
                  <a16:creationId xmlns:a16="http://schemas.microsoft.com/office/drawing/2014/main" id="{B1C680FB-BA90-8726-E38E-018A3D66EDC0}"/>
                </a:ext>
              </a:extLst>
            </p:cNvPr>
            <p:cNvGrpSpPr/>
            <p:nvPr/>
          </p:nvGrpSpPr>
          <p:grpSpPr>
            <a:xfrm>
              <a:off x="39594830" y="2289165"/>
              <a:ext cx="5035356" cy="3322410"/>
              <a:chOff x="3532093" y="2647068"/>
              <a:chExt cx="5035356" cy="3322410"/>
            </a:xfrm>
          </p:grpSpPr>
          <p:sp>
            <p:nvSpPr>
              <p:cNvPr id="46" name="Rectangle: Rounded Corners 45">
                <a:extLst>
                  <a:ext uri="{FF2B5EF4-FFF2-40B4-BE49-F238E27FC236}">
                    <a16:creationId xmlns:a16="http://schemas.microsoft.com/office/drawing/2014/main" id="{B20FFBFD-50FF-16FF-087B-34D5CBA2A1B0}"/>
                  </a:ext>
                </a:extLst>
              </p:cNvPr>
              <p:cNvSpPr/>
              <p:nvPr/>
            </p:nvSpPr>
            <p:spPr>
              <a:xfrm>
                <a:off x="4857131" y="4989775"/>
                <a:ext cx="2090310" cy="979703"/>
              </a:xfrm>
              <a:prstGeom prst="roundRect">
                <a:avLst>
                  <a:gd name="adj" fmla="val 31536"/>
                </a:avLst>
              </a:prstGeom>
              <a:solidFill>
                <a:srgbClr val="F7941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a:extLst>
                  <a:ext uri="{FF2B5EF4-FFF2-40B4-BE49-F238E27FC236}">
                    <a16:creationId xmlns:a16="http://schemas.microsoft.com/office/drawing/2014/main" id="{1B69BCBF-8C47-2955-EEB1-66F4C4004F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p:blipFill>
            <p:spPr bwMode="auto">
              <a:xfrm>
                <a:off x="3532093" y="2647068"/>
                <a:ext cx="5035356" cy="271909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91797A07-5518-90D2-9DF2-2E995A6D398F}"/>
                  </a:ext>
                </a:extLst>
              </p:cNvPr>
              <p:cNvSpPr txBox="1"/>
              <p:nvPr/>
            </p:nvSpPr>
            <p:spPr>
              <a:xfrm>
                <a:off x="4885893" y="5272341"/>
                <a:ext cx="2120131" cy="584775"/>
              </a:xfrm>
              <a:prstGeom prst="rect">
                <a:avLst/>
              </a:prstGeom>
              <a:noFill/>
            </p:spPr>
            <p:txBody>
              <a:bodyPr wrap="square" rtlCol="0">
                <a:spAutoFit/>
              </a:bodyPr>
              <a:lstStyle/>
              <a:p>
                <a:r>
                  <a:rPr lang="en-US" sz="3200" b="1" u="sng" dirty="0">
                    <a:solidFill>
                      <a:schemeClr val="bg1"/>
                    </a:solidFill>
                  </a:rPr>
                  <a:t>Scikit-learn</a:t>
                </a:r>
              </a:p>
            </p:txBody>
          </p:sp>
        </p:grpSp>
        <p:grpSp>
          <p:nvGrpSpPr>
            <p:cNvPr id="49" name="Group 48">
              <a:extLst>
                <a:ext uri="{FF2B5EF4-FFF2-40B4-BE49-F238E27FC236}">
                  <a16:creationId xmlns:a16="http://schemas.microsoft.com/office/drawing/2014/main" id="{1BFBC515-7D65-C5B2-84A4-7F19B0AC62D8}"/>
                </a:ext>
              </a:extLst>
            </p:cNvPr>
            <p:cNvGrpSpPr/>
            <p:nvPr/>
          </p:nvGrpSpPr>
          <p:grpSpPr>
            <a:xfrm>
              <a:off x="51401461" y="2061255"/>
              <a:ext cx="2863210" cy="3761962"/>
              <a:chOff x="5017976" y="2454425"/>
              <a:chExt cx="2863210" cy="3761962"/>
            </a:xfrm>
          </p:grpSpPr>
          <p:sp>
            <p:nvSpPr>
              <p:cNvPr id="50" name="Rectangle: Rounded Corners 49">
                <a:extLst>
                  <a:ext uri="{FF2B5EF4-FFF2-40B4-BE49-F238E27FC236}">
                    <a16:creationId xmlns:a16="http://schemas.microsoft.com/office/drawing/2014/main" id="{715F4DF6-0959-BA32-F294-36205B58C098}"/>
                  </a:ext>
                </a:extLst>
              </p:cNvPr>
              <p:cNvSpPr/>
              <p:nvPr/>
            </p:nvSpPr>
            <p:spPr>
              <a:xfrm>
                <a:off x="5148346" y="5236684"/>
                <a:ext cx="2090310" cy="979703"/>
              </a:xfrm>
              <a:prstGeom prst="roundRect">
                <a:avLst>
                  <a:gd name="adj" fmla="val 31536"/>
                </a:avLst>
              </a:prstGeom>
              <a:solidFill>
                <a:srgbClr val="007EA4"/>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a:extLst>
                  <a:ext uri="{FF2B5EF4-FFF2-40B4-BE49-F238E27FC236}">
                    <a16:creationId xmlns:a16="http://schemas.microsoft.com/office/drawing/2014/main" id="{CBAF8F22-B726-C1EB-FC46-F794D6087E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p:blipFill>
            <p:spPr bwMode="auto">
              <a:xfrm>
                <a:off x="5017976" y="2454425"/>
                <a:ext cx="2863210" cy="3060468"/>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4D629F66-1396-67C8-87E2-5CBE36BBDCB6}"/>
                  </a:ext>
                </a:extLst>
              </p:cNvPr>
              <p:cNvSpPr txBox="1"/>
              <p:nvPr/>
            </p:nvSpPr>
            <p:spPr>
              <a:xfrm>
                <a:off x="5154915" y="5489752"/>
                <a:ext cx="2335372" cy="584775"/>
              </a:xfrm>
              <a:prstGeom prst="rect">
                <a:avLst/>
              </a:prstGeom>
              <a:noFill/>
            </p:spPr>
            <p:txBody>
              <a:bodyPr wrap="square" rtlCol="0">
                <a:spAutoFit/>
              </a:bodyPr>
              <a:lstStyle/>
              <a:p>
                <a:r>
                  <a:rPr lang="en-US" sz="3200" b="1" u="sng" dirty="0">
                    <a:solidFill>
                      <a:schemeClr val="bg1"/>
                    </a:solidFill>
                  </a:rPr>
                  <a:t>TensorFlow</a:t>
                </a:r>
              </a:p>
            </p:txBody>
          </p:sp>
        </p:grpSp>
      </p:grpSp>
      <p:pic>
        <p:nvPicPr>
          <p:cNvPr id="1032" name="Picture 1031" descr="A black and white gradient&#10;&#10;AI-generated content may be incorrect.">
            <a:extLst>
              <a:ext uri="{FF2B5EF4-FFF2-40B4-BE49-F238E27FC236}">
                <a16:creationId xmlns:a16="http://schemas.microsoft.com/office/drawing/2014/main" id="{4E2E8EA1-8508-F3E9-8C91-44615A9D44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39716" y="0"/>
            <a:ext cx="12192000" cy="6858000"/>
          </a:xfrm>
          <a:prstGeom prst="rect">
            <a:avLst/>
          </a:prstGeom>
        </p:spPr>
      </p:pic>
      <p:pic>
        <p:nvPicPr>
          <p:cNvPr id="3" name="Picture 2" descr="A black and white gradient&#10;&#10;AI-generated content may be incorrect.">
            <a:extLst>
              <a:ext uri="{FF2B5EF4-FFF2-40B4-BE49-F238E27FC236}">
                <a16:creationId xmlns:a16="http://schemas.microsoft.com/office/drawing/2014/main" id="{A197C6DF-245F-863E-45A2-4D70CB25237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2425553" y="0"/>
            <a:ext cx="12192000" cy="6858000"/>
          </a:xfrm>
          <a:prstGeom prst="rect">
            <a:avLst/>
          </a:prstGeom>
        </p:spPr>
      </p:pic>
      <p:pic>
        <p:nvPicPr>
          <p:cNvPr id="1025" name="Picture 1024" descr="A black and white gradient&#10;&#10;AI-generated content may be incorrect." hidden="1">
            <a:extLst>
              <a:ext uri="{FF2B5EF4-FFF2-40B4-BE49-F238E27FC236}">
                <a16:creationId xmlns:a16="http://schemas.microsoft.com/office/drawing/2014/main" id="{CCA93AB5-CAB3-837B-5E18-F3CD6554054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62A3D09D-3857-C8C9-587D-35EBF77334DA}"/>
              </a:ext>
            </a:extLst>
          </p:cNvPr>
          <p:cNvSpPr/>
          <p:nvPr/>
        </p:nvSpPr>
        <p:spPr>
          <a:xfrm>
            <a:off x="1143000" y="647699"/>
            <a:ext cx="9906000" cy="966744"/>
          </a:xfrm>
          <a:prstGeom prst="roundRect">
            <a:avLst>
              <a:gd name="adj" fmla="val 12793"/>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242EC1C-1D33-FAA8-F68D-DD1BB4ED1B97}"/>
              </a:ext>
            </a:extLst>
          </p:cNvPr>
          <p:cNvSpPr/>
          <p:nvPr/>
        </p:nvSpPr>
        <p:spPr>
          <a:xfrm>
            <a:off x="-1886839" y="4588834"/>
            <a:ext cx="4034971" cy="4034971"/>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375BAF0-EEB4-B313-D5A5-1CDA41EAC432}"/>
              </a:ext>
            </a:extLst>
          </p:cNvPr>
          <p:cNvSpPr/>
          <p:nvPr/>
        </p:nvSpPr>
        <p:spPr>
          <a:xfrm>
            <a:off x="727627" y="499698"/>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418E268-F7BA-C311-0B5B-E7ACF45057B2}"/>
              </a:ext>
            </a:extLst>
          </p:cNvPr>
          <p:cNvSpPr txBox="1"/>
          <p:nvPr/>
        </p:nvSpPr>
        <p:spPr>
          <a:xfrm>
            <a:off x="3149600" y="869461"/>
            <a:ext cx="5892800" cy="523220"/>
          </a:xfrm>
          <a:prstGeom prst="rect">
            <a:avLst/>
          </a:prstGeom>
          <a:noFill/>
        </p:spPr>
        <p:txBody>
          <a:bodyPr wrap="square" rtlCol="0">
            <a:spAutoFit/>
          </a:bodyPr>
          <a:lstStyle/>
          <a:p>
            <a:pPr algn="ctr"/>
            <a:r>
              <a:rPr lang="en-US" sz="2800" b="1" u="sng" dirty="0">
                <a:solidFill>
                  <a:schemeClr val="bg1"/>
                </a:solidFill>
              </a:rPr>
              <a:t>Technologies </a:t>
            </a:r>
            <a:r>
              <a:rPr lang="en-US" sz="2800" b="1" u="sng" dirty="0" err="1">
                <a:solidFill>
                  <a:schemeClr val="bg1"/>
                </a:solidFill>
              </a:rPr>
              <a:t>Utilisées</a:t>
            </a:r>
            <a:endParaRPr lang="en-US" sz="2800" b="1" u="sng" dirty="0">
              <a:solidFill>
                <a:schemeClr val="bg1"/>
              </a:solidFill>
            </a:endParaRPr>
          </a:p>
        </p:txBody>
      </p:sp>
      <p:sp>
        <p:nvSpPr>
          <p:cNvPr id="4" name="Oval 3">
            <a:extLst>
              <a:ext uri="{FF2B5EF4-FFF2-40B4-BE49-F238E27FC236}">
                <a16:creationId xmlns:a16="http://schemas.microsoft.com/office/drawing/2014/main" id="{F5A5B837-96EE-26F1-488A-F77E8FB2A67C}"/>
              </a:ext>
            </a:extLst>
          </p:cNvPr>
          <p:cNvSpPr/>
          <p:nvPr/>
        </p:nvSpPr>
        <p:spPr>
          <a:xfrm>
            <a:off x="762019" y="5085043"/>
            <a:ext cx="1193962" cy="1193962"/>
          </a:xfrm>
          <a:prstGeom prst="ellipse">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65532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45833E-6 -1.11111E-6 L -0.70599 -0.00694 " pathEditMode="relative" rAng="0" ptsTypes="AA">
                                      <p:cBhvr>
                                        <p:cTn id="6" dur="1000" fill="hold"/>
                                        <p:tgtEl>
                                          <p:spTgt spid="63"/>
                                        </p:tgtEl>
                                        <p:attrNameLst>
                                          <p:attrName>ppt_x</p:attrName>
                                          <p:attrName>ppt_y</p:attrName>
                                        </p:attrNameLst>
                                      </p:cBhvr>
                                      <p:rCtr x="-35299" y="-347"/>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70599 -0.00694 L -1.49466 -0.00139 " pathEditMode="relative" rAng="0" ptsTypes="AA">
                                      <p:cBhvr>
                                        <p:cTn id="10" dur="1000" fill="hold"/>
                                        <p:tgtEl>
                                          <p:spTgt spid="63"/>
                                        </p:tgtEl>
                                        <p:attrNameLst>
                                          <p:attrName>ppt_x</p:attrName>
                                          <p:attrName>ppt_y</p:attrName>
                                        </p:attrNameLst>
                                      </p:cBhvr>
                                      <p:rCtr x="-39440" y="278"/>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1.49466 -0.00139 L -2.14596 0.00417 " pathEditMode="relative" rAng="0" ptsTypes="AA">
                                      <p:cBhvr>
                                        <p:cTn id="14" dur="1000" fill="hold"/>
                                        <p:tgtEl>
                                          <p:spTgt spid="63"/>
                                        </p:tgtEl>
                                        <p:attrNameLst>
                                          <p:attrName>ppt_x</p:attrName>
                                          <p:attrName>ppt_y</p:attrName>
                                        </p:attrNameLst>
                                      </p:cBhvr>
                                      <p:rCtr x="-32565" y="278"/>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nodeType="clickEffect">
                                  <p:stCondLst>
                                    <p:cond delay="0"/>
                                  </p:stCondLst>
                                  <p:childTnLst>
                                    <p:animMotion origin="layout" path="M -2.14596 0.00417 L -2.95846 0.00602 " pathEditMode="relative" rAng="0" ptsTypes="AA">
                                      <p:cBhvr>
                                        <p:cTn id="18" dur="1000" fill="hold"/>
                                        <p:tgtEl>
                                          <p:spTgt spid="63"/>
                                        </p:tgtEl>
                                        <p:attrNameLst>
                                          <p:attrName>ppt_x</p:attrName>
                                          <p:attrName>ppt_y</p:attrName>
                                        </p:attrNameLst>
                                      </p:cBhvr>
                                      <p:rCtr x="-40625" y="93"/>
                                    </p:animMotion>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nodeType="clickEffect">
                                  <p:stCondLst>
                                    <p:cond delay="0"/>
                                  </p:stCondLst>
                                  <p:childTnLst>
                                    <p:animMotion origin="layout" path="M -2.95846 0.00602 L -3.82826 0.00787 " pathEditMode="relative" rAng="0" ptsTypes="AA">
                                      <p:cBhvr>
                                        <p:cTn id="22" dur="1000" fill="hold"/>
                                        <p:tgtEl>
                                          <p:spTgt spid="63"/>
                                        </p:tgtEl>
                                        <p:attrNameLst>
                                          <p:attrName>ppt_x</p:attrName>
                                          <p:attrName>ppt_y</p:attrName>
                                        </p:attrNameLst>
                                      </p:cBhvr>
                                      <p:rCtr x="-43490" y="93"/>
                                    </p:animMotion>
                                  </p:childTnLst>
                                </p:cTn>
                              </p:par>
                            </p:childTnLst>
                          </p:cTn>
                        </p:par>
                      </p:childTnLst>
                    </p:cTn>
                  </p:par>
                  <p:par>
                    <p:cTn id="23" fill="hold">
                      <p:stCondLst>
                        <p:cond delay="indefinite"/>
                      </p:stCondLst>
                      <p:childTnLst>
                        <p:par>
                          <p:cTn id="24" fill="hold">
                            <p:stCondLst>
                              <p:cond delay="0"/>
                            </p:stCondLst>
                            <p:childTnLst>
                              <p:par>
                                <p:cTn id="25" presetID="35" presetClass="path" presetSubtype="0" accel="50000" decel="50000" fill="hold" nodeType="clickEffect">
                                  <p:stCondLst>
                                    <p:cond delay="0"/>
                                  </p:stCondLst>
                                  <p:childTnLst>
                                    <p:animMotion origin="layout" path="M -3.82826 0.00787 L -4.69909 0.01296 " pathEditMode="relative" rAng="0" ptsTypes="AA">
                                      <p:cBhvr>
                                        <p:cTn id="26" dur="1000" fill="hold"/>
                                        <p:tgtEl>
                                          <p:spTgt spid="63"/>
                                        </p:tgtEl>
                                        <p:attrNameLst>
                                          <p:attrName>ppt_x</p:attrName>
                                          <p:attrName>ppt_y</p:attrName>
                                        </p:attrNameLst>
                                      </p:cBhvr>
                                      <p:rCtr x="-43542" y="255"/>
                                    </p:animMotion>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69909 0.01296 L -5.34844 0.02153 " pathEditMode="relative" rAng="0" ptsTypes="AA">
                                      <p:cBhvr>
                                        <p:cTn id="30" dur="1000" fill="hold"/>
                                        <p:tgtEl>
                                          <p:spTgt spid="63"/>
                                        </p:tgtEl>
                                        <p:attrNameLst>
                                          <p:attrName>ppt_x</p:attrName>
                                          <p:attrName>ppt_y</p:attrName>
                                        </p:attrNameLst>
                                      </p:cBhvr>
                                      <p:rCtr x="-32461" y="417"/>
                                    </p:animMotion>
                                  </p:childTnLst>
                                </p:cTn>
                              </p:par>
                            </p:childTnLst>
                          </p:cTn>
                        </p:par>
                      </p:childTnLst>
                    </p:cTn>
                  </p:par>
                  <p:par>
                    <p:cTn id="31" fill="hold">
                      <p:stCondLst>
                        <p:cond delay="indefinite"/>
                      </p:stCondLst>
                      <p:childTnLst>
                        <p:par>
                          <p:cTn id="32" fill="hold">
                            <p:stCondLst>
                              <p:cond delay="0"/>
                            </p:stCondLst>
                            <p:childTnLst>
                              <p:par>
                                <p:cTn id="33" presetID="35" presetClass="path" presetSubtype="0" accel="50000" decel="50000" fill="hold" nodeType="clickEffect">
                                  <p:stCondLst>
                                    <p:cond delay="0"/>
                                  </p:stCondLst>
                                  <p:childTnLst>
                                    <p:animMotion origin="layout" path="M -5.34844 0.02153 L -5.99284 0.02431 " pathEditMode="relative" rAng="0" ptsTypes="AA">
                                      <p:cBhvr>
                                        <p:cTn id="34" dur="1000" fill="hold"/>
                                        <p:tgtEl>
                                          <p:spTgt spid="63"/>
                                        </p:tgtEl>
                                        <p:attrNameLst>
                                          <p:attrName>ppt_x</p:attrName>
                                          <p:attrName>ppt_y</p:attrName>
                                        </p:attrNameLst>
                                      </p:cBhvr>
                                      <p:rCtr x="-32214" y="139"/>
                                    </p:animMotion>
                                  </p:childTnLst>
                                </p:cTn>
                              </p:par>
                            </p:childTnLst>
                          </p:cTn>
                        </p:par>
                      </p:childTnLst>
                    </p:cTn>
                  </p:par>
                  <p:par>
                    <p:cTn id="35" fill="hold">
                      <p:stCondLst>
                        <p:cond delay="indefinite"/>
                      </p:stCondLst>
                      <p:childTnLst>
                        <p:par>
                          <p:cTn id="36" fill="hold">
                            <p:stCondLst>
                              <p:cond delay="0"/>
                            </p:stCondLst>
                            <p:childTnLst>
                              <p:par>
                                <p:cTn id="37" presetID="35" presetClass="path" presetSubtype="0" accel="50000" decel="50000" fill="hold" nodeType="clickEffect">
                                  <p:stCondLst>
                                    <p:cond delay="0"/>
                                  </p:stCondLst>
                                  <p:childTnLst>
                                    <p:animMotion origin="layout" path="M -5.99284 0.02431 L -7.33399 0.02986 " pathEditMode="relative" rAng="0" ptsTypes="AA">
                                      <p:cBhvr>
                                        <p:cTn id="38" dur="1000" fill="hold"/>
                                        <p:tgtEl>
                                          <p:spTgt spid="63"/>
                                        </p:tgtEl>
                                        <p:attrNameLst>
                                          <p:attrName>ppt_x</p:attrName>
                                          <p:attrName>ppt_y</p:attrName>
                                        </p:attrNameLst>
                                      </p:cBhvr>
                                      <p:rCtr x="-67057" y="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DC42E-8166-AC75-A7A8-2D7F06288E72}"/>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0D1E7DD-A75B-7AF9-A250-081FA93873E7}"/>
              </a:ext>
            </a:extLst>
          </p:cNvPr>
          <p:cNvSpPr/>
          <p:nvPr/>
        </p:nvSpPr>
        <p:spPr>
          <a:xfrm>
            <a:off x="1200662" y="3663735"/>
            <a:ext cx="9790671" cy="2272468"/>
          </a:xfrm>
          <a:prstGeom prst="roundRect">
            <a:avLst>
              <a:gd name="adj" fmla="val 21500"/>
            </a:avLst>
          </a:prstGeom>
          <a:solidFill>
            <a:srgbClr val="F7941F"/>
          </a:solidFill>
          <a:ln w="57150">
            <a:solidFill>
              <a:srgbClr val="F794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5964A6A-89F7-11F4-F1D0-7BCAF91A6FFD}"/>
              </a:ext>
            </a:extLst>
          </p:cNvPr>
          <p:cNvSpPr/>
          <p:nvPr/>
        </p:nvSpPr>
        <p:spPr>
          <a:xfrm>
            <a:off x="1760095" y="2370206"/>
            <a:ext cx="8655241" cy="1520249"/>
          </a:xfrm>
          <a:prstGeom prst="roundRect">
            <a:avLst>
              <a:gd name="adj" fmla="val 21500"/>
            </a:avLst>
          </a:prstGeom>
          <a:solidFill>
            <a:srgbClr val="FFFFFF"/>
          </a:solidFill>
          <a:ln w="57150">
            <a:solidFill>
              <a:srgbClr val="F794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049687E-83EA-A354-93BF-F7FD28302C99}"/>
              </a:ext>
            </a:extLst>
          </p:cNvPr>
          <p:cNvSpPr/>
          <p:nvPr/>
        </p:nvSpPr>
        <p:spPr>
          <a:xfrm>
            <a:off x="1143000" y="647699"/>
            <a:ext cx="9906000" cy="966744"/>
          </a:xfrm>
          <a:prstGeom prst="roundRect">
            <a:avLst>
              <a:gd name="adj" fmla="val 12793"/>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AAC18D7-4FC2-B247-DEFC-407595619BB5}"/>
              </a:ext>
            </a:extLst>
          </p:cNvPr>
          <p:cNvSpPr/>
          <p:nvPr/>
        </p:nvSpPr>
        <p:spPr>
          <a:xfrm>
            <a:off x="4070229" y="5347035"/>
            <a:ext cx="4034971" cy="4034971"/>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BE90F50-873C-1595-E793-EBED2EE23D41}"/>
              </a:ext>
            </a:extLst>
          </p:cNvPr>
          <p:cNvSpPr/>
          <p:nvPr/>
        </p:nvSpPr>
        <p:spPr>
          <a:xfrm>
            <a:off x="10201724" y="499698"/>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9A7B1785-81F1-D2FC-B01E-8D6F7A2D57C1}"/>
              </a:ext>
            </a:extLst>
          </p:cNvPr>
          <p:cNvSpPr txBox="1"/>
          <p:nvPr/>
        </p:nvSpPr>
        <p:spPr>
          <a:xfrm>
            <a:off x="3149600" y="869461"/>
            <a:ext cx="5892800" cy="523220"/>
          </a:xfrm>
          <a:prstGeom prst="rect">
            <a:avLst/>
          </a:prstGeom>
          <a:noFill/>
        </p:spPr>
        <p:txBody>
          <a:bodyPr wrap="square" rtlCol="0">
            <a:spAutoFit/>
          </a:bodyPr>
          <a:lstStyle/>
          <a:p>
            <a:pPr algn="ctr"/>
            <a:r>
              <a:rPr lang="fr-FR" sz="2800" b="1" u="sng" dirty="0">
                <a:solidFill>
                  <a:schemeClr val="bg1"/>
                </a:solidFill>
              </a:rPr>
              <a:t>Simulation et Constitution du </a:t>
            </a:r>
            <a:r>
              <a:rPr lang="fr-FR" sz="2800" b="1" u="sng" dirty="0" err="1">
                <a:solidFill>
                  <a:schemeClr val="bg1"/>
                </a:solidFill>
              </a:rPr>
              <a:t>Dataset</a:t>
            </a:r>
            <a:endParaRPr lang="en-US" sz="2800" b="1" u="sng" dirty="0">
              <a:solidFill>
                <a:schemeClr val="bg1"/>
              </a:solidFill>
            </a:endParaRPr>
          </a:p>
        </p:txBody>
      </p:sp>
      <p:sp>
        <p:nvSpPr>
          <p:cNvPr id="4" name="Oval 3">
            <a:extLst>
              <a:ext uri="{FF2B5EF4-FFF2-40B4-BE49-F238E27FC236}">
                <a16:creationId xmlns:a16="http://schemas.microsoft.com/office/drawing/2014/main" id="{2644BFAA-AA7D-2F48-CFFE-68BB8AD03B1F}"/>
              </a:ext>
            </a:extLst>
          </p:cNvPr>
          <p:cNvSpPr/>
          <p:nvPr/>
        </p:nvSpPr>
        <p:spPr>
          <a:xfrm>
            <a:off x="5490733" y="6261019"/>
            <a:ext cx="1193962" cy="1193962"/>
          </a:xfrm>
          <a:prstGeom prst="ellipse">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93AC9F8-8102-C587-0E89-6D1F94E81A9F}"/>
              </a:ext>
            </a:extLst>
          </p:cNvPr>
          <p:cNvSpPr txBox="1"/>
          <p:nvPr/>
        </p:nvSpPr>
        <p:spPr>
          <a:xfrm>
            <a:off x="1673799" y="2637566"/>
            <a:ext cx="8844399" cy="954107"/>
          </a:xfrm>
          <a:prstGeom prst="rect">
            <a:avLst/>
          </a:prstGeom>
          <a:noFill/>
        </p:spPr>
        <p:txBody>
          <a:bodyPr wrap="square" rtlCol="0">
            <a:spAutoFit/>
          </a:bodyPr>
          <a:lstStyle/>
          <a:p>
            <a:pPr algn="ctr"/>
            <a:r>
              <a:rPr lang="fr-FR" sz="2800" b="1" dirty="0"/>
              <a:t>Le </a:t>
            </a:r>
            <a:r>
              <a:rPr lang="fr-FR" sz="2800" b="1" dirty="0" err="1"/>
              <a:t>dataset</a:t>
            </a:r>
            <a:r>
              <a:rPr lang="fr-FR" sz="2800" b="1" dirty="0"/>
              <a:t> a été généré avec MATLAB/Simulink en simulant plusieurs défauts types : LG, LL, LLG, LLL, LLLG.</a:t>
            </a:r>
            <a:endParaRPr lang="en-US" sz="2800" b="1" dirty="0"/>
          </a:p>
        </p:txBody>
      </p:sp>
      <p:sp>
        <p:nvSpPr>
          <p:cNvPr id="7" name="TextBox 6">
            <a:extLst>
              <a:ext uri="{FF2B5EF4-FFF2-40B4-BE49-F238E27FC236}">
                <a16:creationId xmlns:a16="http://schemas.microsoft.com/office/drawing/2014/main" id="{BFFCF788-D007-727E-BC60-A684320CF112}"/>
              </a:ext>
            </a:extLst>
          </p:cNvPr>
          <p:cNvSpPr txBox="1"/>
          <p:nvPr/>
        </p:nvSpPr>
        <p:spPr>
          <a:xfrm>
            <a:off x="1921492" y="4142361"/>
            <a:ext cx="3282437" cy="1384995"/>
          </a:xfrm>
          <a:prstGeom prst="rect">
            <a:avLst/>
          </a:prstGeom>
          <a:noFill/>
        </p:spPr>
        <p:txBody>
          <a:bodyPr wrap="square" rtlCol="0">
            <a:spAutoFit/>
          </a:bodyPr>
          <a:lstStyle/>
          <a:p>
            <a:pPr algn="ctr"/>
            <a:r>
              <a:rPr lang="fr-FR" sz="2800" b="1" dirty="0">
                <a:solidFill>
                  <a:schemeClr val="bg1"/>
                </a:solidFill>
              </a:rPr>
              <a:t>Mesures : </a:t>
            </a:r>
          </a:p>
          <a:p>
            <a:pPr algn="ctr"/>
            <a:r>
              <a:rPr lang="fr-FR" sz="2800" b="1" dirty="0">
                <a:solidFill>
                  <a:schemeClr val="bg1"/>
                </a:solidFill>
              </a:rPr>
              <a:t>courants (Ia, </a:t>
            </a:r>
            <a:r>
              <a:rPr lang="fr-FR" sz="2800" b="1" dirty="0" err="1">
                <a:solidFill>
                  <a:schemeClr val="bg1"/>
                </a:solidFill>
              </a:rPr>
              <a:t>Ib</a:t>
            </a:r>
            <a:r>
              <a:rPr lang="fr-FR" sz="2800" b="1" dirty="0">
                <a:solidFill>
                  <a:schemeClr val="bg1"/>
                </a:solidFill>
              </a:rPr>
              <a:t>, </a:t>
            </a:r>
            <a:r>
              <a:rPr lang="fr-FR" sz="2800" b="1" dirty="0" err="1">
                <a:solidFill>
                  <a:schemeClr val="bg1"/>
                </a:solidFill>
              </a:rPr>
              <a:t>Ic</a:t>
            </a:r>
            <a:r>
              <a:rPr lang="fr-FR" sz="2800" b="1" dirty="0">
                <a:solidFill>
                  <a:schemeClr val="bg1"/>
                </a:solidFill>
              </a:rPr>
              <a:t>), tensions (Va, </a:t>
            </a:r>
            <a:r>
              <a:rPr lang="fr-FR" sz="2800" b="1" dirty="0" err="1">
                <a:solidFill>
                  <a:schemeClr val="bg1"/>
                </a:solidFill>
              </a:rPr>
              <a:t>Vb</a:t>
            </a:r>
            <a:r>
              <a:rPr lang="fr-FR" sz="2800" b="1" dirty="0">
                <a:solidFill>
                  <a:schemeClr val="bg1"/>
                </a:solidFill>
              </a:rPr>
              <a:t>, </a:t>
            </a:r>
            <a:r>
              <a:rPr lang="fr-FR" sz="2800" b="1" dirty="0" err="1">
                <a:solidFill>
                  <a:schemeClr val="bg1"/>
                </a:solidFill>
              </a:rPr>
              <a:t>Vc</a:t>
            </a:r>
            <a:r>
              <a:rPr lang="fr-FR" sz="2800" b="1" dirty="0">
                <a:solidFill>
                  <a:schemeClr val="bg1"/>
                </a:solidFill>
              </a:rPr>
              <a:t>)</a:t>
            </a:r>
          </a:p>
        </p:txBody>
      </p:sp>
      <p:sp>
        <p:nvSpPr>
          <p:cNvPr id="3" name="TextBox 2">
            <a:extLst>
              <a:ext uri="{FF2B5EF4-FFF2-40B4-BE49-F238E27FC236}">
                <a16:creationId xmlns:a16="http://schemas.microsoft.com/office/drawing/2014/main" id="{DFF0F45D-105C-8DA4-F030-A96F114ED805}"/>
              </a:ext>
            </a:extLst>
          </p:cNvPr>
          <p:cNvSpPr txBox="1"/>
          <p:nvPr/>
        </p:nvSpPr>
        <p:spPr>
          <a:xfrm>
            <a:off x="6744271" y="4157815"/>
            <a:ext cx="3671065" cy="1384995"/>
          </a:xfrm>
          <a:prstGeom prst="rect">
            <a:avLst/>
          </a:prstGeom>
          <a:noFill/>
        </p:spPr>
        <p:txBody>
          <a:bodyPr wrap="square" rtlCol="0">
            <a:spAutoFit/>
          </a:bodyPr>
          <a:lstStyle/>
          <a:p>
            <a:pPr algn="ctr"/>
            <a:r>
              <a:rPr lang="fr-FR" sz="2800" b="1" dirty="0">
                <a:solidFill>
                  <a:schemeClr val="bg1"/>
                </a:solidFill>
              </a:rPr>
              <a:t>Étiquettes : </a:t>
            </a:r>
          </a:p>
          <a:p>
            <a:pPr algn="ctr"/>
            <a:r>
              <a:rPr lang="fr-FR" sz="2800" b="1" dirty="0">
                <a:solidFill>
                  <a:schemeClr val="bg1"/>
                </a:solidFill>
              </a:rPr>
              <a:t>0 (No </a:t>
            </a:r>
            <a:r>
              <a:rPr lang="fr-FR" sz="2800" b="1" dirty="0" err="1">
                <a:solidFill>
                  <a:schemeClr val="bg1"/>
                </a:solidFill>
              </a:rPr>
              <a:t>Fault</a:t>
            </a:r>
            <a:r>
              <a:rPr lang="fr-FR" sz="2800" b="1" dirty="0">
                <a:solidFill>
                  <a:schemeClr val="bg1"/>
                </a:solidFill>
              </a:rPr>
              <a:t>) </a:t>
            </a:r>
          </a:p>
          <a:p>
            <a:pPr algn="ctr"/>
            <a:r>
              <a:rPr lang="fr-FR" sz="2800" b="1" dirty="0">
                <a:solidFill>
                  <a:schemeClr val="bg1"/>
                </a:solidFill>
              </a:rPr>
              <a:t>à 6 (LLLG)</a:t>
            </a:r>
            <a:endParaRPr lang="en-US" sz="2800" b="1" dirty="0">
              <a:solidFill>
                <a:schemeClr val="bg1"/>
              </a:solidFill>
            </a:endParaRPr>
          </a:p>
        </p:txBody>
      </p:sp>
      <p:cxnSp>
        <p:nvCxnSpPr>
          <p:cNvPr id="9" name="Straight Connector 8">
            <a:extLst>
              <a:ext uri="{FF2B5EF4-FFF2-40B4-BE49-F238E27FC236}">
                <a16:creationId xmlns:a16="http://schemas.microsoft.com/office/drawing/2014/main" id="{A5BCDA51-5B35-8D9B-DD78-B0C79FA78FC4}"/>
              </a:ext>
            </a:extLst>
          </p:cNvPr>
          <p:cNvCxnSpPr>
            <a:cxnSpLocks/>
            <a:stCxn id="11" idx="2"/>
            <a:endCxn id="8" idx="0"/>
          </p:cNvCxnSpPr>
          <p:nvPr/>
        </p:nvCxnSpPr>
        <p:spPr>
          <a:xfrm flipH="1">
            <a:off x="6087715" y="3890455"/>
            <a:ext cx="1" cy="1456580"/>
          </a:xfrm>
          <a:prstGeom prst="line">
            <a:avLst/>
          </a:prstGeom>
          <a:ln w="57150">
            <a:solidFill>
              <a:srgbClr val="FFFFFF"/>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5826888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E52EC-76D3-8F6B-6D23-D773F07EB9DD}"/>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4345C7A2-A5E7-EB41-B42E-D90F4C5FAD4E}"/>
              </a:ext>
            </a:extLst>
          </p:cNvPr>
          <p:cNvGrpSpPr/>
          <p:nvPr/>
        </p:nvGrpSpPr>
        <p:grpSpPr>
          <a:xfrm>
            <a:off x="3045626" y="-5376140"/>
            <a:ext cx="53471722" cy="5047738"/>
            <a:chOff x="3045626" y="1762439"/>
            <a:chExt cx="53471722" cy="5047738"/>
          </a:xfrm>
        </p:grpSpPr>
        <p:pic>
          <p:nvPicPr>
            <p:cNvPr id="12" name="Picture 11">
              <a:extLst>
                <a:ext uri="{FF2B5EF4-FFF2-40B4-BE49-F238E27FC236}">
                  <a16:creationId xmlns:a16="http://schemas.microsoft.com/office/drawing/2014/main" id="{C64B3256-F19C-E370-6DA4-863F4998116D}"/>
                </a:ext>
              </a:extLst>
            </p:cNvPr>
            <p:cNvPicPr>
              <a:picLocks noChangeAspect="1"/>
            </p:cNvPicPr>
            <p:nvPr/>
          </p:nvPicPr>
          <p:blipFill>
            <a:blip r:embed="rId2">
              <a:alphaModFix amt="0"/>
            </a:blip>
            <a:srcRect l="1" r="66169" b="49364"/>
            <a:stretch/>
          </p:blipFill>
          <p:spPr>
            <a:xfrm>
              <a:off x="3045626" y="1762444"/>
              <a:ext cx="6100747" cy="5047733"/>
            </a:xfrm>
            <a:prstGeom prst="rect">
              <a:avLst/>
            </a:prstGeom>
          </p:spPr>
        </p:pic>
        <p:pic>
          <p:nvPicPr>
            <p:cNvPr id="2" name="Picture 1">
              <a:extLst>
                <a:ext uri="{FF2B5EF4-FFF2-40B4-BE49-F238E27FC236}">
                  <a16:creationId xmlns:a16="http://schemas.microsoft.com/office/drawing/2014/main" id="{5BD50FA1-8FEF-329C-ECE4-3640CDCD67AE}"/>
                </a:ext>
              </a:extLst>
            </p:cNvPr>
            <p:cNvPicPr>
              <a:picLocks noChangeAspect="1"/>
            </p:cNvPicPr>
            <p:nvPr/>
          </p:nvPicPr>
          <p:blipFill>
            <a:blip r:embed="rId2">
              <a:alphaModFix amt="0"/>
            </a:blip>
            <a:srcRect l="33332" r="32838" b="49364"/>
            <a:stretch/>
          </p:blipFill>
          <p:spPr>
            <a:xfrm>
              <a:off x="12519821" y="1762443"/>
              <a:ext cx="6100747" cy="5047733"/>
            </a:xfrm>
            <a:prstGeom prst="rect">
              <a:avLst/>
            </a:prstGeom>
          </p:spPr>
        </p:pic>
        <p:pic>
          <p:nvPicPr>
            <p:cNvPr id="3" name="Picture 2">
              <a:extLst>
                <a:ext uri="{FF2B5EF4-FFF2-40B4-BE49-F238E27FC236}">
                  <a16:creationId xmlns:a16="http://schemas.microsoft.com/office/drawing/2014/main" id="{652E17C6-4372-8775-0368-5B2A0BEB54D4}"/>
                </a:ext>
              </a:extLst>
            </p:cNvPr>
            <p:cNvPicPr>
              <a:picLocks noChangeAspect="1"/>
            </p:cNvPicPr>
            <p:nvPr/>
          </p:nvPicPr>
          <p:blipFill>
            <a:blip r:embed="rId2">
              <a:alphaModFix amt="0"/>
            </a:blip>
            <a:srcRect l="66748" r="-97" b="49364"/>
            <a:stretch/>
          </p:blipFill>
          <p:spPr>
            <a:xfrm>
              <a:off x="22080875" y="1762442"/>
              <a:ext cx="6013888" cy="5047733"/>
            </a:xfrm>
            <a:prstGeom prst="rect">
              <a:avLst/>
            </a:prstGeom>
          </p:spPr>
        </p:pic>
        <p:pic>
          <p:nvPicPr>
            <p:cNvPr id="5" name="Picture 4">
              <a:extLst>
                <a:ext uri="{FF2B5EF4-FFF2-40B4-BE49-F238E27FC236}">
                  <a16:creationId xmlns:a16="http://schemas.microsoft.com/office/drawing/2014/main" id="{7DA0F97C-AA1A-B6DB-F937-8386308BE18D}"/>
                </a:ext>
              </a:extLst>
            </p:cNvPr>
            <p:cNvPicPr>
              <a:picLocks noChangeAspect="1"/>
            </p:cNvPicPr>
            <p:nvPr/>
          </p:nvPicPr>
          <p:blipFill>
            <a:blip r:embed="rId2">
              <a:alphaModFix amt="0"/>
            </a:blip>
            <a:srcRect t="48884" r="66170" b="480"/>
            <a:stretch/>
          </p:blipFill>
          <p:spPr>
            <a:xfrm>
              <a:off x="31468211" y="1762441"/>
              <a:ext cx="6100747" cy="5047733"/>
            </a:xfrm>
            <a:prstGeom prst="rect">
              <a:avLst/>
            </a:prstGeom>
          </p:spPr>
        </p:pic>
        <p:pic>
          <p:nvPicPr>
            <p:cNvPr id="6" name="Picture 5">
              <a:extLst>
                <a:ext uri="{FF2B5EF4-FFF2-40B4-BE49-F238E27FC236}">
                  <a16:creationId xmlns:a16="http://schemas.microsoft.com/office/drawing/2014/main" id="{205C1686-6370-06AE-ED37-7F189ABF1876}"/>
                </a:ext>
              </a:extLst>
            </p:cNvPr>
            <p:cNvPicPr>
              <a:picLocks noChangeAspect="1"/>
            </p:cNvPicPr>
            <p:nvPr/>
          </p:nvPicPr>
          <p:blipFill>
            <a:blip r:embed="rId2">
              <a:alphaModFix amt="0"/>
            </a:blip>
            <a:srcRect l="33960" t="50000" r="33085" b="-636"/>
            <a:stretch/>
          </p:blipFill>
          <p:spPr>
            <a:xfrm>
              <a:off x="41100263" y="1762440"/>
              <a:ext cx="5942890" cy="5047733"/>
            </a:xfrm>
            <a:prstGeom prst="rect">
              <a:avLst/>
            </a:prstGeom>
          </p:spPr>
        </p:pic>
        <p:pic>
          <p:nvPicPr>
            <p:cNvPr id="24" name="Picture 23">
              <a:extLst>
                <a:ext uri="{FF2B5EF4-FFF2-40B4-BE49-F238E27FC236}">
                  <a16:creationId xmlns:a16="http://schemas.microsoft.com/office/drawing/2014/main" id="{E00C01A8-BBFB-035C-26A1-97A5D41A36CD}"/>
                </a:ext>
              </a:extLst>
            </p:cNvPr>
            <p:cNvPicPr>
              <a:picLocks noChangeAspect="1"/>
            </p:cNvPicPr>
            <p:nvPr/>
          </p:nvPicPr>
          <p:blipFill>
            <a:blip r:embed="rId2">
              <a:alphaModFix amt="0"/>
            </a:blip>
            <a:srcRect l="66639" t="50000" r="-469" b="-636"/>
            <a:stretch/>
          </p:blipFill>
          <p:spPr>
            <a:xfrm>
              <a:off x="50416601" y="1762439"/>
              <a:ext cx="6100747" cy="5047733"/>
            </a:xfrm>
            <a:prstGeom prst="rect">
              <a:avLst/>
            </a:prstGeom>
          </p:spPr>
        </p:pic>
      </p:grpSp>
      <p:sp>
        <p:nvSpPr>
          <p:cNvPr id="17" name="Rectangle: Rounded Corners 16">
            <a:extLst>
              <a:ext uri="{FF2B5EF4-FFF2-40B4-BE49-F238E27FC236}">
                <a16:creationId xmlns:a16="http://schemas.microsoft.com/office/drawing/2014/main" id="{1C117709-51A2-0389-9AA4-A8443083F922}"/>
              </a:ext>
            </a:extLst>
          </p:cNvPr>
          <p:cNvSpPr/>
          <p:nvPr/>
        </p:nvSpPr>
        <p:spPr>
          <a:xfrm>
            <a:off x="1275240" y="573698"/>
            <a:ext cx="9906000" cy="5710603"/>
          </a:xfrm>
          <a:prstGeom prst="roundRect">
            <a:avLst>
              <a:gd name="adj" fmla="val 9362"/>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2F8A83C1-DC30-637E-40F1-84D70E27E908}"/>
              </a:ext>
            </a:extLst>
          </p:cNvPr>
          <p:cNvSpPr txBox="1"/>
          <p:nvPr/>
        </p:nvSpPr>
        <p:spPr>
          <a:xfrm>
            <a:off x="3265714" y="1192071"/>
            <a:ext cx="5660572" cy="523220"/>
          </a:xfrm>
          <a:prstGeom prst="rect">
            <a:avLst/>
          </a:prstGeom>
          <a:noFill/>
        </p:spPr>
        <p:txBody>
          <a:bodyPr wrap="square" rtlCol="0">
            <a:spAutoFit/>
          </a:bodyPr>
          <a:lstStyle/>
          <a:p>
            <a:pPr algn="ctr"/>
            <a:r>
              <a:rPr lang="en-US" sz="2800" b="1" dirty="0" err="1">
                <a:solidFill>
                  <a:schemeClr val="bg1"/>
                </a:solidFill>
              </a:rPr>
              <a:t>Prétraitement</a:t>
            </a:r>
            <a:r>
              <a:rPr lang="en-US" sz="2800" b="1" dirty="0">
                <a:solidFill>
                  <a:schemeClr val="bg1"/>
                </a:solidFill>
              </a:rPr>
              <a:t> des Données</a:t>
            </a:r>
            <a:endParaRPr lang="en-US" sz="2800" b="1" u="sng" dirty="0">
              <a:solidFill>
                <a:schemeClr val="bg1"/>
              </a:solidFill>
            </a:endParaRPr>
          </a:p>
        </p:txBody>
      </p:sp>
      <p:sp>
        <p:nvSpPr>
          <p:cNvPr id="20" name="Isosceles Triangle 19">
            <a:extLst>
              <a:ext uri="{FF2B5EF4-FFF2-40B4-BE49-F238E27FC236}">
                <a16:creationId xmlns:a16="http://schemas.microsoft.com/office/drawing/2014/main" id="{35534ED2-E7EF-64C9-758B-06B4DF23FDD4}"/>
              </a:ext>
            </a:extLst>
          </p:cNvPr>
          <p:cNvSpPr/>
          <p:nvPr/>
        </p:nvSpPr>
        <p:spPr>
          <a:xfrm>
            <a:off x="2212602" y="3484827"/>
            <a:ext cx="850899" cy="647764"/>
          </a:xfrm>
          <a:prstGeom prst="triangle">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1" name="Isosceles Triangle 20">
            <a:extLst>
              <a:ext uri="{FF2B5EF4-FFF2-40B4-BE49-F238E27FC236}">
                <a16:creationId xmlns:a16="http://schemas.microsoft.com/office/drawing/2014/main" id="{826F9055-3141-E6FD-B180-5DBE5F9DF85F}"/>
              </a:ext>
            </a:extLst>
          </p:cNvPr>
          <p:cNvSpPr/>
          <p:nvPr/>
        </p:nvSpPr>
        <p:spPr>
          <a:xfrm>
            <a:off x="5591098" y="3558315"/>
            <a:ext cx="850899" cy="647763"/>
          </a:xfrm>
          <a:prstGeom prst="triangle">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2" name="Isosceles Triangle 21">
            <a:extLst>
              <a:ext uri="{FF2B5EF4-FFF2-40B4-BE49-F238E27FC236}">
                <a16:creationId xmlns:a16="http://schemas.microsoft.com/office/drawing/2014/main" id="{16FDA794-C260-A27B-1727-5E183EF8F0B5}"/>
              </a:ext>
            </a:extLst>
          </p:cNvPr>
          <p:cNvSpPr/>
          <p:nvPr/>
        </p:nvSpPr>
        <p:spPr>
          <a:xfrm rot="10800000">
            <a:off x="3472591" y="4171482"/>
            <a:ext cx="902476" cy="679508"/>
          </a:xfrm>
          <a:prstGeom prst="triangle">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5" name="TextBox 24">
            <a:extLst>
              <a:ext uri="{FF2B5EF4-FFF2-40B4-BE49-F238E27FC236}">
                <a16:creationId xmlns:a16="http://schemas.microsoft.com/office/drawing/2014/main" id="{2B4E8BE3-1D7F-7296-3295-14446B898531}"/>
              </a:ext>
            </a:extLst>
          </p:cNvPr>
          <p:cNvSpPr txBox="1"/>
          <p:nvPr/>
        </p:nvSpPr>
        <p:spPr>
          <a:xfrm>
            <a:off x="7359844" y="4736170"/>
            <a:ext cx="4244025" cy="523220"/>
          </a:xfrm>
          <a:prstGeom prst="rect">
            <a:avLst/>
          </a:prstGeom>
          <a:noFill/>
        </p:spPr>
        <p:txBody>
          <a:bodyPr wrap="square" rtlCol="0">
            <a:spAutoFit/>
          </a:bodyPr>
          <a:lstStyle/>
          <a:p>
            <a:r>
              <a:rPr lang="en-US" sz="2800" b="1" dirty="0">
                <a:solidFill>
                  <a:schemeClr val="bg1"/>
                </a:solidFill>
              </a:rPr>
              <a:t>Division </a:t>
            </a:r>
            <a:r>
              <a:rPr lang="en-US" sz="2800" b="1" dirty="0" err="1">
                <a:solidFill>
                  <a:schemeClr val="bg1"/>
                </a:solidFill>
              </a:rPr>
              <a:t>en</a:t>
            </a:r>
            <a:r>
              <a:rPr lang="en-US" sz="2800" b="1" dirty="0">
                <a:solidFill>
                  <a:schemeClr val="bg1"/>
                </a:solidFill>
              </a:rPr>
              <a:t> train/test</a:t>
            </a:r>
          </a:p>
        </p:txBody>
      </p:sp>
      <p:sp>
        <p:nvSpPr>
          <p:cNvPr id="10" name="Oval 9">
            <a:extLst>
              <a:ext uri="{FF2B5EF4-FFF2-40B4-BE49-F238E27FC236}">
                <a16:creationId xmlns:a16="http://schemas.microsoft.com/office/drawing/2014/main" id="{5DEC149F-E3C5-615A-83FB-B65494D05C2B}"/>
              </a:ext>
            </a:extLst>
          </p:cNvPr>
          <p:cNvSpPr/>
          <p:nvPr/>
        </p:nvSpPr>
        <p:spPr>
          <a:xfrm>
            <a:off x="852611" y="139770"/>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D11401E-074F-7712-7A83-FE3E48EC0166}"/>
              </a:ext>
            </a:extLst>
          </p:cNvPr>
          <p:cNvSpPr/>
          <p:nvPr/>
        </p:nvSpPr>
        <p:spPr>
          <a:xfrm>
            <a:off x="9446984" y="-1262019"/>
            <a:ext cx="4034971" cy="4034971"/>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050C4CB-9C80-2B6A-DAB4-25D9255AB3B6}"/>
              </a:ext>
            </a:extLst>
          </p:cNvPr>
          <p:cNvSpPr/>
          <p:nvPr/>
        </p:nvSpPr>
        <p:spPr>
          <a:xfrm>
            <a:off x="10984005" y="1546027"/>
            <a:ext cx="1193962" cy="1193962"/>
          </a:xfrm>
          <a:prstGeom prst="ellipse">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BD59547-9ED5-114B-DDA6-1D0193D3E789}"/>
              </a:ext>
            </a:extLst>
          </p:cNvPr>
          <p:cNvSpPr txBox="1"/>
          <p:nvPr/>
        </p:nvSpPr>
        <p:spPr>
          <a:xfrm>
            <a:off x="5518251" y="3006410"/>
            <a:ext cx="3208239" cy="523220"/>
          </a:xfrm>
          <a:prstGeom prst="rect">
            <a:avLst/>
          </a:prstGeom>
          <a:noFill/>
        </p:spPr>
        <p:txBody>
          <a:bodyPr wrap="square" rtlCol="0">
            <a:spAutoFit/>
          </a:bodyPr>
          <a:lstStyle/>
          <a:p>
            <a:r>
              <a:rPr lang="en-US" sz="2800" b="1" dirty="0" err="1">
                <a:solidFill>
                  <a:schemeClr val="bg1"/>
                </a:solidFill>
              </a:rPr>
              <a:t>Encodage</a:t>
            </a:r>
            <a:r>
              <a:rPr lang="en-US" sz="2800" b="1" dirty="0">
                <a:solidFill>
                  <a:schemeClr val="bg1"/>
                </a:solidFill>
              </a:rPr>
              <a:t> des labels</a:t>
            </a:r>
          </a:p>
        </p:txBody>
      </p:sp>
      <p:sp>
        <p:nvSpPr>
          <p:cNvPr id="28" name="TextBox 27">
            <a:extLst>
              <a:ext uri="{FF2B5EF4-FFF2-40B4-BE49-F238E27FC236}">
                <a16:creationId xmlns:a16="http://schemas.microsoft.com/office/drawing/2014/main" id="{4F904C22-57E7-7B34-F78B-18E89B287E0A}"/>
              </a:ext>
            </a:extLst>
          </p:cNvPr>
          <p:cNvSpPr txBox="1"/>
          <p:nvPr/>
        </p:nvSpPr>
        <p:spPr>
          <a:xfrm>
            <a:off x="3350064" y="4817723"/>
            <a:ext cx="3314701" cy="523220"/>
          </a:xfrm>
          <a:prstGeom prst="rect">
            <a:avLst/>
          </a:prstGeom>
          <a:noFill/>
        </p:spPr>
        <p:txBody>
          <a:bodyPr wrap="square" rtlCol="0">
            <a:spAutoFit/>
          </a:bodyPr>
          <a:lstStyle/>
          <a:p>
            <a:r>
              <a:rPr lang="en-US" sz="2800" b="1" dirty="0" err="1">
                <a:solidFill>
                  <a:schemeClr val="bg1"/>
                </a:solidFill>
              </a:rPr>
              <a:t>Normalisation</a:t>
            </a:r>
            <a:r>
              <a:rPr lang="en-US" sz="2800" b="1" dirty="0">
                <a:solidFill>
                  <a:schemeClr val="bg1"/>
                </a:solidFill>
              </a:rPr>
              <a:t> [0–1]</a:t>
            </a:r>
          </a:p>
        </p:txBody>
      </p:sp>
      <p:sp>
        <p:nvSpPr>
          <p:cNvPr id="29" name="TextBox 28">
            <a:extLst>
              <a:ext uri="{FF2B5EF4-FFF2-40B4-BE49-F238E27FC236}">
                <a16:creationId xmlns:a16="http://schemas.microsoft.com/office/drawing/2014/main" id="{DA5CB7D0-2D10-472C-38D5-05279704A996}"/>
              </a:ext>
            </a:extLst>
          </p:cNvPr>
          <p:cNvSpPr txBox="1"/>
          <p:nvPr/>
        </p:nvSpPr>
        <p:spPr>
          <a:xfrm>
            <a:off x="1782114" y="2530286"/>
            <a:ext cx="3625552" cy="954107"/>
          </a:xfrm>
          <a:prstGeom prst="rect">
            <a:avLst/>
          </a:prstGeom>
          <a:noFill/>
        </p:spPr>
        <p:txBody>
          <a:bodyPr wrap="square" rtlCol="0">
            <a:spAutoFit/>
          </a:bodyPr>
          <a:lstStyle/>
          <a:p>
            <a:r>
              <a:rPr lang="en-US" sz="2800" b="1" dirty="0" err="1">
                <a:solidFill>
                  <a:schemeClr val="bg1"/>
                </a:solidFill>
              </a:rPr>
              <a:t>Nettoyage</a:t>
            </a:r>
            <a:r>
              <a:rPr lang="en-US" sz="2800" b="1" dirty="0">
                <a:solidFill>
                  <a:schemeClr val="bg1"/>
                </a:solidFill>
              </a:rPr>
              <a:t> des </a:t>
            </a:r>
            <a:r>
              <a:rPr lang="en-US" sz="2800" b="1" dirty="0" err="1">
                <a:solidFill>
                  <a:schemeClr val="bg1"/>
                </a:solidFill>
              </a:rPr>
              <a:t>valeurs</a:t>
            </a:r>
            <a:r>
              <a:rPr lang="en-US" sz="2800" b="1" dirty="0">
                <a:solidFill>
                  <a:schemeClr val="bg1"/>
                </a:solidFill>
              </a:rPr>
              <a:t> </a:t>
            </a:r>
            <a:r>
              <a:rPr lang="en-US" sz="2800" b="1" dirty="0" err="1">
                <a:solidFill>
                  <a:schemeClr val="bg1"/>
                </a:solidFill>
              </a:rPr>
              <a:t>aberrantes</a:t>
            </a:r>
            <a:endParaRPr lang="en-US" sz="2800" b="1" dirty="0">
              <a:solidFill>
                <a:schemeClr val="bg1"/>
              </a:solidFill>
            </a:endParaRPr>
          </a:p>
        </p:txBody>
      </p:sp>
      <p:sp>
        <p:nvSpPr>
          <p:cNvPr id="30" name="Isosceles Triangle 29">
            <a:extLst>
              <a:ext uri="{FF2B5EF4-FFF2-40B4-BE49-F238E27FC236}">
                <a16:creationId xmlns:a16="http://schemas.microsoft.com/office/drawing/2014/main" id="{B24989BD-CADA-FC30-2BB1-783E20273CD4}"/>
              </a:ext>
            </a:extLst>
          </p:cNvPr>
          <p:cNvSpPr/>
          <p:nvPr/>
        </p:nvSpPr>
        <p:spPr>
          <a:xfrm rot="10800000">
            <a:off x="7909142" y="4042930"/>
            <a:ext cx="902476" cy="679508"/>
          </a:xfrm>
          <a:prstGeom prst="triangle">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3" name="Rectangle: Rounded Corners 22">
            <a:extLst>
              <a:ext uri="{FF2B5EF4-FFF2-40B4-BE49-F238E27FC236}">
                <a16:creationId xmlns:a16="http://schemas.microsoft.com/office/drawing/2014/main" id="{C7D161DF-AC0F-F338-BC99-A6B6E94A06F2}"/>
              </a:ext>
            </a:extLst>
          </p:cNvPr>
          <p:cNvSpPr/>
          <p:nvPr/>
        </p:nvSpPr>
        <p:spPr>
          <a:xfrm>
            <a:off x="1213678" y="3867598"/>
            <a:ext cx="10005061" cy="529987"/>
          </a:xfrm>
          <a:prstGeom prst="roundRect">
            <a:avLst>
              <a:gd name="adj" fmla="val 0"/>
            </a:avLst>
          </a:prstGeom>
          <a:solidFill>
            <a:srgbClr val="F7941F"/>
          </a:solidFill>
          <a:ln w="571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217235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37FDB-B486-992B-4A70-3B77A1AF3B08}"/>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77733960-1A89-752D-A8CC-8B2F5114DA36}"/>
              </a:ext>
            </a:extLst>
          </p:cNvPr>
          <p:cNvGrpSpPr/>
          <p:nvPr/>
        </p:nvGrpSpPr>
        <p:grpSpPr>
          <a:xfrm>
            <a:off x="3045626" y="1762439"/>
            <a:ext cx="53471722" cy="5047738"/>
            <a:chOff x="3045626" y="1762439"/>
            <a:chExt cx="53471722" cy="5047738"/>
          </a:xfrm>
        </p:grpSpPr>
        <p:pic>
          <p:nvPicPr>
            <p:cNvPr id="7" name="Picture 6">
              <a:extLst>
                <a:ext uri="{FF2B5EF4-FFF2-40B4-BE49-F238E27FC236}">
                  <a16:creationId xmlns:a16="http://schemas.microsoft.com/office/drawing/2014/main" id="{31E7426E-D80F-FC2B-E8FD-E6C812BDCB21}"/>
                </a:ext>
              </a:extLst>
            </p:cNvPr>
            <p:cNvPicPr>
              <a:picLocks noChangeAspect="1"/>
            </p:cNvPicPr>
            <p:nvPr/>
          </p:nvPicPr>
          <p:blipFill>
            <a:blip r:embed="rId2"/>
            <a:srcRect l="1" r="66169" b="49364"/>
            <a:stretch/>
          </p:blipFill>
          <p:spPr>
            <a:xfrm>
              <a:off x="3045626" y="1762444"/>
              <a:ext cx="6100747" cy="5047733"/>
            </a:xfrm>
            <a:prstGeom prst="rect">
              <a:avLst/>
            </a:prstGeom>
          </p:spPr>
        </p:pic>
        <p:pic>
          <p:nvPicPr>
            <p:cNvPr id="12" name="Picture 11">
              <a:extLst>
                <a:ext uri="{FF2B5EF4-FFF2-40B4-BE49-F238E27FC236}">
                  <a16:creationId xmlns:a16="http://schemas.microsoft.com/office/drawing/2014/main" id="{C07B9F81-B9CC-A104-C149-4CAD492B3488}"/>
                </a:ext>
              </a:extLst>
            </p:cNvPr>
            <p:cNvPicPr>
              <a:picLocks noChangeAspect="1"/>
            </p:cNvPicPr>
            <p:nvPr/>
          </p:nvPicPr>
          <p:blipFill>
            <a:blip r:embed="rId2"/>
            <a:srcRect l="33332" r="32838" b="49364"/>
            <a:stretch/>
          </p:blipFill>
          <p:spPr>
            <a:xfrm>
              <a:off x="12519821" y="1762443"/>
              <a:ext cx="6100747" cy="5047733"/>
            </a:xfrm>
            <a:prstGeom prst="rect">
              <a:avLst/>
            </a:prstGeom>
          </p:spPr>
        </p:pic>
        <p:pic>
          <p:nvPicPr>
            <p:cNvPr id="13" name="Picture 12">
              <a:extLst>
                <a:ext uri="{FF2B5EF4-FFF2-40B4-BE49-F238E27FC236}">
                  <a16:creationId xmlns:a16="http://schemas.microsoft.com/office/drawing/2014/main" id="{EB42A1E5-DBBF-159B-1482-D5CB1B1B4324}"/>
                </a:ext>
              </a:extLst>
            </p:cNvPr>
            <p:cNvPicPr>
              <a:picLocks noChangeAspect="1"/>
            </p:cNvPicPr>
            <p:nvPr/>
          </p:nvPicPr>
          <p:blipFill>
            <a:blip r:embed="rId2"/>
            <a:srcRect l="66748" r="-97" b="49364"/>
            <a:stretch/>
          </p:blipFill>
          <p:spPr>
            <a:xfrm>
              <a:off x="22080875" y="1762442"/>
              <a:ext cx="6013888" cy="5047733"/>
            </a:xfrm>
            <a:prstGeom prst="rect">
              <a:avLst/>
            </a:prstGeom>
          </p:spPr>
        </p:pic>
        <p:pic>
          <p:nvPicPr>
            <p:cNvPr id="14" name="Picture 13">
              <a:extLst>
                <a:ext uri="{FF2B5EF4-FFF2-40B4-BE49-F238E27FC236}">
                  <a16:creationId xmlns:a16="http://schemas.microsoft.com/office/drawing/2014/main" id="{6A25956F-271E-38E9-DCC8-CDE06CBF8F76}"/>
                </a:ext>
              </a:extLst>
            </p:cNvPr>
            <p:cNvPicPr>
              <a:picLocks noChangeAspect="1"/>
            </p:cNvPicPr>
            <p:nvPr/>
          </p:nvPicPr>
          <p:blipFill>
            <a:blip r:embed="rId2"/>
            <a:srcRect t="48884" r="66170" b="480"/>
            <a:stretch/>
          </p:blipFill>
          <p:spPr>
            <a:xfrm>
              <a:off x="31468211" y="1762441"/>
              <a:ext cx="6100747" cy="5047733"/>
            </a:xfrm>
            <a:prstGeom prst="rect">
              <a:avLst/>
            </a:prstGeom>
          </p:spPr>
        </p:pic>
        <p:pic>
          <p:nvPicPr>
            <p:cNvPr id="16" name="Picture 15">
              <a:extLst>
                <a:ext uri="{FF2B5EF4-FFF2-40B4-BE49-F238E27FC236}">
                  <a16:creationId xmlns:a16="http://schemas.microsoft.com/office/drawing/2014/main" id="{532FF050-1EE3-D029-8E69-61F94A52FFFE}"/>
                </a:ext>
              </a:extLst>
            </p:cNvPr>
            <p:cNvPicPr>
              <a:picLocks noChangeAspect="1"/>
            </p:cNvPicPr>
            <p:nvPr/>
          </p:nvPicPr>
          <p:blipFill>
            <a:blip r:embed="rId2"/>
            <a:srcRect l="33960" t="50000" r="33085" b="-636"/>
            <a:stretch/>
          </p:blipFill>
          <p:spPr>
            <a:xfrm>
              <a:off x="41100263" y="1762440"/>
              <a:ext cx="5942890" cy="5047733"/>
            </a:xfrm>
            <a:prstGeom prst="rect">
              <a:avLst/>
            </a:prstGeom>
          </p:spPr>
        </p:pic>
        <p:pic>
          <p:nvPicPr>
            <p:cNvPr id="17" name="Picture 16">
              <a:extLst>
                <a:ext uri="{FF2B5EF4-FFF2-40B4-BE49-F238E27FC236}">
                  <a16:creationId xmlns:a16="http://schemas.microsoft.com/office/drawing/2014/main" id="{1C1BE6BE-D663-4D82-941C-985E2C7DD974}"/>
                </a:ext>
              </a:extLst>
            </p:cNvPr>
            <p:cNvPicPr>
              <a:picLocks noChangeAspect="1"/>
            </p:cNvPicPr>
            <p:nvPr/>
          </p:nvPicPr>
          <p:blipFill>
            <a:blip r:embed="rId2"/>
            <a:srcRect l="66639" t="50000" r="-469" b="-636"/>
            <a:stretch/>
          </p:blipFill>
          <p:spPr>
            <a:xfrm>
              <a:off x="50416601" y="1762439"/>
              <a:ext cx="6100747" cy="5047733"/>
            </a:xfrm>
            <a:prstGeom prst="rect">
              <a:avLst/>
            </a:prstGeom>
          </p:spPr>
        </p:pic>
      </p:grpSp>
      <p:pic>
        <p:nvPicPr>
          <p:cNvPr id="5" name="Picture 4" descr="A black and white gradient&#10;&#10;AI-generated content may be incorrect.">
            <a:extLst>
              <a:ext uri="{FF2B5EF4-FFF2-40B4-BE49-F238E27FC236}">
                <a16:creationId xmlns:a16="http://schemas.microsoft.com/office/drawing/2014/main" id="{9C0D2714-BF99-5FB7-5576-E9B32E26B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9716" y="0"/>
            <a:ext cx="12192000" cy="6858000"/>
          </a:xfrm>
          <a:prstGeom prst="rect">
            <a:avLst/>
          </a:prstGeom>
        </p:spPr>
      </p:pic>
      <p:pic>
        <p:nvPicPr>
          <p:cNvPr id="9" name="Picture 8" descr="A black and white gradient&#10;&#10;AI-generated content may be incorrect.">
            <a:extLst>
              <a:ext uri="{FF2B5EF4-FFF2-40B4-BE49-F238E27FC236}">
                <a16:creationId xmlns:a16="http://schemas.microsoft.com/office/drawing/2014/main" id="{C3BB5268-2D5F-574A-5C84-FE573D4216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425553" y="0"/>
            <a:ext cx="12192000" cy="6858000"/>
          </a:xfrm>
          <a:prstGeom prst="rect">
            <a:avLst/>
          </a:prstGeom>
        </p:spPr>
      </p:pic>
      <p:sp>
        <p:nvSpPr>
          <p:cNvPr id="6" name="Rectangle: Rounded Corners 5">
            <a:extLst>
              <a:ext uri="{FF2B5EF4-FFF2-40B4-BE49-F238E27FC236}">
                <a16:creationId xmlns:a16="http://schemas.microsoft.com/office/drawing/2014/main" id="{6BA3D806-46AE-76CF-774F-20EB45890CBE}"/>
              </a:ext>
            </a:extLst>
          </p:cNvPr>
          <p:cNvSpPr/>
          <p:nvPr/>
        </p:nvSpPr>
        <p:spPr>
          <a:xfrm>
            <a:off x="1143000" y="647699"/>
            <a:ext cx="9906000" cy="966744"/>
          </a:xfrm>
          <a:prstGeom prst="roundRect">
            <a:avLst>
              <a:gd name="adj" fmla="val 12793"/>
            </a:avLst>
          </a:prstGeom>
          <a:solidFill>
            <a:srgbClr val="007E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93C288FC-E723-BCCE-293B-8AAA02D2B717}"/>
              </a:ext>
            </a:extLst>
          </p:cNvPr>
          <p:cNvSpPr txBox="1"/>
          <p:nvPr/>
        </p:nvSpPr>
        <p:spPr>
          <a:xfrm>
            <a:off x="3149600" y="869461"/>
            <a:ext cx="5892800" cy="523220"/>
          </a:xfrm>
          <a:prstGeom prst="rect">
            <a:avLst/>
          </a:prstGeom>
          <a:noFill/>
        </p:spPr>
        <p:txBody>
          <a:bodyPr wrap="square" rtlCol="0">
            <a:spAutoFit/>
          </a:bodyPr>
          <a:lstStyle/>
          <a:p>
            <a:pPr algn="ctr"/>
            <a:r>
              <a:rPr lang="en-US" sz="2800" b="1" u="sng" dirty="0" err="1">
                <a:solidFill>
                  <a:schemeClr val="bg1"/>
                </a:solidFill>
              </a:rPr>
              <a:t>Analyse</a:t>
            </a:r>
            <a:r>
              <a:rPr lang="en-US" sz="2800" b="1" u="sng" dirty="0">
                <a:solidFill>
                  <a:schemeClr val="bg1"/>
                </a:solidFill>
              </a:rPr>
              <a:t> </a:t>
            </a:r>
            <a:r>
              <a:rPr lang="en-US" sz="2800" b="1" u="sng" dirty="0" err="1">
                <a:solidFill>
                  <a:schemeClr val="bg1"/>
                </a:solidFill>
              </a:rPr>
              <a:t>Exploratoire</a:t>
            </a:r>
            <a:endParaRPr lang="en-US" sz="2800" b="1" u="sng" dirty="0">
              <a:solidFill>
                <a:schemeClr val="bg1"/>
              </a:solidFill>
            </a:endParaRPr>
          </a:p>
        </p:txBody>
      </p:sp>
      <p:sp>
        <p:nvSpPr>
          <p:cNvPr id="10" name="Oval 9">
            <a:extLst>
              <a:ext uri="{FF2B5EF4-FFF2-40B4-BE49-F238E27FC236}">
                <a16:creationId xmlns:a16="http://schemas.microsoft.com/office/drawing/2014/main" id="{AB03D039-FDA7-D2E6-B6CE-592104A230E3}"/>
              </a:ext>
            </a:extLst>
          </p:cNvPr>
          <p:cNvSpPr/>
          <p:nvPr/>
        </p:nvSpPr>
        <p:spPr>
          <a:xfrm>
            <a:off x="10201724" y="499698"/>
            <a:ext cx="1262746" cy="1262746"/>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74EB6FF1-6503-D1C9-D354-5EAE7F736510}"/>
              </a:ext>
            </a:extLst>
          </p:cNvPr>
          <p:cNvSpPr/>
          <p:nvPr/>
        </p:nvSpPr>
        <p:spPr>
          <a:xfrm>
            <a:off x="-1886839" y="4588834"/>
            <a:ext cx="4034971" cy="4034971"/>
          </a:xfrm>
          <a:prstGeom prst="ellipse">
            <a:avLst/>
          </a:prstGeom>
          <a:solidFill>
            <a:srgbClr val="F7941F"/>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0AA562D-F33F-3B9B-C9B4-E501D6F90CDB}"/>
              </a:ext>
            </a:extLst>
          </p:cNvPr>
          <p:cNvSpPr/>
          <p:nvPr/>
        </p:nvSpPr>
        <p:spPr>
          <a:xfrm>
            <a:off x="-466335" y="6009338"/>
            <a:ext cx="1193962" cy="1193962"/>
          </a:xfrm>
          <a:prstGeom prst="ellipse">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729607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66667E-6 1.11022E-16 L -0.78021 1.11022E-16 " pathEditMode="relative" rAng="0" ptsTypes="AA">
                                      <p:cBhvr>
                                        <p:cTn id="6" dur="1000" fill="hold"/>
                                        <p:tgtEl>
                                          <p:spTgt spid="19"/>
                                        </p:tgtEl>
                                        <p:attrNameLst>
                                          <p:attrName>ppt_x</p:attrName>
                                          <p:attrName>ppt_y</p:attrName>
                                        </p:attrNameLst>
                                      </p:cBhvr>
                                      <p:rCtr x="-39010" y="0"/>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0.78021 1.11022E-16 L -1.56419 1.11022E-16 " pathEditMode="relative" rAng="0" ptsTypes="AA">
                                      <p:cBhvr>
                                        <p:cTn id="10" dur="1000" fill="hold"/>
                                        <p:tgtEl>
                                          <p:spTgt spid="19"/>
                                        </p:tgtEl>
                                        <p:attrNameLst>
                                          <p:attrName>ppt_x</p:attrName>
                                          <p:attrName>ppt_y</p:attrName>
                                        </p:attrNameLst>
                                      </p:cBhvr>
                                      <p:rCtr x="-39206" y="0"/>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1.56419 1.11022E-16 L -2.33203 -0.01343 " pathEditMode="relative" rAng="0" ptsTypes="AA">
                                      <p:cBhvr>
                                        <p:cTn id="14" dur="1000" fill="hold"/>
                                        <p:tgtEl>
                                          <p:spTgt spid="19"/>
                                        </p:tgtEl>
                                        <p:attrNameLst>
                                          <p:attrName>ppt_x</p:attrName>
                                          <p:attrName>ppt_y</p:attrName>
                                        </p:attrNameLst>
                                      </p:cBhvr>
                                      <p:rCtr x="-38398" y="-671"/>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nodeType="clickEffect">
                                  <p:stCondLst>
                                    <p:cond delay="0"/>
                                  </p:stCondLst>
                                  <p:childTnLst>
                                    <p:animMotion origin="layout" path="M -2.33203 -0.01343 L -3.11146 1.11022E-16 " pathEditMode="relative" rAng="0" ptsTypes="AA">
                                      <p:cBhvr>
                                        <p:cTn id="18" dur="1000" fill="hold"/>
                                        <p:tgtEl>
                                          <p:spTgt spid="19"/>
                                        </p:tgtEl>
                                        <p:attrNameLst>
                                          <p:attrName>ppt_x</p:attrName>
                                          <p:attrName>ppt_y</p:attrName>
                                        </p:attrNameLst>
                                      </p:cBhvr>
                                      <p:rCtr x="-38971" y="671"/>
                                    </p:animMotion>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nodeType="clickEffect">
                                  <p:stCondLst>
                                    <p:cond delay="0"/>
                                  </p:stCondLst>
                                  <p:childTnLst>
                                    <p:animMotion origin="layout" path="M -3.11146 1.11022E-16 L -3.88216 0.00301 " pathEditMode="relative" rAng="0" ptsTypes="AA">
                                      <p:cBhvr>
                                        <p:cTn id="22" dur="1000" fill="hold"/>
                                        <p:tgtEl>
                                          <p:spTgt spid="19"/>
                                        </p:tgtEl>
                                        <p:attrNameLst>
                                          <p:attrName>ppt_x</p:attrName>
                                          <p:attrName>ppt_y</p:attrName>
                                        </p:attrNameLst>
                                      </p:cBhvr>
                                      <p:rCtr x="-38529"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1081</TotalTime>
  <Words>1173</Words>
  <Application>Microsoft Office PowerPoint</Application>
  <PresentationFormat>Widescreen</PresentationFormat>
  <Paragraphs>262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Calibri</vt:lpstr>
      <vt:lpstr>Calibri Light</vt:lpstr>
      <vt:lpstr>Poppins Semi-Bold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zakaria ahansal</dc:creator>
  <cp:lastModifiedBy>Oussama Tab</cp:lastModifiedBy>
  <cp:revision>39</cp:revision>
  <dcterms:created xsi:type="dcterms:W3CDTF">2025-05-05T00:59:04Z</dcterms:created>
  <dcterms:modified xsi:type="dcterms:W3CDTF">2025-05-19T18:36:46Z</dcterms:modified>
</cp:coreProperties>
</file>