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eg"/>
  <Override PartName="/ppt/media/image9.jpg" ContentType="image/jpeg"/>
  <Override PartName="/ppt/media/image11.jpg" ContentType="image/jpeg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26"/>
  </p:notesMasterIdLst>
  <p:sldIdLst>
    <p:sldId id="256" r:id="rId2"/>
    <p:sldId id="311" r:id="rId3"/>
    <p:sldId id="312" r:id="rId4"/>
    <p:sldId id="258" r:id="rId5"/>
    <p:sldId id="308" r:id="rId6"/>
    <p:sldId id="322" r:id="rId7"/>
    <p:sldId id="314" r:id="rId8"/>
    <p:sldId id="318" r:id="rId9"/>
    <p:sldId id="315" r:id="rId10"/>
    <p:sldId id="316" r:id="rId11"/>
    <p:sldId id="317" r:id="rId12"/>
    <p:sldId id="320" r:id="rId13"/>
    <p:sldId id="323" r:id="rId14"/>
    <p:sldId id="310" r:id="rId15"/>
    <p:sldId id="283" r:id="rId16"/>
    <p:sldId id="295" r:id="rId17"/>
    <p:sldId id="296" r:id="rId18"/>
    <p:sldId id="297" r:id="rId19"/>
    <p:sldId id="284" r:id="rId20"/>
    <p:sldId id="313" r:id="rId21"/>
    <p:sldId id="286" r:id="rId22"/>
    <p:sldId id="303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ACA45730-F87D-4ED2-B838-F2C6685A43CE}">
          <p14:sldIdLst>
            <p14:sldId id="256"/>
            <p14:sldId id="311"/>
            <p14:sldId id="312"/>
            <p14:sldId id="258"/>
            <p14:sldId id="308"/>
            <p14:sldId id="322"/>
            <p14:sldId id="314"/>
            <p14:sldId id="318"/>
            <p14:sldId id="315"/>
            <p14:sldId id="316"/>
            <p14:sldId id="317"/>
            <p14:sldId id="320"/>
            <p14:sldId id="323"/>
            <p14:sldId id="310"/>
            <p14:sldId id="283"/>
            <p14:sldId id="295"/>
            <p14:sldId id="296"/>
            <p14:sldId id="297"/>
            <p14:sldId id="284"/>
            <p14:sldId id="313"/>
            <p14:sldId id="286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46F890A9-2807-4EBB-B81D-B2AA78EC7F3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1V>
      <a:tcStyle>
        <a:tcBdr/>
        <a:fill>
          <a:solidFill>
            <a:srgbClr val="D2DEE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AEFF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91EBBBCC-DAD2-459C-BE2E-F6DE35CF9A2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1V>
      <a:tcStyle>
        <a:tcBdr/>
        <a:fill>
          <a:solidFill>
            <a:srgbClr val="E1E1E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0F0F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Row>
  </a:tblStyle>
  <a:tblStyle styleId="{5202B0CA-FC54-4496-8BCA-5EF66A818D2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E7E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86924" autoAdjust="0"/>
  </p:normalViewPr>
  <p:slideViewPr>
    <p:cSldViewPr snapToGrid="0">
      <p:cViewPr varScale="1">
        <p:scale>
          <a:sx n="63" d="100"/>
          <a:sy n="63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\.oracle_jre_usage\Documents\PFE\AMDEC%20&amp;%20Pareto.xlsx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Preto!$C$8:$C$15</cx:f>
        <cx:lvl ptCount="8">
          <cx:pt idx="0">Pompe pilote</cx:pt>
          <cx:pt idx="1">Distrubiteur</cx:pt>
          <cx:pt idx="2">Verins</cx:pt>
          <cx:pt idx="3">Pompes Principales</cx:pt>
          <cx:pt idx="4">Barbotins</cx:pt>
          <cx:pt idx="5">Manettes</cx:pt>
          <cx:pt idx="6">Filtres</cx:pt>
          <cx:pt idx="7">Orientation</cx:pt>
        </cx:lvl>
      </cx:strDim>
      <cx:numDim type="val">
        <cx:f>Preto!$D$8:$D$15</cx:f>
        <cx:lvl ptCount="8" formatCode="General">
          <cx:pt idx="0">18</cx:pt>
          <cx:pt idx="1">18</cx:pt>
          <cx:pt idx="2">12</cx:pt>
          <cx:pt idx="3">9</cx:pt>
          <cx:pt idx="4">6</cx:pt>
          <cx:pt idx="5">4</cx:pt>
          <cx:pt idx="6">4</cx:pt>
          <cx:pt idx="7">3</cx:pt>
        </cx:lvl>
      </cx:numDim>
    </cx:data>
  </cx:chartData>
  <cx:chart>
    <cx:plotArea>
      <cx:plotAreaRegion>
        <cx:series layoutId="clusteredColumn" uniqueId="{79FCFBE1-9A60-4145-A7DD-51548FA0663F}">
          <cx:tx>
            <cx:txData>
              <cx:f>Preto!$D$7</cx:f>
              <cx:v>Criticité</cx:v>
            </cx:txData>
          </cx:tx>
          <cx:dataId val="0"/>
          <cx:layoutPr>
            <cx:aggregation/>
          </cx:layoutPr>
          <cx:axisId val="1"/>
        </cx:series>
        <cx:series layoutId="paretoLine" ownerIdx="0" uniqueId="{22BBE272-F7DF-48AA-9329-462F5523D2B2}">
          <cx:axisId val="2"/>
        </cx:series>
      </cx:plotAreaRegion>
      <cx:axis id="0">
        <cx:catScaling gapWidth="0"/>
        <cx:title>
          <cx:tx>
            <cx:txData>
              <cx:v>Composants Hydrauliques</cx:v>
            </cx:txData>
          </cx:tx>
          <cx:txPr>
            <a:bodyPr spcFirstLastPara="1" vertOverflow="ellipsis" wrap="square" lIns="0" tIns="0" rIns="0" bIns="0" anchor="ctr" anchorCtr="1"/>
            <a:lstStyle/>
            <a:p>
              <a:pPr algn="ctr">
                <a:defRPr/>
              </a:pPr>
              <a:r>
                <a:rPr lang="en-US"/>
                <a:t>Composants Hydrauliques</a:t>
              </a:r>
            </a:p>
          </cx:txPr>
        </cx:title>
        <cx:tickLabels/>
      </cx:axis>
      <cx:axis id="1">
        <cx:valScaling/>
        <cx:title>
          <cx:tx>
            <cx:txData>
              <cx:v>Indice de criticité</cx:v>
            </cx:txData>
          </cx:tx>
          <cx:txPr>
            <a:bodyPr spcFirstLastPara="1" vertOverflow="ellipsis" wrap="square" lIns="0" tIns="0" rIns="0" bIns="0" anchor="ctr" anchorCtr="1"/>
            <a:lstStyle/>
            <a:p>
              <a:pPr algn="ctr">
                <a:defRPr/>
              </a:pPr>
              <a:r>
                <a:rPr lang="en-US"/>
                <a:t>Indice de criticité</a:t>
              </a:r>
            </a:p>
          </cx:txPr>
        </cx:title>
        <cx:majorGridlines/>
        <cx:tickLabels/>
      </cx:axis>
      <cx:axis id="2">
        <cx:valScaling max="1" min="0"/>
        <cx:units unit="percentage"/>
        <cx:tickLabels/>
      </cx:axis>
    </cx:plotArea>
    <cx:legend pos="t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E2094-FC88-4484-A04D-E013777341EB}" type="datetimeFigureOut">
              <a:rPr lang="fr-FR" smtClean="0"/>
              <a:t>22/06/2024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E005B-BF5B-4A1E-BD21-9CEAABF26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90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005B-BF5B-4A1E-BD21-9CEAABF26A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9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005B-BF5B-4A1E-BD21-9CEAABF26A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17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E005B-BF5B-4A1E-BD21-9CEAABF26A1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110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39A194E-5847-4735-A856-F9BD261899A1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3F894-80B4-47C4-9879-FAFF5011C72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4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18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807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12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5348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814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79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96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52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A78ADA0-DC25-4866-8B05-5E1A3DD0C6A5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10E167-A478-43CC-AD37-5FB82D8952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8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75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8F5523E-0E0C-4DE9-B2F5-CA98128BEB9B}" type="datetime1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CAD67-A3A5-4E16-8477-C268476EB2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FCF67D7-2B7F-4C7E-A95B-BF64466FCF17}" type="datetime1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5A84C8-4DCD-4D9B-A790-3CFBE17EDA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177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7F1C6-2471-4503-BB15-8F4E65931AFF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A8BE12F-72AA-4454-A382-B30EC114BCE5}" type="datetime1">
              <a:rPr lang="en-US" smtClean="0"/>
              <a:t>6/22/2024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8E1A3C8-A142-4368-8A11-4AED94FAA067}" type="datetime1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554A734E-6365-4058-A510-28767C19167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D23E1EB-59A6-AA87-1EC7-20FFD1D7E4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7914" y="4635597"/>
            <a:ext cx="3021040" cy="1691640"/>
          </a:xfrm>
        </p:spPr>
        <p:txBody>
          <a:bodyPr>
            <a:normAutofit/>
          </a:bodyPr>
          <a:lstStyle/>
          <a:p>
            <a:pPr lvl="0" algn="l">
              <a:lnSpc>
                <a:spcPct val="75000"/>
              </a:lnSpc>
            </a:pPr>
            <a:r>
              <a:rPr lang="fr-FR" sz="2000" b="1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Elaboré par:                                                                                                                             </a:t>
            </a:r>
          </a:p>
          <a:p>
            <a:pPr lvl="0" algn="l">
              <a:lnSpc>
                <a:spcPct val="75000"/>
              </a:lnSpc>
            </a:pPr>
            <a:r>
              <a:rPr lang="fr-FR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Oussama Mohamed Teyib   </a:t>
            </a:r>
          </a:p>
          <a:p>
            <a:pPr lvl="0" algn="l">
              <a:lnSpc>
                <a:spcPct val="75000"/>
              </a:lnSpc>
            </a:pPr>
            <a:r>
              <a:rPr lang="fr-FR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El Bechir Sidi Sidiya</a:t>
            </a:r>
          </a:p>
          <a:p>
            <a:pPr lvl="0" algn="l">
              <a:lnSpc>
                <a:spcPct val="75000"/>
              </a:lnSpc>
            </a:pPr>
            <a:r>
              <a:rPr lang="fr-FR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Mohamedou Ahmed Kleib</a:t>
            </a:r>
          </a:p>
          <a:p>
            <a:pPr lvl="0">
              <a:lnSpc>
                <a:spcPct val="75000"/>
              </a:lnSpc>
            </a:pP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B857C-833A-95CD-3043-26DE697E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4116" y="6442749"/>
            <a:ext cx="779767" cy="365125"/>
          </a:xfrm>
        </p:spPr>
        <p:txBody>
          <a:bodyPr/>
          <a:lstStyle/>
          <a:p>
            <a:pPr lvl="0"/>
            <a:fld id="{FF33F894-80B4-47C4-9879-FAFF5011C725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9885295-108D-F39B-4A0F-DEA437FC38E9}"/>
              </a:ext>
            </a:extLst>
          </p:cNvPr>
          <p:cNvSpPr txBox="1"/>
          <p:nvPr/>
        </p:nvSpPr>
        <p:spPr>
          <a:xfrm>
            <a:off x="7332052" y="4489989"/>
            <a:ext cx="4431831" cy="1210588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1" i="0" u="none" strike="noStrike" kern="0" cap="none" spc="0" baseline="0" dirty="0">
                <a:solidFill>
                  <a:srgbClr val="000000"/>
                </a:solidFill>
                <a:uFillTx/>
                <a:latin typeface="+mj-lt"/>
                <a:ea typeface="Calibri" pitchFamily="34"/>
                <a:cs typeface="Calibri" panose="020F0502020204030204" pitchFamily="34" charset="0"/>
              </a:rPr>
              <a:t>Encadré par:</a:t>
            </a:r>
          </a:p>
          <a:p>
            <a:r>
              <a:rPr lang="fr-FR" dirty="0">
                <a:latin typeface="+mj-lt"/>
              </a:rPr>
              <a:t>Prof. Cheikh Kaber Bouhamadi – ISET</a:t>
            </a:r>
            <a:endParaRPr lang="fr-FR" b="1" dirty="0">
              <a:latin typeface="+mj-lt"/>
            </a:endParaRPr>
          </a:p>
          <a:p>
            <a:r>
              <a:rPr lang="fr-FR" dirty="0">
                <a:latin typeface="+mj-lt"/>
              </a:rPr>
              <a:t>Mr. Abou Diallo - SNAAT</a:t>
            </a:r>
            <a:endParaRPr lang="fr-FR" b="1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96E137-5F4B-43A0-39EB-4210B702DA40}"/>
              </a:ext>
            </a:extLst>
          </p:cNvPr>
          <p:cNvSpPr txBox="1"/>
          <p:nvPr/>
        </p:nvSpPr>
        <p:spPr>
          <a:xfrm>
            <a:off x="234930" y="36812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169189-29A4-82D8-321B-57BDCE9A2291}"/>
              </a:ext>
            </a:extLst>
          </p:cNvPr>
          <p:cNvSpPr txBox="1"/>
          <p:nvPr/>
        </p:nvSpPr>
        <p:spPr>
          <a:xfrm>
            <a:off x="166702" y="317288"/>
            <a:ext cx="5448417" cy="137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b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Institut Supérieur </a:t>
            </a:r>
            <a:r>
              <a:rPr lang="fr-FR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d’Enseignement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b="1" dirty="0">
                <a:solidFill>
                  <a:srgbClr val="00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Technologique de Rosso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endParaRPr lang="fr-FR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1" name="Picture 24">
            <a:extLst>
              <a:ext uri="{FF2B5EF4-FFF2-40B4-BE49-F238E27FC236}">
                <a16:creationId xmlns:a16="http://schemas.microsoft.com/office/drawing/2014/main" id="{423D8B00-3A5F-420D-5BD4-16E68846687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1387643"/>
            <a:ext cx="1392702" cy="109799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818B242-2442-9445-E641-2F549185148A}"/>
              </a:ext>
            </a:extLst>
          </p:cNvPr>
          <p:cNvSpPr txBox="1"/>
          <p:nvPr/>
        </p:nvSpPr>
        <p:spPr>
          <a:xfrm>
            <a:off x="5852159" y="269870"/>
            <a:ext cx="5852159" cy="976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Société Nationale des Aménagements</a:t>
            </a:r>
            <a:endParaRPr lang="fr-FR" b="1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986405" algn="ctr"/>
                <a:tab pos="3270885" algn="l"/>
              </a:tabLst>
            </a:pPr>
            <a:r>
              <a:rPr lang="fr-FR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Agricoles et des Travaux</a:t>
            </a:r>
            <a:endParaRPr lang="fr-FR" sz="1800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ADD2B741-2587-5BC6-67E3-6E1B2661A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87" y="1370656"/>
            <a:ext cx="1392702" cy="9982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9FEE63D-8612-53EA-8E8F-91DA773B83D6}"/>
              </a:ext>
            </a:extLst>
          </p:cNvPr>
          <p:cNvSpPr/>
          <p:nvPr/>
        </p:nvSpPr>
        <p:spPr>
          <a:xfrm>
            <a:off x="4666772" y="5999488"/>
            <a:ext cx="1920603" cy="49038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2023-2024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FE8BA13-67A0-30F3-18C4-E0042131DCDA}"/>
              </a:ext>
            </a:extLst>
          </p:cNvPr>
          <p:cNvSpPr/>
          <p:nvPr/>
        </p:nvSpPr>
        <p:spPr>
          <a:xfrm>
            <a:off x="2426673" y="2887422"/>
            <a:ext cx="6400800" cy="14920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Amélioration de la Maintenance </a:t>
            </a:r>
            <a:b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</a:br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des Pelles Hydrauliques</a:t>
            </a:r>
          </a:p>
          <a:p>
            <a:pPr algn="ctr"/>
            <a:r>
              <a:rPr lang="fr-F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alibri" panose="020F0502020204030204" pitchFamily="34" charset="0"/>
              </a:rPr>
              <a:t>(Pelle Standard ZX330-3)</a:t>
            </a:r>
            <a:endParaRPr lang="fr-FR" sz="32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040F5B-679F-1250-0052-3D5EFB113913}"/>
              </a:ext>
            </a:extLst>
          </p:cNvPr>
          <p:cNvSpPr/>
          <p:nvPr/>
        </p:nvSpPr>
        <p:spPr>
          <a:xfrm>
            <a:off x="8081887" y="2292956"/>
            <a:ext cx="1392702" cy="36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+mj-lt"/>
              </a:rPr>
              <a:t>SNAAT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8577-AE57-59A8-68A7-A1546A30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8099"/>
            <a:ext cx="10871200" cy="644907"/>
          </a:xfrm>
        </p:spPr>
        <p:txBody>
          <a:bodyPr>
            <a:normAutofit/>
          </a:bodyPr>
          <a:lstStyle/>
          <a:p>
            <a:pPr algn="ctr"/>
            <a:r>
              <a:rPr lang="fr-FR" sz="3600" u="sng" dirty="0">
                <a:solidFill>
                  <a:schemeClr val="tx2"/>
                </a:solidFill>
                <a:latin typeface="Comic Sans MS" panose="030F0702030302020204" pitchFamily="66" charset="0"/>
              </a:rPr>
              <a:t>Le circuit pilote de la pelle ZX330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8D88E-6F24-D509-9813-56439345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58E40B-7468-43EB-A5DF-4295F0459A05}" type="slidenum">
              <a:rPr lang="en-US" smtClean="0">
                <a:latin typeface="Comic Sans MS" panose="030F0702030302020204" pitchFamily="66" charset="0"/>
              </a:rPr>
              <a:t>10</a:t>
            </a:fld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552D60B-9735-107F-1733-3E5E63F6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8" y="1438867"/>
            <a:ext cx="1985962" cy="19859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5E90CA-1281-F748-4598-55421B846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55" y="4697434"/>
            <a:ext cx="1514028" cy="1514028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4EA89E71-E708-E35C-E037-7ACAA531972C}"/>
              </a:ext>
            </a:extLst>
          </p:cNvPr>
          <p:cNvSpPr/>
          <p:nvPr/>
        </p:nvSpPr>
        <p:spPr>
          <a:xfrm rot="2584801">
            <a:off x="1440025" y="3858967"/>
            <a:ext cx="2298481" cy="43794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65665A4D-D40C-76C8-00D8-1E67F9894468}"/>
              </a:ext>
            </a:extLst>
          </p:cNvPr>
          <p:cNvSpPr/>
          <p:nvPr/>
        </p:nvSpPr>
        <p:spPr>
          <a:xfrm rot="1332826">
            <a:off x="4855455" y="2891681"/>
            <a:ext cx="358641" cy="1998840"/>
          </a:xfrm>
          <a:prstGeom prst="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DBCBE35-6D9D-0223-CB36-6FBBCFC60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417" y="1460030"/>
            <a:ext cx="1514029" cy="15140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FC6723D-107C-D264-74E6-4F325E85A9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06" y="1351095"/>
            <a:ext cx="2143125" cy="21431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E6B24FD-0571-96BF-3644-009B0E6BF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09" y="4237962"/>
            <a:ext cx="2066922" cy="1985962"/>
          </a:xfrm>
          <a:prstGeom prst="rect">
            <a:avLst/>
          </a:prstGeom>
        </p:spPr>
      </p:pic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501ED772-D338-775D-129F-24E027991379}"/>
              </a:ext>
            </a:extLst>
          </p:cNvPr>
          <p:cNvSpPr/>
          <p:nvPr/>
        </p:nvSpPr>
        <p:spPr>
          <a:xfrm rot="16200000">
            <a:off x="9510867" y="3621609"/>
            <a:ext cx="602122" cy="538983"/>
          </a:xfrm>
          <a:prstGeom prst="lef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02379585-BE41-DC1E-9AE6-6F59A1DC62DD}"/>
              </a:ext>
            </a:extLst>
          </p:cNvPr>
          <p:cNvSpPr/>
          <p:nvPr/>
        </p:nvSpPr>
        <p:spPr>
          <a:xfrm>
            <a:off x="6519446" y="2034482"/>
            <a:ext cx="2107407" cy="36512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3778AE7-C9AD-C10E-9E21-BD76FFB11B3A}"/>
              </a:ext>
            </a:extLst>
          </p:cNvPr>
          <p:cNvSpPr/>
          <p:nvPr/>
        </p:nvSpPr>
        <p:spPr>
          <a:xfrm>
            <a:off x="407233" y="1191702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Réservoir hydraulique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BD8D892-BE4A-E37F-CF24-FD88E35B9565}"/>
              </a:ext>
            </a:extLst>
          </p:cNvPr>
          <p:cNvSpPr/>
          <p:nvPr/>
        </p:nvSpPr>
        <p:spPr>
          <a:xfrm>
            <a:off x="2917998" y="6284854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Filtre pilote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34EA377-82AB-D248-0008-13B43D78A278}"/>
              </a:ext>
            </a:extLst>
          </p:cNvPr>
          <p:cNvSpPr/>
          <p:nvPr/>
        </p:nvSpPr>
        <p:spPr>
          <a:xfrm>
            <a:off x="4426219" y="1151562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Pompe pilote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8EA9C55-F40A-AA65-953C-886E2C1E0E94}"/>
              </a:ext>
            </a:extLst>
          </p:cNvPr>
          <p:cNvSpPr/>
          <p:nvPr/>
        </p:nvSpPr>
        <p:spPr>
          <a:xfrm>
            <a:off x="8626852" y="6374179"/>
            <a:ext cx="2447548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Block de distribution 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30A540C-96C0-325E-FB8E-FF09D0CB00C0}"/>
              </a:ext>
            </a:extLst>
          </p:cNvPr>
          <p:cNvSpPr/>
          <p:nvPr/>
        </p:nvSpPr>
        <p:spPr>
          <a:xfrm>
            <a:off x="8480580" y="879409"/>
            <a:ext cx="25938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</a:rPr>
              <a:t>Les manettes </a:t>
            </a:r>
          </a:p>
        </p:txBody>
      </p:sp>
    </p:spTree>
    <p:extLst>
      <p:ext uri="{BB962C8B-B14F-4D97-AF65-F5344CB8AC3E}">
        <p14:creationId xmlns:p14="http://schemas.microsoft.com/office/powerpoint/2010/main" val="16382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24" grpId="0" animBg="1"/>
      <p:bldP spid="25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65B23-D016-5D2A-BAB0-E3C2E935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1" y="213138"/>
            <a:ext cx="11774658" cy="882527"/>
          </a:xfrm>
        </p:spPr>
        <p:txBody>
          <a:bodyPr>
            <a:normAutofit/>
          </a:bodyPr>
          <a:lstStyle/>
          <a:p>
            <a:pPr algn="ctr"/>
            <a:r>
              <a:rPr lang="fr-FR" sz="3200" u="sng" dirty="0">
                <a:solidFill>
                  <a:schemeClr val="tx2"/>
                </a:solidFill>
                <a:latin typeface="Trebuchet MS (Corps)"/>
              </a:rPr>
              <a:t>Les circuits des actionneurs et le retour du fluide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2F6990DE-25E6-8ACE-B311-0F6B4140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44" y="1332475"/>
            <a:ext cx="4944818" cy="506575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Block de distribution </a:t>
            </a:r>
          </a:p>
          <a:p>
            <a:pPr>
              <a:buFont typeface="+mj-lt"/>
              <a:buAutoNum type="arabicPeriod"/>
            </a:pPr>
            <a:r>
              <a:rPr lang="fr-FR" dirty="0"/>
              <a:t>Vérin de la flèche</a:t>
            </a:r>
          </a:p>
          <a:p>
            <a:pPr>
              <a:buFont typeface="+mj-lt"/>
              <a:buAutoNum type="arabicPeriod"/>
            </a:pPr>
            <a:r>
              <a:rPr lang="fr-FR" dirty="0"/>
              <a:t>Vérin du bras</a:t>
            </a:r>
          </a:p>
          <a:p>
            <a:pPr>
              <a:buFont typeface="+mj-lt"/>
              <a:buAutoNum type="arabicPeriod"/>
            </a:pPr>
            <a:r>
              <a:rPr lang="fr-FR" dirty="0"/>
              <a:t>Vérin du godet </a:t>
            </a:r>
          </a:p>
          <a:p>
            <a:pPr>
              <a:buFont typeface="+mj-lt"/>
              <a:buAutoNum type="arabicPeriod"/>
            </a:pPr>
            <a:r>
              <a:rPr lang="fr-FR" dirty="0"/>
              <a:t>Moteur de translation </a:t>
            </a:r>
          </a:p>
          <a:p>
            <a:pPr>
              <a:buFont typeface="+mj-lt"/>
              <a:buAutoNum type="arabicPeriod"/>
            </a:pPr>
            <a:r>
              <a:rPr lang="fr-FR" dirty="0"/>
              <a:t>Moteur d’orientation</a:t>
            </a:r>
          </a:p>
          <a:p>
            <a:pPr>
              <a:buFont typeface="+mj-lt"/>
              <a:buAutoNum type="arabicPeriod"/>
            </a:pPr>
            <a:r>
              <a:rPr lang="fr-FR" dirty="0"/>
              <a:t>Système de refroidissement</a:t>
            </a:r>
          </a:p>
          <a:p>
            <a:pPr>
              <a:buFont typeface="+mj-lt"/>
              <a:buAutoNum type="arabicPeriod"/>
            </a:pPr>
            <a:r>
              <a:rPr lang="fr-FR" dirty="0"/>
              <a:t>Réservoir hydraulique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05506-37F3-FC95-455B-2C2174D8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7278" y="5844415"/>
            <a:ext cx="683339" cy="365125"/>
          </a:xfrm>
        </p:spPr>
        <p:txBody>
          <a:bodyPr/>
          <a:lstStyle/>
          <a:p>
            <a:pPr lvl="0"/>
            <a:fld id="{554A734E-6365-4058-A510-28767C191678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F603CA-AD93-1D40-B9C3-F10278EF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19" y="3125889"/>
            <a:ext cx="1499466" cy="1223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BACFE7-2F54-625C-93D5-83B6C368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18" y="1967422"/>
            <a:ext cx="942745" cy="10370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771F05-E911-0D4B-0245-2B8E66DD3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878" y="2051216"/>
            <a:ext cx="942745" cy="11297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531BBE-CE44-220E-67EA-ECD0AB1B0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486" y="1419456"/>
            <a:ext cx="1159975" cy="95895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209F45-AB36-BA07-D1AC-AABB4D0F7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763" y="4348579"/>
            <a:ext cx="1380217" cy="12272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9E093F7-1733-0FAF-6CA1-D6558E425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913" y="4161592"/>
            <a:ext cx="966837" cy="957658"/>
          </a:xfrm>
          <a:prstGeom prst="rect">
            <a:avLst/>
          </a:prstGeom>
        </p:spPr>
      </p:pic>
      <p:sp>
        <p:nvSpPr>
          <p:cNvPr id="14" name="Flèche : angle droit à deux pointes 13">
            <a:extLst>
              <a:ext uri="{FF2B5EF4-FFF2-40B4-BE49-F238E27FC236}">
                <a16:creationId xmlns:a16="http://schemas.microsoft.com/office/drawing/2014/main" id="{08370094-420A-4542-B6FD-F6432867AF02}"/>
              </a:ext>
            </a:extLst>
          </p:cNvPr>
          <p:cNvSpPr/>
          <p:nvPr/>
        </p:nvSpPr>
        <p:spPr>
          <a:xfrm rot="5400000">
            <a:off x="6214498" y="2805295"/>
            <a:ext cx="431503" cy="97935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angle droit à deux pointes 14">
            <a:extLst>
              <a:ext uri="{FF2B5EF4-FFF2-40B4-BE49-F238E27FC236}">
                <a16:creationId xmlns:a16="http://schemas.microsoft.com/office/drawing/2014/main" id="{A2E3608A-5A11-C5FF-A8EF-7AF9B62F8E97}"/>
              </a:ext>
            </a:extLst>
          </p:cNvPr>
          <p:cNvSpPr/>
          <p:nvPr/>
        </p:nvSpPr>
        <p:spPr>
          <a:xfrm rot="5400000" flipH="1">
            <a:off x="6213131" y="3624784"/>
            <a:ext cx="431503" cy="97935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ouble flèche verticale 15">
            <a:extLst>
              <a:ext uri="{FF2B5EF4-FFF2-40B4-BE49-F238E27FC236}">
                <a16:creationId xmlns:a16="http://schemas.microsoft.com/office/drawing/2014/main" id="{8A4B0623-ACE9-D142-A6A4-ADD9DCB1FDFC}"/>
              </a:ext>
            </a:extLst>
          </p:cNvPr>
          <p:cNvSpPr/>
          <p:nvPr/>
        </p:nvSpPr>
        <p:spPr>
          <a:xfrm>
            <a:off x="7560025" y="2432160"/>
            <a:ext cx="146594" cy="69433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angle droit à deux pointes 16">
            <a:extLst>
              <a:ext uri="{FF2B5EF4-FFF2-40B4-BE49-F238E27FC236}">
                <a16:creationId xmlns:a16="http://schemas.microsoft.com/office/drawing/2014/main" id="{11787A6D-44AE-650B-A2B9-6A69D891E1A6}"/>
              </a:ext>
            </a:extLst>
          </p:cNvPr>
          <p:cNvSpPr/>
          <p:nvPr/>
        </p:nvSpPr>
        <p:spPr>
          <a:xfrm>
            <a:off x="8419998" y="3177331"/>
            <a:ext cx="905322" cy="38042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angle droit à deux pointes 17">
            <a:extLst>
              <a:ext uri="{FF2B5EF4-FFF2-40B4-BE49-F238E27FC236}">
                <a16:creationId xmlns:a16="http://schemas.microsoft.com/office/drawing/2014/main" id="{5E351085-78AA-84FE-17F0-DB73424E13D5}"/>
              </a:ext>
            </a:extLst>
          </p:cNvPr>
          <p:cNvSpPr/>
          <p:nvPr/>
        </p:nvSpPr>
        <p:spPr>
          <a:xfrm flipV="1">
            <a:off x="8474899" y="3843310"/>
            <a:ext cx="905322" cy="28615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9B9E04A-2BD6-1BC4-B360-45CB77124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5835" y="1967422"/>
            <a:ext cx="1489877" cy="1297386"/>
          </a:xfrm>
          <a:prstGeom prst="rect">
            <a:avLst/>
          </a:prstGeom>
        </p:spPr>
      </p:pic>
      <p:sp>
        <p:nvSpPr>
          <p:cNvPr id="22" name="Flèche : angle droit 21">
            <a:extLst>
              <a:ext uri="{FF2B5EF4-FFF2-40B4-BE49-F238E27FC236}">
                <a16:creationId xmlns:a16="http://schemas.microsoft.com/office/drawing/2014/main" id="{53623B72-928B-BCB1-F5AF-DD0A5A5CD622}"/>
              </a:ext>
            </a:extLst>
          </p:cNvPr>
          <p:cNvSpPr/>
          <p:nvPr/>
        </p:nvSpPr>
        <p:spPr>
          <a:xfrm rot="5400000">
            <a:off x="8604665" y="4134838"/>
            <a:ext cx="522454" cy="255726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C4CBE9-6523-AFEF-F143-078300B909CC}"/>
              </a:ext>
            </a:extLst>
          </p:cNvPr>
          <p:cNvSpPr/>
          <p:nvPr/>
        </p:nvSpPr>
        <p:spPr>
          <a:xfrm>
            <a:off x="7588161" y="4344870"/>
            <a:ext cx="118458" cy="80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haut 25">
            <a:extLst>
              <a:ext uri="{FF2B5EF4-FFF2-40B4-BE49-F238E27FC236}">
                <a16:creationId xmlns:a16="http://schemas.microsoft.com/office/drawing/2014/main" id="{C9FA6AAB-A425-9B71-BEE8-32D63E55DB73}"/>
              </a:ext>
            </a:extLst>
          </p:cNvPr>
          <p:cNvSpPr/>
          <p:nvPr/>
        </p:nvSpPr>
        <p:spPr>
          <a:xfrm>
            <a:off x="10656376" y="3260523"/>
            <a:ext cx="253212" cy="18460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CA1771-7D05-8FBF-C43C-4159E928A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220" y="5200356"/>
            <a:ext cx="1339492" cy="850257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1A6B985-5394-B0B9-A187-BA3D6EF814A7}"/>
              </a:ext>
            </a:extLst>
          </p:cNvPr>
          <p:cNvSpPr/>
          <p:nvPr/>
        </p:nvSpPr>
        <p:spPr>
          <a:xfrm>
            <a:off x="5931975" y="1659989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B96B26B-D475-EFA9-7261-D20E69C3976A}"/>
              </a:ext>
            </a:extLst>
          </p:cNvPr>
          <p:cNvSpPr/>
          <p:nvPr/>
        </p:nvSpPr>
        <p:spPr>
          <a:xfrm>
            <a:off x="8067921" y="1291887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A0E2D71-E52F-E98F-CCEA-08D6ADB07659}"/>
              </a:ext>
            </a:extLst>
          </p:cNvPr>
          <p:cNvSpPr/>
          <p:nvPr/>
        </p:nvSpPr>
        <p:spPr>
          <a:xfrm>
            <a:off x="10656376" y="1657644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CB9FDCB-C439-180F-CED2-DCC74D0D182D}"/>
              </a:ext>
            </a:extLst>
          </p:cNvPr>
          <p:cNvSpPr/>
          <p:nvPr/>
        </p:nvSpPr>
        <p:spPr>
          <a:xfrm>
            <a:off x="9080794" y="1784253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BC0EDB6-6460-8C45-538B-164ABC9CECD9}"/>
              </a:ext>
            </a:extLst>
          </p:cNvPr>
          <p:cNvSpPr/>
          <p:nvPr/>
        </p:nvSpPr>
        <p:spPr>
          <a:xfrm>
            <a:off x="5760818" y="5624733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05D6D36E-78F2-54C3-636B-E35D0A370263}"/>
              </a:ext>
            </a:extLst>
          </p:cNvPr>
          <p:cNvSpPr/>
          <p:nvPr/>
        </p:nvSpPr>
        <p:spPr>
          <a:xfrm>
            <a:off x="6956573" y="2811198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9B52F00-04D1-0AD9-DA51-E6C4213FDCEC}"/>
              </a:ext>
            </a:extLst>
          </p:cNvPr>
          <p:cNvSpPr/>
          <p:nvPr/>
        </p:nvSpPr>
        <p:spPr>
          <a:xfrm>
            <a:off x="9967058" y="4499317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646F370E-A4CA-A098-CDA9-6F76F4DD3D76}"/>
              </a:ext>
            </a:extLst>
          </p:cNvPr>
          <p:cNvSpPr/>
          <p:nvPr/>
        </p:nvSpPr>
        <p:spPr>
          <a:xfrm>
            <a:off x="10473496" y="6131168"/>
            <a:ext cx="454760" cy="260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054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6" grpId="0" animBg="1"/>
      <p:bldP spid="20" grpId="0" animBg="1"/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30E050D0-D3BC-4CB1-8364-772906BE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19" y="0"/>
            <a:ext cx="6672044" cy="908768"/>
          </a:xfrm>
        </p:spPr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tx2"/>
                </a:solidFill>
                <a:latin typeface="Trebuchet MS (Corps)"/>
              </a:rPr>
              <a:t>Circuit de déplacement de la pelle et du mouvement du bras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29B131-B202-781C-A44A-6C7454E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F9FE5BA-9FD3-70C8-1200-D0355319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3551"/>
            <a:ext cx="9650436" cy="5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7DDD94-B7EB-4721-CBB2-0FC7283C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CAD67-A3A5-4E16-8477-C268476EB233}" type="slidenum">
              <a:rPr lang="en-US" smtClean="0"/>
              <a:t>13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D220BC-9862-2BE5-EBC4-76A888743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72" t="19607" r="11217" b="1"/>
          <a:stretch/>
        </p:blipFill>
        <p:spPr>
          <a:xfrm>
            <a:off x="228600" y="1064455"/>
            <a:ext cx="9720775" cy="573258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8BC8B6D-4EF7-D671-AF2A-73A28F9B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19" y="0"/>
            <a:ext cx="6672044" cy="908768"/>
          </a:xfrm>
        </p:spPr>
        <p:txBody>
          <a:bodyPr>
            <a:noAutofit/>
          </a:bodyPr>
          <a:lstStyle/>
          <a:p>
            <a:pPr algn="ctr"/>
            <a:r>
              <a:rPr lang="fr-FR" sz="3200" dirty="0">
                <a:solidFill>
                  <a:schemeClr val="tx2"/>
                </a:solidFill>
                <a:latin typeface="Trebuchet MS (Corps)"/>
              </a:rPr>
              <a:t>Circuit d’orientation de la pelle et du mouvement de la flèche</a:t>
            </a:r>
          </a:p>
        </p:txBody>
      </p:sp>
    </p:spTree>
    <p:extLst>
      <p:ext uri="{BB962C8B-B14F-4D97-AF65-F5344CB8AC3E}">
        <p14:creationId xmlns:p14="http://schemas.microsoft.com/office/powerpoint/2010/main" val="40350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3F9697-2DEA-B836-7187-7F5272EA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29" y="160604"/>
            <a:ext cx="12037255" cy="1205132"/>
          </a:xfrm>
        </p:spPr>
        <p:txBody>
          <a:bodyPr>
            <a:normAutofit/>
          </a:bodyPr>
          <a:lstStyle/>
          <a:p>
            <a:r>
              <a:rPr lang="fr-FR" sz="3400" u="sng" dirty="0">
                <a:solidFill>
                  <a:schemeClr val="tx2"/>
                </a:solidFill>
                <a:latin typeface="Trebuchet MS (Corps)"/>
              </a:rPr>
              <a:t>Amélioration de la Maintenance de la pelle ZX330-3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F41E04D-C31B-9214-C815-139674E8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3977" y="5183878"/>
            <a:ext cx="5665997" cy="1222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Que désigne l’amélioration de la maintenance?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E2A69-3098-677B-0D44-211F1AC2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B53A92-B06F-418D-B0DE-E932FDC4FABF}" type="slidenum">
              <a:rPr lang="en-US" smtClean="0"/>
              <a:t>14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4C12838-E943-7B60-BB93-3C384FA5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9" b="21986"/>
          <a:stretch/>
        </p:blipFill>
        <p:spPr>
          <a:xfrm>
            <a:off x="955188" y="2416018"/>
            <a:ext cx="7635475" cy="26154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3C57EC-F80E-A424-5D39-2F2A6A9F2DD1}"/>
              </a:ext>
            </a:extLst>
          </p:cNvPr>
          <p:cNvSpPr/>
          <p:nvPr/>
        </p:nvSpPr>
        <p:spPr>
          <a:xfrm>
            <a:off x="5022166" y="4327284"/>
            <a:ext cx="1842868" cy="521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7BCA6B85-24BC-E064-3CF8-947A91DE2190}"/>
              </a:ext>
            </a:extLst>
          </p:cNvPr>
          <p:cNvSpPr txBox="1">
            <a:spLocks/>
          </p:cNvSpPr>
          <p:nvPr/>
        </p:nvSpPr>
        <p:spPr>
          <a:xfrm>
            <a:off x="1463978" y="1193409"/>
            <a:ext cx="5665997" cy="1222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Qu’est-ce que la maintenance? </a:t>
            </a:r>
          </a:p>
          <a:p>
            <a:pPr marL="0" indent="0">
              <a:buFont typeface="Wingdings 3" charset="2"/>
              <a:buNone/>
            </a:pPr>
            <a:endParaRPr lang="fr-FR" dirty="0"/>
          </a:p>
          <a:p>
            <a:r>
              <a:rPr lang="fr-FR" dirty="0"/>
              <a:t>Quels sont les types de la maintenance?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4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75302-8305-0126-E659-5239E3AA4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128" y="150400"/>
            <a:ext cx="9612312" cy="1003152"/>
          </a:xfrm>
        </p:spPr>
        <p:txBody>
          <a:bodyPr>
            <a:normAutofit fontScale="90000"/>
          </a:bodyPr>
          <a:lstStyle/>
          <a:p>
            <a:pPr lvl="0" algn="ctr"/>
            <a:r>
              <a:rPr lang="fr-FR" u="sng" dirty="0">
                <a:solidFill>
                  <a:schemeClr val="tx2"/>
                </a:solidFill>
                <a:cs typeface="Calibri" panose="020F0502020204030204" pitchFamily="34" charset="0"/>
              </a:rPr>
              <a:t>L’AMDEC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53F45A1-CF54-EF7F-5FCB-DF2418B5279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058646" y="844037"/>
                <a:ext cx="8241768" cy="533168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fr-FR" dirty="0">
                  <a:cs typeface="Calibri" panose="020F0502020204030204" pitchFamily="34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b="1" dirty="0">
                    <a:cs typeface="Calibri" panose="020F0502020204030204" pitchFamily="34" charset="0"/>
                  </a:rPr>
                  <a:t>Qu’est-ce-que L’AMDEC (Analyse des Modes de Défaillance, de leurs Effets et de leur Criticité)?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endParaRPr lang="fr-FR" b="1" dirty="0">
                  <a:cs typeface="Calibri" panose="020F0502020204030204" pitchFamily="34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b="1" dirty="0">
                    <a:cs typeface="Calibri" panose="020F0502020204030204" pitchFamily="34" charset="0"/>
                  </a:rPr>
                  <a:t>Que désigne </a:t>
                </a:r>
                <a:r>
                  <a:rPr lang="fr-FR" b="1" dirty="0"/>
                  <a:t>la criticité?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endParaRPr lang="fr-FR" b="1" dirty="0"/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b="1" dirty="0"/>
                  <a:t>Quels sont les critères de la criticité?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fr-FR" dirty="0"/>
                  <a:t>Gravité (G)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fr-FR" dirty="0"/>
                  <a:t>Fréquence (F)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fr-FR" dirty="0"/>
                  <a:t>Non-Détection (N)</a:t>
                </a:r>
                <a:endParaRPr lang="fr-FR" dirty="0"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:r>
                  <a:rPr lang="fr-FR" dirty="0">
                    <a:cs typeface="Calibri" panose="020F0502020204030204" pitchFamily="34" charset="0"/>
                  </a:rPr>
                  <a:t> 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fr-FR" b="1" dirty="0">
                    <a:cs typeface="Calibri" panose="020F0502020204030204" pitchFamily="34" charset="0"/>
                  </a:rPr>
                  <a:t>Comment peut-on calculer la criticité?</a:t>
                </a:r>
              </a:p>
              <a:p>
                <a:pPr lvl="0">
                  <a:buFont typeface="Wingdings" panose="05000000000000000000" pitchFamily="2" charset="2"/>
                  <a:buChar char="Ø"/>
                </a:pPr>
                <a:endParaRPr lang="fr-FR" dirty="0">
                  <a:cs typeface="Calibri" panose="020F05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𝑪</m:t>
                      </m:r>
                      <m:r>
                        <a:rPr lang="fr-FR" b="1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𝑮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∗ 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𝑭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∗ </m:t>
                      </m:r>
                      <m:r>
                        <a:rPr lang="fr-FR" b="1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𝑵</m:t>
                      </m:r>
                    </m:oMath>
                  </m:oMathPara>
                </a14:m>
                <a:endParaRPr lang="fr-FR" b="1" dirty="0">
                  <a:cs typeface="Calibri" panose="020F0502020204030204" pitchFamily="34" charset="0"/>
                </a:endParaRPr>
              </a:p>
              <a:p>
                <a:pPr lvl="0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53F45A1-CF54-EF7F-5FCB-DF2418B5279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8646" y="844037"/>
                <a:ext cx="8241768" cy="5331680"/>
              </a:xfrm>
              <a:blipFill>
                <a:blip r:embed="rId2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CC5E05-2C89-FA87-051D-01F5731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1C3D8-A92F-0998-2E53-6569E6676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825" y="126610"/>
            <a:ext cx="10832132" cy="745588"/>
          </a:xfrm>
        </p:spPr>
        <p:txBody>
          <a:bodyPr>
            <a:normAutofit fontScale="90000"/>
          </a:bodyPr>
          <a:lstStyle/>
          <a:p>
            <a:pPr marL="1143000" lvl="2" indent="-228600" rtl="0">
              <a:lnSpc>
                <a:spcPct val="150000"/>
              </a:lnSpc>
              <a:spcBef>
                <a:spcPts val="200"/>
              </a:spcBef>
            </a:pPr>
            <a:r>
              <a:rPr lang="fr-FR" sz="2500" b="1" u="sng" dirty="0">
                <a:latin typeface="+mj-lt"/>
                <a:cs typeface="Times New Roman" panose="02020603050405020304" pitchFamily="18" charset="0"/>
              </a:rPr>
              <a:t>Application de la méthode AMDEC sur la partie hydraulique de ZX330</a:t>
            </a:r>
            <a:br>
              <a:rPr lang="fr-FR" sz="2500" b="1" u="sng" dirty="0">
                <a:latin typeface="+mj-lt"/>
                <a:cs typeface="Times New Roman" panose="02020603050405020304" pitchFamily="18" charset="0"/>
              </a:rPr>
            </a:br>
            <a:endParaRPr lang="fr-FR" sz="2500" u="sng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3" name="Espace réservé du contenu 7">
            <a:extLst>
              <a:ext uri="{FF2B5EF4-FFF2-40B4-BE49-F238E27FC236}">
                <a16:creationId xmlns:a16="http://schemas.microsoft.com/office/drawing/2014/main" id="{55B30725-62E7-1C4D-7086-D40DEE82D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284959"/>
              </p:ext>
            </p:extLst>
          </p:nvPr>
        </p:nvGraphicFramePr>
        <p:xfrm>
          <a:off x="379825" y="891256"/>
          <a:ext cx="11324503" cy="442108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15561">
                  <a:extLst>
                    <a:ext uri="{9D8B030D-6E8A-4147-A177-3AD203B41FA5}">
                      <a16:colId xmlns:a16="http://schemas.microsoft.com/office/drawing/2014/main" val="4004149581"/>
                    </a:ext>
                  </a:extLst>
                </a:gridCol>
                <a:gridCol w="1552725">
                  <a:extLst>
                    <a:ext uri="{9D8B030D-6E8A-4147-A177-3AD203B41FA5}">
                      <a16:colId xmlns:a16="http://schemas.microsoft.com/office/drawing/2014/main" val="2746744036"/>
                    </a:ext>
                  </a:extLst>
                </a:gridCol>
                <a:gridCol w="1535774">
                  <a:extLst>
                    <a:ext uri="{9D8B030D-6E8A-4147-A177-3AD203B41FA5}">
                      <a16:colId xmlns:a16="http://schemas.microsoft.com/office/drawing/2014/main" val="3814825654"/>
                    </a:ext>
                  </a:extLst>
                </a:gridCol>
                <a:gridCol w="1679726">
                  <a:extLst>
                    <a:ext uri="{9D8B030D-6E8A-4147-A177-3AD203B41FA5}">
                      <a16:colId xmlns:a16="http://schemas.microsoft.com/office/drawing/2014/main" val="2824282713"/>
                    </a:ext>
                  </a:extLst>
                </a:gridCol>
                <a:gridCol w="1819355">
                  <a:extLst>
                    <a:ext uri="{9D8B030D-6E8A-4147-A177-3AD203B41FA5}">
                      <a16:colId xmlns:a16="http://schemas.microsoft.com/office/drawing/2014/main" val="1882681508"/>
                    </a:ext>
                  </a:extLst>
                </a:gridCol>
                <a:gridCol w="1748506">
                  <a:extLst>
                    <a:ext uri="{9D8B030D-6E8A-4147-A177-3AD203B41FA5}">
                      <a16:colId xmlns:a16="http://schemas.microsoft.com/office/drawing/2014/main" val="1733664921"/>
                    </a:ext>
                  </a:extLst>
                </a:gridCol>
                <a:gridCol w="428959">
                  <a:extLst>
                    <a:ext uri="{9D8B030D-6E8A-4147-A177-3AD203B41FA5}">
                      <a16:colId xmlns:a16="http://schemas.microsoft.com/office/drawing/2014/main" val="2775026295"/>
                    </a:ext>
                  </a:extLst>
                </a:gridCol>
                <a:gridCol w="328871">
                  <a:extLst>
                    <a:ext uri="{9D8B030D-6E8A-4147-A177-3AD203B41FA5}">
                      <a16:colId xmlns:a16="http://schemas.microsoft.com/office/drawing/2014/main" val="1847118768"/>
                    </a:ext>
                  </a:extLst>
                </a:gridCol>
                <a:gridCol w="357469">
                  <a:extLst>
                    <a:ext uri="{9D8B030D-6E8A-4147-A177-3AD203B41FA5}">
                      <a16:colId xmlns:a16="http://schemas.microsoft.com/office/drawing/2014/main" val="12331509"/>
                    </a:ext>
                  </a:extLst>
                </a:gridCol>
                <a:gridCol w="457557">
                  <a:extLst>
                    <a:ext uri="{9D8B030D-6E8A-4147-A177-3AD203B41FA5}">
                      <a16:colId xmlns:a16="http://schemas.microsoft.com/office/drawing/2014/main" val="2793076106"/>
                    </a:ext>
                  </a:extLst>
                </a:gridCol>
              </a:tblGrid>
              <a:tr h="542287">
                <a:tc rowSpan="2">
                  <a:txBody>
                    <a:bodyPr/>
                    <a:lstStyle/>
                    <a:p>
                      <a:pPr lvl="0"/>
                      <a:endParaRPr lang="fr-FR" dirty="0"/>
                    </a:p>
                    <a:p>
                      <a:pPr lvl="0"/>
                      <a:r>
                        <a:rPr lang="fr-FR" sz="2000" dirty="0">
                          <a:solidFill>
                            <a:srgbClr val="000000"/>
                          </a:solidFill>
                        </a:rPr>
                        <a:t>Elément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 dirty="0">
                        <a:solidFill>
                          <a:srgbClr val="000000"/>
                        </a:solidFill>
                      </a:endParaRPr>
                    </a:p>
                    <a:p>
                      <a:pPr lvl="0"/>
                      <a:r>
                        <a:rPr lang="fr-FR" sz="2000" dirty="0">
                          <a:solidFill>
                            <a:srgbClr val="000000"/>
                          </a:solidFill>
                        </a:rPr>
                        <a:t>Fonction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r>
                        <a:rPr lang="fr-FR">
                          <a:solidFill>
                            <a:srgbClr val="000000"/>
                          </a:solidFill>
                        </a:rPr>
                        <a:t>Mode de défaillance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r>
                        <a:rPr lang="fr-FR">
                          <a:solidFill>
                            <a:srgbClr val="000000"/>
                          </a:solidFill>
                        </a:rPr>
                        <a:t>Détection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r>
                        <a:rPr lang="fr-FR">
                          <a:solidFill>
                            <a:srgbClr val="000000"/>
                          </a:solidFill>
                        </a:rPr>
                        <a:t>Causes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lvl="0"/>
                      <a:r>
                        <a:rPr lang="fr-FR">
                          <a:solidFill>
                            <a:srgbClr val="000000"/>
                          </a:solidFill>
                        </a:rPr>
                        <a:t>Effets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/>
                      <a:r>
                        <a:rPr lang="fr-FR" sz="1800" b="1">
                          <a:solidFill>
                            <a:srgbClr val="000000"/>
                          </a:solidFill>
                          <a:latin typeface="Times New Roman" pitchFamily="18"/>
                          <a:ea typeface="Calibri" pitchFamily="34"/>
                        </a:rPr>
                        <a:t>Criticité = F * G * N</a:t>
                      </a:r>
                      <a:endParaRPr lang="fr-FR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332451"/>
                  </a:ext>
                </a:extLst>
              </a:tr>
              <a:tr h="299987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b="1"/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895282"/>
                  </a:ext>
                </a:extLst>
              </a:tr>
              <a:tr h="3415244">
                <a:tc>
                  <a:txBody>
                    <a:bodyPr/>
                    <a:lstStyle/>
                    <a:p>
                      <a:pPr lvl="0"/>
                      <a:r>
                        <a:rPr lang="fr-FR" sz="1800" b="1">
                          <a:latin typeface="Times New Roman" pitchFamily="18"/>
                          <a:ea typeface="Calibri" pitchFamily="34"/>
                        </a:rPr>
                        <a:t>Distributeur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rebuchet MS (Corps)"/>
                          <a:ea typeface="Calibri" pitchFamily="34"/>
                        </a:rPr>
                        <a:t>Distribution du fluide hydraulique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-flexibles coupés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>
                        <a:lnSpc>
                          <a:spcPct val="150000"/>
                        </a:lnSpc>
                      </a:pPr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-Blocage de clapets ou de tiroirs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</a:t>
                      </a: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Visuel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-Démontage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 </a:t>
                      </a: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usure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 les impuretés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2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</a:t>
                      </a:r>
                      <a:r>
                        <a:rPr lang="fr-FR" sz="14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surconsommation d’huile</a:t>
                      </a:r>
                      <a:endParaRPr lang="fr-FR" sz="14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-l’arrêt d’une fonction 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-l’arrêt de la machine</a:t>
                      </a: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4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-défaillance de pompe ou autres composants</a:t>
                      </a:r>
                      <a:endParaRPr lang="fr-FR" sz="1400" b="1" dirty="0">
                        <a:latin typeface="Trebuchet MS (Corps)"/>
                        <a:ea typeface="Calibri" pitchFamily="34"/>
                      </a:endParaRPr>
                    </a:p>
                  </a:txBody>
                  <a:tcPr marL="68580" marR="68580" marT="0" marB="0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26246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2DDDCA-3CEF-1CF8-C2B3-CDAF86C4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ce réservé du contenu 3">
            <a:extLst>
              <a:ext uri="{FF2B5EF4-FFF2-40B4-BE49-F238E27FC236}">
                <a16:creationId xmlns:a16="http://schemas.microsoft.com/office/drawing/2014/main" id="{F5748F63-7A3D-C85C-724E-F1BA975D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872634"/>
              </p:ext>
            </p:extLst>
          </p:nvPr>
        </p:nvGraphicFramePr>
        <p:xfrm>
          <a:off x="164893" y="159114"/>
          <a:ext cx="11437494" cy="611329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627812">
                  <a:extLst>
                    <a:ext uri="{9D8B030D-6E8A-4147-A177-3AD203B41FA5}">
                      <a16:colId xmlns:a16="http://schemas.microsoft.com/office/drawing/2014/main" val="2398835722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3505135450"/>
                    </a:ext>
                  </a:extLst>
                </a:gridCol>
                <a:gridCol w="1937084">
                  <a:extLst>
                    <a:ext uri="{9D8B030D-6E8A-4147-A177-3AD203B41FA5}">
                      <a16:colId xmlns:a16="http://schemas.microsoft.com/office/drawing/2014/main" val="1351930975"/>
                    </a:ext>
                  </a:extLst>
                </a:gridCol>
                <a:gridCol w="1467853">
                  <a:extLst>
                    <a:ext uri="{9D8B030D-6E8A-4147-A177-3AD203B41FA5}">
                      <a16:colId xmlns:a16="http://schemas.microsoft.com/office/drawing/2014/main" val="2379756117"/>
                    </a:ext>
                  </a:extLst>
                </a:gridCol>
                <a:gridCol w="1367157">
                  <a:extLst>
                    <a:ext uri="{9D8B030D-6E8A-4147-A177-3AD203B41FA5}">
                      <a16:colId xmlns:a16="http://schemas.microsoft.com/office/drawing/2014/main" val="1307427801"/>
                    </a:ext>
                  </a:extLst>
                </a:gridCol>
                <a:gridCol w="1857306">
                  <a:extLst>
                    <a:ext uri="{9D8B030D-6E8A-4147-A177-3AD203B41FA5}">
                      <a16:colId xmlns:a16="http://schemas.microsoft.com/office/drawing/2014/main" val="297860403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43168966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635793625"/>
                    </a:ext>
                  </a:extLst>
                </a:gridCol>
                <a:gridCol w="402565">
                  <a:extLst>
                    <a:ext uri="{9D8B030D-6E8A-4147-A177-3AD203B41FA5}">
                      <a16:colId xmlns:a16="http://schemas.microsoft.com/office/drawing/2014/main" val="4014314422"/>
                    </a:ext>
                  </a:extLst>
                </a:gridCol>
                <a:gridCol w="479685">
                  <a:extLst>
                    <a:ext uri="{9D8B030D-6E8A-4147-A177-3AD203B41FA5}">
                      <a16:colId xmlns:a16="http://schemas.microsoft.com/office/drawing/2014/main" val="2246992158"/>
                    </a:ext>
                  </a:extLst>
                </a:gridCol>
              </a:tblGrid>
              <a:tr h="684739">
                <a:tc rowSpan="2">
                  <a:txBody>
                    <a:bodyPr/>
                    <a:lstStyle/>
                    <a:p>
                      <a:pPr lvl="0"/>
                      <a:endParaRPr lang="fr-FR" dirty="0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</a:rPr>
                        <a:t>Elément</a:t>
                      </a:r>
                      <a:endParaRPr lang="fr-FR" dirty="0"/>
                    </a:p>
                    <a:p>
                      <a:pPr lvl="0"/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>
                          <a:solidFill>
                            <a:srgbClr val="000000"/>
                          </a:solidFill>
                        </a:rPr>
                        <a:t>Fonction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Mode de défaillance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Détection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Causes</a:t>
                      </a:r>
                    </a:p>
                    <a:p>
                      <a:pPr lvl="0"/>
                      <a:r>
                        <a:rPr lang="fr-FR"/>
                        <a:t>V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Effets</a:t>
                      </a:r>
                      <a:endParaRPr lang="fr-FR"/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Times New Roman" pitchFamily="18"/>
                          <a:ea typeface="Calibri" pitchFamily="34"/>
                        </a:rPr>
                        <a:t>Criticité = F * G * N</a:t>
                      </a:r>
                      <a:endParaRPr lang="fr-FR" sz="18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26991"/>
                  </a:ext>
                </a:extLst>
              </a:tr>
              <a:tr h="38038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33478"/>
                  </a:ext>
                </a:extLst>
              </a:tr>
              <a:tr h="2184501"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latin typeface="Trebuchet MS (Corps)"/>
                          <a:ea typeface="Calibri" pitchFamily="34"/>
                        </a:rPr>
                        <a:t>Pompes hydrauliques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Trebuchet MS (Corps)"/>
                          <a:ea typeface="Calibri" pitchFamily="34"/>
                        </a:rPr>
                        <a:t>Génération de la pression hydraulique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</a:t>
                      </a: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usure des pistons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-usure de l’arbre d’entrainement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-Visuel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-Démontage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</a:t>
                      </a: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frottement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-Manque d’huile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-faiblesse de ressorts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</a:t>
                      </a: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fonctionnement lent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-l’arrêt de fonctionnement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/>
                        <a:t>9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19314"/>
                  </a:ext>
                </a:extLst>
              </a:tr>
              <a:tr h="239380">
                <a:tc rowSpan="2"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latin typeface="Times New Roman" pitchFamily="18"/>
                          <a:ea typeface="Calibri" pitchFamily="34"/>
                        </a:rPr>
                        <a:t>Pompe pilote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Alimenter le circuit de commande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 dirty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</a:t>
                      </a:r>
                      <a:r>
                        <a:rPr lang="fr-FR" sz="1800" b="0" dirty="0">
                          <a:latin typeface="Trebuchet MS (Corps)"/>
                          <a:ea typeface="Calibri" pitchFamily="34"/>
                          <a:cs typeface="Times New Roman" pitchFamily="18"/>
                        </a:rPr>
                        <a:t>usure d’arbre d’entrainement</a:t>
                      </a:r>
                      <a:endParaRPr lang="fr-FR" sz="1800" b="1" dirty="0">
                        <a:latin typeface="Trebuchet MS (Corps)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 dirty="0">
                          <a:latin typeface="Trebuchet MS (Corps)"/>
                          <a:ea typeface="Calibri" pitchFamily="34"/>
                        </a:rPr>
                        <a:t>-usure de cavité de pompe pilote</a:t>
                      </a:r>
                      <a:endParaRPr lang="fr-FR" dirty="0">
                        <a:latin typeface="Trebuchet MS (Corps)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698701"/>
                  </a:ext>
                </a:extLst>
              </a:tr>
              <a:tr h="239463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956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F70EA9-FE21-C43A-EDB3-76B5DAF3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3">
            <a:extLst>
              <a:ext uri="{FF2B5EF4-FFF2-40B4-BE49-F238E27FC236}">
                <a16:creationId xmlns:a16="http://schemas.microsoft.com/office/drawing/2014/main" id="{A5894227-A791-F802-9957-B55F08A2B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988362"/>
              </p:ext>
            </p:extLst>
          </p:nvPr>
        </p:nvGraphicFramePr>
        <p:xfrm>
          <a:off x="104927" y="284817"/>
          <a:ext cx="11257612" cy="611956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04144">
                  <a:extLst>
                    <a:ext uri="{9D8B030D-6E8A-4147-A177-3AD203B41FA5}">
                      <a16:colId xmlns:a16="http://schemas.microsoft.com/office/drawing/2014/main" val="2054110682"/>
                    </a:ext>
                  </a:extLst>
                </a:gridCol>
                <a:gridCol w="1678902">
                  <a:extLst>
                    <a:ext uri="{9D8B030D-6E8A-4147-A177-3AD203B41FA5}">
                      <a16:colId xmlns:a16="http://schemas.microsoft.com/office/drawing/2014/main" val="631409707"/>
                    </a:ext>
                  </a:extLst>
                </a:gridCol>
                <a:gridCol w="1409072">
                  <a:extLst>
                    <a:ext uri="{9D8B030D-6E8A-4147-A177-3AD203B41FA5}">
                      <a16:colId xmlns:a16="http://schemas.microsoft.com/office/drawing/2014/main" val="585960830"/>
                    </a:ext>
                  </a:extLst>
                </a:gridCol>
                <a:gridCol w="1379098">
                  <a:extLst>
                    <a:ext uri="{9D8B030D-6E8A-4147-A177-3AD203B41FA5}">
                      <a16:colId xmlns:a16="http://schemas.microsoft.com/office/drawing/2014/main" val="3889374866"/>
                    </a:ext>
                  </a:extLst>
                </a:gridCol>
                <a:gridCol w="1948723">
                  <a:extLst>
                    <a:ext uri="{9D8B030D-6E8A-4147-A177-3AD203B41FA5}">
                      <a16:colId xmlns:a16="http://schemas.microsoft.com/office/drawing/2014/main" val="2970188411"/>
                    </a:ext>
                  </a:extLst>
                </a:gridCol>
                <a:gridCol w="1963710">
                  <a:extLst>
                    <a:ext uri="{9D8B030D-6E8A-4147-A177-3AD203B41FA5}">
                      <a16:colId xmlns:a16="http://schemas.microsoft.com/office/drawing/2014/main" val="2887019738"/>
                    </a:ext>
                  </a:extLst>
                </a:gridCol>
                <a:gridCol w="404731">
                  <a:extLst>
                    <a:ext uri="{9D8B030D-6E8A-4147-A177-3AD203B41FA5}">
                      <a16:colId xmlns:a16="http://schemas.microsoft.com/office/drawing/2014/main" val="3794102205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1995264981"/>
                    </a:ext>
                  </a:extLst>
                </a:gridCol>
                <a:gridCol w="419727">
                  <a:extLst>
                    <a:ext uri="{9D8B030D-6E8A-4147-A177-3AD203B41FA5}">
                      <a16:colId xmlns:a16="http://schemas.microsoft.com/office/drawing/2014/main" val="947191423"/>
                    </a:ext>
                  </a:extLst>
                </a:gridCol>
                <a:gridCol w="404731">
                  <a:extLst>
                    <a:ext uri="{9D8B030D-6E8A-4147-A177-3AD203B41FA5}">
                      <a16:colId xmlns:a16="http://schemas.microsoft.com/office/drawing/2014/main" val="2461330271"/>
                    </a:ext>
                  </a:extLst>
                </a:gridCol>
              </a:tblGrid>
              <a:tr h="721023">
                <a:tc rowSpan="2">
                  <a:txBody>
                    <a:bodyPr/>
                    <a:lstStyle/>
                    <a:p>
                      <a:pPr lvl="0"/>
                      <a:endParaRPr lang="fr-FR" dirty="0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dirty="0">
                          <a:solidFill>
                            <a:srgbClr val="000000"/>
                          </a:solidFill>
                        </a:rPr>
                        <a:t>Elément</a:t>
                      </a:r>
                      <a:endParaRPr lang="fr-FR" dirty="0"/>
                    </a:p>
                    <a:p>
                      <a:pPr lvl="0"/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fr-FR" sz="1800" b="1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Calibri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Fonction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fr-FR" sz="1800" b="1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Calibri"/>
                      </a:endParaRPr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Mode de défaillance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Détection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Causes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fr-FR"/>
                    </a:p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>
                          <a:solidFill>
                            <a:srgbClr val="000000"/>
                          </a:solidFill>
                        </a:rPr>
                        <a:t>Effets</a:t>
                      </a:r>
                      <a:endParaRPr lang="fr-FR"/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Times New Roman" pitchFamily="18"/>
                          <a:ea typeface="Calibri" pitchFamily="34"/>
                        </a:rPr>
                        <a:t>Criticité = F * G * N</a:t>
                      </a:r>
                      <a:endParaRPr lang="fr-FR" sz="1800" b="1" i="0" u="none" strike="noStrike" kern="1200" cap="none" spc="0" baseline="0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201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23545"/>
                  </a:ext>
                </a:extLst>
              </a:tr>
              <a:tr h="2419703">
                <a:tc>
                  <a:txBody>
                    <a:bodyPr/>
                    <a:lstStyle/>
                    <a:p>
                      <a:pPr lvl="0"/>
                      <a:r>
                        <a:rPr lang="fr-FR" sz="1800" b="1">
                          <a:latin typeface="Times New Roman" pitchFamily="18"/>
                          <a:ea typeface="Calibri" pitchFamily="34"/>
                        </a:rPr>
                        <a:t>Les filtres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filtration du fluide hydraulique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-colmatage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-Démontage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kern="1200" dirty="0">
                          <a:solidFill>
                            <a:srgbClr val="000000"/>
                          </a:solidFill>
                          <a:latin typeface="Calibri"/>
                        </a:rPr>
                        <a:t>-les débris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-</a:t>
                      </a:r>
                      <a:r>
                        <a:rPr lang="fr-FR" dirty="0">
                          <a:latin typeface="Trebuchet MS (Corps)"/>
                        </a:rPr>
                        <a:t>défaillance de pompes</a:t>
                      </a:r>
                    </a:p>
                    <a:p>
                      <a:pPr lvl="0"/>
                      <a:r>
                        <a:rPr lang="fr-FR" dirty="0">
                          <a:latin typeface="Trebuchet MS (Corps)"/>
                        </a:rPr>
                        <a:t>-manque de pression</a:t>
                      </a:r>
                    </a:p>
                    <a:p>
                      <a:pPr lvl="0"/>
                      <a:r>
                        <a:rPr lang="fr-FR" dirty="0">
                          <a:latin typeface="Trebuchet MS (Corps)"/>
                        </a:rPr>
                        <a:t>-faiblisse du circuit hydraulique</a:t>
                      </a:r>
                    </a:p>
                    <a:p>
                      <a:pPr lvl="0"/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23755"/>
                  </a:ext>
                </a:extLst>
              </a:tr>
              <a:tr h="2419703"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latin typeface="Times New Roman" pitchFamily="18"/>
                          <a:ea typeface="Calibri" pitchFamily="34"/>
                        </a:rPr>
                        <a:t>Les mannettes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Commander les actionneurs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-coinçage des pistons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-démontage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-les joints d’étanchéité usés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dysfonctionnement des actionneurs commandé par les manettes défaillantes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94735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FCB832-3004-D523-8773-9EE07FEC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3">
            <a:extLst>
              <a:ext uri="{FF2B5EF4-FFF2-40B4-BE49-F238E27FC236}">
                <a16:creationId xmlns:a16="http://schemas.microsoft.com/office/drawing/2014/main" id="{62AF086A-7ACF-332C-95A3-25F62C59C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815591"/>
              </p:ext>
            </p:extLst>
          </p:nvPr>
        </p:nvGraphicFramePr>
        <p:xfrm>
          <a:off x="478302" y="179881"/>
          <a:ext cx="10951698" cy="66598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53287">
                  <a:extLst>
                    <a:ext uri="{9D8B030D-6E8A-4147-A177-3AD203B41FA5}">
                      <a16:colId xmlns:a16="http://schemas.microsoft.com/office/drawing/2014/main" val="2584417628"/>
                    </a:ext>
                  </a:extLst>
                </a:gridCol>
                <a:gridCol w="1382425">
                  <a:extLst>
                    <a:ext uri="{9D8B030D-6E8A-4147-A177-3AD203B41FA5}">
                      <a16:colId xmlns:a16="http://schemas.microsoft.com/office/drawing/2014/main" val="3248417994"/>
                    </a:ext>
                  </a:extLst>
                </a:gridCol>
                <a:gridCol w="1335824">
                  <a:extLst>
                    <a:ext uri="{9D8B030D-6E8A-4147-A177-3AD203B41FA5}">
                      <a16:colId xmlns:a16="http://schemas.microsoft.com/office/drawing/2014/main" val="3059350360"/>
                    </a:ext>
                  </a:extLst>
                </a:gridCol>
                <a:gridCol w="1475621">
                  <a:extLst>
                    <a:ext uri="{9D8B030D-6E8A-4147-A177-3AD203B41FA5}">
                      <a16:colId xmlns:a16="http://schemas.microsoft.com/office/drawing/2014/main" val="2850864981"/>
                    </a:ext>
                  </a:extLst>
                </a:gridCol>
                <a:gridCol w="1817342">
                  <a:extLst>
                    <a:ext uri="{9D8B030D-6E8A-4147-A177-3AD203B41FA5}">
                      <a16:colId xmlns:a16="http://schemas.microsoft.com/office/drawing/2014/main" val="4091640281"/>
                    </a:ext>
                  </a:extLst>
                </a:gridCol>
                <a:gridCol w="1814155">
                  <a:extLst>
                    <a:ext uri="{9D8B030D-6E8A-4147-A177-3AD203B41FA5}">
                      <a16:colId xmlns:a16="http://schemas.microsoft.com/office/drawing/2014/main" val="3018352934"/>
                    </a:ext>
                  </a:extLst>
                </a:gridCol>
                <a:gridCol w="419388">
                  <a:extLst>
                    <a:ext uri="{9D8B030D-6E8A-4147-A177-3AD203B41FA5}">
                      <a16:colId xmlns:a16="http://schemas.microsoft.com/office/drawing/2014/main" val="123964691"/>
                    </a:ext>
                  </a:extLst>
                </a:gridCol>
                <a:gridCol w="341722">
                  <a:extLst>
                    <a:ext uri="{9D8B030D-6E8A-4147-A177-3AD203B41FA5}">
                      <a16:colId xmlns:a16="http://schemas.microsoft.com/office/drawing/2014/main" val="3072260547"/>
                    </a:ext>
                  </a:extLst>
                </a:gridCol>
                <a:gridCol w="295120">
                  <a:extLst>
                    <a:ext uri="{9D8B030D-6E8A-4147-A177-3AD203B41FA5}">
                      <a16:colId xmlns:a16="http://schemas.microsoft.com/office/drawing/2014/main" val="2403930105"/>
                    </a:ext>
                  </a:extLst>
                </a:gridCol>
                <a:gridCol w="516814">
                  <a:extLst>
                    <a:ext uri="{9D8B030D-6E8A-4147-A177-3AD203B41FA5}">
                      <a16:colId xmlns:a16="http://schemas.microsoft.com/office/drawing/2014/main" val="693784146"/>
                    </a:ext>
                  </a:extLst>
                </a:gridCol>
              </a:tblGrid>
              <a:tr h="351890"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Elément</a:t>
                      </a:r>
                      <a:endParaRPr lang="fr-FR" sz="1800" b="1" i="0" u="none" strike="noStrike" kern="1200" cap="none" spc="0" baseline="0" dirty="0">
                        <a:solidFill>
                          <a:srgbClr val="FFFFFF"/>
                        </a:solidFill>
                        <a:uFillTx/>
                        <a:latin typeface="Calibri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Fonction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Mode de défaillance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Détection</a:t>
                      </a: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Causes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Effets</a:t>
                      </a:r>
                      <a:endParaRPr lang="fr-FR" sz="1800" b="1" i="0" u="none" strike="noStrike" kern="1200" cap="none" spc="0" baseline="0">
                        <a:solidFill>
                          <a:srgbClr val="FFFFFF"/>
                        </a:solidFill>
                        <a:uFillTx/>
                        <a:latin typeface="Calibri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fr-FR" sz="18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Times New Roman" pitchFamily="18"/>
                          <a:ea typeface="Calibri" pitchFamily="34"/>
                        </a:rPr>
                        <a:t>Criticité</a:t>
                      </a:r>
                      <a:endParaRPr lang="fr-FR" sz="18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Calibri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60419"/>
                  </a:ext>
                </a:extLst>
              </a:tr>
              <a:tr h="34902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F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G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N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C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90675"/>
                  </a:ext>
                </a:extLst>
              </a:tr>
              <a:tr h="979555">
                <a:tc>
                  <a:txBody>
                    <a:bodyPr/>
                    <a:lstStyle/>
                    <a:p>
                      <a:pPr lvl="0"/>
                      <a:r>
                        <a:rPr lang="fr-FR" sz="1800" b="1">
                          <a:latin typeface="Times New Roman" pitchFamily="18"/>
                          <a:ea typeface="Calibri" pitchFamily="34"/>
                        </a:rPr>
                        <a:t>Vernis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Convertissent l’énergie hydraulique en force mécanique linéaire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-Fuite d’huile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-Visuel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-Démontage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-défaillance des tiges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 usure des joints d’étanchéité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-Perte de force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-L’arrêt du travail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24394"/>
                  </a:ext>
                </a:extLst>
              </a:tr>
              <a:tr h="2147491"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latin typeface="Times New Roman" pitchFamily="18"/>
                          <a:ea typeface="Calibri" pitchFamily="34"/>
                        </a:rPr>
                        <a:t>Moteur d’orientation 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Assure l’orientation de la pelle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-Problèmes d’orientation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-Bruit vient de côté du moteur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-Visuel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-Entendu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-Blocage des freins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-cassures des pistons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-Orifices bouchés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-L’arrêt partiel ou complet de fonction (orientation)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908264"/>
                  </a:ext>
                </a:extLst>
              </a:tr>
              <a:tr h="1396112"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latin typeface="Times New Roman" pitchFamily="18"/>
                          <a:ea typeface="Calibri" pitchFamily="34"/>
                        </a:rPr>
                        <a:t>Moteur de translation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Assure le déplacement de la pelle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-Problèmes de déplacement ou de freinage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800" b="0">
                          <a:latin typeface="Times New Roman" pitchFamily="18"/>
                          <a:ea typeface="Calibri" pitchFamily="34"/>
                          <a:cs typeface="Times New Roman" pitchFamily="18"/>
                        </a:rPr>
                        <a:t>-Visuel</a:t>
                      </a:r>
                      <a:endParaRPr lang="fr-FR" sz="1800" b="1">
                        <a:latin typeface="Times New Roman" pitchFamily="18"/>
                        <a:ea typeface="Calibri" pitchFamily="34"/>
                      </a:endParaRPr>
                    </a:p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-Démontage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Empêche le translation du côté moteur défaillant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6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06977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20D0F4-06C4-04AD-9A0D-604B2931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CED8AC-92EB-2146-AF91-E770004E5B6C}"/>
              </a:ext>
            </a:extLst>
          </p:cNvPr>
          <p:cNvSpPr/>
          <p:nvPr/>
        </p:nvSpPr>
        <p:spPr>
          <a:xfrm>
            <a:off x="1120109" y="221532"/>
            <a:ext cx="9261847" cy="8120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+mj-lt"/>
              </a:rPr>
              <a:t>Sommaire</a:t>
            </a:r>
            <a:r>
              <a:rPr lang="fr-FR" dirty="0">
                <a:latin typeface="+mj-lt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F8C9B2-9E71-77FD-6EF8-E276DCC8C1FE}"/>
              </a:ext>
            </a:extLst>
          </p:cNvPr>
          <p:cNvSpPr/>
          <p:nvPr/>
        </p:nvSpPr>
        <p:spPr>
          <a:xfrm>
            <a:off x="1120110" y="1014820"/>
            <a:ext cx="715726" cy="6049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8" name="Rectangle : avec coin arrondi 7">
            <a:extLst>
              <a:ext uri="{FF2B5EF4-FFF2-40B4-BE49-F238E27FC236}">
                <a16:creationId xmlns:a16="http://schemas.microsoft.com/office/drawing/2014/main" id="{4D600736-C4EA-0453-4329-8421B5572CAF}"/>
              </a:ext>
            </a:extLst>
          </p:cNvPr>
          <p:cNvSpPr/>
          <p:nvPr/>
        </p:nvSpPr>
        <p:spPr>
          <a:xfrm>
            <a:off x="2514009" y="1224295"/>
            <a:ext cx="7851809" cy="60491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  </a:t>
            </a:r>
            <a:r>
              <a:rPr lang="fr-FR" sz="2800" dirty="0">
                <a:latin typeface="+mj-lt"/>
              </a:rPr>
              <a:t>Les Pelles Hydrauliques</a:t>
            </a:r>
          </a:p>
        </p:txBody>
      </p:sp>
      <p:sp>
        <p:nvSpPr>
          <p:cNvPr id="10" name="Rectangle : avec coins arrondis en haut 9">
            <a:extLst>
              <a:ext uri="{FF2B5EF4-FFF2-40B4-BE49-F238E27FC236}">
                <a16:creationId xmlns:a16="http://schemas.microsoft.com/office/drawing/2014/main" id="{B521B97C-0FF6-113D-9FD0-ACFC66E5B0B5}"/>
              </a:ext>
            </a:extLst>
          </p:cNvPr>
          <p:cNvSpPr/>
          <p:nvPr/>
        </p:nvSpPr>
        <p:spPr>
          <a:xfrm>
            <a:off x="3383587" y="2656434"/>
            <a:ext cx="3886643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+mj-lt"/>
                <a:cs typeface="Calibri" panose="020F0502020204030204" pitchFamily="34" charset="0"/>
              </a:rPr>
              <a:t>La pelle standard Hitachi ZX330</a:t>
            </a:r>
            <a:endParaRPr lang="fr-FR" dirty="0">
              <a:latin typeface="+mj-lt"/>
            </a:endParaRPr>
          </a:p>
        </p:txBody>
      </p:sp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A0B67003-15FA-E54D-E424-27D24597927F}"/>
              </a:ext>
            </a:extLst>
          </p:cNvPr>
          <p:cNvSpPr/>
          <p:nvPr/>
        </p:nvSpPr>
        <p:spPr>
          <a:xfrm>
            <a:off x="3383587" y="2001690"/>
            <a:ext cx="3907747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+mj-lt"/>
                <a:cs typeface="Calibri" panose="020F0502020204030204" pitchFamily="34" charset="0"/>
              </a:rPr>
              <a:t>Le but de notre projet </a:t>
            </a:r>
            <a:r>
              <a:rPr lang="fr-FR" dirty="0">
                <a:latin typeface="+mj-lt"/>
              </a:rPr>
              <a:t> 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32CE70B0-01E2-2732-61C4-061CCBB4107B}"/>
              </a:ext>
            </a:extLst>
          </p:cNvPr>
          <p:cNvSpPr/>
          <p:nvPr/>
        </p:nvSpPr>
        <p:spPr>
          <a:xfrm>
            <a:off x="1645919" y="1291351"/>
            <a:ext cx="868089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34B7A-4DBB-207B-F977-4156847A20CC}"/>
              </a:ext>
            </a:extLst>
          </p:cNvPr>
          <p:cNvSpPr/>
          <p:nvPr/>
        </p:nvSpPr>
        <p:spPr>
          <a:xfrm>
            <a:off x="2515158" y="1822179"/>
            <a:ext cx="426719" cy="513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3BBE838-6935-11C4-BF5A-34819C8F263D}"/>
              </a:ext>
            </a:extLst>
          </p:cNvPr>
          <p:cNvSpPr/>
          <p:nvPr/>
        </p:nvSpPr>
        <p:spPr>
          <a:xfrm>
            <a:off x="2944835" y="2122621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7AE3E7D-2893-E4B0-10E3-048126D2CF16}"/>
              </a:ext>
            </a:extLst>
          </p:cNvPr>
          <p:cNvSpPr/>
          <p:nvPr/>
        </p:nvSpPr>
        <p:spPr>
          <a:xfrm>
            <a:off x="2928425" y="2796398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19" name="Rectangle : avec coin arrondi 18">
            <a:extLst>
              <a:ext uri="{FF2B5EF4-FFF2-40B4-BE49-F238E27FC236}">
                <a16:creationId xmlns:a16="http://schemas.microsoft.com/office/drawing/2014/main" id="{CDDCB791-B72A-DDAA-E169-4C6B72C7130C}"/>
              </a:ext>
            </a:extLst>
          </p:cNvPr>
          <p:cNvSpPr/>
          <p:nvPr/>
        </p:nvSpPr>
        <p:spPr>
          <a:xfrm>
            <a:off x="2530148" y="3355590"/>
            <a:ext cx="7851809" cy="65958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  Le système hydraulique de la pelle ZX330-3 </a:t>
            </a:r>
          </a:p>
        </p:txBody>
      </p:sp>
      <p:sp>
        <p:nvSpPr>
          <p:cNvPr id="20" name="Rectangle : avec coins arrondis en haut 19">
            <a:extLst>
              <a:ext uri="{FF2B5EF4-FFF2-40B4-BE49-F238E27FC236}">
                <a16:creationId xmlns:a16="http://schemas.microsoft.com/office/drawing/2014/main" id="{974E282F-63AF-A795-B9C1-8C2DDA5AC65A}"/>
              </a:ext>
            </a:extLst>
          </p:cNvPr>
          <p:cNvSpPr/>
          <p:nvPr/>
        </p:nvSpPr>
        <p:spPr>
          <a:xfrm>
            <a:off x="3369518" y="4899091"/>
            <a:ext cx="5445247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+mj-lt"/>
              </a:rPr>
              <a:t>Le circuit pilote</a:t>
            </a:r>
          </a:p>
        </p:txBody>
      </p:sp>
      <p:sp>
        <p:nvSpPr>
          <p:cNvPr id="21" name="Rectangle : avec coins arrondis en haut 20">
            <a:extLst>
              <a:ext uri="{FF2B5EF4-FFF2-40B4-BE49-F238E27FC236}">
                <a16:creationId xmlns:a16="http://schemas.microsoft.com/office/drawing/2014/main" id="{B6B8C80D-B260-F47F-2158-606658251685}"/>
              </a:ext>
            </a:extLst>
          </p:cNvPr>
          <p:cNvSpPr/>
          <p:nvPr/>
        </p:nvSpPr>
        <p:spPr>
          <a:xfrm>
            <a:off x="3383587" y="4218736"/>
            <a:ext cx="5431178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Comic Sans MS" panose="030F0702030302020204" pitchFamily="66" charset="0"/>
              </a:rPr>
              <a:t>Alimentation en fluide 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EDEB5B73-4613-2A6B-0220-5850C2A44E6E}"/>
              </a:ext>
            </a:extLst>
          </p:cNvPr>
          <p:cNvSpPr/>
          <p:nvPr/>
        </p:nvSpPr>
        <p:spPr>
          <a:xfrm>
            <a:off x="1643572" y="3486434"/>
            <a:ext cx="868088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69E835-CBDC-09D4-5F72-F75928BEDB01}"/>
              </a:ext>
            </a:extLst>
          </p:cNvPr>
          <p:cNvSpPr/>
          <p:nvPr/>
        </p:nvSpPr>
        <p:spPr>
          <a:xfrm>
            <a:off x="2530149" y="4015170"/>
            <a:ext cx="426719" cy="4888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C1FA3A04-F9DB-1EB5-EEDC-D86D70BE5033}"/>
              </a:ext>
            </a:extLst>
          </p:cNvPr>
          <p:cNvSpPr/>
          <p:nvPr/>
        </p:nvSpPr>
        <p:spPr>
          <a:xfrm>
            <a:off x="2956868" y="4289486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F7FE650-B42D-6BE1-51A4-C701F7D309EA}"/>
              </a:ext>
            </a:extLst>
          </p:cNvPr>
          <p:cNvSpPr/>
          <p:nvPr/>
        </p:nvSpPr>
        <p:spPr>
          <a:xfrm>
            <a:off x="2940458" y="5004484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85575-9196-1D22-6444-A24CFAE008D9}"/>
              </a:ext>
            </a:extLst>
          </p:cNvPr>
          <p:cNvSpPr/>
          <p:nvPr/>
        </p:nvSpPr>
        <p:spPr>
          <a:xfrm>
            <a:off x="1120110" y="1572475"/>
            <a:ext cx="715726" cy="22415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2808DD-676C-71AE-3D3B-3F0D1DC94EF9}"/>
              </a:ext>
            </a:extLst>
          </p:cNvPr>
          <p:cNvSpPr/>
          <p:nvPr/>
        </p:nvSpPr>
        <p:spPr>
          <a:xfrm>
            <a:off x="2523234" y="2343114"/>
            <a:ext cx="426719" cy="6692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025F30-FC9B-077E-1A70-3BEAC4263B4C}"/>
              </a:ext>
            </a:extLst>
          </p:cNvPr>
          <p:cNvSpPr/>
          <p:nvPr/>
        </p:nvSpPr>
        <p:spPr>
          <a:xfrm>
            <a:off x="2530148" y="4513715"/>
            <a:ext cx="426719" cy="743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6" name="Rectangle : avec coins arrondis en haut 35">
            <a:extLst>
              <a:ext uri="{FF2B5EF4-FFF2-40B4-BE49-F238E27FC236}">
                <a16:creationId xmlns:a16="http://schemas.microsoft.com/office/drawing/2014/main" id="{F332F1C5-22FE-516F-16D3-A488B4F56822}"/>
              </a:ext>
            </a:extLst>
          </p:cNvPr>
          <p:cNvSpPr/>
          <p:nvPr/>
        </p:nvSpPr>
        <p:spPr>
          <a:xfrm>
            <a:off x="3383587" y="5706283"/>
            <a:ext cx="5445248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+mj-lt"/>
                <a:cs typeface="Calibri" panose="020F0502020204030204" pitchFamily="34" charset="0"/>
              </a:rPr>
              <a:t>Les circuits des actionneurs </a:t>
            </a:r>
            <a:r>
              <a:rPr lang="fr-FR" dirty="0">
                <a:latin typeface="+mj-lt"/>
              </a:rPr>
              <a:t>et retour du fluide</a:t>
            </a:r>
            <a:r>
              <a:rPr lang="fr-FR" dirty="0">
                <a:latin typeface="+mj-lt"/>
                <a:cs typeface="Calibri" panose="020F0502020204030204" pitchFamily="34" charset="0"/>
              </a:rPr>
              <a:t> </a:t>
            </a:r>
            <a:endParaRPr lang="fr-FR" dirty="0">
              <a:latin typeface="+mj-lt"/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7715F697-100B-DD2E-DECB-5CF1AD572E61}"/>
              </a:ext>
            </a:extLst>
          </p:cNvPr>
          <p:cNvSpPr/>
          <p:nvPr/>
        </p:nvSpPr>
        <p:spPr>
          <a:xfrm>
            <a:off x="2936448" y="5794822"/>
            <a:ext cx="426719" cy="2848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B71270-885A-474B-CECC-89747F5FBD5D}"/>
              </a:ext>
            </a:extLst>
          </p:cNvPr>
          <p:cNvSpPr/>
          <p:nvPr/>
        </p:nvSpPr>
        <p:spPr>
          <a:xfrm>
            <a:off x="2526138" y="5267713"/>
            <a:ext cx="426719" cy="743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13A06B-8E17-3753-C92B-8EBA6D86AA95}"/>
              </a:ext>
            </a:extLst>
          </p:cNvPr>
          <p:cNvSpPr/>
          <p:nvPr/>
        </p:nvSpPr>
        <p:spPr>
          <a:xfrm>
            <a:off x="1120110" y="3729789"/>
            <a:ext cx="723744" cy="231157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  <p:sp>
        <p:nvSpPr>
          <p:cNvPr id="41" name="Espace réservé du numéro de diapositive 40">
            <a:extLst>
              <a:ext uri="{FF2B5EF4-FFF2-40B4-BE49-F238E27FC236}">
                <a16:creationId xmlns:a16="http://schemas.microsoft.com/office/drawing/2014/main" id="{2915A02C-718F-E755-DD57-61F32FA7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>
                <a:latin typeface="Comic Sans MS" panose="030F0702030302020204" pitchFamily="66" charset="0"/>
              </a:rPr>
              <a:t>2</a:t>
            </a:fld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" name="Rectangle : avec coin arrondi 1">
            <a:extLst>
              <a:ext uri="{FF2B5EF4-FFF2-40B4-BE49-F238E27FC236}">
                <a16:creationId xmlns:a16="http://schemas.microsoft.com/office/drawing/2014/main" id="{413D8FB3-065E-ABCD-C5D2-7D6BA966C19A}"/>
              </a:ext>
            </a:extLst>
          </p:cNvPr>
          <p:cNvSpPr/>
          <p:nvPr/>
        </p:nvSpPr>
        <p:spPr>
          <a:xfrm>
            <a:off x="2544218" y="3369394"/>
            <a:ext cx="7851809" cy="65958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>
                <a:latin typeface="Comic Sans MS" panose="030F0702030302020204" pitchFamily="66" charset="0"/>
              </a:rPr>
              <a:t>   Le système hydraulique de la pelle ZX330-3 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AD3FF156-E0AE-69BB-7EF2-2101538F7769}"/>
              </a:ext>
            </a:extLst>
          </p:cNvPr>
          <p:cNvSpPr/>
          <p:nvPr/>
        </p:nvSpPr>
        <p:spPr>
          <a:xfrm>
            <a:off x="3397657" y="4232540"/>
            <a:ext cx="5431178" cy="48885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atin typeface="+mj-lt"/>
              </a:rPr>
              <a:t>Alimentation en fluide </a:t>
            </a:r>
          </a:p>
        </p:txBody>
      </p:sp>
    </p:spTree>
    <p:extLst>
      <p:ext uri="{BB962C8B-B14F-4D97-AF65-F5344CB8AC3E}">
        <p14:creationId xmlns:p14="http://schemas.microsoft.com/office/powerpoint/2010/main" val="1048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62BD1-2E6F-DA2E-480E-1197EA72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613" y="342313"/>
            <a:ext cx="8596668" cy="1014663"/>
          </a:xfrm>
        </p:spPr>
        <p:txBody>
          <a:bodyPr/>
          <a:lstStyle/>
          <a:p>
            <a:r>
              <a:rPr lang="fr-FR" u="sng" dirty="0">
                <a:solidFill>
                  <a:schemeClr val="tx2"/>
                </a:solidFill>
                <a:latin typeface="Trebuchet MS" panose="020B0603020202020204"/>
              </a:rPr>
              <a:t>Le</a:t>
            </a:r>
            <a:r>
              <a:rPr kumimoji="0" lang="fr-FR" sz="36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/>
              </a:rPr>
              <a:t> </a:t>
            </a:r>
            <a:r>
              <a:rPr kumimoji="0" lang="fr-FR" sz="36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diagramme</a:t>
            </a:r>
            <a:r>
              <a:rPr kumimoji="0" lang="fr-FR" sz="36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rebuchet MS" panose="020B0603020202020204"/>
              </a:rPr>
              <a:t> de Pareto </a:t>
            </a:r>
            <a:endParaRPr lang="fr-FR" u="sng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67332-4BFA-9731-C09E-6AAC10A3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6976"/>
            <a:ext cx="8791519" cy="4263271"/>
          </a:xfrm>
        </p:spPr>
        <p:txBody>
          <a:bodyPr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endParaRPr lang="fr-FR" sz="1700" dirty="0">
              <a:solidFill>
                <a:prstClr val="black">
                  <a:lumMod val="75000"/>
                  <a:lumOff val="25000"/>
                </a:prstClr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Comic Sans MS" panose="030F0702030302020204" pitchFamily="66" charset="0"/>
              </a:rPr>
              <a:t>Quels sont les étapes pour établir un diagramme de Pareto?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410948-E90A-8921-A9A8-BE1C0B68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20</a:t>
            </a:fld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C42C428-9FA7-006F-78A8-1A0EE791698F}"/>
              </a:ext>
            </a:extLst>
          </p:cNvPr>
          <p:cNvSpPr txBox="1">
            <a:spLocks/>
          </p:cNvSpPr>
          <p:nvPr/>
        </p:nvSpPr>
        <p:spPr>
          <a:xfrm>
            <a:off x="677333" y="1526822"/>
            <a:ext cx="8254999" cy="502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Comic Sans MS" panose="030F0702030302020204" pitchFamily="66" charset="0"/>
              </a:rPr>
              <a:t>Qu’est-ce-que un diagramme de Pareto?</a:t>
            </a:r>
          </a:p>
        </p:txBody>
      </p:sp>
      <p:graphicFrame>
        <p:nvGraphicFramePr>
          <p:cNvPr id="6" name="Espace réservé du contenu 3">
            <a:extLst>
              <a:ext uri="{FF2B5EF4-FFF2-40B4-BE49-F238E27FC236}">
                <a16:creationId xmlns:a16="http://schemas.microsoft.com/office/drawing/2014/main" id="{DC20F500-59D3-413E-AB94-117C5D262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142886"/>
              </p:ext>
            </p:extLst>
          </p:nvPr>
        </p:nvGraphicFramePr>
        <p:xfrm>
          <a:off x="927019" y="2794430"/>
          <a:ext cx="7363541" cy="3840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73139">
                  <a:extLst>
                    <a:ext uri="{9D8B030D-6E8A-4147-A177-3AD203B41FA5}">
                      <a16:colId xmlns:a16="http://schemas.microsoft.com/office/drawing/2014/main" val="3188762035"/>
                    </a:ext>
                  </a:extLst>
                </a:gridCol>
                <a:gridCol w="1665188">
                  <a:extLst>
                    <a:ext uri="{9D8B030D-6E8A-4147-A177-3AD203B41FA5}">
                      <a16:colId xmlns:a16="http://schemas.microsoft.com/office/drawing/2014/main" val="1632831802"/>
                    </a:ext>
                  </a:extLst>
                </a:gridCol>
                <a:gridCol w="1884329">
                  <a:extLst>
                    <a:ext uri="{9D8B030D-6E8A-4147-A177-3AD203B41FA5}">
                      <a16:colId xmlns:a16="http://schemas.microsoft.com/office/drawing/2014/main" val="20563788"/>
                    </a:ext>
                  </a:extLst>
                </a:gridCol>
                <a:gridCol w="1840885">
                  <a:extLst>
                    <a:ext uri="{9D8B030D-6E8A-4147-A177-3AD203B41FA5}">
                      <a16:colId xmlns:a16="http://schemas.microsoft.com/office/drawing/2014/main" val="2527935009"/>
                    </a:ext>
                  </a:extLst>
                </a:gridCol>
              </a:tblGrid>
              <a:tr h="612140"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 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Times New Roman" pitchFamily="18"/>
                          <a:ea typeface="Calibri" pitchFamily="34"/>
                        </a:rPr>
                        <a:t>Composant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b="1">
                          <a:solidFill>
                            <a:srgbClr val="000000"/>
                          </a:solidFill>
                          <a:latin typeface="Times New Roman" pitchFamily="18"/>
                          <a:ea typeface="Calibri" pitchFamily="34"/>
                        </a:rPr>
                        <a:t>Criticité</a:t>
                      </a:r>
                      <a:endParaRPr lang="fr-FR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Times New Roman" pitchFamily="18"/>
                          <a:ea typeface="Calibri" pitchFamily="34"/>
                        </a:rPr>
                        <a:t>  Criticité cumulée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b="1" dirty="0">
                          <a:solidFill>
                            <a:srgbClr val="000000"/>
                          </a:solidFill>
                          <a:latin typeface="Times New Roman" pitchFamily="18"/>
                          <a:ea typeface="Calibri" pitchFamily="34"/>
                        </a:rPr>
                        <a:t>Pourcentage cumulé</a:t>
                      </a:r>
                      <a:endParaRPr lang="fr-FR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80645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Pompe pilote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24,3%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00964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imes New Roman" pitchFamily="18"/>
                          <a:ea typeface="Calibri" pitchFamily="34"/>
                        </a:rPr>
                        <a:t>Distributeur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36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48,6%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89197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Vérins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12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48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imes New Roman" pitchFamily="18"/>
                          <a:ea typeface="Calibri" pitchFamily="34"/>
                        </a:rPr>
                        <a:t>64,9%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01038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Pompes principales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9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dirty="0"/>
                        <a:t>57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77%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05801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Barbotins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6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63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imes New Roman" pitchFamily="18"/>
                          <a:ea typeface="Calibri" pitchFamily="34"/>
                        </a:rPr>
                        <a:t>85,1%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67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Manettes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67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imes New Roman" pitchFamily="18"/>
                          <a:ea typeface="Calibri" pitchFamily="34"/>
                        </a:rPr>
                        <a:t>91%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29172"/>
                  </a:ext>
                </a:extLst>
              </a:tr>
              <a:tr h="349794"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Filtres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4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71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96%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45476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imes New Roman" pitchFamily="18"/>
                          <a:ea typeface="Calibri" pitchFamily="34"/>
                        </a:rPr>
                        <a:t>Moteur d’orientation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/>
                        <a:t>3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>
                          <a:latin typeface="Times New Roman" pitchFamily="18"/>
                          <a:ea typeface="Calibri" pitchFamily="34"/>
                        </a:rPr>
                        <a:t>74</a:t>
                      </a:r>
                      <a:endParaRPr lang="fr-FR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1800" dirty="0">
                          <a:latin typeface="Times New Roman" pitchFamily="18"/>
                          <a:ea typeface="Calibri" pitchFamily="34"/>
                        </a:rPr>
                        <a:t>100%</a:t>
                      </a:r>
                      <a:endParaRPr lang="fr-FR" dirty="0"/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87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56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3936D-095E-400F-A14B-88162F215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87794" y="281350"/>
            <a:ext cx="11226012" cy="1325559"/>
          </a:xfrm>
        </p:spPr>
        <p:txBody>
          <a:bodyPr>
            <a:normAutofit/>
          </a:bodyPr>
          <a:lstStyle/>
          <a:p>
            <a:pPr marL="1143000" lvl="2" indent="-228600" rtl="0">
              <a:lnSpc>
                <a:spcPct val="150000"/>
              </a:lnSpc>
              <a:spcBef>
                <a:spcPts val="200"/>
              </a:spcBef>
            </a:pPr>
            <a:r>
              <a:rPr lang="fr-FR" sz="2800" b="1" dirty="0">
                <a:latin typeface="Times New Roman" pitchFamily="18"/>
                <a:cs typeface="Times New Roman" pitchFamily="18"/>
              </a:rPr>
              <a:t>Application de la méthode Pareto sur la partie hydraulique de ZX330	</a:t>
            </a:r>
            <a:endParaRPr lang="fr-FR" sz="28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75225-4353-B51B-4A62-C6FA7E53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208">
                <a:extLst>
                  <a:ext uri="{FF2B5EF4-FFF2-40B4-BE49-F238E27FC236}">
                    <a16:creationId xmlns:a16="http://schemas.microsoft.com/office/drawing/2014/main" id="{47E86C58-F7CA-42FE-12EF-558EF59504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53051101"/>
                  </p:ext>
                </p:extLst>
              </p:nvPr>
            </p:nvGraphicFramePr>
            <p:xfrm>
              <a:off x="42202" y="1083213"/>
              <a:ext cx="9231800" cy="56622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208">
                <a:extLst>
                  <a:ext uri="{FF2B5EF4-FFF2-40B4-BE49-F238E27FC236}">
                    <a16:creationId xmlns:a16="http://schemas.microsoft.com/office/drawing/2014/main" id="{47E86C58-F7CA-42FE-12EF-558EF59504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02" y="1083213"/>
                <a:ext cx="9231800" cy="56622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8524DFD-7B2C-E089-9B51-F7B5B471FCC0}"/>
              </a:ext>
            </a:extLst>
          </p:cNvPr>
          <p:cNvSpPr/>
          <p:nvPr/>
        </p:nvSpPr>
        <p:spPr>
          <a:xfrm>
            <a:off x="640080" y="2072640"/>
            <a:ext cx="3052698" cy="4145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1B606-B7D8-BF41-C24C-898CC53A77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fr-FR" u="sng" dirty="0">
                <a:solidFill>
                  <a:schemeClr val="tx2"/>
                </a:solidFill>
              </a:rPr>
              <a:t>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DD51E-48E9-4084-C769-097D06D08C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1432561"/>
            <a:ext cx="8596668" cy="381000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fr-FR" dirty="0">
                <a:latin typeface="Times New Roman" pitchFamily="18"/>
                <a:cs typeface="Times New Roman" pitchFamily="18"/>
              </a:rPr>
              <a:t>Sur la base des analyses que nous avons effectuée (L’AMDEC et Le Pareto), voici nos recommandations pour améliorer la maintenance:</a:t>
            </a:r>
            <a:endParaRPr lang="fr-FR" dirty="0">
              <a:latin typeface="Times New Roman" pitchFamily="18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itchFamily="18"/>
              </a:rPr>
              <a:t>Surveillance régulière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 New Roman" pitchFamily="18"/>
              </a:rPr>
              <a:t>Entretien préventif renforcé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latin typeface="Times New Roman" pitchFamily="18"/>
                <a:cs typeface="Times New Roman" pitchFamily="18"/>
              </a:rPr>
              <a:t>Formation du personnel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latin typeface="Times New Roman" pitchFamily="18"/>
                <a:cs typeface="Times New Roman" pitchFamily="18"/>
              </a:rPr>
              <a:t>Plan de remplacement des pièces</a:t>
            </a:r>
            <a:endParaRPr lang="fr-FR" dirty="0">
              <a:latin typeface="Times New Roman" pitchFamily="18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latin typeface="Times New Roman" pitchFamily="18"/>
              </a:rPr>
              <a:t>Documenter les processus</a:t>
            </a:r>
          </a:p>
          <a:p>
            <a:pPr lv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71AAC9-E7A3-EAE5-D7F6-89E86C12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80E193-F6F0-9AE8-FC1D-E36A27C31F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228600">
              <a:lnSpc>
                <a:spcPct val="150000"/>
              </a:lnSpc>
              <a:spcBef>
                <a:spcPts val="1200"/>
              </a:spcBef>
            </a:pPr>
            <a:r>
              <a:rPr lang="fr-FR" b="1" kern="0" dirty="0">
                <a:latin typeface="Times New Roman" pitchFamily="18"/>
                <a:cs typeface="Times New Roman" pitchFamily="18"/>
              </a:rPr>
              <a:t>Conclusion générale</a:t>
            </a:r>
            <a:br>
              <a:rPr lang="fr-FR" b="1" kern="0" dirty="0">
                <a:latin typeface="Times New Roman" pitchFamily="18"/>
                <a:cs typeface="Times New Roman" pitchFamily="18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D20060-D9CD-61ED-D1CF-92B539714D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589658"/>
            <a:ext cx="8595360" cy="435133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fr-FR" dirty="0">
                <a:latin typeface="Times New Roman" pitchFamily="18"/>
              </a:rPr>
              <a:t>D'abord, ce stage nous a permis d'approfondir nos connaissances dans le domaine professionnel et d'établir des relations professionnelles avec différentes personnes. Ensuite, ce projet de fin d'études nous a offert une précieuse opportunité d'approfondir nos compétences dans le domaine de la maintenance des pelles hydrauliques, en mettant un accent particulier sur la pelle ZX330-3.</a:t>
            </a:r>
          </a:p>
          <a:p>
            <a:pPr lvl="0">
              <a:lnSpc>
                <a:spcPct val="150000"/>
              </a:lnSpc>
            </a:pPr>
            <a:r>
              <a:rPr lang="fr-FR" dirty="0">
                <a:latin typeface="Times New Roman" pitchFamily="18"/>
              </a:rPr>
              <a:t>Nous avons pu étudier notre sujet de manière approfondie, en comprenant en détail le fonctionnement complexe du système hydraulique de la pelle ZX330-3. Cette compréhension nous a permis d'identifier les aspects critiques nécessitant une attention particulière lors des opérations de maintenance.</a:t>
            </a:r>
          </a:p>
          <a:p>
            <a:pPr lv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3FD381-2DA4-7FF4-C03F-1AE4538D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3">
            <a:extLst>
              <a:ext uri="{FF2B5EF4-FFF2-40B4-BE49-F238E27FC236}">
                <a16:creationId xmlns:a16="http://schemas.microsoft.com/office/drawing/2014/main" id="{A490C233-F036-EDDE-77ED-E9AB4E902EB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Mercie pour votre attention </a:t>
            </a:r>
          </a:p>
        </p:txBody>
      </p: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CB840401-72F2-1529-11FC-E3AAE1B4D277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677334" y="5367337"/>
            <a:ext cx="10970715" cy="1117869"/>
          </a:xfrm>
        </p:spPr>
        <p:txBody>
          <a:bodyPr>
            <a:noAutofit/>
          </a:bodyPr>
          <a:lstStyle/>
          <a:p>
            <a:pPr lvl="0"/>
            <a:r>
              <a:rPr lang="fr-FR" sz="3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Amélioration de la Maintenance des Pelles Hydrauliques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F8E25-DB85-B528-398E-E65B4A15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F7F1C6-2471-4503-BB15-8F4E65931AFF}" type="slidenum">
              <a:rPr lang="en-US" smtClean="0"/>
              <a:t>24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AAFC8F-050C-4BA2-907B-434CC693A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16" y="192069"/>
            <a:ext cx="4572807" cy="32369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BFC7F8-3BBB-85ED-B664-80B4E4DB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470" y="302454"/>
            <a:ext cx="5478653" cy="27220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58FDA0-CBA2-4853-314A-ADBA698EA07E}"/>
              </a:ext>
            </a:extLst>
          </p:cNvPr>
          <p:cNvSpPr/>
          <p:nvPr/>
        </p:nvSpPr>
        <p:spPr>
          <a:xfrm>
            <a:off x="294616" y="3052689"/>
            <a:ext cx="4994837" cy="3763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6AFAF-D65A-77CD-FDF1-F1E1BA41174B}"/>
              </a:ext>
            </a:extLst>
          </p:cNvPr>
          <p:cNvSpPr/>
          <p:nvPr/>
        </p:nvSpPr>
        <p:spPr>
          <a:xfrm>
            <a:off x="1261797" y="3530991"/>
            <a:ext cx="3713870" cy="8013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D9B06B-2CE5-013C-7F15-0F995A38DA65}"/>
              </a:ext>
            </a:extLst>
          </p:cNvPr>
          <p:cNvSpPr/>
          <p:nvPr/>
        </p:nvSpPr>
        <p:spPr>
          <a:xfrm>
            <a:off x="1824110" y="3662242"/>
            <a:ext cx="8046720" cy="8013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FF0000"/>
                </a:solidFill>
              </a:rPr>
              <a:t>Votre douleur est le notre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624CD5-F8A8-59D4-FBE8-4288C3818C18}"/>
              </a:ext>
            </a:extLst>
          </p:cNvPr>
          <p:cNvSpPr/>
          <p:nvPr/>
        </p:nvSpPr>
        <p:spPr>
          <a:xfrm>
            <a:off x="815926" y="-1"/>
            <a:ext cx="647114" cy="84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avec coin arrondi 4">
            <a:extLst>
              <a:ext uri="{FF2B5EF4-FFF2-40B4-BE49-F238E27FC236}">
                <a16:creationId xmlns:a16="http://schemas.microsoft.com/office/drawing/2014/main" id="{791716F0-995D-33A3-F45D-6F564FC494C1}"/>
              </a:ext>
            </a:extLst>
          </p:cNvPr>
          <p:cNvSpPr/>
          <p:nvPr/>
        </p:nvSpPr>
        <p:spPr>
          <a:xfrm>
            <a:off x="2222698" y="196924"/>
            <a:ext cx="7765367" cy="872222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800" dirty="0"/>
              <a:t>   Amélioration de la Maintenance de la pelle ZX330-3</a:t>
            </a:r>
          </a:p>
        </p:txBody>
      </p:sp>
      <p:sp>
        <p:nvSpPr>
          <p:cNvPr id="6" name="Rectangle : avec coins arrondis en haut 5">
            <a:extLst>
              <a:ext uri="{FF2B5EF4-FFF2-40B4-BE49-F238E27FC236}">
                <a16:creationId xmlns:a16="http://schemas.microsoft.com/office/drawing/2014/main" id="{246DDD3F-ADD4-8129-1CD6-A8EB06B9A191}"/>
              </a:ext>
            </a:extLst>
          </p:cNvPr>
          <p:cNvSpPr/>
          <p:nvPr/>
        </p:nvSpPr>
        <p:spPr>
          <a:xfrm>
            <a:off x="3058949" y="2069114"/>
            <a:ext cx="2527606" cy="52848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  <a:cs typeface="Calibri" panose="020F0502020204030204" pitchFamily="34" charset="0"/>
              </a:rPr>
              <a:t>Diagramme de Pareto</a:t>
            </a:r>
            <a:endParaRPr lang="fr-FR" dirty="0">
              <a:latin typeface="+mj-lt"/>
            </a:endParaRPr>
          </a:p>
        </p:txBody>
      </p:sp>
      <p:sp>
        <p:nvSpPr>
          <p:cNvPr id="7" name="Rectangle : avec coins arrondis en haut 6">
            <a:extLst>
              <a:ext uri="{FF2B5EF4-FFF2-40B4-BE49-F238E27FC236}">
                <a16:creationId xmlns:a16="http://schemas.microsoft.com/office/drawing/2014/main" id="{F34A336F-7DCF-0142-212D-B14295A4FD78}"/>
              </a:ext>
            </a:extLst>
          </p:cNvPr>
          <p:cNvSpPr/>
          <p:nvPr/>
        </p:nvSpPr>
        <p:spPr>
          <a:xfrm>
            <a:off x="3058948" y="1237392"/>
            <a:ext cx="2527607" cy="555140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L’AMDEC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0F348F-0533-D06F-1226-0B8BD5269A0E}"/>
              </a:ext>
            </a:extLst>
          </p:cNvPr>
          <p:cNvSpPr/>
          <p:nvPr/>
        </p:nvSpPr>
        <p:spPr>
          <a:xfrm>
            <a:off x="2222696" y="1083192"/>
            <a:ext cx="425947" cy="5551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679F8A3-2B8E-6E97-CB01-21B6E7FDCEEA}"/>
              </a:ext>
            </a:extLst>
          </p:cNvPr>
          <p:cNvSpPr/>
          <p:nvPr/>
        </p:nvSpPr>
        <p:spPr>
          <a:xfrm>
            <a:off x="2633001" y="1352033"/>
            <a:ext cx="425947" cy="376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18E2E403-1432-86B8-A65D-6D639DDF5160}"/>
              </a:ext>
            </a:extLst>
          </p:cNvPr>
          <p:cNvSpPr/>
          <p:nvPr/>
        </p:nvSpPr>
        <p:spPr>
          <a:xfrm>
            <a:off x="2633002" y="2157487"/>
            <a:ext cx="425947" cy="376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04C06DB-1E8C-6B64-287C-5FBF7C0B14F2}"/>
              </a:ext>
            </a:extLst>
          </p:cNvPr>
          <p:cNvSpPr/>
          <p:nvPr/>
        </p:nvSpPr>
        <p:spPr>
          <a:xfrm>
            <a:off x="1463040" y="423001"/>
            <a:ext cx="759656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3ACDD20-C99C-24CD-9DA3-67452E9B4E28}"/>
              </a:ext>
            </a:extLst>
          </p:cNvPr>
          <p:cNvSpPr/>
          <p:nvPr/>
        </p:nvSpPr>
        <p:spPr>
          <a:xfrm>
            <a:off x="1473847" y="4456604"/>
            <a:ext cx="759656" cy="43805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F7078EC-DD89-B99C-3A62-FFEF55E26E13}"/>
              </a:ext>
            </a:extLst>
          </p:cNvPr>
          <p:cNvSpPr/>
          <p:nvPr/>
        </p:nvSpPr>
        <p:spPr>
          <a:xfrm>
            <a:off x="2633001" y="3080422"/>
            <a:ext cx="425947" cy="376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avec coins arrondis en haut 13">
            <a:extLst>
              <a:ext uri="{FF2B5EF4-FFF2-40B4-BE49-F238E27FC236}">
                <a16:creationId xmlns:a16="http://schemas.microsoft.com/office/drawing/2014/main" id="{33ABE32E-5341-4176-235C-5E5F6358CFA6}"/>
              </a:ext>
            </a:extLst>
          </p:cNvPr>
          <p:cNvSpPr/>
          <p:nvPr/>
        </p:nvSpPr>
        <p:spPr>
          <a:xfrm>
            <a:off x="3044881" y="2956901"/>
            <a:ext cx="2541674" cy="528482"/>
          </a:xfrm>
          <a:prstGeom prst="round2Same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Recommandations</a:t>
            </a:r>
          </a:p>
        </p:txBody>
      </p:sp>
      <p:sp>
        <p:nvSpPr>
          <p:cNvPr id="15" name="Rectangle : avec coin arrondi 14">
            <a:extLst>
              <a:ext uri="{FF2B5EF4-FFF2-40B4-BE49-F238E27FC236}">
                <a16:creationId xmlns:a16="http://schemas.microsoft.com/office/drawing/2014/main" id="{A0C89869-770C-0F46-562F-60620E2BE81E}"/>
              </a:ext>
            </a:extLst>
          </p:cNvPr>
          <p:cNvSpPr/>
          <p:nvPr/>
        </p:nvSpPr>
        <p:spPr>
          <a:xfrm>
            <a:off x="2250827" y="4345040"/>
            <a:ext cx="6958816" cy="604910"/>
          </a:xfrm>
          <a:prstGeom prst="round1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dirty="0"/>
              <a:t>   Conclusion générale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5F4F4-F883-5AE6-8DFE-465B26EC744E}"/>
              </a:ext>
            </a:extLst>
          </p:cNvPr>
          <p:cNvSpPr/>
          <p:nvPr/>
        </p:nvSpPr>
        <p:spPr>
          <a:xfrm>
            <a:off x="2222696" y="1652378"/>
            <a:ext cx="425947" cy="98146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B58068-FE24-835E-03A7-02D0F4020FEB}"/>
              </a:ext>
            </a:extLst>
          </p:cNvPr>
          <p:cNvSpPr/>
          <p:nvPr/>
        </p:nvSpPr>
        <p:spPr>
          <a:xfrm>
            <a:off x="2222695" y="2647892"/>
            <a:ext cx="425947" cy="79496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FBB6F-A152-0520-D4F4-653BAF439336}"/>
              </a:ext>
            </a:extLst>
          </p:cNvPr>
          <p:cNvSpPr/>
          <p:nvPr/>
        </p:nvSpPr>
        <p:spPr>
          <a:xfrm>
            <a:off x="815926" y="795866"/>
            <a:ext cx="647114" cy="41317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B6988B9-DB0A-D195-0C2B-2ED2ABAF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944DE-D7D4-AB9C-939B-72395FB11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266" y="446248"/>
            <a:ext cx="8596668" cy="1320800"/>
          </a:xfrm>
        </p:spPr>
        <p:txBody>
          <a:bodyPr/>
          <a:lstStyle/>
          <a:p>
            <a:pPr lvl="0" algn="ctr"/>
            <a:r>
              <a:rPr lang="fr-FR" u="sng" dirty="0">
                <a:solidFill>
                  <a:schemeClr val="tx2"/>
                </a:solidFill>
                <a:latin typeface="Trebuchet MS (Corps)"/>
                <a:cs typeface="Calibri" panose="020F0502020204030204" pitchFamily="34" charset="0"/>
              </a:rPr>
              <a:t>Le but de notre </a:t>
            </a:r>
            <a:r>
              <a:rPr lang="fr-FR" u="sng" dirty="0">
                <a:solidFill>
                  <a:schemeClr val="tx2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projet</a:t>
            </a:r>
            <a:r>
              <a:rPr lang="fr-FR" u="sng" dirty="0">
                <a:solidFill>
                  <a:schemeClr val="tx2"/>
                </a:solidFill>
                <a:latin typeface="Trebuchet MS (Corps)"/>
                <a:cs typeface="Calibri" panose="020F0502020204030204" pitchFamily="34" charset="0"/>
              </a:rPr>
              <a:t> </a:t>
            </a:r>
            <a:r>
              <a:rPr lang="fr-FR" u="sng" dirty="0">
                <a:solidFill>
                  <a:schemeClr val="tx2"/>
                </a:solidFill>
                <a:latin typeface="Trebuchet MS (Corps)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293DA-3CFA-0FEE-F97C-A9CB9B538B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3734" y="1427863"/>
            <a:ext cx="8365511" cy="502537"/>
          </a:xfrm>
        </p:spPr>
        <p:txBody>
          <a:bodyPr>
            <a:normAutofit/>
          </a:bodyPr>
          <a:lstStyle/>
          <a:p>
            <a:pPr lvl="0">
              <a:lnSpc>
                <a:spcPct val="85000"/>
              </a:lnSpc>
            </a:pPr>
            <a:r>
              <a:rPr lang="fr-FR" dirty="0">
                <a:latin typeface="+mj-lt"/>
              </a:rPr>
              <a:t>Pourquoi nous avons décidé d'étudier la pelle hydraulique?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C4218C-DB8D-CDF7-381F-AB4CA49D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7576" y="6065837"/>
            <a:ext cx="683339" cy="365125"/>
          </a:xfrm>
        </p:spPr>
        <p:txBody>
          <a:bodyPr/>
          <a:lstStyle/>
          <a:p>
            <a:pPr lvl="0"/>
            <a:fld id="{22E2613E-8BED-44AA-9566-5D9AAA553D51}" type="slidenum">
              <a:rPr lang="en-US" sz="2800" smtClean="0"/>
              <a:t>4</a:t>
            </a:fld>
            <a:endParaRPr lang="en-US" sz="2800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FFC497B-770B-47D4-F182-87F03703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3" y="2094191"/>
            <a:ext cx="4597283" cy="3657161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C6CD7-FE83-9C24-7567-2427A697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515"/>
            <a:ext cx="9127848" cy="755681"/>
          </a:xfrm>
        </p:spPr>
        <p:txBody>
          <a:bodyPr>
            <a:normAutofit/>
          </a:bodyPr>
          <a:lstStyle/>
          <a:p>
            <a:pPr algn="ctr"/>
            <a:r>
              <a:rPr lang="fr-FR" u="sng" dirty="0">
                <a:solidFill>
                  <a:schemeClr val="tx2"/>
                </a:solidFill>
                <a:cs typeface="Calibri" panose="020F0502020204030204" pitchFamily="34" charset="0"/>
              </a:rPr>
              <a:t>La pelle standard Hitachi ZX330-3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1B05CD8-950E-7833-F9E6-051F8D4B35C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77330" y="1320968"/>
            <a:ext cx="8492069" cy="787232"/>
          </a:xfrm>
        </p:spPr>
        <p:txBody>
          <a:bodyPr>
            <a:normAutofit/>
          </a:bodyPr>
          <a:lstStyle/>
          <a:p>
            <a:r>
              <a:rPr lang="fr-FR" dirty="0">
                <a:latin typeface="+mj-lt"/>
                <a:cs typeface="Calibri" panose="020F0502020204030204" pitchFamily="34" charset="0"/>
              </a:rPr>
              <a:t>Qu’est ce que une pelle standard Hitachi ZX330-3? 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F77DD5B-2CCA-3D38-8239-A2258840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2613E-8BED-44AA-9566-5D9AAA553D51}" type="slidenum">
              <a:rPr lang="en-US" smtClean="0"/>
              <a:t>5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6C22D9-995E-8878-2BB4-3668584E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7" y="1714584"/>
            <a:ext cx="5057608" cy="371414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FB2D1-1434-CDAF-8C8D-255FA99AEE0D}"/>
              </a:ext>
            </a:extLst>
          </p:cNvPr>
          <p:cNvSpPr txBox="1">
            <a:spLocks/>
          </p:cNvSpPr>
          <p:nvPr/>
        </p:nvSpPr>
        <p:spPr>
          <a:xfrm>
            <a:off x="685087" y="5859187"/>
            <a:ext cx="8365511" cy="502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fr-FR" dirty="0">
                <a:latin typeface="+mj-lt"/>
              </a:rPr>
              <a:t>Quels sont les composants de la pelle ZX330-3?</a:t>
            </a:r>
          </a:p>
        </p:txBody>
      </p:sp>
    </p:spTree>
    <p:extLst>
      <p:ext uri="{BB962C8B-B14F-4D97-AF65-F5344CB8AC3E}">
        <p14:creationId xmlns:p14="http://schemas.microsoft.com/office/powerpoint/2010/main" val="40293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E89A27-A815-2C02-F04A-4D3FB66F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9D366F-491E-1BE2-F372-10D686D49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9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D5F15-4281-4523-46BE-20E75E26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84783" cy="1320800"/>
          </a:xfrm>
        </p:spPr>
        <p:txBody>
          <a:bodyPr>
            <a:normAutofit/>
          </a:bodyPr>
          <a:lstStyle/>
          <a:p>
            <a:r>
              <a:rPr lang="fr-FR" sz="3600" u="sng" dirty="0">
                <a:solidFill>
                  <a:schemeClr val="tx2"/>
                </a:solidFill>
              </a:rPr>
              <a:t>Le système hydraulique de la pelle ZX330-3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289FC19-1784-157B-CA90-05F9F630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58E40B-7468-43EB-A5DF-4295F0459A05}" type="slidenum">
              <a:rPr lang="en-US" smtClean="0">
                <a:latin typeface="Comic Sans MS" panose="030F0702030302020204" pitchFamily="66" charset="0"/>
              </a:rPr>
              <a:t>7</a:t>
            </a:fld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BF21AD-2BBF-EC01-AB2C-AA3A09B1EE56}"/>
              </a:ext>
            </a:extLst>
          </p:cNvPr>
          <p:cNvSpPr/>
          <p:nvPr/>
        </p:nvSpPr>
        <p:spPr>
          <a:xfrm>
            <a:off x="677334" y="1705312"/>
            <a:ext cx="2130598" cy="13874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Alimentation en fluide hydraulique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B8954-6B98-3860-328F-CFD525041AC5}"/>
              </a:ext>
            </a:extLst>
          </p:cNvPr>
          <p:cNvSpPr/>
          <p:nvPr/>
        </p:nvSpPr>
        <p:spPr>
          <a:xfrm>
            <a:off x="829734" y="4067512"/>
            <a:ext cx="2130598" cy="13874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Circuit Pilote de la Pelle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C13481-EEFE-E19B-09ED-5AFAF6980ABB}"/>
              </a:ext>
            </a:extLst>
          </p:cNvPr>
          <p:cNvSpPr/>
          <p:nvPr/>
        </p:nvSpPr>
        <p:spPr>
          <a:xfrm>
            <a:off x="3965402" y="2886412"/>
            <a:ext cx="2130598" cy="13874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+mj-lt"/>
              </a:rPr>
              <a:t>Block de distribution du fluide hydraulique</a:t>
            </a:r>
          </a:p>
        </p:txBody>
      </p:sp>
      <p:sp>
        <p:nvSpPr>
          <p:cNvPr id="22" name="Flèche : virage 21">
            <a:extLst>
              <a:ext uri="{FF2B5EF4-FFF2-40B4-BE49-F238E27FC236}">
                <a16:creationId xmlns:a16="http://schemas.microsoft.com/office/drawing/2014/main" id="{DA329460-CF61-9EEE-3386-D73EB5ED841F}"/>
              </a:ext>
            </a:extLst>
          </p:cNvPr>
          <p:cNvSpPr/>
          <p:nvPr/>
        </p:nvSpPr>
        <p:spPr>
          <a:xfrm>
            <a:off x="2286000" y="3771153"/>
            <a:ext cx="1679402" cy="410659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Flèche : virage 22">
            <a:extLst>
              <a:ext uri="{FF2B5EF4-FFF2-40B4-BE49-F238E27FC236}">
                <a16:creationId xmlns:a16="http://schemas.microsoft.com/office/drawing/2014/main" id="{470319F0-DD9D-237B-D456-A33EE54A85C8}"/>
              </a:ext>
            </a:extLst>
          </p:cNvPr>
          <p:cNvSpPr/>
          <p:nvPr/>
        </p:nvSpPr>
        <p:spPr>
          <a:xfrm flipV="1">
            <a:off x="2286000" y="2954091"/>
            <a:ext cx="1679402" cy="410660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7B1593-6130-D9EA-A7C1-53566A056ABB}"/>
              </a:ext>
            </a:extLst>
          </p:cNvPr>
          <p:cNvSpPr/>
          <p:nvPr/>
        </p:nvSpPr>
        <p:spPr>
          <a:xfrm>
            <a:off x="7546802" y="2886412"/>
            <a:ext cx="3171998" cy="138747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circuits des actionneurs et le retour du fluide vers le réservoir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E78CD33C-BA2A-4FEB-23E5-F593207F26CE}"/>
              </a:ext>
            </a:extLst>
          </p:cNvPr>
          <p:cNvSpPr/>
          <p:nvPr/>
        </p:nvSpPr>
        <p:spPr>
          <a:xfrm>
            <a:off x="6096000" y="3429000"/>
            <a:ext cx="1450802" cy="34215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0B93B-032A-2680-D80A-9F50AF3E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91" y="92786"/>
            <a:ext cx="8817053" cy="71745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u="sng" dirty="0">
                <a:solidFill>
                  <a:schemeClr val="tx2"/>
                </a:solidFill>
              </a:rPr>
              <a:t>Schéma du système hydraulique de la pelle ZX330-3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6324E-05B0-E253-231B-B1D49DE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4A734E-6365-4058-A510-28767C191678}" type="slidenum">
              <a:rPr lang="en-US" smtClean="0"/>
              <a:t>8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2CA504-1A80-614F-96BC-A3DEC323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0" y="745588"/>
            <a:ext cx="7390227" cy="61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C1A3-15B4-0EEC-A371-98E39846B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000"/>
            <a:ext cx="10282766" cy="495300"/>
          </a:xfrm>
        </p:spPr>
        <p:txBody>
          <a:bodyPr>
            <a:noAutofit/>
          </a:bodyPr>
          <a:lstStyle/>
          <a:p>
            <a:pPr algn="ctr"/>
            <a:r>
              <a:rPr lang="fr-FR" sz="3600" u="sng" dirty="0">
                <a:solidFill>
                  <a:schemeClr val="tx1"/>
                </a:solidFill>
              </a:rPr>
              <a:t>Alimentation en fluide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035008-80A3-5056-0575-BD600812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58E40B-7468-43EB-A5DF-4295F0459A05}" type="slidenum">
              <a:rPr lang="en-US" smtClean="0"/>
              <a:t>9</a:t>
            </a:fld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E4660F4-557A-7AE8-7D89-7D19C714C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61" y="1508282"/>
            <a:ext cx="1514027" cy="16478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F5738B3-4008-0590-D998-54F648DEC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18" y="4461467"/>
            <a:ext cx="1985962" cy="198596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207504A-5FF9-B53E-BEFA-1AE4710F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61" y="4461467"/>
            <a:ext cx="1514028" cy="151402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6947A25-281E-4420-DEB5-1393E60DB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71" y="1425574"/>
            <a:ext cx="2143125" cy="2143125"/>
          </a:xfrm>
          <a:prstGeom prst="rect">
            <a:avLst/>
          </a:prstGeom>
        </p:spPr>
      </p:pic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0B897E20-66BC-C48C-FDAC-BD8E405E25E5}"/>
              </a:ext>
            </a:extLst>
          </p:cNvPr>
          <p:cNvSpPr/>
          <p:nvPr/>
        </p:nvSpPr>
        <p:spPr>
          <a:xfrm>
            <a:off x="2758280" y="5206798"/>
            <a:ext cx="2298481" cy="4953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haut 24">
            <a:extLst>
              <a:ext uri="{FF2B5EF4-FFF2-40B4-BE49-F238E27FC236}">
                <a16:creationId xmlns:a16="http://schemas.microsoft.com/office/drawing/2014/main" id="{EF171E3C-40AD-598A-87FC-2BB6012732B4}"/>
              </a:ext>
            </a:extLst>
          </p:cNvPr>
          <p:cNvSpPr/>
          <p:nvPr/>
        </p:nvSpPr>
        <p:spPr>
          <a:xfrm>
            <a:off x="5346700" y="3085767"/>
            <a:ext cx="330200" cy="1375700"/>
          </a:xfrm>
          <a:prstGeom prst="up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111A9DD-AA84-A8DC-6A6C-D4852B527450}"/>
              </a:ext>
            </a:extLst>
          </p:cNvPr>
          <p:cNvSpPr/>
          <p:nvPr/>
        </p:nvSpPr>
        <p:spPr>
          <a:xfrm>
            <a:off x="6570788" y="2001837"/>
            <a:ext cx="1784225" cy="4953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7E3946-0B49-7E44-BCBC-5F127A2D6CF3}"/>
              </a:ext>
            </a:extLst>
          </p:cNvPr>
          <p:cNvSpPr/>
          <p:nvPr/>
        </p:nvSpPr>
        <p:spPr>
          <a:xfrm>
            <a:off x="343082" y="4005507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Réservoir hydraulique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F89E57-F0E2-73E9-11E3-DC699E8F8386}"/>
              </a:ext>
            </a:extLst>
          </p:cNvPr>
          <p:cNvSpPr/>
          <p:nvPr/>
        </p:nvSpPr>
        <p:spPr>
          <a:xfrm>
            <a:off x="4212188" y="6096098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hydraulique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2AA56B4-41D2-2B14-464C-EBCEAD094A12}"/>
              </a:ext>
            </a:extLst>
          </p:cNvPr>
          <p:cNvSpPr/>
          <p:nvPr/>
        </p:nvSpPr>
        <p:spPr>
          <a:xfrm>
            <a:off x="1954029" y="2133579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Pompe principal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C60B25-3AB4-02A3-A2F8-1E13B1AF1C9B}"/>
              </a:ext>
            </a:extLst>
          </p:cNvPr>
          <p:cNvSpPr/>
          <p:nvPr/>
        </p:nvSpPr>
        <p:spPr>
          <a:xfrm>
            <a:off x="8265320" y="3773617"/>
            <a:ext cx="2844434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Block de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0851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" grpId="0" animBg="1"/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11799</TotalTime>
  <Words>1022</Words>
  <Application>Microsoft Office PowerPoint</Application>
  <PresentationFormat>Grand écran</PresentationFormat>
  <Paragraphs>371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Comic Sans MS</vt:lpstr>
      <vt:lpstr>Times New Roman</vt:lpstr>
      <vt:lpstr>Trebuchet MS</vt:lpstr>
      <vt:lpstr>Trebuchet MS (Corps)</vt:lpstr>
      <vt:lpstr>Wingdings</vt:lpstr>
      <vt:lpstr>Wingdings 3</vt:lpstr>
      <vt:lpstr>Facette</vt:lpstr>
      <vt:lpstr>Présentation PowerPoint</vt:lpstr>
      <vt:lpstr>Présentation PowerPoint</vt:lpstr>
      <vt:lpstr>Présentation PowerPoint</vt:lpstr>
      <vt:lpstr>Le but de notre projet  </vt:lpstr>
      <vt:lpstr>La pelle standard Hitachi ZX330-3</vt:lpstr>
      <vt:lpstr>Présentation PowerPoint</vt:lpstr>
      <vt:lpstr>Le système hydraulique de la pelle ZX330-3</vt:lpstr>
      <vt:lpstr>Schéma du système hydraulique de la pelle ZX330-3</vt:lpstr>
      <vt:lpstr>Alimentation en fluide </vt:lpstr>
      <vt:lpstr>Le circuit pilote de la pelle ZX330</vt:lpstr>
      <vt:lpstr>Les circuits des actionneurs et le retour du fluide</vt:lpstr>
      <vt:lpstr>Circuit de déplacement de la pelle et du mouvement du bras</vt:lpstr>
      <vt:lpstr>Circuit d’orientation de la pelle et du mouvement de la flèche</vt:lpstr>
      <vt:lpstr>Amélioration de la Maintenance de la pelle ZX330-3</vt:lpstr>
      <vt:lpstr>L’AMDEC  </vt:lpstr>
      <vt:lpstr>Application de la méthode AMDEC sur la partie hydraulique de ZX330 </vt:lpstr>
      <vt:lpstr>Présentation PowerPoint</vt:lpstr>
      <vt:lpstr>Présentation PowerPoint</vt:lpstr>
      <vt:lpstr>Présentation PowerPoint</vt:lpstr>
      <vt:lpstr>Le diagramme de Pareto </vt:lpstr>
      <vt:lpstr>Application de la méthode Pareto sur la partie hydraulique de ZX330 </vt:lpstr>
      <vt:lpstr>Recommandations</vt:lpstr>
      <vt:lpstr>Conclusion générale </vt:lpstr>
      <vt:lpstr>Mercie pour votre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AMG</dc:creator>
  <cp:lastModifiedBy>AMG</cp:lastModifiedBy>
  <cp:revision>133</cp:revision>
  <cp:lastPrinted>2024-06-17T18:57:50Z</cp:lastPrinted>
  <dcterms:created xsi:type="dcterms:W3CDTF">2024-06-11T12:29:09Z</dcterms:created>
  <dcterms:modified xsi:type="dcterms:W3CDTF">2024-06-22T07:38:04Z</dcterms:modified>
</cp:coreProperties>
</file>