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19" r:id="rId1"/>
  </p:sldMasterIdLst>
  <p:notesMasterIdLst>
    <p:notesMasterId r:id="rId26"/>
  </p:notesMasterIdLst>
  <p:sldIdLst>
    <p:sldId id="256" r:id="rId2"/>
    <p:sldId id="311" r:id="rId3"/>
    <p:sldId id="324" r:id="rId4"/>
    <p:sldId id="258" r:id="rId5"/>
    <p:sldId id="308" r:id="rId6"/>
    <p:sldId id="322" r:id="rId7"/>
    <p:sldId id="314" r:id="rId8"/>
    <p:sldId id="318" r:id="rId9"/>
    <p:sldId id="315" r:id="rId10"/>
    <p:sldId id="316" r:id="rId11"/>
    <p:sldId id="317" r:id="rId12"/>
    <p:sldId id="320" r:id="rId13"/>
    <p:sldId id="323" r:id="rId14"/>
    <p:sldId id="310" r:id="rId15"/>
    <p:sldId id="283" r:id="rId16"/>
    <p:sldId id="295" r:id="rId17"/>
    <p:sldId id="296" r:id="rId18"/>
    <p:sldId id="297" r:id="rId19"/>
    <p:sldId id="284" r:id="rId20"/>
    <p:sldId id="313" r:id="rId21"/>
    <p:sldId id="286" r:id="rId22"/>
    <p:sldId id="303" r:id="rId23"/>
    <p:sldId id="304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ébut" id="{ACA45730-F87D-4ED2-B838-F2C6685A43CE}">
          <p14:sldIdLst>
            <p14:sldId id="256"/>
          </p14:sldIdLst>
        </p14:section>
        <p14:section name="Sommaire" id="{C6D551B3-4B69-4F75-9B0A-EE2EBB98D5EA}">
          <p14:sldIdLst>
            <p14:sldId id="311"/>
            <p14:sldId id="324"/>
          </p14:sldIdLst>
        </p14:section>
        <p14:section name="Les pelles hydrauliques" id="{22354AA3-C16B-4847-B3A6-E987A005612D}">
          <p14:sldIdLst>
            <p14:sldId id="258"/>
            <p14:sldId id="308"/>
            <p14:sldId id="322"/>
          </p14:sldIdLst>
        </p14:section>
        <p14:section name="Le système hydraulique" id="{FFCCBC56-AB31-4BF2-A3DC-31D1959CC7E1}">
          <p14:sldIdLst>
            <p14:sldId id="314"/>
            <p14:sldId id="318"/>
            <p14:sldId id="315"/>
            <p14:sldId id="316"/>
            <p14:sldId id="317"/>
            <p14:sldId id="320"/>
            <p14:sldId id="323"/>
          </p14:sldIdLst>
        </p14:section>
        <p14:section name="Amélioration de la maintenance" id="{36396D4F-3BA3-4828-AE5A-D45B07DE64E0}">
          <p14:sldIdLst>
            <p14:sldId id="310"/>
            <p14:sldId id="283"/>
            <p14:sldId id="295"/>
            <p14:sldId id="296"/>
            <p14:sldId id="297"/>
            <p14:sldId id="284"/>
            <p14:sldId id="313"/>
            <p14:sldId id="286"/>
            <p14:sldId id="303"/>
          </p14:sldIdLst>
        </p14:section>
        <p14:section name="Conclusion générale" id="{A3CDAF91-BAA4-4C3C-B142-95F6B8255438}">
          <p14:sldIdLst>
            <p14:sldId id="304"/>
          </p14:sldIdLst>
        </p14:section>
        <p14:section name="Fin" id="{FB44B861-6A3A-49FF-A96B-997B289D612C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F50"/>
    <a:srgbClr val="DE9400"/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46F890A9-2807-4EBB-B81D-B2AA78EC7F3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1V>
      <a:tcStyle>
        <a:tcBdr/>
        <a:fill>
          <a:solidFill>
            <a:srgbClr val="D2DEE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AEFF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91EBBBCC-DAD2-459C-BE2E-F6DE35CF9A2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1V>
      <a:tcStyle>
        <a:tcBdr/>
        <a:fill>
          <a:solidFill>
            <a:srgbClr val="E1E1E1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0F0F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Row>
  </a:tblStyle>
  <a:tblStyle styleId="{5202B0CA-FC54-4496-8BCA-5EF66A818D2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1V>
      <a:tcStyle>
        <a:tcBdr/>
        <a:fill>
          <a:solidFill>
            <a:srgbClr val="CBCBCB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7E7E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86679" autoAdjust="0"/>
  </p:normalViewPr>
  <p:slideViewPr>
    <p:cSldViewPr snapToGrid="0">
      <p:cViewPr varScale="1">
        <p:scale>
          <a:sx n="63" d="100"/>
          <a:sy n="63" d="100"/>
        </p:scale>
        <p:origin x="912" y="78"/>
      </p:cViewPr>
      <p:guideLst>
        <p:guide pos="3864"/>
        <p:guide orient="horz" pos="2544"/>
        <p:guide orient="horz" pos="15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\.oracle_jre_usage\Documents\PFE\Pareto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Preto!$C$8:$C$15</cx:f>
        <cx:lvl ptCount="8">
          <cx:pt idx="0">Pompe pilote</cx:pt>
          <cx:pt idx="1">Distrubiteur</cx:pt>
          <cx:pt idx="2">Vérins</cx:pt>
          <cx:pt idx="3">Pompes Principales</cx:pt>
          <cx:pt idx="4">Barbotins</cx:pt>
          <cx:pt idx="5">Manettes</cx:pt>
          <cx:pt idx="6">Filtres</cx:pt>
          <cx:pt idx="7">Moteur d'orientation</cx:pt>
        </cx:lvl>
      </cx:strDim>
      <cx:numDim type="val">
        <cx:f>Preto!$D$8:$D$15</cx:f>
        <cx:lvl ptCount="8" formatCode="General">
          <cx:pt idx="0">18</cx:pt>
          <cx:pt idx="1">18</cx:pt>
          <cx:pt idx="2">12</cx:pt>
          <cx:pt idx="3">9</cx:pt>
          <cx:pt idx="4">6</cx:pt>
          <cx:pt idx="5">4</cx:pt>
          <cx:pt idx="6">4</cx:pt>
          <cx:pt idx="7">3</cx:pt>
        </cx:lvl>
      </cx:numDim>
    </cx:data>
  </cx:chartData>
  <cx:chart>
    <cx:plotArea>
      <cx:plotAreaRegion>
        <cx:series layoutId="clusteredColumn" uniqueId="{79FCFBE1-9A60-4145-A7DD-51548FA0663F}">
          <cx:tx>
            <cx:txData>
              <cx:f>Preto!$D$7</cx:f>
              <cx:v>Criticité</cx:v>
            </cx:txData>
          </cx:tx>
          <cx:spPr>
            <a:solidFill>
              <a:schemeClr val="accent2"/>
            </a:solidFill>
          </cx:spPr>
          <cx:dataId val="0"/>
          <cx:layoutPr>
            <cx:aggregation/>
          </cx:layoutPr>
          <cx:axisId val="1"/>
        </cx:series>
        <cx:series layoutId="paretoLine" ownerIdx="0" uniqueId="{22BBE272-F7DF-48AA-9329-462F5523D2B2}">
          <cx:spPr>
            <a:ln w="41275">
              <a:solidFill>
                <a:srgbClr val="DE9400"/>
              </a:solidFill>
            </a:ln>
          </cx:spPr>
          <cx:axisId val="2"/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>
                    <a:solidFill>
                      <a:schemeClr val="tx1"/>
                    </a:solidFill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Composants Hydrauliques</a:t>
                </a:r>
              </a:p>
            </cx:rich>
          </cx:tx>
        </cx:title>
        <cx:tickLabels/>
        <cx:txPr>
          <a:bodyPr spcFirstLastPara="1" vertOverflow="ellipsis" wrap="square" lIns="0" tIns="0" rIns="0" bIns="0" anchor="ctr" anchorCtr="1"/>
          <a:lstStyle/>
          <a:p>
            <a:pPr>
              <a:defRPr lang="en-US" sz="900" b="0" i="0" u="none" strike="noStrike" baseline="0">
                <a:solidFill>
                  <a:schemeClr val="tx1"/>
                </a:solidFill>
                <a:latin typeface="Trebuchet MS" panose="020B0603020202020204"/>
              </a:defRPr>
            </a:pPr>
            <a:endParaRPr lang="en-US">
              <a:solidFill>
                <a:schemeClr val="tx1"/>
              </a:solidFill>
            </a:endParaRPr>
          </a:p>
        </cx:txPr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>
                    <a:solidFill>
                      <a:schemeClr val="tx1"/>
                    </a:solidFill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Indice de criticité</a:t>
                </a:r>
              </a:p>
            </cx:rich>
          </cx:tx>
        </cx:title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>
                <a:solidFill>
                  <a:schemeClr val="tx1"/>
                </a:solidFill>
              </a:defRPr>
            </a:pPr>
            <a:endParaRPr lang="en-US">
              <a:solidFill>
                <a:schemeClr val="tx1"/>
              </a:solidFill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wrap="square" lIns="0" tIns="0" rIns="0" bIns="0" anchor="ctr" anchorCtr="1"/>
          <a:lstStyle/>
          <a:p>
            <a:pPr>
              <a:defRPr>
                <a:solidFill>
                  <a:schemeClr val="tx1"/>
                </a:solidFill>
              </a:defRPr>
            </a:pPr>
            <a:endParaRPr lang="en-US">
              <a:solidFill>
                <a:schemeClr val="tx1"/>
              </a:solidFill>
            </a:endParaRPr>
          </a:p>
        </cx:txPr>
      </cx:axis>
    </cx:plotArea>
    <cx:legend pos="t" align="ctr" overlay="0">
      <cx:txPr>
        <a:bodyPr spcFirstLastPara="1" vertOverflow="ellipsis" wrap="square" lIns="0" tIns="0" rIns="0" bIns="0" anchor="ctr" anchorCtr="1"/>
        <a:lstStyle/>
        <a:p>
          <a:pPr>
            <a:defRPr>
              <a:solidFill>
                <a:schemeClr val="tx1"/>
              </a:solidFill>
            </a:defRPr>
          </a:pPr>
          <a:endParaRPr lang="en-US">
            <a:solidFill>
              <a:schemeClr val="tx1"/>
            </a:solidFill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50FC4-5DB0-413A-93C4-E30D3A486F0E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BC7A11E0-CCFE-46CD-84B7-BA003EFD7D13}">
      <dgm:prSet custT="1"/>
      <dgm:spPr/>
      <dgm:t>
        <a:bodyPr/>
        <a:lstStyle/>
        <a:p>
          <a:pPr rtl="0"/>
          <a:r>
            <a:rPr lang="fr-FR" sz="1600" dirty="0" smtClean="0">
              <a:latin typeface="Comic Sans MS" panose="030F0702030302020204" pitchFamily="66" charset="0"/>
            </a:rPr>
            <a:t>Maintenance</a:t>
          </a:r>
          <a:endParaRPr lang="en-US" sz="1600" dirty="0">
            <a:latin typeface="Comic Sans MS" panose="030F0702030302020204" pitchFamily="66" charset="0"/>
          </a:endParaRPr>
        </a:p>
      </dgm:t>
    </dgm:pt>
    <dgm:pt modelId="{A697CA89-6373-4A78-9679-48EC3B96C434}" type="parTrans" cxnId="{5DB783A0-8677-4704-B446-F6E9429F4FE7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978DF65D-9B32-43FA-9232-94DE595A890D}" type="sibTrans" cxnId="{5DB783A0-8677-4704-B446-F6E9429F4FE7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4A289C3A-5F60-4217-958A-2A5068D3A775}">
      <dgm:prSet custT="1"/>
      <dgm:spPr/>
      <dgm:t>
        <a:bodyPr/>
        <a:lstStyle/>
        <a:p>
          <a:pPr rtl="0"/>
          <a:r>
            <a:rPr lang="fr-FR" sz="1600" dirty="0" smtClean="0">
              <a:latin typeface="Comic Sans MS" panose="030F0702030302020204" pitchFamily="66" charset="0"/>
            </a:rPr>
            <a:t>Maintenance Préventive</a:t>
          </a:r>
          <a:endParaRPr lang="en-US" sz="1600" dirty="0">
            <a:latin typeface="Comic Sans MS" panose="030F0702030302020204" pitchFamily="66" charset="0"/>
          </a:endParaRPr>
        </a:p>
      </dgm:t>
    </dgm:pt>
    <dgm:pt modelId="{5F5C5035-6936-4107-94A7-61144EAA9069}" type="parTrans" cxnId="{F3C92E74-6B4F-470C-8714-45B76681873C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0F00ED88-A5C8-4A95-9F14-CBEA05771A4E}" type="sibTrans" cxnId="{F3C92E74-6B4F-470C-8714-45B76681873C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4D97E4D8-A349-4854-AE05-66E466FACBDE}">
      <dgm:prSet custT="1"/>
      <dgm:spPr/>
      <dgm:t>
        <a:bodyPr/>
        <a:lstStyle/>
        <a:p>
          <a:pPr rtl="0"/>
          <a:r>
            <a:rPr lang="fr-FR" sz="1600" smtClean="0">
              <a:latin typeface="Comic Sans MS" panose="030F0702030302020204" pitchFamily="66" charset="0"/>
            </a:rPr>
            <a:t>Maintenance Systématique</a:t>
          </a:r>
          <a:endParaRPr lang="en-US" sz="1600">
            <a:latin typeface="Comic Sans MS" panose="030F0702030302020204" pitchFamily="66" charset="0"/>
          </a:endParaRPr>
        </a:p>
      </dgm:t>
    </dgm:pt>
    <dgm:pt modelId="{43757AF7-DFA3-4AB0-A8A9-B827D4956325}" type="parTrans" cxnId="{59C93E5B-E029-4682-B3BB-52096F0FDEE7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BAAC65F6-BF75-49F2-B6B3-5CF1A0FA32FA}" type="sibTrans" cxnId="{59C93E5B-E029-4682-B3BB-52096F0FDEE7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66DA1309-5155-4964-9B69-07ED4918C679}">
      <dgm:prSet custT="1"/>
      <dgm:spPr/>
      <dgm:t>
        <a:bodyPr/>
        <a:lstStyle/>
        <a:p>
          <a:pPr rtl="0"/>
          <a:r>
            <a:rPr lang="fr-FR" sz="1600" dirty="0" smtClean="0">
              <a:latin typeface="Comic Sans MS" panose="030F0702030302020204" pitchFamily="66" charset="0"/>
            </a:rPr>
            <a:t>Maintenance Conditionnelle</a:t>
          </a:r>
          <a:endParaRPr lang="en-US" sz="1600" dirty="0">
            <a:latin typeface="Comic Sans MS" panose="030F0702030302020204" pitchFamily="66" charset="0"/>
          </a:endParaRPr>
        </a:p>
      </dgm:t>
    </dgm:pt>
    <dgm:pt modelId="{3F5F5523-39EE-4B6D-9722-72DAF9A72317}" type="parTrans" cxnId="{A8E71A76-ECE5-400A-959A-AA947671EA3B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92A54D89-D90E-402C-B727-19867BD76C8B}" type="sibTrans" cxnId="{A8E71A76-ECE5-400A-959A-AA947671EA3B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10DB309D-D74D-4A26-9956-9C27A8ECC27B}">
      <dgm:prSet custT="1"/>
      <dgm:spPr/>
      <dgm:t>
        <a:bodyPr/>
        <a:lstStyle/>
        <a:p>
          <a:pPr rtl="0"/>
          <a:r>
            <a:rPr lang="fr-FR" sz="1600" smtClean="0">
              <a:latin typeface="Comic Sans MS" panose="030F0702030302020204" pitchFamily="66" charset="0"/>
            </a:rPr>
            <a:t>Maintenance Corrective</a:t>
          </a:r>
          <a:endParaRPr lang="en-US" sz="1600">
            <a:latin typeface="Comic Sans MS" panose="030F0702030302020204" pitchFamily="66" charset="0"/>
          </a:endParaRPr>
        </a:p>
      </dgm:t>
    </dgm:pt>
    <dgm:pt modelId="{4F198C9F-25C0-40B2-BC02-E60B8DEA9A38}" type="parTrans" cxnId="{578D281A-64B9-4321-852D-0140861AE0AC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F50DD5C5-A99F-4E04-82F7-96F83F0D4313}" type="sibTrans" cxnId="{578D281A-64B9-4321-852D-0140861AE0AC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0CC0FFD2-0F25-4CF8-A9EB-95416D32B14B}">
      <dgm:prSet custT="1"/>
      <dgm:spPr/>
      <dgm:t>
        <a:bodyPr/>
        <a:lstStyle/>
        <a:p>
          <a:pPr rtl="0"/>
          <a:r>
            <a:rPr lang="fr-FR" sz="1600" smtClean="0">
              <a:latin typeface="Comic Sans MS" panose="030F0702030302020204" pitchFamily="66" charset="0"/>
            </a:rPr>
            <a:t>Maintenance Palliative</a:t>
          </a:r>
          <a:endParaRPr lang="en-US" sz="1600">
            <a:latin typeface="Comic Sans MS" panose="030F0702030302020204" pitchFamily="66" charset="0"/>
          </a:endParaRPr>
        </a:p>
      </dgm:t>
    </dgm:pt>
    <dgm:pt modelId="{17562CCE-E59F-42DA-B786-AC069411FF42}" type="parTrans" cxnId="{F842E25B-B793-4798-9A41-964AD289CD8E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606DE662-58D7-46A8-8893-99EFEF88B39F}" type="sibTrans" cxnId="{F842E25B-B793-4798-9A41-964AD289CD8E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FB8B49D9-C72A-4730-8FCC-D40B0AD8D6C9}">
      <dgm:prSet custT="1"/>
      <dgm:spPr/>
      <dgm:t>
        <a:bodyPr/>
        <a:lstStyle/>
        <a:p>
          <a:pPr rtl="0"/>
          <a:r>
            <a:rPr lang="fr-FR" sz="1600" smtClean="0">
              <a:latin typeface="Comic Sans MS" panose="030F0702030302020204" pitchFamily="66" charset="0"/>
            </a:rPr>
            <a:t>Maintenance Curative</a:t>
          </a:r>
          <a:endParaRPr lang="en-US" sz="1600">
            <a:latin typeface="Comic Sans MS" panose="030F0702030302020204" pitchFamily="66" charset="0"/>
          </a:endParaRPr>
        </a:p>
      </dgm:t>
    </dgm:pt>
    <dgm:pt modelId="{02AE0183-7883-420E-B544-C07EFC0BA145}" type="parTrans" cxnId="{1B5FA938-5862-448F-844F-6971F6FD9760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E68F72FD-3CDA-455D-9B92-4BBA9DC96DCC}" type="sibTrans" cxnId="{1B5FA938-5862-448F-844F-6971F6FD9760}">
      <dgm:prSet/>
      <dgm:spPr/>
      <dgm:t>
        <a:bodyPr/>
        <a:lstStyle/>
        <a:p>
          <a:endParaRPr lang="en-US" sz="1600">
            <a:latin typeface="Comic Sans MS" panose="030F0702030302020204" pitchFamily="66" charset="0"/>
          </a:endParaRPr>
        </a:p>
      </dgm:t>
    </dgm:pt>
    <dgm:pt modelId="{79E96EBC-86D8-4892-8A23-75D3C2A2D31E}" type="pres">
      <dgm:prSet presAssocID="{80D50FC4-5DB0-413A-93C4-E30D3A486F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E3478F-DE9E-4368-A4BD-8CD4C36EC4C4}" type="pres">
      <dgm:prSet presAssocID="{BC7A11E0-CCFE-46CD-84B7-BA003EFD7D13}" presName="hierRoot1" presStyleCnt="0">
        <dgm:presLayoutVars>
          <dgm:hierBranch val="init"/>
        </dgm:presLayoutVars>
      </dgm:prSet>
      <dgm:spPr/>
    </dgm:pt>
    <dgm:pt modelId="{F884BE4B-92FB-4467-90B0-5684252D36C9}" type="pres">
      <dgm:prSet presAssocID="{BC7A11E0-CCFE-46CD-84B7-BA003EFD7D13}" presName="rootComposite1" presStyleCnt="0"/>
      <dgm:spPr/>
    </dgm:pt>
    <dgm:pt modelId="{B8635DB3-296D-4E2B-8E24-54A0BD7D13B1}" type="pres">
      <dgm:prSet presAssocID="{BC7A11E0-CCFE-46CD-84B7-BA003EFD7D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4E17AF-68E0-4D46-977E-60F2E29B8DAA}" type="pres">
      <dgm:prSet presAssocID="{BC7A11E0-CCFE-46CD-84B7-BA003EFD7D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9C8E2D-462F-416B-926C-7CCE19BB3C7A}" type="pres">
      <dgm:prSet presAssocID="{BC7A11E0-CCFE-46CD-84B7-BA003EFD7D13}" presName="hierChild2" presStyleCnt="0"/>
      <dgm:spPr/>
    </dgm:pt>
    <dgm:pt modelId="{CD0C0BA6-2552-43E6-BF80-F17FAB5BA5FA}" type="pres">
      <dgm:prSet presAssocID="{5F5C5035-6936-4107-94A7-61144EAA906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FE882C8-AC37-4C35-86EC-14AC4ACF9867}" type="pres">
      <dgm:prSet presAssocID="{4A289C3A-5F60-4217-958A-2A5068D3A775}" presName="hierRoot2" presStyleCnt="0">
        <dgm:presLayoutVars>
          <dgm:hierBranch val="hang"/>
        </dgm:presLayoutVars>
      </dgm:prSet>
      <dgm:spPr/>
    </dgm:pt>
    <dgm:pt modelId="{35017CDD-A8F8-4E48-B42D-C1C565A931DD}" type="pres">
      <dgm:prSet presAssocID="{4A289C3A-5F60-4217-958A-2A5068D3A775}" presName="rootComposite" presStyleCnt="0"/>
      <dgm:spPr/>
    </dgm:pt>
    <dgm:pt modelId="{B318A384-2794-489E-927E-1599E445F877}" type="pres">
      <dgm:prSet presAssocID="{4A289C3A-5F60-4217-958A-2A5068D3A77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56938-C5E9-43EA-ADA1-D87EAD6CB844}" type="pres">
      <dgm:prSet presAssocID="{4A289C3A-5F60-4217-958A-2A5068D3A775}" presName="rootConnector" presStyleLbl="node2" presStyleIdx="0" presStyleCnt="2"/>
      <dgm:spPr/>
      <dgm:t>
        <a:bodyPr/>
        <a:lstStyle/>
        <a:p>
          <a:endParaRPr lang="en-US"/>
        </a:p>
      </dgm:t>
    </dgm:pt>
    <dgm:pt modelId="{E711A063-68AE-4536-BD2E-6CFBA02A2EF2}" type="pres">
      <dgm:prSet presAssocID="{4A289C3A-5F60-4217-958A-2A5068D3A775}" presName="hierChild4" presStyleCnt="0"/>
      <dgm:spPr/>
    </dgm:pt>
    <dgm:pt modelId="{1BA9AE20-FB90-401B-BD7C-2F05E20551A1}" type="pres">
      <dgm:prSet presAssocID="{43757AF7-DFA3-4AB0-A8A9-B827D4956325}" presName="Name48" presStyleLbl="parChTrans1D3" presStyleIdx="0" presStyleCnt="4"/>
      <dgm:spPr/>
      <dgm:t>
        <a:bodyPr/>
        <a:lstStyle/>
        <a:p>
          <a:endParaRPr lang="en-US"/>
        </a:p>
      </dgm:t>
    </dgm:pt>
    <dgm:pt modelId="{E8991D75-79C8-42C4-BBC8-B22691C368E9}" type="pres">
      <dgm:prSet presAssocID="{4D97E4D8-A349-4854-AE05-66E466FACBDE}" presName="hierRoot2" presStyleCnt="0">
        <dgm:presLayoutVars>
          <dgm:hierBranch val="init"/>
        </dgm:presLayoutVars>
      </dgm:prSet>
      <dgm:spPr/>
    </dgm:pt>
    <dgm:pt modelId="{A536C751-8E57-4E4E-88AD-82B0AE412368}" type="pres">
      <dgm:prSet presAssocID="{4D97E4D8-A349-4854-AE05-66E466FACBDE}" presName="rootComposite" presStyleCnt="0"/>
      <dgm:spPr/>
    </dgm:pt>
    <dgm:pt modelId="{473EA69F-467C-4D08-BD79-B65C978818B8}" type="pres">
      <dgm:prSet presAssocID="{4D97E4D8-A349-4854-AE05-66E466FACBDE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05120-7CEC-42B0-9B5E-816F56A23BA6}" type="pres">
      <dgm:prSet presAssocID="{4D97E4D8-A349-4854-AE05-66E466FACBDE}" presName="rootConnector" presStyleLbl="node3" presStyleIdx="0" presStyleCnt="4"/>
      <dgm:spPr/>
      <dgm:t>
        <a:bodyPr/>
        <a:lstStyle/>
        <a:p>
          <a:endParaRPr lang="en-US"/>
        </a:p>
      </dgm:t>
    </dgm:pt>
    <dgm:pt modelId="{17612A0A-4C6B-48CB-9553-B4664DC02369}" type="pres">
      <dgm:prSet presAssocID="{4D97E4D8-A349-4854-AE05-66E466FACBDE}" presName="hierChild4" presStyleCnt="0"/>
      <dgm:spPr/>
    </dgm:pt>
    <dgm:pt modelId="{68189E45-7CC0-4CC7-87CF-CA2E8D384CDB}" type="pres">
      <dgm:prSet presAssocID="{4D97E4D8-A349-4854-AE05-66E466FACBDE}" presName="hierChild5" presStyleCnt="0"/>
      <dgm:spPr/>
    </dgm:pt>
    <dgm:pt modelId="{35B31A58-EDE1-473D-82D6-B5E7D64E027E}" type="pres">
      <dgm:prSet presAssocID="{3F5F5523-39EE-4B6D-9722-72DAF9A72317}" presName="Name48" presStyleLbl="parChTrans1D3" presStyleIdx="1" presStyleCnt="4"/>
      <dgm:spPr/>
      <dgm:t>
        <a:bodyPr/>
        <a:lstStyle/>
        <a:p>
          <a:endParaRPr lang="en-US"/>
        </a:p>
      </dgm:t>
    </dgm:pt>
    <dgm:pt modelId="{9A61E822-0A00-47EB-8282-7C51A52C237B}" type="pres">
      <dgm:prSet presAssocID="{66DA1309-5155-4964-9B69-07ED4918C679}" presName="hierRoot2" presStyleCnt="0">
        <dgm:presLayoutVars>
          <dgm:hierBranch val="init"/>
        </dgm:presLayoutVars>
      </dgm:prSet>
      <dgm:spPr/>
    </dgm:pt>
    <dgm:pt modelId="{2FDD02A1-11DD-401E-A66F-1CB71EF05C1A}" type="pres">
      <dgm:prSet presAssocID="{66DA1309-5155-4964-9B69-07ED4918C679}" presName="rootComposite" presStyleCnt="0"/>
      <dgm:spPr/>
    </dgm:pt>
    <dgm:pt modelId="{BFC7EFD1-9130-442C-8418-21A5BF06F0C1}" type="pres">
      <dgm:prSet presAssocID="{66DA1309-5155-4964-9B69-07ED4918C679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C1EE7-9BA2-4521-9BB0-28F43BBEFB39}" type="pres">
      <dgm:prSet presAssocID="{66DA1309-5155-4964-9B69-07ED4918C679}" presName="rootConnector" presStyleLbl="node3" presStyleIdx="1" presStyleCnt="4"/>
      <dgm:spPr/>
      <dgm:t>
        <a:bodyPr/>
        <a:lstStyle/>
        <a:p>
          <a:endParaRPr lang="en-US"/>
        </a:p>
      </dgm:t>
    </dgm:pt>
    <dgm:pt modelId="{DCB8A3AB-B505-407F-84E9-8207B6DCBF6F}" type="pres">
      <dgm:prSet presAssocID="{66DA1309-5155-4964-9B69-07ED4918C679}" presName="hierChild4" presStyleCnt="0"/>
      <dgm:spPr/>
    </dgm:pt>
    <dgm:pt modelId="{E742A7ED-359E-4DA4-A9E0-0ED58FCD0C98}" type="pres">
      <dgm:prSet presAssocID="{66DA1309-5155-4964-9B69-07ED4918C679}" presName="hierChild5" presStyleCnt="0"/>
      <dgm:spPr/>
    </dgm:pt>
    <dgm:pt modelId="{132530AE-9E41-4342-B2B1-266EF7B5ABD9}" type="pres">
      <dgm:prSet presAssocID="{4A289C3A-5F60-4217-958A-2A5068D3A775}" presName="hierChild5" presStyleCnt="0"/>
      <dgm:spPr/>
    </dgm:pt>
    <dgm:pt modelId="{4B237744-49FF-4CCD-A4F8-7391E8B21601}" type="pres">
      <dgm:prSet presAssocID="{4F198C9F-25C0-40B2-BC02-E60B8DEA9A3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B1CF721-049E-4E1F-920F-7CD3473C1A02}" type="pres">
      <dgm:prSet presAssocID="{10DB309D-D74D-4A26-9956-9C27A8ECC27B}" presName="hierRoot2" presStyleCnt="0">
        <dgm:presLayoutVars>
          <dgm:hierBranch val="hang"/>
        </dgm:presLayoutVars>
      </dgm:prSet>
      <dgm:spPr/>
    </dgm:pt>
    <dgm:pt modelId="{C319111C-4148-4F0D-AD08-33C365F1CC51}" type="pres">
      <dgm:prSet presAssocID="{10DB309D-D74D-4A26-9956-9C27A8ECC27B}" presName="rootComposite" presStyleCnt="0"/>
      <dgm:spPr/>
    </dgm:pt>
    <dgm:pt modelId="{19B6385E-23B9-4745-B6FC-65FB596298CB}" type="pres">
      <dgm:prSet presAssocID="{10DB309D-D74D-4A26-9956-9C27A8ECC27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4D900-9028-44CD-A74A-34F32E685971}" type="pres">
      <dgm:prSet presAssocID="{10DB309D-D74D-4A26-9956-9C27A8ECC27B}" presName="rootConnector" presStyleLbl="node2" presStyleIdx="1" presStyleCnt="2"/>
      <dgm:spPr/>
      <dgm:t>
        <a:bodyPr/>
        <a:lstStyle/>
        <a:p>
          <a:endParaRPr lang="en-US"/>
        </a:p>
      </dgm:t>
    </dgm:pt>
    <dgm:pt modelId="{F196613C-7A1A-4477-9360-0B36B6A93C0C}" type="pres">
      <dgm:prSet presAssocID="{10DB309D-D74D-4A26-9956-9C27A8ECC27B}" presName="hierChild4" presStyleCnt="0"/>
      <dgm:spPr/>
    </dgm:pt>
    <dgm:pt modelId="{15008A76-F739-431D-A9AB-3D124AC57FCA}" type="pres">
      <dgm:prSet presAssocID="{17562CCE-E59F-42DA-B786-AC069411FF42}" presName="Name48" presStyleLbl="parChTrans1D3" presStyleIdx="2" presStyleCnt="4"/>
      <dgm:spPr/>
      <dgm:t>
        <a:bodyPr/>
        <a:lstStyle/>
        <a:p>
          <a:endParaRPr lang="en-US"/>
        </a:p>
      </dgm:t>
    </dgm:pt>
    <dgm:pt modelId="{BDD6643F-DEA2-4CBF-96F6-34ECA2E70A49}" type="pres">
      <dgm:prSet presAssocID="{0CC0FFD2-0F25-4CF8-A9EB-95416D32B14B}" presName="hierRoot2" presStyleCnt="0">
        <dgm:presLayoutVars>
          <dgm:hierBranch val="init"/>
        </dgm:presLayoutVars>
      </dgm:prSet>
      <dgm:spPr/>
    </dgm:pt>
    <dgm:pt modelId="{45F4E5A5-4DFF-4A3D-830C-D9CC149EBD8B}" type="pres">
      <dgm:prSet presAssocID="{0CC0FFD2-0F25-4CF8-A9EB-95416D32B14B}" presName="rootComposite" presStyleCnt="0"/>
      <dgm:spPr/>
    </dgm:pt>
    <dgm:pt modelId="{B5D4DF7C-1BAF-4274-8E33-89A14247A9FE}" type="pres">
      <dgm:prSet presAssocID="{0CC0FFD2-0F25-4CF8-A9EB-95416D32B14B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B1C50-B80B-4F61-B59C-976EBD7EC462}" type="pres">
      <dgm:prSet presAssocID="{0CC0FFD2-0F25-4CF8-A9EB-95416D32B14B}" presName="rootConnector" presStyleLbl="node3" presStyleIdx="2" presStyleCnt="4"/>
      <dgm:spPr/>
      <dgm:t>
        <a:bodyPr/>
        <a:lstStyle/>
        <a:p>
          <a:endParaRPr lang="en-US"/>
        </a:p>
      </dgm:t>
    </dgm:pt>
    <dgm:pt modelId="{EEDD541E-39C5-488B-90B5-8905701B0D4F}" type="pres">
      <dgm:prSet presAssocID="{0CC0FFD2-0F25-4CF8-A9EB-95416D32B14B}" presName="hierChild4" presStyleCnt="0"/>
      <dgm:spPr/>
    </dgm:pt>
    <dgm:pt modelId="{C526B8C5-E481-43D6-8D17-FA73CF1F5F36}" type="pres">
      <dgm:prSet presAssocID="{0CC0FFD2-0F25-4CF8-A9EB-95416D32B14B}" presName="hierChild5" presStyleCnt="0"/>
      <dgm:spPr/>
    </dgm:pt>
    <dgm:pt modelId="{A7AFE12F-7F6E-4098-80F3-ACDDBC8DFF27}" type="pres">
      <dgm:prSet presAssocID="{02AE0183-7883-420E-B544-C07EFC0BA145}" presName="Name48" presStyleLbl="parChTrans1D3" presStyleIdx="3" presStyleCnt="4"/>
      <dgm:spPr/>
      <dgm:t>
        <a:bodyPr/>
        <a:lstStyle/>
        <a:p>
          <a:endParaRPr lang="en-US"/>
        </a:p>
      </dgm:t>
    </dgm:pt>
    <dgm:pt modelId="{7280964E-6809-41E5-927A-C46516205703}" type="pres">
      <dgm:prSet presAssocID="{FB8B49D9-C72A-4730-8FCC-D40B0AD8D6C9}" presName="hierRoot2" presStyleCnt="0">
        <dgm:presLayoutVars>
          <dgm:hierBranch val="init"/>
        </dgm:presLayoutVars>
      </dgm:prSet>
      <dgm:spPr/>
    </dgm:pt>
    <dgm:pt modelId="{10FB7A63-FB43-419F-AFED-CBFA77A5B1B6}" type="pres">
      <dgm:prSet presAssocID="{FB8B49D9-C72A-4730-8FCC-D40B0AD8D6C9}" presName="rootComposite" presStyleCnt="0"/>
      <dgm:spPr/>
    </dgm:pt>
    <dgm:pt modelId="{C45E419A-15F2-4CD3-8A03-9B0E9A340A55}" type="pres">
      <dgm:prSet presAssocID="{FB8B49D9-C72A-4730-8FCC-D40B0AD8D6C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F2392A-CA40-4962-87B0-C3622A0BEA7D}" type="pres">
      <dgm:prSet presAssocID="{FB8B49D9-C72A-4730-8FCC-D40B0AD8D6C9}" presName="rootConnector" presStyleLbl="node3" presStyleIdx="3" presStyleCnt="4"/>
      <dgm:spPr/>
      <dgm:t>
        <a:bodyPr/>
        <a:lstStyle/>
        <a:p>
          <a:endParaRPr lang="en-US"/>
        </a:p>
      </dgm:t>
    </dgm:pt>
    <dgm:pt modelId="{2FAA07DD-2D82-420B-B4A3-7E0025D12093}" type="pres">
      <dgm:prSet presAssocID="{FB8B49D9-C72A-4730-8FCC-D40B0AD8D6C9}" presName="hierChild4" presStyleCnt="0"/>
      <dgm:spPr/>
    </dgm:pt>
    <dgm:pt modelId="{87B43C3E-15A2-4A54-A2AE-FC14CA658CCC}" type="pres">
      <dgm:prSet presAssocID="{FB8B49D9-C72A-4730-8FCC-D40B0AD8D6C9}" presName="hierChild5" presStyleCnt="0"/>
      <dgm:spPr/>
    </dgm:pt>
    <dgm:pt modelId="{765D0DEF-7D39-4692-8A61-349F4FD67E9B}" type="pres">
      <dgm:prSet presAssocID="{10DB309D-D74D-4A26-9956-9C27A8ECC27B}" presName="hierChild5" presStyleCnt="0"/>
      <dgm:spPr/>
    </dgm:pt>
    <dgm:pt modelId="{05585EF6-3879-4CE8-8DF3-8FD0E77658D0}" type="pres">
      <dgm:prSet presAssocID="{BC7A11E0-CCFE-46CD-84B7-BA003EFD7D13}" presName="hierChild3" presStyleCnt="0"/>
      <dgm:spPr/>
    </dgm:pt>
  </dgm:ptLst>
  <dgm:cxnLst>
    <dgm:cxn modelId="{CED6A1E2-31E5-49D8-B37F-CBAED4903E47}" type="presOf" srcId="{0CC0FFD2-0F25-4CF8-A9EB-95416D32B14B}" destId="{3FAB1C50-B80B-4F61-B59C-976EBD7EC462}" srcOrd="1" destOrd="0" presId="urn:microsoft.com/office/officeart/2005/8/layout/orgChart1"/>
    <dgm:cxn modelId="{5DB783A0-8677-4704-B446-F6E9429F4FE7}" srcId="{80D50FC4-5DB0-413A-93C4-E30D3A486F0E}" destId="{BC7A11E0-CCFE-46CD-84B7-BA003EFD7D13}" srcOrd="0" destOrd="0" parTransId="{A697CA89-6373-4A78-9679-48EC3B96C434}" sibTransId="{978DF65D-9B32-43FA-9232-94DE595A890D}"/>
    <dgm:cxn modelId="{2744F203-E625-47F1-993E-5605860F6CF3}" type="presOf" srcId="{BC7A11E0-CCFE-46CD-84B7-BA003EFD7D13}" destId="{0F4E17AF-68E0-4D46-977E-60F2E29B8DAA}" srcOrd="1" destOrd="0" presId="urn:microsoft.com/office/officeart/2005/8/layout/orgChart1"/>
    <dgm:cxn modelId="{8DEAEC53-73A3-4FE5-87C8-AC201D2B5749}" type="presOf" srcId="{FB8B49D9-C72A-4730-8FCC-D40B0AD8D6C9}" destId="{C45E419A-15F2-4CD3-8A03-9B0E9A340A55}" srcOrd="0" destOrd="0" presId="urn:microsoft.com/office/officeart/2005/8/layout/orgChart1"/>
    <dgm:cxn modelId="{B57DB5CB-BD7E-43C9-A1C2-536666B5C97E}" type="presOf" srcId="{66DA1309-5155-4964-9B69-07ED4918C679}" destId="{BFC7EFD1-9130-442C-8418-21A5BF06F0C1}" srcOrd="0" destOrd="0" presId="urn:microsoft.com/office/officeart/2005/8/layout/orgChart1"/>
    <dgm:cxn modelId="{1B5FA938-5862-448F-844F-6971F6FD9760}" srcId="{10DB309D-D74D-4A26-9956-9C27A8ECC27B}" destId="{FB8B49D9-C72A-4730-8FCC-D40B0AD8D6C9}" srcOrd="1" destOrd="0" parTransId="{02AE0183-7883-420E-B544-C07EFC0BA145}" sibTransId="{E68F72FD-3CDA-455D-9B92-4BBA9DC96DCC}"/>
    <dgm:cxn modelId="{FF4F7934-4315-4657-BA99-EF52D91A4481}" type="presOf" srcId="{4D97E4D8-A349-4854-AE05-66E466FACBDE}" destId="{473EA69F-467C-4D08-BD79-B65C978818B8}" srcOrd="0" destOrd="0" presId="urn:microsoft.com/office/officeart/2005/8/layout/orgChart1"/>
    <dgm:cxn modelId="{ABEF994D-B7E3-4B56-B70A-6032485A0D81}" type="presOf" srcId="{5F5C5035-6936-4107-94A7-61144EAA9069}" destId="{CD0C0BA6-2552-43E6-BF80-F17FAB5BA5FA}" srcOrd="0" destOrd="0" presId="urn:microsoft.com/office/officeart/2005/8/layout/orgChart1"/>
    <dgm:cxn modelId="{578D281A-64B9-4321-852D-0140861AE0AC}" srcId="{BC7A11E0-CCFE-46CD-84B7-BA003EFD7D13}" destId="{10DB309D-D74D-4A26-9956-9C27A8ECC27B}" srcOrd="1" destOrd="0" parTransId="{4F198C9F-25C0-40B2-BC02-E60B8DEA9A38}" sibTransId="{F50DD5C5-A99F-4E04-82F7-96F83F0D4313}"/>
    <dgm:cxn modelId="{9B86C8CB-96C8-46D7-95B2-A263D798DAE1}" type="presOf" srcId="{10DB309D-D74D-4A26-9956-9C27A8ECC27B}" destId="{7A84D900-9028-44CD-A74A-34F32E685971}" srcOrd="1" destOrd="0" presId="urn:microsoft.com/office/officeart/2005/8/layout/orgChart1"/>
    <dgm:cxn modelId="{B58A2E4C-7186-40C3-A52B-3AA1A4C11D09}" type="presOf" srcId="{10DB309D-D74D-4A26-9956-9C27A8ECC27B}" destId="{19B6385E-23B9-4745-B6FC-65FB596298CB}" srcOrd="0" destOrd="0" presId="urn:microsoft.com/office/officeart/2005/8/layout/orgChart1"/>
    <dgm:cxn modelId="{EF112014-B985-4F5C-9814-80EF05162955}" type="presOf" srcId="{17562CCE-E59F-42DA-B786-AC069411FF42}" destId="{15008A76-F739-431D-A9AB-3D124AC57FCA}" srcOrd="0" destOrd="0" presId="urn:microsoft.com/office/officeart/2005/8/layout/orgChart1"/>
    <dgm:cxn modelId="{E42BB03E-FB74-4DFD-A944-8B86CCA2587E}" type="presOf" srcId="{66DA1309-5155-4964-9B69-07ED4918C679}" destId="{1B4C1EE7-9BA2-4521-9BB0-28F43BBEFB39}" srcOrd="1" destOrd="0" presId="urn:microsoft.com/office/officeart/2005/8/layout/orgChart1"/>
    <dgm:cxn modelId="{91D05522-CCE2-4263-9A11-B5B1B1C1BD97}" type="presOf" srcId="{FB8B49D9-C72A-4730-8FCC-D40B0AD8D6C9}" destId="{7BF2392A-CA40-4962-87B0-C3622A0BEA7D}" srcOrd="1" destOrd="0" presId="urn:microsoft.com/office/officeart/2005/8/layout/orgChart1"/>
    <dgm:cxn modelId="{D51266DE-042A-462C-8632-53A89629F416}" type="presOf" srcId="{02AE0183-7883-420E-B544-C07EFC0BA145}" destId="{A7AFE12F-7F6E-4098-80F3-ACDDBC8DFF27}" srcOrd="0" destOrd="0" presId="urn:microsoft.com/office/officeart/2005/8/layout/orgChart1"/>
    <dgm:cxn modelId="{59C93E5B-E029-4682-B3BB-52096F0FDEE7}" srcId="{4A289C3A-5F60-4217-958A-2A5068D3A775}" destId="{4D97E4D8-A349-4854-AE05-66E466FACBDE}" srcOrd="0" destOrd="0" parTransId="{43757AF7-DFA3-4AB0-A8A9-B827D4956325}" sibTransId="{BAAC65F6-BF75-49F2-B6B3-5CF1A0FA32FA}"/>
    <dgm:cxn modelId="{EE01D321-D9CA-4396-A926-726E8A604B54}" type="presOf" srcId="{4A289C3A-5F60-4217-958A-2A5068D3A775}" destId="{B318A384-2794-489E-927E-1599E445F877}" srcOrd="0" destOrd="0" presId="urn:microsoft.com/office/officeart/2005/8/layout/orgChart1"/>
    <dgm:cxn modelId="{00750FC3-097E-4296-8BFC-4B69D24979C9}" type="presOf" srcId="{3F5F5523-39EE-4B6D-9722-72DAF9A72317}" destId="{35B31A58-EDE1-473D-82D6-B5E7D64E027E}" srcOrd="0" destOrd="0" presId="urn:microsoft.com/office/officeart/2005/8/layout/orgChart1"/>
    <dgm:cxn modelId="{F842E25B-B793-4798-9A41-964AD289CD8E}" srcId="{10DB309D-D74D-4A26-9956-9C27A8ECC27B}" destId="{0CC0FFD2-0F25-4CF8-A9EB-95416D32B14B}" srcOrd="0" destOrd="0" parTransId="{17562CCE-E59F-42DA-B786-AC069411FF42}" sibTransId="{606DE662-58D7-46A8-8893-99EFEF88B39F}"/>
    <dgm:cxn modelId="{AB7FDF70-5B9D-4680-83F8-42807373400F}" type="presOf" srcId="{4F198C9F-25C0-40B2-BC02-E60B8DEA9A38}" destId="{4B237744-49FF-4CCD-A4F8-7391E8B21601}" srcOrd="0" destOrd="0" presId="urn:microsoft.com/office/officeart/2005/8/layout/orgChart1"/>
    <dgm:cxn modelId="{94C7ADE8-91B2-4742-AC74-B9857091935D}" type="presOf" srcId="{0CC0FFD2-0F25-4CF8-A9EB-95416D32B14B}" destId="{B5D4DF7C-1BAF-4274-8E33-89A14247A9FE}" srcOrd="0" destOrd="0" presId="urn:microsoft.com/office/officeart/2005/8/layout/orgChart1"/>
    <dgm:cxn modelId="{A8E71A76-ECE5-400A-959A-AA947671EA3B}" srcId="{4A289C3A-5F60-4217-958A-2A5068D3A775}" destId="{66DA1309-5155-4964-9B69-07ED4918C679}" srcOrd="1" destOrd="0" parTransId="{3F5F5523-39EE-4B6D-9722-72DAF9A72317}" sibTransId="{92A54D89-D90E-402C-B727-19867BD76C8B}"/>
    <dgm:cxn modelId="{F3C92E74-6B4F-470C-8714-45B76681873C}" srcId="{BC7A11E0-CCFE-46CD-84B7-BA003EFD7D13}" destId="{4A289C3A-5F60-4217-958A-2A5068D3A775}" srcOrd="0" destOrd="0" parTransId="{5F5C5035-6936-4107-94A7-61144EAA9069}" sibTransId="{0F00ED88-A5C8-4A95-9F14-CBEA05771A4E}"/>
    <dgm:cxn modelId="{90DA1956-0B18-4BFE-B983-6428DB1A12F0}" type="presOf" srcId="{BC7A11E0-CCFE-46CD-84B7-BA003EFD7D13}" destId="{B8635DB3-296D-4E2B-8E24-54A0BD7D13B1}" srcOrd="0" destOrd="0" presId="urn:microsoft.com/office/officeart/2005/8/layout/orgChart1"/>
    <dgm:cxn modelId="{84D0C0E5-3697-4541-A97E-019E99FA05EC}" type="presOf" srcId="{4D97E4D8-A349-4854-AE05-66E466FACBDE}" destId="{2C005120-7CEC-42B0-9B5E-816F56A23BA6}" srcOrd="1" destOrd="0" presId="urn:microsoft.com/office/officeart/2005/8/layout/orgChart1"/>
    <dgm:cxn modelId="{FF0C8493-A1FB-4075-B415-09AE093A7358}" type="presOf" srcId="{4A289C3A-5F60-4217-958A-2A5068D3A775}" destId="{EC456938-C5E9-43EA-ADA1-D87EAD6CB844}" srcOrd="1" destOrd="0" presId="urn:microsoft.com/office/officeart/2005/8/layout/orgChart1"/>
    <dgm:cxn modelId="{7AB0555A-1CF8-4E25-9140-30125F6C6A10}" type="presOf" srcId="{43757AF7-DFA3-4AB0-A8A9-B827D4956325}" destId="{1BA9AE20-FB90-401B-BD7C-2F05E20551A1}" srcOrd="0" destOrd="0" presId="urn:microsoft.com/office/officeart/2005/8/layout/orgChart1"/>
    <dgm:cxn modelId="{1FBB4B61-E965-4BA7-847B-3D1E6BDBDB6D}" type="presOf" srcId="{80D50FC4-5DB0-413A-93C4-E30D3A486F0E}" destId="{79E96EBC-86D8-4892-8A23-75D3C2A2D31E}" srcOrd="0" destOrd="0" presId="urn:microsoft.com/office/officeart/2005/8/layout/orgChart1"/>
    <dgm:cxn modelId="{07D7A8A5-D4F0-4769-8383-E130D450298B}" type="presParOf" srcId="{79E96EBC-86D8-4892-8A23-75D3C2A2D31E}" destId="{F6E3478F-DE9E-4368-A4BD-8CD4C36EC4C4}" srcOrd="0" destOrd="0" presId="urn:microsoft.com/office/officeart/2005/8/layout/orgChart1"/>
    <dgm:cxn modelId="{5509EB1C-D7D5-481D-8B19-44D6C9BD9B9F}" type="presParOf" srcId="{F6E3478F-DE9E-4368-A4BD-8CD4C36EC4C4}" destId="{F884BE4B-92FB-4467-90B0-5684252D36C9}" srcOrd="0" destOrd="0" presId="urn:microsoft.com/office/officeart/2005/8/layout/orgChart1"/>
    <dgm:cxn modelId="{F9C76D47-2086-4657-80F4-C5F22C9F9AAC}" type="presParOf" srcId="{F884BE4B-92FB-4467-90B0-5684252D36C9}" destId="{B8635DB3-296D-4E2B-8E24-54A0BD7D13B1}" srcOrd="0" destOrd="0" presId="urn:microsoft.com/office/officeart/2005/8/layout/orgChart1"/>
    <dgm:cxn modelId="{30C0C57B-2EB1-406A-954A-C144C85B0AE6}" type="presParOf" srcId="{F884BE4B-92FB-4467-90B0-5684252D36C9}" destId="{0F4E17AF-68E0-4D46-977E-60F2E29B8DAA}" srcOrd="1" destOrd="0" presId="urn:microsoft.com/office/officeart/2005/8/layout/orgChart1"/>
    <dgm:cxn modelId="{124BE5B8-0B0F-425D-9E27-6A134875BE54}" type="presParOf" srcId="{F6E3478F-DE9E-4368-A4BD-8CD4C36EC4C4}" destId="{9B9C8E2D-462F-416B-926C-7CCE19BB3C7A}" srcOrd="1" destOrd="0" presId="urn:microsoft.com/office/officeart/2005/8/layout/orgChart1"/>
    <dgm:cxn modelId="{BAA1926D-3B45-4266-BDBB-C5BD1A54002C}" type="presParOf" srcId="{9B9C8E2D-462F-416B-926C-7CCE19BB3C7A}" destId="{CD0C0BA6-2552-43E6-BF80-F17FAB5BA5FA}" srcOrd="0" destOrd="0" presId="urn:microsoft.com/office/officeart/2005/8/layout/orgChart1"/>
    <dgm:cxn modelId="{D447625F-79F9-4F7D-9DAC-FC98B80C9226}" type="presParOf" srcId="{9B9C8E2D-462F-416B-926C-7CCE19BB3C7A}" destId="{AFE882C8-AC37-4C35-86EC-14AC4ACF9867}" srcOrd="1" destOrd="0" presId="urn:microsoft.com/office/officeart/2005/8/layout/orgChart1"/>
    <dgm:cxn modelId="{0A772A87-D078-4002-A122-87A3DA482DB5}" type="presParOf" srcId="{AFE882C8-AC37-4C35-86EC-14AC4ACF9867}" destId="{35017CDD-A8F8-4E48-B42D-C1C565A931DD}" srcOrd="0" destOrd="0" presId="urn:microsoft.com/office/officeart/2005/8/layout/orgChart1"/>
    <dgm:cxn modelId="{AA5358E9-46B6-44B3-8E43-7B156DA4DEBA}" type="presParOf" srcId="{35017CDD-A8F8-4E48-B42D-C1C565A931DD}" destId="{B318A384-2794-489E-927E-1599E445F877}" srcOrd="0" destOrd="0" presId="urn:microsoft.com/office/officeart/2005/8/layout/orgChart1"/>
    <dgm:cxn modelId="{DFB11F5C-028B-4C76-9054-ACD6C3CFBC81}" type="presParOf" srcId="{35017CDD-A8F8-4E48-B42D-C1C565A931DD}" destId="{EC456938-C5E9-43EA-ADA1-D87EAD6CB844}" srcOrd="1" destOrd="0" presId="urn:microsoft.com/office/officeart/2005/8/layout/orgChart1"/>
    <dgm:cxn modelId="{7FC9FEE1-AC2E-437A-BD0E-60947F9C2562}" type="presParOf" srcId="{AFE882C8-AC37-4C35-86EC-14AC4ACF9867}" destId="{E711A063-68AE-4536-BD2E-6CFBA02A2EF2}" srcOrd="1" destOrd="0" presId="urn:microsoft.com/office/officeart/2005/8/layout/orgChart1"/>
    <dgm:cxn modelId="{DDB5B0D6-D1A7-4D33-BDB3-061E09502051}" type="presParOf" srcId="{E711A063-68AE-4536-BD2E-6CFBA02A2EF2}" destId="{1BA9AE20-FB90-401B-BD7C-2F05E20551A1}" srcOrd="0" destOrd="0" presId="urn:microsoft.com/office/officeart/2005/8/layout/orgChart1"/>
    <dgm:cxn modelId="{9FB8F66D-8FB6-4C65-A032-4C5314B185D3}" type="presParOf" srcId="{E711A063-68AE-4536-BD2E-6CFBA02A2EF2}" destId="{E8991D75-79C8-42C4-BBC8-B22691C368E9}" srcOrd="1" destOrd="0" presId="urn:microsoft.com/office/officeart/2005/8/layout/orgChart1"/>
    <dgm:cxn modelId="{19B37BC2-218D-4816-925A-92A648F16325}" type="presParOf" srcId="{E8991D75-79C8-42C4-BBC8-B22691C368E9}" destId="{A536C751-8E57-4E4E-88AD-82B0AE412368}" srcOrd="0" destOrd="0" presId="urn:microsoft.com/office/officeart/2005/8/layout/orgChart1"/>
    <dgm:cxn modelId="{B21DD22D-7C81-4CB0-AA77-7A87149B887A}" type="presParOf" srcId="{A536C751-8E57-4E4E-88AD-82B0AE412368}" destId="{473EA69F-467C-4D08-BD79-B65C978818B8}" srcOrd="0" destOrd="0" presId="urn:microsoft.com/office/officeart/2005/8/layout/orgChart1"/>
    <dgm:cxn modelId="{F060FB8C-ED06-4838-9F19-EDDB234B62CB}" type="presParOf" srcId="{A536C751-8E57-4E4E-88AD-82B0AE412368}" destId="{2C005120-7CEC-42B0-9B5E-816F56A23BA6}" srcOrd="1" destOrd="0" presId="urn:microsoft.com/office/officeart/2005/8/layout/orgChart1"/>
    <dgm:cxn modelId="{3D529EB9-FC4F-43E7-B2AE-9250A293EC64}" type="presParOf" srcId="{E8991D75-79C8-42C4-BBC8-B22691C368E9}" destId="{17612A0A-4C6B-48CB-9553-B4664DC02369}" srcOrd="1" destOrd="0" presId="urn:microsoft.com/office/officeart/2005/8/layout/orgChart1"/>
    <dgm:cxn modelId="{02BF5E5A-425F-481B-BE88-5D01DE7952AE}" type="presParOf" srcId="{E8991D75-79C8-42C4-BBC8-B22691C368E9}" destId="{68189E45-7CC0-4CC7-87CF-CA2E8D384CDB}" srcOrd="2" destOrd="0" presId="urn:microsoft.com/office/officeart/2005/8/layout/orgChart1"/>
    <dgm:cxn modelId="{C17766E9-900D-4C33-8569-C60542482D37}" type="presParOf" srcId="{E711A063-68AE-4536-BD2E-6CFBA02A2EF2}" destId="{35B31A58-EDE1-473D-82D6-B5E7D64E027E}" srcOrd="2" destOrd="0" presId="urn:microsoft.com/office/officeart/2005/8/layout/orgChart1"/>
    <dgm:cxn modelId="{6F271C64-D838-455C-AA77-8A23BFD70D1B}" type="presParOf" srcId="{E711A063-68AE-4536-BD2E-6CFBA02A2EF2}" destId="{9A61E822-0A00-47EB-8282-7C51A52C237B}" srcOrd="3" destOrd="0" presId="urn:microsoft.com/office/officeart/2005/8/layout/orgChart1"/>
    <dgm:cxn modelId="{7712419D-16C7-4C7A-BBB4-80C53CFF8F14}" type="presParOf" srcId="{9A61E822-0A00-47EB-8282-7C51A52C237B}" destId="{2FDD02A1-11DD-401E-A66F-1CB71EF05C1A}" srcOrd="0" destOrd="0" presId="urn:microsoft.com/office/officeart/2005/8/layout/orgChart1"/>
    <dgm:cxn modelId="{F6B8F8F3-BB40-4D55-8384-6A8CF5D94977}" type="presParOf" srcId="{2FDD02A1-11DD-401E-A66F-1CB71EF05C1A}" destId="{BFC7EFD1-9130-442C-8418-21A5BF06F0C1}" srcOrd="0" destOrd="0" presId="urn:microsoft.com/office/officeart/2005/8/layout/orgChart1"/>
    <dgm:cxn modelId="{FE08C247-624D-4CF0-9BE2-6BB2C5A21767}" type="presParOf" srcId="{2FDD02A1-11DD-401E-A66F-1CB71EF05C1A}" destId="{1B4C1EE7-9BA2-4521-9BB0-28F43BBEFB39}" srcOrd="1" destOrd="0" presId="urn:microsoft.com/office/officeart/2005/8/layout/orgChart1"/>
    <dgm:cxn modelId="{2A69E5D1-D187-45C3-A688-85F0F57127DC}" type="presParOf" srcId="{9A61E822-0A00-47EB-8282-7C51A52C237B}" destId="{DCB8A3AB-B505-407F-84E9-8207B6DCBF6F}" srcOrd="1" destOrd="0" presId="urn:microsoft.com/office/officeart/2005/8/layout/orgChart1"/>
    <dgm:cxn modelId="{C86B0169-48F6-4CBE-A4C5-3F104E07DA8B}" type="presParOf" srcId="{9A61E822-0A00-47EB-8282-7C51A52C237B}" destId="{E742A7ED-359E-4DA4-A9E0-0ED58FCD0C98}" srcOrd="2" destOrd="0" presId="urn:microsoft.com/office/officeart/2005/8/layout/orgChart1"/>
    <dgm:cxn modelId="{E17B9C62-CBF4-41D2-97A0-CC11A206C98C}" type="presParOf" srcId="{AFE882C8-AC37-4C35-86EC-14AC4ACF9867}" destId="{132530AE-9E41-4342-B2B1-266EF7B5ABD9}" srcOrd="2" destOrd="0" presId="urn:microsoft.com/office/officeart/2005/8/layout/orgChart1"/>
    <dgm:cxn modelId="{03BA3FF2-8F9E-4182-AC03-5178B312F144}" type="presParOf" srcId="{9B9C8E2D-462F-416B-926C-7CCE19BB3C7A}" destId="{4B237744-49FF-4CCD-A4F8-7391E8B21601}" srcOrd="2" destOrd="0" presId="urn:microsoft.com/office/officeart/2005/8/layout/orgChart1"/>
    <dgm:cxn modelId="{64CA1A2F-2D45-4AC2-B5C7-5091162A05E4}" type="presParOf" srcId="{9B9C8E2D-462F-416B-926C-7CCE19BB3C7A}" destId="{3B1CF721-049E-4E1F-920F-7CD3473C1A02}" srcOrd="3" destOrd="0" presId="urn:microsoft.com/office/officeart/2005/8/layout/orgChart1"/>
    <dgm:cxn modelId="{A3D5C422-8116-4631-BFFC-097C2F2CCEA4}" type="presParOf" srcId="{3B1CF721-049E-4E1F-920F-7CD3473C1A02}" destId="{C319111C-4148-4F0D-AD08-33C365F1CC51}" srcOrd="0" destOrd="0" presId="urn:microsoft.com/office/officeart/2005/8/layout/orgChart1"/>
    <dgm:cxn modelId="{DEDB17BD-8CD6-45FF-A126-660C563752CD}" type="presParOf" srcId="{C319111C-4148-4F0D-AD08-33C365F1CC51}" destId="{19B6385E-23B9-4745-B6FC-65FB596298CB}" srcOrd="0" destOrd="0" presId="urn:microsoft.com/office/officeart/2005/8/layout/orgChart1"/>
    <dgm:cxn modelId="{D5ADC7B9-88CE-40A9-BD30-65443791B199}" type="presParOf" srcId="{C319111C-4148-4F0D-AD08-33C365F1CC51}" destId="{7A84D900-9028-44CD-A74A-34F32E685971}" srcOrd="1" destOrd="0" presId="urn:microsoft.com/office/officeart/2005/8/layout/orgChart1"/>
    <dgm:cxn modelId="{087BC548-B896-4A05-B9F4-AA828841057D}" type="presParOf" srcId="{3B1CF721-049E-4E1F-920F-7CD3473C1A02}" destId="{F196613C-7A1A-4477-9360-0B36B6A93C0C}" srcOrd="1" destOrd="0" presId="urn:microsoft.com/office/officeart/2005/8/layout/orgChart1"/>
    <dgm:cxn modelId="{A4AFCCDA-7E11-4B57-A50D-3002D517E4BD}" type="presParOf" srcId="{F196613C-7A1A-4477-9360-0B36B6A93C0C}" destId="{15008A76-F739-431D-A9AB-3D124AC57FCA}" srcOrd="0" destOrd="0" presId="urn:microsoft.com/office/officeart/2005/8/layout/orgChart1"/>
    <dgm:cxn modelId="{4CE3B19E-B607-428C-BBD9-B3A380135915}" type="presParOf" srcId="{F196613C-7A1A-4477-9360-0B36B6A93C0C}" destId="{BDD6643F-DEA2-4CBF-96F6-34ECA2E70A49}" srcOrd="1" destOrd="0" presId="urn:microsoft.com/office/officeart/2005/8/layout/orgChart1"/>
    <dgm:cxn modelId="{6B5E018E-B5B1-45E2-B1A3-28932C219C08}" type="presParOf" srcId="{BDD6643F-DEA2-4CBF-96F6-34ECA2E70A49}" destId="{45F4E5A5-4DFF-4A3D-830C-D9CC149EBD8B}" srcOrd="0" destOrd="0" presId="urn:microsoft.com/office/officeart/2005/8/layout/orgChart1"/>
    <dgm:cxn modelId="{CC5B6BFB-617A-47BC-A6AE-5E8FA202C0DC}" type="presParOf" srcId="{45F4E5A5-4DFF-4A3D-830C-D9CC149EBD8B}" destId="{B5D4DF7C-1BAF-4274-8E33-89A14247A9FE}" srcOrd="0" destOrd="0" presId="urn:microsoft.com/office/officeart/2005/8/layout/orgChart1"/>
    <dgm:cxn modelId="{94E54097-026E-43D2-B03F-7BF1E7A4E074}" type="presParOf" srcId="{45F4E5A5-4DFF-4A3D-830C-D9CC149EBD8B}" destId="{3FAB1C50-B80B-4F61-B59C-976EBD7EC462}" srcOrd="1" destOrd="0" presId="urn:microsoft.com/office/officeart/2005/8/layout/orgChart1"/>
    <dgm:cxn modelId="{22C79634-A926-4360-B08B-3521A8BA1D18}" type="presParOf" srcId="{BDD6643F-DEA2-4CBF-96F6-34ECA2E70A49}" destId="{EEDD541E-39C5-488B-90B5-8905701B0D4F}" srcOrd="1" destOrd="0" presId="urn:microsoft.com/office/officeart/2005/8/layout/orgChart1"/>
    <dgm:cxn modelId="{DF6B986E-C8A1-4F41-9AFD-A0DC65D47C95}" type="presParOf" srcId="{BDD6643F-DEA2-4CBF-96F6-34ECA2E70A49}" destId="{C526B8C5-E481-43D6-8D17-FA73CF1F5F36}" srcOrd="2" destOrd="0" presId="urn:microsoft.com/office/officeart/2005/8/layout/orgChart1"/>
    <dgm:cxn modelId="{43F2C680-883E-418A-9300-46BB4C967C2E}" type="presParOf" srcId="{F196613C-7A1A-4477-9360-0B36B6A93C0C}" destId="{A7AFE12F-7F6E-4098-80F3-ACDDBC8DFF27}" srcOrd="2" destOrd="0" presId="urn:microsoft.com/office/officeart/2005/8/layout/orgChart1"/>
    <dgm:cxn modelId="{6635553A-D974-4671-B470-75C0EEEA0938}" type="presParOf" srcId="{F196613C-7A1A-4477-9360-0B36B6A93C0C}" destId="{7280964E-6809-41E5-927A-C46516205703}" srcOrd="3" destOrd="0" presId="urn:microsoft.com/office/officeart/2005/8/layout/orgChart1"/>
    <dgm:cxn modelId="{192A9703-3781-4344-91E2-29852639C00A}" type="presParOf" srcId="{7280964E-6809-41E5-927A-C46516205703}" destId="{10FB7A63-FB43-419F-AFED-CBFA77A5B1B6}" srcOrd="0" destOrd="0" presId="urn:microsoft.com/office/officeart/2005/8/layout/orgChart1"/>
    <dgm:cxn modelId="{7F5E87AC-438B-4A44-A6BE-6F47AFC5F52D}" type="presParOf" srcId="{10FB7A63-FB43-419F-AFED-CBFA77A5B1B6}" destId="{C45E419A-15F2-4CD3-8A03-9B0E9A340A55}" srcOrd="0" destOrd="0" presId="urn:microsoft.com/office/officeart/2005/8/layout/orgChart1"/>
    <dgm:cxn modelId="{74655A27-E201-4CAB-B121-5D17E33B1EE2}" type="presParOf" srcId="{10FB7A63-FB43-419F-AFED-CBFA77A5B1B6}" destId="{7BF2392A-CA40-4962-87B0-C3622A0BEA7D}" srcOrd="1" destOrd="0" presId="urn:microsoft.com/office/officeart/2005/8/layout/orgChart1"/>
    <dgm:cxn modelId="{34799205-F190-4459-A087-4189FB264298}" type="presParOf" srcId="{7280964E-6809-41E5-927A-C46516205703}" destId="{2FAA07DD-2D82-420B-B4A3-7E0025D12093}" srcOrd="1" destOrd="0" presId="urn:microsoft.com/office/officeart/2005/8/layout/orgChart1"/>
    <dgm:cxn modelId="{44C11CC1-0547-47FA-8102-5901E9FB7409}" type="presParOf" srcId="{7280964E-6809-41E5-927A-C46516205703}" destId="{87B43C3E-15A2-4A54-A2AE-FC14CA658CCC}" srcOrd="2" destOrd="0" presId="urn:microsoft.com/office/officeart/2005/8/layout/orgChart1"/>
    <dgm:cxn modelId="{3AFD319F-AD35-4340-ABD7-317A0AF15156}" type="presParOf" srcId="{3B1CF721-049E-4E1F-920F-7CD3473C1A02}" destId="{765D0DEF-7D39-4692-8A61-349F4FD67E9B}" srcOrd="2" destOrd="0" presId="urn:microsoft.com/office/officeart/2005/8/layout/orgChart1"/>
    <dgm:cxn modelId="{860234CE-534F-49AC-B148-3212EFC9BE7A}" type="presParOf" srcId="{F6E3478F-DE9E-4368-A4BD-8CD4C36EC4C4}" destId="{05585EF6-3879-4CE8-8DF3-8FD0E77658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FE12F-7F6E-4098-80F3-ACDDBC8DFF27}">
      <dsp:nvSpPr>
        <dsp:cNvPr id="0" name=""/>
        <dsp:cNvSpPr/>
      </dsp:nvSpPr>
      <dsp:spPr>
        <a:xfrm>
          <a:off x="5171134" y="1719677"/>
          <a:ext cx="149132" cy="65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40"/>
              </a:lnTo>
              <a:lnTo>
                <a:pt x="149132" y="653340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08A76-F739-431D-A9AB-3D124AC57FCA}">
      <dsp:nvSpPr>
        <dsp:cNvPr id="0" name=""/>
        <dsp:cNvSpPr/>
      </dsp:nvSpPr>
      <dsp:spPr>
        <a:xfrm>
          <a:off x="5022002" y="1719677"/>
          <a:ext cx="149132" cy="653340"/>
        </a:xfrm>
        <a:custGeom>
          <a:avLst/>
          <a:gdLst/>
          <a:ahLst/>
          <a:cxnLst/>
          <a:rect l="0" t="0" r="0" b="0"/>
          <a:pathLst>
            <a:path>
              <a:moveTo>
                <a:pt x="149132" y="0"/>
              </a:moveTo>
              <a:lnTo>
                <a:pt x="149132" y="653340"/>
              </a:lnTo>
              <a:lnTo>
                <a:pt x="0" y="653340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37744-49FF-4CCD-A4F8-7391E8B21601}">
      <dsp:nvSpPr>
        <dsp:cNvPr id="0" name=""/>
        <dsp:cNvSpPr/>
      </dsp:nvSpPr>
      <dsp:spPr>
        <a:xfrm>
          <a:off x="3452564" y="711260"/>
          <a:ext cx="1718569" cy="298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32"/>
              </a:lnTo>
              <a:lnTo>
                <a:pt x="1718569" y="149132"/>
              </a:lnTo>
              <a:lnTo>
                <a:pt x="1718569" y="29826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31A58-EDE1-473D-82D6-B5E7D64E027E}">
      <dsp:nvSpPr>
        <dsp:cNvPr id="0" name=""/>
        <dsp:cNvSpPr/>
      </dsp:nvSpPr>
      <dsp:spPr>
        <a:xfrm>
          <a:off x="1733994" y="1719677"/>
          <a:ext cx="149132" cy="65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40"/>
              </a:lnTo>
              <a:lnTo>
                <a:pt x="149132" y="653340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9AE20-FB90-401B-BD7C-2F05E20551A1}">
      <dsp:nvSpPr>
        <dsp:cNvPr id="0" name=""/>
        <dsp:cNvSpPr/>
      </dsp:nvSpPr>
      <dsp:spPr>
        <a:xfrm>
          <a:off x="1584862" y="1719677"/>
          <a:ext cx="149132" cy="653340"/>
        </a:xfrm>
        <a:custGeom>
          <a:avLst/>
          <a:gdLst/>
          <a:ahLst/>
          <a:cxnLst/>
          <a:rect l="0" t="0" r="0" b="0"/>
          <a:pathLst>
            <a:path>
              <a:moveTo>
                <a:pt x="149132" y="0"/>
              </a:moveTo>
              <a:lnTo>
                <a:pt x="149132" y="653340"/>
              </a:lnTo>
              <a:lnTo>
                <a:pt x="0" y="653340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C0BA6-2552-43E6-BF80-F17FAB5BA5FA}">
      <dsp:nvSpPr>
        <dsp:cNvPr id="0" name=""/>
        <dsp:cNvSpPr/>
      </dsp:nvSpPr>
      <dsp:spPr>
        <a:xfrm>
          <a:off x="1733994" y="711260"/>
          <a:ext cx="1718569" cy="298264"/>
        </a:xfrm>
        <a:custGeom>
          <a:avLst/>
          <a:gdLst/>
          <a:ahLst/>
          <a:cxnLst/>
          <a:rect l="0" t="0" r="0" b="0"/>
          <a:pathLst>
            <a:path>
              <a:moveTo>
                <a:pt x="1718569" y="0"/>
              </a:moveTo>
              <a:lnTo>
                <a:pt x="1718569" y="149132"/>
              </a:lnTo>
              <a:lnTo>
                <a:pt x="0" y="149132"/>
              </a:lnTo>
              <a:lnTo>
                <a:pt x="0" y="29826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35DB3-296D-4E2B-8E24-54A0BD7D13B1}">
      <dsp:nvSpPr>
        <dsp:cNvPr id="0" name=""/>
        <dsp:cNvSpPr/>
      </dsp:nvSpPr>
      <dsp:spPr>
        <a:xfrm>
          <a:off x="2742411" y="1108"/>
          <a:ext cx="1420305" cy="710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Comic Sans MS" panose="030F0702030302020204" pitchFamily="66" charset="0"/>
            </a:rPr>
            <a:t>Maintenance</a:t>
          </a:r>
          <a:endParaRPr lang="en-US" sz="1600" kern="1200" dirty="0">
            <a:latin typeface="Comic Sans MS" panose="030F0702030302020204" pitchFamily="66" charset="0"/>
          </a:endParaRPr>
        </a:p>
      </dsp:txBody>
      <dsp:txXfrm>
        <a:off x="2742411" y="1108"/>
        <a:ext cx="1420305" cy="710152"/>
      </dsp:txXfrm>
    </dsp:sp>
    <dsp:sp modelId="{B318A384-2794-489E-927E-1599E445F877}">
      <dsp:nvSpPr>
        <dsp:cNvPr id="0" name=""/>
        <dsp:cNvSpPr/>
      </dsp:nvSpPr>
      <dsp:spPr>
        <a:xfrm>
          <a:off x="1023842" y="1009525"/>
          <a:ext cx="1420305" cy="710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Comic Sans MS" panose="030F0702030302020204" pitchFamily="66" charset="0"/>
            </a:rPr>
            <a:t>Maintenance Préventive</a:t>
          </a:r>
          <a:endParaRPr lang="en-US" sz="1600" kern="1200" dirty="0">
            <a:latin typeface="Comic Sans MS" panose="030F0702030302020204" pitchFamily="66" charset="0"/>
          </a:endParaRPr>
        </a:p>
      </dsp:txBody>
      <dsp:txXfrm>
        <a:off x="1023842" y="1009525"/>
        <a:ext cx="1420305" cy="710152"/>
      </dsp:txXfrm>
    </dsp:sp>
    <dsp:sp modelId="{473EA69F-467C-4D08-BD79-B65C978818B8}">
      <dsp:nvSpPr>
        <dsp:cNvPr id="0" name=""/>
        <dsp:cNvSpPr/>
      </dsp:nvSpPr>
      <dsp:spPr>
        <a:xfrm>
          <a:off x="164557" y="2017942"/>
          <a:ext cx="1420305" cy="710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Comic Sans MS" panose="030F0702030302020204" pitchFamily="66" charset="0"/>
            </a:rPr>
            <a:t>Maintenance Systématique</a:t>
          </a:r>
          <a:endParaRPr lang="en-US" sz="1600" kern="1200">
            <a:latin typeface="Comic Sans MS" panose="030F0702030302020204" pitchFamily="66" charset="0"/>
          </a:endParaRPr>
        </a:p>
      </dsp:txBody>
      <dsp:txXfrm>
        <a:off x="164557" y="2017942"/>
        <a:ext cx="1420305" cy="710152"/>
      </dsp:txXfrm>
    </dsp:sp>
    <dsp:sp modelId="{BFC7EFD1-9130-442C-8418-21A5BF06F0C1}">
      <dsp:nvSpPr>
        <dsp:cNvPr id="0" name=""/>
        <dsp:cNvSpPr/>
      </dsp:nvSpPr>
      <dsp:spPr>
        <a:xfrm>
          <a:off x="1883126" y="2017942"/>
          <a:ext cx="1420305" cy="710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Comic Sans MS" panose="030F0702030302020204" pitchFamily="66" charset="0"/>
            </a:rPr>
            <a:t>Maintenance Conditionnelle</a:t>
          </a:r>
          <a:endParaRPr lang="en-US" sz="1600" kern="1200" dirty="0">
            <a:latin typeface="Comic Sans MS" panose="030F0702030302020204" pitchFamily="66" charset="0"/>
          </a:endParaRPr>
        </a:p>
      </dsp:txBody>
      <dsp:txXfrm>
        <a:off x="1883126" y="2017942"/>
        <a:ext cx="1420305" cy="710152"/>
      </dsp:txXfrm>
    </dsp:sp>
    <dsp:sp modelId="{19B6385E-23B9-4745-B6FC-65FB596298CB}">
      <dsp:nvSpPr>
        <dsp:cNvPr id="0" name=""/>
        <dsp:cNvSpPr/>
      </dsp:nvSpPr>
      <dsp:spPr>
        <a:xfrm>
          <a:off x="4460981" y="1009525"/>
          <a:ext cx="1420305" cy="710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Comic Sans MS" panose="030F0702030302020204" pitchFamily="66" charset="0"/>
            </a:rPr>
            <a:t>Maintenance Corrective</a:t>
          </a:r>
          <a:endParaRPr lang="en-US" sz="1600" kern="1200">
            <a:latin typeface="Comic Sans MS" panose="030F0702030302020204" pitchFamily="66" charset="0"/>
          </a:endParaRPr>
        </a:p>
      </dsp:txBody>
      <dsp:txXfrm>
        <a:off x="4460981" y="1009525"/>
        <a:ext cx="1420305" cy="710152"/>
      </dsp:txXfrm>
    </dsp:sp>
    <dsp:sp modelId="{B5D4DF7C-1BAF-4274-8E33-89A14247A9FE}">
      <dsp:nvSpPr>
        <dsp:cNvPr id="0" name=""/>
        <dsp:cNvSpPr/>
      </dsp:nvSpPr>
      <dsp:spPr>
        <a:xfrm>
          <a:off x="3601696" y="2017942"/>
          <a:ext cx="1420305" cy="710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Comic Sans MS" panose="030F0702030302020204" pitchFamily="66" charset="0"/>
            </a:rPr>
            <a:t>Maintenance Palliative</a:t>
          </a:r>
          <a:endParaRPr lang="en-US" sz="1600" kern="1200">
            <a:latin typeface="Comic Sans MS" panose="030F0702030302020204" pitchFamily="66" charset="0"/>
          </a:endParaRPr>
        </a:p>
      </dsp:txBody>
      <dsp:txXfrm>
        <a:off x="3601696" y="2017942"/>
        <a:ext cx="1420305" cy="710152"/>
      </dsp:txXfrm>
    </dsp:sp>
    <dsp:sp modelId="{C45E419A-15F2-4CD3-8A03-9B0E9A340A55}">
      <dsp:nvSpPr>
        <dsp:cNvPr id="0" name=""/>
        <dsp:cNvSpPr/>
      </dsp:nvSpPr>
      <dsp:spPr>
        <a:xfrm>
          <a:off x="5320266" y="2017942"/>
          <a:ext cx="1420305" cy="7101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Comic Sans MS" panose="030F0702030302020204" pitchFamily="66" charset="0"/>
            </a:rPr>
            <a:t>Maintenance Curative</a:t>
          </a:r>
          <a:endParaRPr lang="en-US" sz="1600" kern="1200">
            <a:latin typeface="Comic Sans MS" panose="030F0702030302020204" pitchFamily="66" charset="0"/>
          </a:endParaRPr>
        </a:p>
      </dsp:txBody>
      <dsp:txXfrm>
        <a:off x="5320266" y="2017942"/>
        <a:ext cx="1420305" cy="71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E2094-FC88-4484-A04D-E013777341E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E005B-BF5B-4A1E-BD21-9CEAABF26A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90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E005B-BF5B-4A1E-BD21-9CEAABF26A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17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E005B-BF5B-4A1E-BD21-9CEAABF26A1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10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D2378D-AB26-4B3F-9146-A6B54A5B2CAD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33F894-80B4-47C4-9879-FAFF5011C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07A175C-3C93-4D73-9496-7BA68EBBAB67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4CB76E-A5DF-4D6A-8E0F-6677BFB031BD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88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ED2B476-C1F1-44D2-A6E0-FA34A3A71AE6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129124-822B-4152-B7CA-5E205AF4C757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534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F7E9A6F-09C8-41BC-B0D0-77F0799B7D99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1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03D112E-A305-4E61-B6CF-39E64767F087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6E414B-4C94-4CF5-96D5-C79FE39BA120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1C1DACD-1169-4C40-8BA5-BA1AF0DA2FD9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5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D34108-3AF0-49D5-B06A-4140F73DA117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10E167-A478-43CC-AD37-5FB82D89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166AA2C-E169-47CC-ACE8-3A60D6836B42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CEC7288-4951-44FA-B1F7-4A2C3719ACB4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ED8798F-47EF-425F-A0D5-4867FEB1D00A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CAD67-A3A5-4E16-8477-C268476EB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0B2B8E-5B53-4B28-A0F7-31C75D497AA9}" type="datetime1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5A84C8-4DCD-4D9B-A790-3CFBE1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0A467A2-69CD-4CD8-BD86-D3F6E5BFFC9E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1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7F1C6-2471-4503-BB15-8F4E65931A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5B5457E-5D42-44A4-9E33-7702EEE9125F}" type="datetime1">
              <a:rPr lang="en-US" smtClean="0"/>
              <a:t>7/11/2024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185490D-D8FA-4AC8-BA5F-DE44B65C4B1F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0377" y="6314077"/>
            <a:ext cx="726719" cy="365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fld id="{554A734E-6365-4058-A510-28767C1916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D23E1EB-59A6-AA87-1EC7-20FFD1D7E4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4681" y="4509859"/>
            <a:ext cx="3022581" cy="1693826"/>
          </a:xfrm>
        </p:spPr>
        <p:txBody>
          <a:bodyPr>
            <a:normAutofit/>
          </a:bodyPr>
          <a:lstStyle/>
          <a:p>
            <a:pPr lvl="0" algn="l"/>
            <a:r>
              <a:rPr lang="fr-FR" sz="20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Elaboré par :                                                                                                                             </a:t>
            </a:r>
          </a:p>
          <a:p>
            <a:pPr lvl="0"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Oussama Mohamed Teyib   </a:t>
            </a:r>
          </a:p>
          <a:p>
            <a:pPr lvl="0"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El Bechir Sidi Sidiya</a:t>
            </a:r>
          </a:p>
          <a:p>
            <a:pPr lvl="0"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Mohamedou Ahmed Kleib</a:t>
            </a:r>
          </a:p>
          <a:p>
            <a:pPr lvl="0">
              <a:lnSpc>
                <a:spcPct val="75000"/>
              </a:lnSpc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9885295-108D-F39B-4A0F-DEA437FC38E9}"/>
              </a:ext>
            </a:extLst>
          </p:cNvPr>
          <p:cNvSpPr txBox="1"/>
          <p:nvPr/>
        </p:nvSpPr>
        <p:spPr>
          <a:xfrm>
            <a:off x="7495596" y="4505817"/>
            <a:ext cx="4089650" cy="1333698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0" cap="none" spc="0" baseline="0" dirty="0">
                <a:uFillTx/>
                <a:latin typeface="Comic Sans MS" panose="030F0702030302020204" pitchFamily="66" charset="0"/>
                <a:ea typeface="Calibri" pitchFamily="34"/>
                <a:cs typeface="Calibri" panose="020F0502020204030204" pitchFamily="34" charset="0"/>
              </a:rPr>
              <a:t>Encadré </a:t>
            </a:r>
            <a:r>
              <a:rPr lang="fr-FR" sz="2000" b="1" i="0" u="none" strike="noStrike" kern="0" cap="none" spc="0" baseline="0" dirty="0" smtClean="0">
                <a:uFillTx/>
                <a:latin typeface="Comic Sans MS" panose="030F0702030302020204" pitchFamily="66" charset="0"/>
                <a:ea typeface="Calibri" pitchFamily="34"/>
                <a:cs typeface="Calibri" panose="020F0502020204030204" pitchFamily="34" charset="0"/>
              </a:rPr>
              <a:t>par :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Comic Sans MS" panose="030F0702030302020204" pitchFamily="66" charset="0"/>
              </a:rPr>
              <a:t>Mr. Cheikh Kaber Bouhamadi – ISET</a:t>
            </a:r>
            <a:endParaRPr lang="fr-FR" b="1" dirty="0" smtClean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Comic Sans MS" panose="030F0702030302020204" pitchFamily="66" charset="0"/>
              </a:rPr>
              <a:t>Mr</a:t>
            </a:r>
            <a:r>
              <a:rPr lang="fr-FR" dirty="0">
                <a:latin typeface="Comic Sans MS" panose="030F0702030302020204" pitchFamily="66" charset="0"/>
              </a:rPr>
              <a:t>. Abou Diallo - SNAAT</a:t>
            </a:r>
            <a:endParaRPr lang="fr-FR" b="1" dirty="0">
              <a:latin typeface="Comic Sans MS" panose="030F0702030302020204" pitchFamily="66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96E137-5F4B-43A0-39EB-4210B702DA40}"/>
              </a:ext>
            </a:extLst>
          </p:cNvPr>
          <p:cNvSpPr txBox="1"/>
          <p:nvPr/>
        </p:nvSpPr>
        <p:spPr>
          <a:xfrm>
            <a:off x="234930" y="36812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169189-29A4-82D8-321B-57BDCE9A2291}"/>
              </a:ext>
            </a:extLst>
          </p:cNvPr>
          <p:cNvSpPr txBox="1"/>
          <p:nvPr/>
        </p:nvSpPr>
        <p:spPr>
          <a:xfrm>
            <a:off x="539055" y="234279"/>
            <a:ext cx="4140023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r>
              <a:rPr lang="fr-FR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Institut Supérieur d’Enseignement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r>
              <a:rPr lang="fr-FR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Technologique de Rosso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1" name="Picture 24">
            <a:extLst>
              <a:ext uri="{FF2B5EF4-FFF2-40B4-BE49-F238E27FC236}">
                <a16:creationId xmlns:a16="http://schemas.microsoft.com/office/drawing/2014/main" id="{423D8B00-3A5F-420D-5BD4-16E6884668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85" y="1296584"/>
            <a:ext cx="1392702" cy="116384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818B242-2442-9445-E641-2F549185148A}"/>
              </a:ext>
            </a:extLst>
          </p:cNvPr>
          <p:cNvSpPr txBox="1"/>
          <p:nvPr/>
        </p:nvSpPr>
        <p:spPr>
          <a:xfrm>
            <a:off x="7126349" y="239739"/>
            <a:ext cx="445889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r>
              <a:rPr lang="fr-FR" sz="18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Société Nationale des Aménagements</a:t>
            </a:r>
            <a:endParaRPr lang="fr-FR" b="1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r>
              <a:rPr lang="fr-FR" sz="18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Agricoles et des Travaux</a:t>
            </a:r>
            <a:endParaRPr lang="fr-FR" sz="1800" b="1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DD2B741-2587-5BC6-67E3-6E1B2661A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01" y="1117109"/>
            <a:ext cx="1539239" cy="1539239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9FEE63D-8612-53EA-8E8F-91DA773B83D6}"/>
              </a:ext>
            </a:extLst>
          </p:cNvPr>
          <p:cNvSpPr/>
          <p:nvPr/>
        </p:nvSpPr>
        <p:spPr>
          <a:xfrm>
            <a:off x="5135698" y="6227287"/>
            <a:ext cx="1920603" cy="49038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2023-2024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FE8BA13-67A0-30F3-18C4-E0042131DCDA}"/>
              </a:ext>
            </a:extLst>
          </p:cNvPr>
          <p:cNvSpPr/>
          <p:nvPr/>
        </p:nvSpPr>
        <p:spPr>
          <a:xfrm>
            <a:off x="2380772" y="2852270"/>
            <a:ext cx="7430456" cy="1161743"/>
          </a:xfrm>
          <a:prstGeom prst="horizontalScroll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Amélioration de la </a:t>
            </a:r>
            <a:r>
              <a: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Maintenance des </a:t>
            </a:r>
            <a:r>
              <a:rPr lang="fr-FR" sz="20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Pelles </a:t>
            </a:r>
            <a:r>
              <a: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Hydrauliques</a:t>
            </a:r>
            <a:endParaRPr lang="fr-FR" sz="2000" dirty="0">
              <a:solidFill>
                <a:schemeClr val="tx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(Pelle Standard ZX330-3)</a:t>
            </a:r>
            <a:endParaRPr lang="fr-F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8577-AE57-59A8-68A7-A1546A30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533" y="40171"/>
            <a:ext cx="5919469" cy="629171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>
                <a:solidFill>
                  <a:schemeClr val="tx1"/>
                </a:solidFill>
                <a:latin typeface="Comic Sans MS" panose="030F0702030302020204" pitchFamily="66" charset="0"/>
              </a:rPr>
              <a:t>Le circuit pilote de la </a:t>
            </a:r>
            <a:r>
              <a:rPr lang="fr-FR" sz="36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pelle</a:t>
            </a:r>
            <a:endParaRPr lang="fr-FR" sz="3600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52D60B-9735-107F-1733-3E5E63F6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9" b="13901"/>
          <a:stretch/>
        </p:blipFill>
        <p:spPr>
          <a:xfrm>
            <a:off x="462696" y="1575687"/>
            <a:ext cx="2733507" cy="15839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5E90CA-1281-F748-4598-55421B84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83" y="4627993"/>
            <a:ext cx="1514028" cy="151402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BCBE35-6D9D-0223-CB36-6FBBCFC60A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10494"/>
          <a:stretch/>
        </p:blipFill>
        <p:spPr>
          <a:xfrm>
            <a:off x="4832823" y="1462071"/>
            <a:ext cx="1668588" cy="136045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FC6723D-107C-D264-74E6-4F325E85A9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" t="4513" r="3582" b="3043"/>
          <a:stretch/>
        </p:blipFill>
        <p:spPr>
          <a:xfrm>
            <a:off x="8784607" y="1444434"/>
            <a:ext cx="2009174" cy="19812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E6B24FD-0571-96BF-3644-009B0E6BF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33" y="4239895"/>
            <a:ext cx="2066922" cy="1985962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3778AE7-C9AD-C10E-9E21-BD76FFB11B3A}"/>
              </a:ext>
            </a:extLst>
          </p:cNvPr>
          <p:cNvSpPr/>
          <p:nvPr/>
        </p:nvSpPr>
        <p:spPr>
          <a:xfrm>
            <a:off x="407233" y="959837"/>
            <a:ext cx="2844434" cy="365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Réservoir hydraulique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8D892-BE4A-E37F-CF24-FD88E35B9565}"/>
              </a:ext>
            </a:extLst>
          </p:cNvPr>
          <p:cNvSpPr/>
          <p:nvPr/>
        </p:nvSpPr>
        <p:spPr>
          <a:xfrm>
            <a:off x="2406430" y="6302917"/>
            <a:ext cx="2021373" cy="371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Filtre pilote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34EA377-82AB-D248-0008-13B43D78A278}"/>
              </a:ext>
            </a:extLst>
          </p:cNvPr>
          <p:cNvSpPr/>
          <p:nvPr/>
        </p:nvSpPr>
        <p:spPr>
          <a:xfrm>
            <a:off x="4832823" y="960670"/>
            <a:ext cx="1668588" cy="36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Pompe pilote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EA9C55-F40A-AA65-953C-886E2C1E0E94}"/>
              </a:ext>
            </a:extLst>
          </p:cNvPr>
          <p:cNvSpPr/>
          <p:nvPr/>
        </p:nvSpPr>
        <p:spPr>
          <a:xfrm>
            <a:off x="8565420" y="6302917"/>
            <a:ext cx="2447548" cy="365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Block de distribution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30A540C-96C0-325E-FB8E-FF09D0CB00C0}"/>
              </a:ext>
            </a:extLst>
          </p:cNvPr>
          <p:cNvSpPr/>
          <p:nvPr/>
        </p:nvSpPr>
        <p:spPr>
          <a:xfrm>
            <a:off x="8875136" y="959837"/>
            <a:ext cx="1828116" cy="3581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Les manettes </a:t>
            </a:r>
          </a:p>
        </p:txBody>
      </p:sp>
      <p:sp>
        <p:nvSpPr>
          <p:cNvPr id="19" name="Flèche : droite 25">
            <a:extLst>
              <a:ext uri="{FF2B5EF4-FFF2-40B4-BE49-F238E27FC236}">
                <a16:creationId xmlns:a16="http://schemas.microsoft.com/office/drawing/2014/main" id="{C111A9DD-AA84-A8DC-6A6C-D4852B527450}"/>
              </a:ext>
            </a:extLst>
          </p:cNvPr>
          <p:cNvSpPr/>
          <p:nvPr/>
        </p:nvSpPr>
        <p:spPr>
          <a:xfrm rot="3264394">
            <a:off x="1400309" y="3720740"/>
            <a:ext cx="1472593" cy="4953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1" name="Flèche : droite 25">
            <a:extLst>
              <a:ext uri="{FF2B5EF4-FFF2-40B4-BE49-F238E27FC236}">
                <a16:creationId xmlns:a16="http://schemas.microsoft.com/office/drawing/2014/main" id="{C111A9DD-AA84-A8DC-6A6C-D4852B527450}"/>
              </a:ext>
            </a:extLst>
          </p:cNvPr>
          <p:cNvSpPr/>
          <p:nvPr/>
        </p:nvSpPr>
        <p:spPr>
          <a:xfrm rot="18623526">
            <a:off x="3374557" y="3417680"/>
            <a:ext cx="2106493" cy="4953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2" name="Flèche : droite 25">
            <a:extLst>
              <a:ext uri="{FF2B5EF4-FFF2-40B4-BE49-F238E27FC236}">
                <a16:creationId xmlns:a16="http://schemas.microsoft.com/office/drawing/2014/main" id="{C111A9DD-AA84-A8DC-6A6C-D4852B527450}"/>
              </a:ext>
            </a:extLst>
          </p:cNvPr>
          <p:cNvSpPr/>
          <p:nvPr/>
        </p:nvSpPr>
        <p:spPr>
          <a:xfrm>
            <a:off x="6644640" y="1880612"/>
            <a:ext cx="1920780" cy="4953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111A9DD-AA84-A8DC-6A6C-D4852B527450}"/>
              </a:ext>
            </a:extLst>
          </p:cNvPr>
          <p:cNvSpPr/>
          <p:nvPr/>
        </p:nvSpPr>
        <p:spPr>
          <a:xfrm rot="5400000">
            <a:off x="9467998" y="3576240"/>
            <a:ext cx="642392" cy="4953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 animBg="1"/>
      <p:bldP spid="7" grpId="0" animBg="1"/>
      <p:bldP spid="8" grpId="0" animBg="1"/>
      <p:bldP spid="19" grpId="0" animBg="1"/>
      <p:bldP spid="21" grpId="0" animBg="1"/>
      <p:bldP spid="22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65B23-D016-5D2A-BAB0-E3C2E935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55" y="167316"/>
            <a:ext cx="11006999" cy="676614"/>
          </a:xfrm>
        </p:spPr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</a:rPr>
              <a:t>Les circuits des actionneurs et le retour du fluide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F6990DE-25E6-8ACE-B311-0F6B4140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21" y="2175602"/>
            <a:ext cx="3640663" cy="316684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Block de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distribution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Vérins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de la flèche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Vérin du bras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Vérin du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godet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Moteur de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translation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Moteur d’orientation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Système de refroidissement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Réservoir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hydraulique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F603CA-AD93-1D40-B9C3-F10278EF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46" y="3174700"/>
            <a:ext cx="1499466" cy="12237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BACFE7-2F54-625C-93D5-83B6C368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22" y="1617576"/>
            <a:ext cx="1468204" cy="13860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531BBE-CE44-220E-67EA-ECD0AB1B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447" y="1617577"/>
            <a:ext cx="1518012" cy="9854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209F45-AB36-BA07-D1AC-AABB4D0F7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23" y="4543331"/>
            <a:ext cx="1468203" cy="14090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9E093F7-1733-0FAF-6CA1-D6558E4250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913"/>
          <a:stretch/>
        </p:blipFill>
        <p:spPr>
          <a:xfrm>
            <a:off x="8182854" y="4543331"/>
            <a:ext cx="1468204" cy="1409059"/>
          </a:xfrm>
          <a:prstGeom prst="rect">
            <a:avLst/>
          </a:prstGeom>
        </p:spPr>
      </p:pic>
      <p:sp>
        <p:nvSpPr>
          <p:cNvPr id="14" name="Flèche : angle droit à deux pointes 13">
            <a:extLst>
              <a:ext uri="{FF2B5EF4-FFF2-40B4-BE49-F238E27FC236}">
                <a16:creationId xmlns:a16="http://schemas.microsoft.com/office/drawing/2014/main" id="{08370094-420A-4542-B6FD-F6432867AF02}"/>
              </a:ext>
            </a:extLst>
          </p:cNvPr>
          <p:cNvSpPr/>
          <p:nvPr/>
        </p:nvSpPr>
        <p:spPr>
          <a:xfrm rot="5400000">
            <a:off x="5377023" y="2729706"/>
            <a:ext cx="431503" cy="979351"/>
          </a:xfrm>
          <a:prstGeom prst="lef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angle droit à deux pointes 14">
            <a:extLst>
              <a:ext uri="{FF2B5EF4-FFF2-40B4-BE49-F238E27FC236}">
                <a16:creationId xmlns:a16="http://schemas.microsoft.com/office/drawing/2014/main" id="{A2E3608A-5A11-C5FF-A8EF-7AF9B62F8E97}"/>
              </a:ext>
            </a:extLst>
          </p:cNvPr>
          <p:cNvSpPr/>
          <p:nvPr/>
        </p:nvSpPr>
        <p:spPr>
          <a:xfrm rot="5400000" flipH="1">
            <a:off x="5377023" y="3837905"/>
            <a:ext cx="431503" cy="979351"/>
          </a:xfrm>
          <a:prstGeom prst="lef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ouble flèche verticale 15">
            <a:extLst>
              <a:ext uri="{FF2B5EF4-FFF2-40B4-BE49-F238E27FC236}">
                <a16:creationId xmlns:a16="http://schemas.microsoft.com/office/drawing/2014/main" id="{8A4B0623-ACE9-D142-A6A4-ADD9DCB1FDFC}"/>
              </a:ext>
            </a:extLst>
          </p:cNvPr>
          <p:cNvSpPr/>
          <p:nvPr/>
        </p:nvSpPr>
        <p:spPr>
          <a:xfrm>
            <a:off x="6664842" y="2612771"/>
            <a:ext cx="246068" cy="544425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9B9E04A-2BD6-1BC4-B360-45CB771245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295" b="14688"/>
          <a:stretch/>
        </p:blipFill>
        <p:spPr>
          <a:xfrm>
            <a:off x="10286794" y="1617576"/>
            <a:ext cx="1520127" cy="979955"/>
          </a:xfrm>
          <a:prstGeom prst="rect">
            <a:avLst/>
          </a:prstGeom>
        </p:spPr>
      </p:pic>
      <p:sp>
        <p:nvSpPr>
          <p:cNvPr id="26" name="Flèche : haut 25">
            <a:extLst>
              <a:ext uri="{FF2B5EF4-FFF2-40B4-BE49-F238E27FC236}">
                <a16:creationId xmlns:a16="http://schemas.microsoft.com/office/drawing/2014/main" id="{C9FA6AAB-A425-9B71-BEE8-32D63E55DB73}"/>
              </a:ext>
            </a:extLst>
          </p:cNvPr>
          <p:cNvSpPr/>
          <p:nvPr/>
        </p:nvSpPr>
        <p:spPr>
          <a:xfrm rot="5400000">
            <a:off x="8827705" y="2426355"/>
            <a:ext cx="215750" cy="266533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CA1771-7D05-8FBF-C43C-4159E928A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94" y="3174700"/>
            <a:ext cx="1526194" cy="1223764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1A6B985-5394-B0B9-A187-BA3D6EF814A7}"/>
              </a:ext>
            </a:extLst>
          </p:cNvPr>
          <p:cNvSpPr/>
          <p:nvPr/>
        </p:nvSpPr>
        <p:spPr>
          <a:xfrm>
            <a:off x="4612844" y="1222661"/>
            <a:ext cx="454760" cy="260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B96B26B-D475-EFA9-7261-D20E69C3976A}"/>
              </a:ext>
            </a:extLst>
          </p:cNvPr>
          <p:cNvSpPr/>
          <p:nvPr/>
        </p:nvSpPr>
        <p:spPr>
          <a:xfrm>
            <a:off x="6625799" y="1218109"/>
            <a:ext cx="454760" cy="260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A0E2D71-E52F-E98F-CCEA-08D6ADB07659}"/>
              </a:ext>
            </a:extLst>
          </p:cNvPr>
          <p:cNvSpPr/>
          <p:nvPr/>
        </p:nvSpPr>
        <p:spPr>
          <a:xfrm>
            <a:off x="10822511" y="1218108"/>
            <a:ext cx="454760" cy="260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B9FDCB-C439-180F-CED2-DCC74D0D182D}"/>
              </a:ext>
            </a:extLst>
          </p:cNvPr>
          <p:cNvSpPr/>
          <p:nvPr/>
        </p:nvSpPr>
        <p:spPr>
          <a:xfrm>
            <a:off x="8689576" y="1218109"/>
            <a:ext cx="454760" cy="260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BC0EDB6-6460-8C45-538B-164ABC9CECD9}"/>
              </a:ext>
            </a:extLst>
          </p:cNvPr>
          <p:cNvSpPr/>
          <p:nvPr/>
        </p:nvSpPr>
        <p:spPr>
          <a:xfrm>
            <a:off x="4612844" y="6068497"/>
            <a:ext cx="454760" cy="260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5D6D36E-78F2-54C3-636B-E35D0A370263}"/>
              </a:ext>
            </a:extLst>
          </p:cNvPr>
          <p:cNvSpPr/>
          <p:nvPr/>
        </p:nvSpPr>
        <p:spPr>
          <a:xfrm>
            <a:off x="5365394" y="3656186"/>
            <a:ext cx="454760" cy="260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9B52F00-04D1-0AD9-DA51-E6C4213FDCEC}"/>
              </a:ext>
            </a:extLst>
          </p:cNvPr>
          <p:cNvSpPr/>
          <p:nvPr/>
        </p:nvSpPr>
        <p:spPr>
          <a:xfrm>
            <a:off x="8689576" y="6068497"/>
            <a:ext cx="454760" cy="260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46F370E-A4CA-A098-CDA9-6F76F4DD3D76}"/>
              </a:ext>
            </a:extLst>
          </p:cNvPr>
          <p:cNvSpPr/>
          <p:nvPr/>
        </p:nvSpPr>
        <p:spPr>
          <a:xfrm>
            <a:off x="10822511" y="4543331"/>
            <a:ext cx="454760" cy="260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7</a:t>
            </a:r>
          </a:p>
        </p:txBody>
      </p:sp>
      <p:pic>
        <p:nvPicPr>
          <p:cNvPr id="32" name="Picture 31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22193" r="21757" b="19162"/>
          <a:stretch/>
        </p:blipFill>
        <p:spPr bwMode="auto">
          <a:xfrm rot="5400000">
            <a:off x="8223929" y="1576502"/>
            <a:ext cx="1386054" cy="1468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Flèche : angle droit à deux pointes 13">
            <a:extLst>
              <a:ext uri="{FF2B5EF4-FFF2-40B4-BE49-F238E27FC236}">
                <a16:creationId xmlns:a16="http://schemas.microsoft.com/office/drawing/2014/main" id="{08370094-420A-4542-B6FD-F6432867AF02}"/>
              </a:ext>
            </a:extLst>
          </p:cNvPr>
          <p:cNvSpPr/>
          <p:nvPr/>
        </p:nvSpPr>
        <p:spPr>
          <a:xfrm rot="16200000" flipH="1">
            <a:off x="7876836" y="2729707"/>
            <a:ext cx="431503" cy="979351"/>
          </a:xfrm>
          <a:prstGeom prst="lef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angle droit à deux pointes 13">
            <a:extLst>
              <a:ext uri="{FF2B5EF4-FFF2-40B4-BE49-F238E27FC236}">
                <a16:creationId xmlns:a16="http://schemas.microsoft.com/office/drawing/2014/main" id="{08370094-420A-4542-B6FD-F6432867AF02}"/>
              </a:ext>
            </a:extLst>
          </p:cNvPr>
          <p:cNvSpPr/>
          <p:nvPr/>
        </p:nvSpPr>
        <p:spPr>
          <a:xfrm rot="5400000" flipH="1" flipV="1">
            <a:off x="7895382" y="3837905"/>
            <a:ext cx="431503" cy="979351"/>
          </a:xfrm>
          <a:prstGeom prst="lef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haut 25">
            <a:extLst>
              <a:ext uri="{FF2B5EF4-FFF2-40B4-BE49-F238E27FC236}">
                <a16:creationId xmlns:a16="http://schemas.microsoft.com/office/drawing/2014/main" id="{C9FA6AAB-A425-9B71-BEE8-32D63E55DB73}"/>
              </a:ext>
            </a:extLst>
          </p:cNvPr>
          <p:cNvSpPr/>
          <p:nvPr/>
        </p:nvSpPr>
        <p:spPr>
          <a:xfrm>
            <a:off x="10923002" y="2597530"/>
            <a:ext cx="200734" cy="577170"/>
          </a:xfrm>
          <a:prstGeom prst="upArrow">
            <a:avLst>
              <a:gd name="adj1" fmla="val 50000"/>
              <a:gd name="adj2" fmla="val 4440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uiExpand="1" build="p"/>
      <p:bldP spid="14" grpId="0" animBg="1"/>
      <p:bldP spid="15" grpId="0" animBg="1"/>
      <p:bldP spid="16" grpId="0" animBg="1"/>
      <p:bldP spid="26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30E050D0-D3BC-4CB1-8364-772906BE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78" y="0"/>
            <a:ext cx="7377782" cy="908768"/>
          </a:xfrm>
        </p:spPr>
        <p:txBody>
          <a:bodyPr>
            <a:noAutofit/>
          </a:bodyPr>
          <a:lstStyle/>
          <a:p>
            <a:pPr algn="ctr"/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</a:rPr>
              <a:t>Circuit </a:t>
            </a:r>
            <a:r>
              <a:rPr lang="fr-FR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du déplacement </a:t>
            </a:r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</a:rPr>
              <a:t>de la </a:t>
            </a:r>
            <a:r>
              <a:rPr lang="fr-FR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pelle </a:t>
            </a:r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</a:rPr>
              <a:t>et du mouvement du bras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9FE5BA-9FD3-70C8-1200-D035531964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 b="18182"/>
          <a:stretch/>
        </p:blipFill>
        <p:spPr>
          <a:xfrm>
            <a:off x="0" y="1188720"/>
            <a:ext cx="9753600" cy="56692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CAD67-A3A5-4E16-8477-C268476EB2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BC8B6D-4EF7-D671-AF2A-73A28F9B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18" y="0"/>
            <a:ext cx="7667341" cy="908768"/>
          </a:xfrm>
        </p:spPr>
        <p:txBody>
          <a:bodyPr>
            <a:noAutofit/>
          </a:bodyPr>
          <a:lstStyle/>
          <a:p>
            <a:pPr algn="ctr"/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</a:rPr>
              <a:t>Circuit d’orientation de la pelle et du mouvement de la flèche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7" b="19778"/>
          <a:stretch/>
        </p:blipFill>
        <p:spPr>
          <a:xfrm>
            <a:off x="0" y="1158240"/>
            <a:ext cx="9768840" cy="56997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CAD67-A3A5-4E16-8477-C268476EB2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3F9697-2DEA-B836-7187-7F5272EA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7" y="46838"/>
            <a:ext cx="9103212" cy="1472659"/>
          </a:xfrm>
        </p:spPr>
        <p:txBody>
          <a:bodyPr>
            <a:normAutofit/>
          </a:bodyPr>
          <a:lstStyle/>
          <a:p>
            <a:r>
              <a:rPr lang="fr-FR" sz="400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Amélioration de la </a:t>
            </a:r>
            <a:r>
              <a:rPr lang="fr-FR" sz="40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maintenance </a:t>
            </a:r>
            <a:r>
              <a:rPr lang="fr-FR" sz="4000" u="sng" dirty="0">
                <a:solidFill>
                  <a:schemeClr val="tx1"/>
                </a:solidFill>
                <a:latin typeface="Comic Sans MS" panose="030F0702030302020204" pitchFamily="66" charset="0"/>
              </a:rPr>
              <a:t>de la pelle ZX330-3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F41E04D-C31B-9214-C815-139674E82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657" y="5846129"/>
            <a:ext cx="5855912" cy="531521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Que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désigne l’amélioration de la maintenance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7BCA6B85-24BC-E064-3CF8-947A91DE2190}"/>
              </a:ext>
            </a:extLst>
          </p:cNvPr>
          <p:cNvSpPr txBox="1">
            <a:spLocks/>
          </p:cNvSpPr>
          <p:nvPr/>
        </p:nvSpPr>
        <p:spPr>
          <a:xfrm>
            <a:off x="427657" y="1541214"/>
            <a:ext cx="5665997" cy="47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Qu’est-ce que la maintenance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7BCA6B85-24BC-E064-3CF8-947A91DE2190}"/>
              </a:ext>
            </a:extLst>
          </p:cNvPr>
          <p:cNvSpPr txBox="1">
            <a:spLocks/>
          </p:cNvSpPr>
          <p:nvPr/>
        </p:nvSpPr>
        <p:spPr>
          <a:xfrm>
            <a:off x="427658" y="2199393"/>
            <a:ext cx="5665997" cy="40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Quels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sont les types de la maintenance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08388675"/>
              </p:ext>
            </p:extLst>
          </p:nvPr>
        </p:nvGraphicFramePr>
        <p:xfrm>
          <a:off x="427657" y="2861483"/>
          <a:ext cx="6905129" cy="272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4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/>
      <p:bldP spid="7" grpId="0"/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75302-8305-0126-E659-5239E3AA4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6280" y="135159"/>
            <a:ext cx="2620280" cy="779240"/>
          </a:xfrm>
        </p:spPr>
        <p:txBody>
          <a:bodyPr>
            <a:noAutofit/>
          </a:bodyPr>
          <a:lstStyle/>
          <a:p>
            <a:pPr lvl="0" algn="ctr"/>
            <a:r>
              <a:rPr lang="fr-FR" u="sng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L’AMDEC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53F45A1-CF54-EF7F-5FCB-DF2418B5279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38408" y="1219199"/>
                <a:ext cx="9369472" cy="5364481"/>
              </a:xfrm>
            </p:spPr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fr-FR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Qu’est-ce-que </a:t>
                </a: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L’AMDEC (Analyse des Modes de </a:t>
                </a:r>
                <a:r>
                  <a:rPr lang="fr-FR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Défaillance, </a:t>
                </a: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de leurs </a:t>
                </a:r>
                <a:r>
                  <a:rPr lang="fr-FR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Effets </a:t>
                </a: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et de leur Criticité</a:t>
                </a:r>
                <a:r>
                  <a:rPr lang="fr-FR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)?</a:t>
                </a:r>
              </a:p>
              <a:p>
                <a:pPr marL="0" lvl="0" indent="0">
                  <a:buNone/>
                </a:pPr>
                <a:endParaRPr lang="fr-FR" dirty="0">
                  <a:solidFill>
                    <a:schemeClr val="tx1"/>
                  </a:solidFill>
                  <a:latin typeface="Comic Sans MS" panose="030F0702030302020204" pitchFamily="66" charset="0"/>
                  <a:cs typeface="Calibri" panose="020F0502020204030204" pitchFamily="34" charset="0"/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fr-FR" dirty="0" smtClean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Que </a:t>
                </a: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désigne </a:t>
                </a: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la criticité</a:t>
                </a:r>
                <a:r>
                  <a:rPr lang="fr-FR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?</a:t>
                </a:r>
              </a:p>
              <a:p>
                <a:pPr marL="0" lvl="0" indent="0">
                  <a:buNone/>
                </a:pPr>
                <a:endParaRPr lang="fr-FR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fr-FR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Quels </a:t>
                </a: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sont les critères de la criticité?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Gravité (G)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Fréquence (F)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Non-Détection (N)</a:t>
                </a:r>
                <a:endParaRPr lang="fr-FR" dirty="0">
                  <a:solidFill>
                    <a:schemeClr val="tx1"/>
                  </a:solidFill>
                  <a:latin typeface="Comic Sans MS" panose="030F0702030302020204" pitchFamily="66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 </a:t>
                </a: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fr-FR" dirty="0">
                    <a:solidFill>
                      <a:schemeClr val="tx1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Comment peut-on calculer la criticité?</a:t>
                </a:r>
              </a:p>
              <a:p>
                <a:pPr lvl="0">
                  <a:buFont typeface="Wingdings" panose="05000000000000000000" pitchFamily="2" charset="2"/>
                  <a:buChar char="Ø"/>
                </a:pPr>
                <a:endParaRPr lang="fr-FR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fr-FR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  <m:r>
                        <a:rPr lang="fr-FR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∗ </m:t>
                      </m:r>
                      <m:r>
                        <a:rPr lang="fr-FR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r>
                        <a:rPr lang="fr-FR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∗ </m:t>
                      </m:r>
                      <m:r>
                        <a:rPr lang="fr-FR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53F45A1-CF54-EF7F-5FCB-DF2418B5279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408" y="1219199"/>
                <a:ext cx="9369472" cy="5364481"/>
              </a:xfrm>
              <a:blipFill>
                <a:blip r:embed="rId2"/>
                <a:stretch>
                  <a:fillRect l="-130" t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ce réservé du contenu 7">
            <a:extLst>
              <a:ext uri="{FF2B5EF4-FFF2-40B4-BE49-F238E27FC236}">
                <a16:creationId xmlns:a16="http://schemas.microsoft.com/office/drawing/2014/main" id="{55B30725-62E7-1C4D-7086-D40DEE82D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13614"/>
              </p:ext>
            </p:extLst>
          </p:nvPr>
        </p:nvGraphicFramePr>
        <p:xfrm>
          <a:off x="410304" y="1508759"/>
          <a:ext cx="11324503" cy="5120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0416">
                  <a:extLst>
                    <a:ext uri="{9D8B030D-6E8A-4147-A177-3AD203B41FA5}">
                      <a16:colId xmlns:a16="http://schemas.microsoft.com/office/drawing/2014/main" val="40041495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74674403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814825654"/>
                    </a:ext>
                  </a:extLst>
                </a:gridCol>
                <a:gridCol w="1488690">
                  <a:extLst>
                    <a:ext uri="{9D8B030D-6E8A-4147-A177-3AD203B41FA5}">
                      <a16:colId xmlns:a16="http://schemas.microsoft.com/office/drawing/2014/main" val="2824282713"/>
                    </a:ext>
                  </a:extLst>
                </a:gridCol>
                <a:gridCol w="1284990">
                  <a:extLst>
                    <a:ext uri="{9D8B030D-6E8A-4147-A177-3AD203B41FA5}">
                      <a16:colId xmlns:a16="http://schemas.microsoft.com/office/drawing/2014/main" val="1882681508"/>
                    </a:ext>
                  </a:extLst>
                </a:gridCol>
                <a:gridCol w="2282871">
                  <a:extLst>
                    <a:ext uri="{9D8B030D-6E8A-4147-A177-3AD203B41FA5}">
                      <a16:colId xmlns:a16="http://schemas.microsoft.com/office/drawing/2014/main" val="1733664921"/>
                    </a:ext>
                  </a:extLst>
                </a:gridCol>
                <a:gridCol w="428959">
                  <a:extLst>
                    <a:ext uri="{9D8B030D-6E8A-4147-A177-3AD203B41FA5}">
                      <a16:colId xmlns:a16="http://schemas.microsoft.com/office/drawing/2014/main" val="2775026295"/>
                    </a:ext>
                  </a:extLst>
                </a:gridCol>
                <a:gridCol w="328871">
                  <a:extLst>
                    <a:ext uri="{9D8B030D-6E8A-4147-A177-3AD203B41FA5}">
                      <a16:colId xmlns:a16="http://schemas.microsoft.com/office/drawing/2014/main" val="1847118768"/>
                    </a:ext>
                  </a:extLst>
                </a:gridCol>
                <a:gridCol w="357469">
                  <a:extLst>
                    <a:ext uri="{9D8B030D-6E8A-4147-A177-3AD203B41FA5}">
                      <a16:colId xmlns:a16="http://schemas.microsoft.com/office/drawing/2014/main" val="12331509"/>
                    </a:ext>
                  </a:extLst>
                </a:gridCol>
                <a:gridCol w="457557">
                  <a:extLst>
                    <a:ext uri="{9D8B030D-6E8A-4147-A177-3AD203B41FA5}">
                      <a16:colId xmlns:a16="http://schemas.microsoft.com/office/drawing/2014/main" val="2793076106"/>
                    </a:ext>
                  </a:extLst>
                </a:gridCol>
              </a:tblGrid>
              <a:tr h="455166">
                <a:tc rowSpan="2">
                  <a:txBody>
                    <a:bodyPr/>
                    <a:lstStyle/>
                    <a:p>
                      <a:pPr lvl="0"/>
                      <a:endParaRPr lang="fr-FR" sz="1800" b="1" noProof="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sz="1800" b="1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Elément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sz="1800" b="1" noProof="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sz="1800" b="1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Fonction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sz="1800" b="1" noProof="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sz="1800" b="1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Mode </a:t>
                      </a:r>
                      <a:r>
                        <a:rPr lang="fr-FR" sz="1800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 défaillance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b="1" noProof="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b="1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Détection</a:t>
                      </a:r>
                      <a:endParaRPr lang="fr-FR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b="1" noProof="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b="1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Causes</a:t>
                      </a:r>
                      <a:endParaRPr lang="fr-FR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endParaRPr lang="fr-FR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b="1" noProof="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b="1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Effets</a:t>
                      </a:r>
                      <a:endParaRPr lang="fr-FR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/>
                      <a:r>
                        <a:rPr lang="fr-FR" sz="1800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Criticité = F * G * N</a:t>
                      </a:r>
                      <a:endParaRPr lang="fr-FR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32451"/>
                  </a:ext>
                </a:extLst>
              </a:tr>
              <a:tr h="29998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95282"/>
                  </a:ext>
                </a:extLst>
              </a:tr>
              <a:tr h="4114801">
                <a:tc>
                  <a:txBody>
                    <a:bodyPr/>
                    <a:lstStyle/>
                    <a:p>
                      <a:pPr lvl="0"/>
                      <a:r>
                        <a:rPr lang="fr-FR" sz="1800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Distributeur</a:t>
                      </a:r>
                      <a:endParaRPr lang="fr-FR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mic Sans MS" panose="030F0702030302020204" pitchFamily="66" charset="0"/>
                        </a:rPr>
                        <a:t>Distribution du fluide hydraulique</a:t>
                      </a:r>
                      <a:endParaRPr lang="fr-FR" noProof="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Flexibles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coupés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Blocage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 clapets ou de tiroirs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Visuel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fr-FR" sz="1800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Démontage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Usure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fr-FR" sz="1800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Les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impuretés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Surconsommation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d’huile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L’arrêt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d’une fonction 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L’arrêt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 la machine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Défaillance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 pompe ou </a:t>
                      </a: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d’autres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composants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26246"/>
                  </a:ext>
                </a:extLst>
              </a:tr>
            </a:tbl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66D75302-8305-0126-E659-5239E3AA4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304" y="89438"/>
            <a:ext cx="10471055" cy="1419321"/>
          </a:xfrm>
        </p:spPr>
        <p:txBody>
          <a:bodyPr>
            <a:noAutofit/>
          </a:bodyPr>
          <a:lstStyle/>
          <a:p>
            <a:pPr lvl="0"/>
            <a:r>
              <a:rPr lang="fr-FR" u="sng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L’AMDEC de la partie hydraulique de la pelle ZX330-3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F5748F63-7A3D-C85C-724E-F1BA975D0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899424"/>
              </p:ext>
            </p:extLst>
          </p:nvPr>
        </p:nvGraphicFramePr>
        <p:xfrm>
          <a:off x="439213" y="341994"/>
          <a:ext cx="11437494" cy="611329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41987">
                  <a:extLst>
                    <a:ext uri="{9D8B030D-6E8A-4147-A177-3AD203B41FA5}">
                      <a16:colId xmlns:a16="http://schemas.microsoft.com/office/drawing/2014/main" val="239883572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50513545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5193097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3797561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7427801"/>
                    </a:ext>
                  </a:extLst>
                </a:gridCol>
                <a:gridCol w="1949918">
                  <a:extLst>
                    <a:ext uri="{9D8B030D-6E8A-4147-A177-3AD203B41FA5}">
                      <a16:colId xmlns:a16="http://schemas.microsoft.com/office/drawing/2014/main" val="297860403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431689661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val="635793625"/>
                    </a:ext>
                  </a:extLst>
                </a:gridCol>
                <a:gridCol w="402565">
                  <a:extLst>
                    <a:ext uri="{9D8B030D-6E8A-4147-A177-3AD203B41FA5}">
                      <a16:colId xmlns:a16="http://schemas.microsoft.com/office/drawing/2014/main" val="4014314422"/>
                    </a:ext>
                  </a:extLst>
                </a:gridCol>
                <a:gridCol w="479685">
                  <a:extLst>
                    <a:ext uri="{9D8B030D-6E8A-4147-A177-3AD203B41FA5}">
                      <a16:colId xmlns:a16="http://schemas.microsoft.com/office/drawing/2014/main" val="2246992158"/>
                    </a:ext>
                  </a:extLst>
                </a:gridCol>
              </a:tblGrid>
              <a:tr h="684739"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Elément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Fonction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Mode de défaillance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Détection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Causes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Effets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  <a:ea typeface="Calibri" pitchFamily="34"/>
                        </a:rPr>
                        <a:t>Criticité = F * G * N</a:t>
                      </a:r>
                      <a:endParaRPr lang="fr-FR" sz="1800" b="1" i="0" u="none" strike="noStrike" kern="1200" cap="none" spc="0" baseline="0" noProof="0" dirty="0">
                        <a:solidFill>
                          <a:schemeClr val="tx1"/>
                        </a:solidFill>
                        <a:uFillTx/>
                        <a:latin typeface="Comic Sans MS" panose="030F0702030302020204" pitchFamily="66" charset="0"/>
                      </a:endParaRP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26991"/>
                  </a:ext>
                </a:extLst>
              </a:tr>
              <a:tr h="38038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33478"/>
                  </a:ext>
                </a:extLst>
              </a:tr>
              <a:tr h="2184501">
                <a:tc>
                  <a:txBody>
                    <a:bodyPr/>
                    <a:lstStyle/>
                    <a:p>
                      <a:pPr lvl="0"/>
                      <a:r>
                        <a:rPr lang="fr-FR" sz="1800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Pompes </a:t>
                      </a:r>
                      <a:r>
                        <a:rPr lang="fr-FR" sz="1800" b="1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principales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noProof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mic Sans MS" panose="030F0702030302020204" pitchFamily="66" charset="0"/>
                          <a:ea typeface="Calibri" pitchFamily="34"/>
                        </a:rPr>
                        <a:t>Génération de la pression hydraulique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Usure 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des </a:t>
                      </a: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pistons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Usure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de l’arbre d’entrainement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Visuel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Démontage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Frottement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Manque d’huile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Faiblesse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de ressorts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Fonctionnement lent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L’arrêt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de fonctionnement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19314"/>
                  </a:ext>
                </a:extLst>
              </a:tr>
              <a:tr h="239380">
                <a:tc rowSpan="2">
                  <a:txBody>
                    <a:bodyPr/>
                    <a:lstStyle/>
                    <a:p>
                      <a:pPr lvl="0"/>
                      <a:r>
                        <a:rPr lang="fr-FR" sz="1800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Pompe pilote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Alimenter le circuit de commande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Usure 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d’arbre </a:t>
                      </a: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d’entrainement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Usure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de cavité de pompe pilote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98701"/>
                  </a:ext>
                </a:extLst>
              </a:tr>
              <a:tr h="23946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956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3">
            <a:extLst>
              <a:ext uri="{FF2B5EF4-FFF2-40B4-BE49-F238E27FC236}">
                <a16:creationId xmlns:a16="http://schemas.microsoft.com/office/drawing/2014/main" id="{A5894227-A791-F802-9957-B55F08A2B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438312"/>
              </p:ext>
            </p:extLst>
          </p:nvPr>
        </p:nvGraphicFramePr>
        <p:xfrm>
          <a:off x="409727" y="681057"/>
          <a:ext cx="11462233" cy="532350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49553">
                  <a:extLst>
                    <a:ext uri="{9D8B030D-6E8A-4147-A177-3AD203B41FA5}">
                      <a16:colId xmlns:a16="http://schemas.microsoft.com/office/drawing/2014/main" val="2054110682"/>
                    </a:ext>
                  </a:extLst>
                </a:gridCol>
                <a:gridCol w="1533493">
                  <a:extLst>
                    <a:ext uri="{9D8B030D-6E8A-4147-A177-3AD203B41FA5}">
                      <a16:colId xmlns:a16="http://schemas.microsoft.com/office/drawing/2014/main" val="631409707"/>
                    </a:ext>
                  </a:extLst>
                </a:gridCol>
                <a:gridCol w="1575467">
                  <a:extLst>
                    <a:ext uri="{9D8B030D-6E8A-4147-A177-3AD203B41FA5}">
                      <a16:colId xmlns:a16="http://schemas.microsoft.com/office/drawing/2014/main" val="58596083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8893748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970188411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88701973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9410220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99526498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94719142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461330271"/>
                    </a:ext>
                  </a:extLst>
                </a:gridCol>
              </a:tblGrid>
              <a:tr h="721023"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Elément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fr-FR" sz="1800" b="1" i="0" u="none" strike="noStrike" kern="1200" cap="none" spc="0" baseline="0" noProof="0" dirty="0">
                        <a:solidFill>
                          <a:schemeClr val="tx1"/>
                        </a:solidFill>
                        <a:uFillTx/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</a:rPr>
                        <a:t>Fonction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fr-FR" sz="1800" b="1" i="0" u="none" strike="noStrike" kern="1200" cap="none" spc="0" baseline="0" noProof="0" dirty="0">
                        <a:solidFill>
                          <a:schemeClr val="tx1"/>
                        </a:solidFill>
                        <a:uFillTx/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</a:rPr>
                        <a:t>Mode de défaillance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Détection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Causes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Effets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  <a:ea typeface="Calibri" pitchFamily="34"/>
                        </a:rPr>
                        <a:t>Criticité = F * G * N</a:t>
                      </a:r>
                      <a:endParaRPr lang="fr-FR" sz="1800" b="1" i="0" u="none" strike="noStrike" kern="1200" cap="none" spc="0" baseline="0" noProof="0" dirty="0">
                        <a:solidFill>
                          <a:schemeClr val="tx1"/>
                        </a:solidFill>
                        <a:uFillTx/>
                        <a:latin typeface="Comic Sans MS" panose="030F0702030302020204" pitchFamily="66" charset="0"/>
                      </a:endParaRP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201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23545"/>
                  </a:ext>
                </a:extLst>
              </a:tr>
              <a:tr h="2419703">
                <a:tc>
                  <a:txBody>
                    <a:bodyPr/>
                    <a:lstStyle/>
                    <a:p>
                      <a:pPr lvl="0"/>
                      <a:r>
                        <a:rPr lang="fr-FR" sz="1800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Les filtres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F</a:t>
                      </a: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iltration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du fluide hydraulique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Colmatage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Démontage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2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Les </a:t>
                      </a:r>
                      <a:r>
                        <a:rPr lang="fr-FR" sz="1800" kern="12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débris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Défaillance </a:t>
                      </a: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 </a:t>
                      </a:r>
                      <a:r>
                        <a:rPr lang="fr-FR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pompes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Manque </a:t>
                      </a: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 </a:t>
                      </a:r>
                      <a:r>
                        <a:rPr lang="fr-FR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pression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lvl="0"/>
                      <a:r>
                        <a:rPr lang="fr-FR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Faiblisse </a:t>
                      </a: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du circuit hydraulique</a:t>
                      </a:r>
                    </a:p>
                    <a:p>
                      <a:pPr lvl="0"/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23755"/>
                  </a:ext>
                </a:extLst>
              </a:tr>
              <a:tr h="1623640">
                <a:tc>
                  <a:txBody>
                    <a:bodyPr/>
                    <a:lstStyle/>
                    <a:p>
                      <a:pPr lvl="0"/>
                      <a:r>
                        <a:rPr lang="fr-FR" sz="1800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Les mannettes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Commander les actionneurs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Coinçage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des pistons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Démontage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Usure des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joints </a:t>
                      </a: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d’étanchéité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</a:t>
                      </a: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ysfonctionnement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des actionneurs </a:t>
                      </a:r>
                      <a:endParaRPr lang="fr-FR" sz="1800" noProof="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commandé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par les manettes défaillantes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735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3">
            <a:extLst>
              <a:ext uri="{FF2B5EF4-FFF2-40B4-BE49-F238E27FC236}">
                <a16:creationId xmlns:a16="http://schemas.microsoft.com/office/drawing/2014/main" id="{62AF086A-7ACF-332C-95A3-25F62C59C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267485"/>
              </p:ext>
            </p:extLst>
          </p:nvPr>
        </p:nvGraphicFramePr>
        <p:xfrm>
          <a:off x="441960" y="316309"/>
          <a:ext cx="11551920" cy="621657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5844176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48417994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0593503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50864981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409164028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018352934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1239646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72260547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4039301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693784146"/>
                    </a:ext>
                  </a:extLst>
                </a:gridCol>
              </a:tblGrid>
              <a:tr h="351890"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 smtClean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</a:rPr>
                        <a:t>Elément</a:t>
                      </a:r>
                      <a:endParaRPr lang="fr-FR" sz="1800" b="1" i="0" u="none" strike="noStrike" kern="1200" cap="none" spc="0" baseline="0" noProof="0" dirty="0">
                        <a:solidFill>
                          <a:schemeClr val="tx1"/>
                        </a:solidFill>
                        <a:uFillTx/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 smtClean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</a:rPr>
                        <a:t>Fonction</a:t>
                      </a:r>
                      <a:endParaRPr lang="fr-FR" sz="1800" b="1" i="0" u="none" strike="noStrike" kern="1200" cap="none" spc="0" baseline="0" noProof="0" dirty="0">
                        <a:solidFill>
                          <a:schemeClr val="tx1"/>
                        </a:solidFill>
                        <a:uFillTx/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</a:rPr>
                        <a:t>Mode de défaillance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</a:rPr>
                        <a:t>Détection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</a:rPr>
                        <a:t>Causes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</a:rPr>
                        <a:t>Effets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noProof="0" dirty="0">
                          <a:solidFill>
                            <a:schemeClr val="tx1"/>
                          </a:solidFill>
                          <a:uFillTx/>
                          <a:latin typeface="Comic Sans MS" panose="030F0702030302020204" pitchFamily="66" charset="0"/>
                          <a:ea typeface="Calibri" pitchFamily="34"/>
                        </a:rPr>
                        <a:t>Criticité</a:t>
                      </a:r>
                      <a:endParaRPr lang="fr-FR" sz="1800" b="1" i="0" u="none" strike="noStrike" kern="1200" cap="none" spc="0" baseline="0" noProof="0" dirty="0">
                        <a:solidFill>
                          <a:schemeClr val="tx1"/>
                        </a:solidFill>
                        <a:uFillTx/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60419"/>
                  </a:ext>
                </a:extLst>
              </a:tr>
              <a:tr h="34902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G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90675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b="1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Vérins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Convertissent l’énergie hydraulique en force mécanique linéaire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Fuite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d’huile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Visuel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Démontage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Défaillance 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des </a:t>
                      </a: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tiges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Usure 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des joints </a:t>
                      </a: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d’étanchéité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Perte 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de force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L’arrêt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du travail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24394"/>
                  </a:ext>
                </a:extLst>
              </a:tr>
              <a:tr h="214749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Moteur d’orientation 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Assure l’orientation de la pelle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Problèmes d’orientation</a:t>
                      </a: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Bruit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vient de côté du moteur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Visuel</a:t>
                      </a: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fr-FR" sz="1800" b="0" noProof="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  <a:cs typeface="Times New Roman" pitchFamily="18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Entendu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Blocage 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des </a:t>
                      </a: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freins</a:t>
                      </a: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Cassures </a:t>
                      </a:r>
                      <a:r>
                        <a:rPr lang="fr-FR" sz="1800" b="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des </a:t>
                      </a: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pistons</a:t>
                      </a: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Orifices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bouchés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L’arrêt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partiel ou complet de fonction (orientation)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08264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b="1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Moteur de translation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Assure le déplacement de la pelle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Problèmes </a:t>
                      </a: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de déplacement ou de freinage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  <a:cs typeface="Times New Roman" pitchFamily="18"/>
                        </a:rPr>
                        <a:t>Visuel</a:t>
                      </a:r>
                      <a:endParaRPr lang="fr-FR" sz="1800" b="1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libri" pitchFamily="34"/>
                      </a:endParaRP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Démontage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sz="1800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Empêche le translation du côté moteur défaillant</a:t>
                      </a:r>
                      <a:endParaRPr lang="fr-FR" noProof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fr-FR" noProof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0697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CED8AC-92EB-2146-AF91-E770004E5B6C}"/>
              </a:ext>
            </a:extLst>
          </p:cNvPr>
          <p:cNvSpPr/>
          <p:nvPr/>
        </p:nvSpPr>
        <p:spPr>
          <a:xfrm>
            <a:off x="1120110" y="238021"/>
            <a:ext cx="9261847" cy="8120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Comic Sans MS" panose="030F0702030302020204" pitchFamily="66" charset="0"/>
              </a:rPr>
              <a:t>Sommaire</a:t>
            </a:r>
            <a:r>
              <a:rPr lang="fr-FR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8" name="Rectangle : avec coin arrondi 7">
            <a:extLst>
              <a:ext uri="{FF2B5EF4-FFF2-40B4-BE49-F238E27FC236}">
                <a16:creationId xmlns:a16="http://schemas.microsoft.com/office/drawing/2014/main" id="{4D600736-C4EA-0453-4329-8421B5572CAF}"/>
              </a:ext>
            </a:extLst>
          </p:cNvPr>
          <p:cNvSpPr/>
          <p:nvPr/>
        </p:nvSpPr>
        <p:spPr>
          <a:xfrm>
            <a:off x="2514009" y="1224295"/>
            <a:ext cx="7851809" cy="60491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latin typeface="Comic Sans MS" panose="030F0702030302020204" pitchFamily="66" charset="0"/>
              </a:rPr>
              <a:t>   Les </a:t>
            </a:r>
            <a:r>
              <a:rPr lang="fr-FR" sz="2800" dirty="0" smtClean="0">
                <a:latin typeface="Comic Sans MS" panose="030F0702030302020204" pitchFamily="66" charset="0"/>
              </a:rPr>
              <a:t>pelles </a:t>
            </a:r>
            <a:r>
              <a:rPr lang="fr-FR" sz="2800" dirty="0">
                <a:latin typeface="Comic Sans MS" panose="030F0702030302020204" pitchFamily="66" charset="0"/>
              </a:rPr>
              <a:t>h</a:t>
            </a:r>
            <a:r>
              <a:rPr lang="fr-FR" sz="2800" dirty="0" smtClean="0">
                <a:latin typeface="Comic Sans MS" panose="030F0702030302020204" pitchFamily="66" charset="0"/>
              </a:rPr>
              <a:t>ydrauliques</a:t>
            </a:r>
            <a:endParaRPr lang="fr-FR" sz="2800" dirty="0">
              <a:latin typeface="Comic Sans MS" panose="030F0702030302020204" pitchFamily="66" charset="0"/>
            </a:endParaRPr>
          </a:p>
        </p:txBody>
      </p:sp>
      <p:sp>
        <p:nvSpPr>
          <p:cNvPr id="10" name="Rectangle : avec coins arrondis en haut 9">
            <a:extLst>
              <a:ext uri="{FF2B5EF4-FFF2-40B4-BE49-F238E27FC236}">
                <a16:creationId xmlns:a16="http://schemas.microsoft.com/office/drawing/2014/main" id="{B521B97C-0FF6-113D-9FD0-ACFC66E5B0B5}"/>
              </a:ext>
            </a:extLst>
          </p:cNvPr>
          <p:cNvSpPr/>
          <p:nvPr/>
        </p:nvSpPr>
        <p:spPr>
          <a:xfrm>
            <a:off x="3355145" y="2609022"/>
            <a:ext cx="5590734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Comic Sans MS" panose="030F0702030302020204" pitchFamily="66" charset="0"/>
                <a:cs typeface="Calibri" panose="020F0502020204030204" pitchFamily="34" charset="0"/>
              </a:rPr>
              <a:t>La pelle standard Hitachi </a:t>
            </a:r>
            <a:r>
              <a:rPr lang="fr-FR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ZX330-3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A0B67003-15FA-E54D-E424-27D24597927F}"/>
              </a:ext>
            </a:extLst>
          </p:cNvPr>
          <p:cNvSpPr/>
          <p:nvPr/>
        </p:nvSpPr>
        <p:spPr>
          <a:xfrm>
            <a:off x="3383587" y="1986450"/>
            <a:ext cx="5562292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Le but de notre projet </a:t>
            </a:r>
            <a:r>
              <a:rPr lang="fr-FR" dirty="0" smtClean="0">
                <a:latin typeface="Comic Sans MS" panose="030F0702030302020204" pitchFamily="66" charset="0"/>
              </a:rPr>
              <a:t> 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2CE70B0-01E2-2732-61C4-061CCBB4107B}"/>
              </a:ext>
            </a:extLst>
          </p:cNvPr>
          <p:cNvSpPr/>
          <p:nvPr/>
        </p:nvSpPr>
        <p:spPr>
          <a:xfrm>
            <a:off x="1843854" y="1321346"/>
            <a:ext cx="671304" cy="4380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34B7A-4DBB-207B-F977-4156847A20CC}"/>
              </a:ext>
            </a:extLst>
          </p:cNvPr>
          <p:cNvSpPr/>
          <p:nvPr/>
        </p:nvSpPr>
        <p:spPr>
          <a:xfrm>
            <a:off x="2514010" y="1822179"/>
            <a:ext cx="427868" cy="12743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3BBE838-6935-11C4-BF5A-34819C8F263D}"/>
              </a:ext>
            </a:extLst>
          </p:cNvPr>
          <p:cNvSpPr/>
          <p:nvPr/>
        </p:nvSpPr>
        <p:spPr>
          <a:xfrm>
            <a:off x="2944835" y="2092141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0" name="Rectangle : avec coins arrondis en haut 19">
            <a:extLst>
              <a:ext uri="{FF2B5EF4-FFF2-40B4-BE49-F238E27FC236}">
                <a16:creationId xmlns:a16="http://schemas.microsoft.com/office/drawing/2014/main" id="{974E282F-63AF-A795-B9C1-8C2DDA5AC65A}"/>
              </a:ext>
            </a:extLst>
          </p:cNvPr>
          <p:cNvSpPr/>
          <p:nvPr/>
        </p:nvSpPr>
        <p:spPr>
          <a:xfrm>
            <a:off x="3383588" y="4851093"/>
            <a:ext cx="5562292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Comic Sans MS" panose="030F0702030302020204" pitchFamily="66" charset="0"/>
              </a:rPr>
              <a:t>Le circuit pilote</a:t>
            </a:r>
          </a:p>
        </p:txBody>
      </p:sp>
      <p:sp>
        <p:nvSpPr>
          <p:cNvPr id="36" name="Rectangle : avec coins arrondis en haut 35">
            <a:extLst>
              <a:ext uri="{FF2B5EF4-FFF2-40B4-BE49-F238E27FC236}">
                <a16:creationId xmlns:a16="http://schemas.microsoft.com/office/drawing/2014/main" id="{F332F1C5-22FE-516F-16D3-A488B4F56822}"/>
              </a:ext>
            </a:extLst>
          </p:cNvPr>
          <p:cNvSpPr/>
          <p:nvPr/>
        </p:nvSpPr>
        <p:spPr>
          <a:xfrm>
            <a:off x="3369366" y="5522105"/>
            <a:ext cx="5576514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Comic Sans MS" panose="030F0702030302020204" pitchFamily="66" charset="0"/>
                <a:cs typeface="Calibri" panose="020F0502020204030204" pitchFamily="34" charset="0"/>
              </a:rPr>
              <a:t>Les circuits des actionneurs </a:t>
            </a:r>
            <a:r>
              <a:rPr lang="fr-FR" dirty="0">
                <a:latin typeface="Comic Sans MS" panose="030F0702030302020204" pitchFamily="66" charset="0"/>
              </a:rPr>
              <a:t>et </a:t>
            </a:r>
            <a:r>
              <a:rPr lang="fr-FR" dirty="0" smtClean="0">
                <a:latin typeface="Comic Sans MS" panose="030F0702030302020204" pitchFamily="66" charset="0"/>
              </a:rPr>
              <a:t>le retour </a:t>
            </a:r>
            <a:r>
              <a:rPr lang="fr-FR" dirty="0">
                <a:latin typeface="Comic Sans MS" panose="030F0702030302020204" pitchFamily="66" charset="0"/>
              </a:rPr>
              <a:t>du fluide</a:t>
            </a:r>
            <a:r>
              <a:rPr lang="fr-FR" dirty="0"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B71270-885A-474B-CECC-89747F5FBD5D}"/>
              </a:ext>
            </a:extLst>
          </p:cNvPr>
          <p:cNvSpPr/>
          <p:nvPr/>
        </p:nvSpPr>
        <p:spPr>
          <a:xfrm>
            <a:off x="2514009" y="4042778"/>
            <a:ext cx="438849" cy="19681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13A06B-8E17-3753-C92B-8EBA6D86AA95}"/>
              </a:ext>
            </a:extLst>
          </p:cNvPr>
          <p:cNvSpPr/>
          <p:nvPr/>
        </p:nvSpPr>
        <p:spPr>
          <a:xfrm>
            <a:off x="1120110" y="1050072"/>
            <a:ext cx="723744" cy="49608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" name="Rectangle : avec coin arrondi 1">
            <a:extLst>
              <a:ext uri="{FF2B5EF4-FFF2-40B4-BE49-F238E27FC236}">
                <a16:creationId xmlns:a16="http://schemas.microsoft.com/office/drawing/2014/main" id="{413D8FB3-065E-ABCD-C5D2-7D6BA966C19A}"/>
              </a:ext>
            </a:extLst>
          </p:cNvPr>
          <p:cNvSpPr/>
          <p:nvPr/>
        </p:nvSpPr>
        <p:spPr>
          <a:xfrm>
            <a:off x="2514009" y="3364608"/>
            <a:ext cx="7880869" cy="65958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latin typeface="Comic Sans MS" panose="030F0702030302020204" pitchFamily="66" charset="0"/>
              </a:rPr>
              <a:t>   Le système hydraulique de la pelle ZX330-3 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AD3FF156-E0AE-69BB-7EF2-2101538F7769}"/>
              </a:ext>
            </a:extLst>
          </p:cNvPr>
          <p:cNvSpPr/>
          <p:nvPr/>
        </p:nvSpPr>
        <p:spPr>
          <a:xfrm>
            <a:off x="3397656" y="4171580"/>
            <a:ext cx="5548223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Comic Sans MS" panose="030F0702030302020204" pitchFamily="66" charset="0"/>
              </a:rPr>
              <a:t>Alimentation en fluide </a:t>
            </a:r>
          </a:p>
        </p:txBody>
      </p:sp>
      <p:sp>
        <p:nvSpPr>
          <p:cNvPr id="28" name="Flèche : droite 12">
            <a:extLst>
              <a:ext uri="{FF2B5EF4-FFF2-40B4-BE49-F238E27FC236}">
                <a16:creationId xmlns:a16="http://schemas.microsoft.com/office/drawing/2014/main" id="{32CE70B0-01E2-2732-61C4-061CCBB4107B}"/>
              </a:ext>
            </a:extLst>
          </p:cNvPr>
          <p:cNvSpPr/>
          <p:nvPr/>
        </p:nvSpPr>
        <p:spPr>
          <a:xfrm>
            <a:off x="1827715" y="3474282"/>
            <a:ext cx="686294" cy="4380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9" name="Flèche : droite 14">
            <a:extLst>
              <a:ext uri="{FF2B5EF4-FFF2-40B4-BE49-F238E27FC236}">
                <a16:creationId xmlns:a16="http://schemas.microsoft.com/office/drawing/2014/main" id="{F3BBE838-6935-11C4-BF5A-34819C8F263D}"/>
              </a:ext>
            </a:extLst>
          </p:cNvPr>
          <p:cNvSpPr/>
          <p:nvPr/>
        </p:nvSpPr>
        <p:spPr>
          <a:xfrm>
            <a:off x="2956868" y="2701746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0" name="Flèche : droite 14">
            <a:extLst>
              <a:ext uri="{FF2B5EF4-FFF2-40B4-BE49-F238E27FC236}">
                <a16:creationId xmlns:a16="http://schemas.microsoft.com/office/drawing/2014/main" id="{F3BBE838-6935-11C4-BF5A-34819C8F263D}"/>
              </a:ext>
            </a:extLst>
          </p:cNvPr>
          <p:cNvSpPr/>
          <p:nvPr/>
        </p:nvSpPr>
        <p:spPr>
          <a:xfrm>
            <a:off x="2961898" y="4273184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4" name="Flèche : droite 14">
            <a:extLst>
              <a:ext uri="{FF2B5EF4-FFF2-40B4-BE49-F238E27FC236}">
                <a16:creationId xmlns:a16="http://schemas.microsoft.com/office/drawing/2014/main" id="{F3BBE838-6935-11C4-BF5A-34819C8F263D}"/>
              </a:ext>
            </a:extLst>
          </p:cNvPr>
          <p:cNvSpPr/>
          <p:nvPr/>
        </p:nvSpPr>
        <p:spPr>
          <a:xfrm>
            <a:off x="2956868" y="4938733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5" name="Flèche : droite 14">
            <a:extLst>
              <a:ext uri="{FF2B5EF4-FFF2-40B4-BE49-F238E27FC236}">
                <a16:creationId xmlns:a16="http://schemas.microsoft.com/office/drawing/2014/main" id="{F3BBE838-6935-11C4-BF5A-34819C8F263D}"/>
              </a:ext>
            </a:extLst>
          </p:cNvPr>
          <p:cNvSpPr/>
          <p:nvPr/>
        </p:nvSpPr>
        <p:spPr>
          <a:xfrm>
            <a:off x="2944835" y="5655825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36" grpId="0" animBg="1"/>
      <p:bldP spid="38" grpId="0" animBg="1"/>
      <p:bldP spid="39" grpId="0" animBg="1"/>
      <p:bldP spid="2" grpId="0" animBg="1"/>
      <p:bldP spid="3" grpId="0" animBg="1"/>
      <p:bldP spid="28" grpId="0" animBg="1"/>
      <p:bldP spid="29" grpId="0" animBg="1"/>
      <p:bldP spid="30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62BD1-2E6F-DA2E-480E-1197EA72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173" y="361407"/>
            <a:ext cx="5433907" cy="800687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</a:rPr>
              <a:t>Le</a:t>
            </a:r>
            <a:r>
              <a:rPr kumimoji="0" lang="fr-FR" sz="36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</a:rPr>
              <a:t> diagramme de </a:t>
            </a:r>
            <a:r>
              <a:rPr kumimoji="0" lang="fr-FR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</a:rPr>
              <a:t>Pareto</a:t>
            </a:r>
            <a:endParaRPr lang="fr-FR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467332-4BFA-9731-C09E-6AAC10A3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71440"/>
            <a:ext cx="8791519" cy="4782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Quels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sont les étapes pour établir un diagramme de Pareto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C42C428-9FA7-006F-78A8-1A0EE791698F}"/>
              </a:ext>
            </a:extLst>
          </p:cNvPr>
          <p:cNvSpPr txBox="1">
            <a:spLocks/>
          </p:cNvSpPr>
          <p:nvPr/>
        </p:nvSpPr>
        <p:spPr>
          <a:xfrm>
            <a:off x="677333" y="1368903"/>
            <a:ext cx="8254999" cy="502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Qu’est-ce-que un diagramme de Pareto?</a:t>
            </a:r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DC20F500-59D3-413E-AB94-117C5D262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718217"/>
              </p:ext>
            </p:extLst>
          </p:nvPr>
        </p:nvGraphicFramePr>
        <p:xfrm>
          <a:off x="677333" y="2513451"/>
          <a:ext cx="7363541" cy="4114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73139">
                  <a:extLst>
                    <a:ext uri="{9D8B030D-6E8A-4147-A177-3AD203B41FA5}">
                      <a16:colId xmlns:a16="http://schemas.microsoft.com/office/drawing/2014/main" val="3188762035"/>
                    </a:ext>
                  </a:extLst>
                </a:gridCol>
                <a:gridCol w="1665188">
                  <a:extLst>
                    <a:ext uri="{9D8B030D-6E8A-4147-A177-3AD203B41FA5}">
                      <a16:colId xmlns:a16="http://schemas.microsoft.com/office/drawing/2014/main" val="1632831802"/>
                    </a:ext>
                  </a:extLst>
                </a:gridCol>
                <a:gridCol w="1884329">
                  <a:extLst>
                    <a:ext uri="{9D8B030D-6E8A-4147-A177-3AD203B41FA5}">
                      <a16:colId xmlns:a16="http://schemas.microsoft.com/office/drawing/2014/main" val="20563788"/>
                    </a:ext>
                  </a:extLst>
                </a:gridCol>
                <a:gridCol w="1840885">
                  <a:extLst>
                    <a:ext uri="{9D8B030D-6E8A-4147-A177-3AD203B41FA5}">
                      <a16:colId xmlns:a16="http://schemas.microsoft.com/office/drawing/2014/main" val="2527935009"/>
                    </a:ext>
                  </a:extLst>
                </a:gridCol>
              </a:tblGrid>
              <a:tr h="612140"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Composant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Criticité</a:t>
                      </a:r>
                      <a:endParaRPr lang="fr-FR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Criticité 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cumulée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Pourcentage cumulé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80645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Pompe pilote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24,3%</a:t>
                      </a:r>
                      <a:endParaRPr lang="fr-FR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00964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Distributeur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36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48,6%</a:t>
                      </a:r>
                      <a:endParaRPr lang="fr-FR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89197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Vérins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64,9%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01038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Pompes principales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57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77%</a:t>
                      </a:r>
                      <a:endParaRPr lang="fr-FR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05801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Barbotins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85,1%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85167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Manettes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67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91%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29172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Filtres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71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96%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45476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Moteur d’orientation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74</a:t>
                      </a:r>
                      <a:endParaRPr lang="fr-FR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alibri" pitchFamily="34"/>
                        </a:rPr>
                        <a:t>100%</a:t>
                      </a:r>
                      <a:endParaRPr lang="fr-FR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8776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E062BD1-2E6F-DA2E-480E-1197EA72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3" y="163287"/>
            <a:ext cx="10143067" cy="1284513"/>
          </a:xfrm>
        </p:spPr>
        <p:txBody>
          <a:bodyPr>
            <a:normAutofit/>
          </a:bodyPr>
          <a:lstStyle/>
          <a:p>
            <a:r>
              <a:rPr lang="fr-FR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Application de la méthode </a:t>
            </a:r>
            <a:r>
              <a:rPr kumimoji="0" lang="fr-FR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</a:rPr>
              <a:t>Pareto sur la partie hydraulique de la pelle ZX330-3</a:t>
            </a:r>
            <a:endParaRPr lang="fr-FR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Graphique 1">
                <a:extLst>
                  <a:ext uri="{FF2B5EF4-FFF2-40B4-BE49-F238E27FC236}">
                    <a16:creationId xmlns:a16="http://schemas.microsoft.com/office/drawing/2014/main" id="{47E86C58-F7CA-42FE-12EF-558EF59504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62898097"/>
                  </p:ext>
                </p:extLst>
              </p:nvPr>
            </p:nvGraphicFramePr>
            <p:xfrm>
              <a:off x="463973" y="1447800"/>
              <a:ext cx="8375227" cy="52882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Graphique 1">
                <a:extLst>
                  <a:ext uri="{FF2B5EF4-FFF2-40B4-BE49-F238E27FC236}">
                    <a16:creationId xmlns:a16="http://schemas.microsoft.com/office/drawing/2014/main" id="{47E86C58-F7CA-42FE-12EF-558EF59504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973" y="1447800"/>
                <a:ext cx="8375227" cy="5288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/>
          <p:cNvSpPr/>
          <p:nvPr/>
        </p:nvSpPr>
        <p:spPr>
          <a:xfrm>
            <a:off x="975360" y="2377440"/>
            <a:ext cx="2727960" cy="3688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1B606-B7D8-BF41-C24C-898CC53A7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3280" y="259080"/>
            <a:ext cx="4122882" cy="822961"/>
          </a:xfrm>
        </p:spPr>
        <p:txBody>
          <a:bodyPr/>
          <a:lstStyle/>
          <a:p>
            <a:pPr lvl="0" algn="ctr"/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</a:rPr>
              <a:t>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DD51E-48E9-4084-C769-097D06D08C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2574" y="1417321"/>
            <a:ext cx="8596668" cy="403860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/>
              </a:rPr>
              <a:t>Sur la base des analyses que nous avons effectuée (L’AMDEC et Le Pareto), voici nos recommandations pour améliorer la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/>
              </a:rPr>
              <a:t>maintenance :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Surveillance régulière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Entretien préventif renforcé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/>
              </a:rPr>
              <a:t>Formation du personnel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/>
              </a:rPr>
              <a:t>Plan de remplacement des pièces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Documenter les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processus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0E193-F6F0-9AE8-FC1D-E36A27C31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9046" y="350520"/>
            <a:ext cx="4900506" cy="690498"/>
          </a:xfrm>
        </p:spPr>
        <p:txBody>
          <a:bodyPr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200"/>
              </a:spcBef>
            </a:pPr>
            <a:r>
              <a:rPr lang="fr-FR" sz="4000" u="sng" kern="0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/>
              </a:rPr>
              <a:t>Conclusion générale</a:t>
            </a:r>
            <a:br>
              <a:rPr lang="fr-FR" sz="4000" u="sng" kern="0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/>
              </a:rPr>
            </a:br>
            <a:endParaRPr lang="fr-FR" sz="4000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20060-D9CD-61ED-D1CF-92B539714D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9046" y="1559178"/>
            <a:ext cx="9710928" cy="42167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Tout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d'abord, ce stage nous a permis d'élargir nos connaissances dans le domaine professionnel et de créer des relations avec divers professionnels. Ensuite, ce projet de fin d'études nous a offert une précieuse occasion de développer nos compétences en maintenance des pelles hydrauliques, en nous concentrant spécifiquement sur la pelle ZX330-3.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Nous avons étudié notre sujet en profondeur, ce qui nous a permis de comprendre le fonctionnement complexe du système hydraulique de la pelle ZX330-3. Cette compréhension détaillée nous a aidés à identifier les aspects critiques nécessitant une attention particulière lors des opérations de maintenance.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2267277" y="1122780"/>
            <a:ext cx="6991079" cy="3833767"/>
            <a:chOff x="2097674" y="1649306"/>
            <a:chExt cx="6509545" cy="2948193"/>
          </a:xfrm>
        </p:grpSpPr>
        <p:pic>
          <p:nvPicPr>
            <p:cNvPr id="7" name="Imag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254" y="1649306"/>
              <a:ext cx="2558965" cy="294819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10" name="Groupe 4"/>
            <p:cNvGrpSpPr/>
            <p:nvPr/>
          </p:nvGrpSpPr>
          <p:grpSpPr>
            <a:xfrm>
              <a:off x="2097674" y="2200342"/>
              <a:ext cx="3997164" cy="2101483"/>
              <a:chOff x="2143572" y="2608226"/>
              <a:chExt cx="3578878" cy="1678915"/>
            </a:xfrm>
          </p:grpSpPr>
          <p:sp>
            <p:nvSpPr>
              <p:cNvPr id="12" name="ZoneTexte 3"/>
              <p:cNvSpPr txBox="1"/>
              <p:nvPr/>
            </p:nvSpPr>
            <p:spPr>
              <a:xfrm>
                <a:off x="2533464" y="3286957"/>
                <a:ext cx="2802052" cy="43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000" b="1" dirty="0" smtClean="0">
                    <a:solidFill>
                      <a:srgbClr val="FF0000"/>
                    </a:solidFill>
                    <a:latin typeface="Centaur" panose="02030504050205020304" pitchFamily="18" charset="0"/>
                    <a:ea typeface="Adobe Ming Std L" panose="02020300000000000000" pitchFamily="18" charset="-128"/>
                  </a:rPr>
                  <a:t>POUR VOTRE</a:t>
                </a:r>
              </a:p>
            </p:txBody>
          </p:sp>
          <p:sp>
            <p:nvSpPr>
              <p:cNvPr id="13" name="ZoneTexte 16"/>
              <p:cNvSpPr txBox="1"/>
              <p:nvPr/>
            </p:nvSpPr>
            <p:spPr>
              <a:xfrm>
                <a:off x="2143572" y="3663144"/>
                <a:ext cx="3578878" cy="62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0" b="1" u="sng" dirty="0" smtClean="0">
                    <a:solidFill>
                      <a:srgbClr val="4CAF50"/>
                    </a:solidFill>
                  </a:rPr>
                  <a:t>ATTENTION</a:t>
                </a:r>
                <a:endParaRPr lang="fr-FR" u="sng" dirty="0" smtClean="0">
                  <a:solidFill>
                    <a:srgbClr val="4CAF50"/>
                  </a:solidFill>
                </a:endParaRPr>
              </a:p>
            </p:txBody>
          </p:sp>
          <p:sp>
            <p:nvSpPr>
              <p:cNvPr id="15" name="ZoneTexte 17"/>
              <p:cNvSpPr txBox="1"/>
              <p:nvPr/>
            </p:nvSpPr>
            <p:spPr>
              <a:xfrm>
                <a:off x="2769449" y="2608226"/>
                <a:ext cx="2327126" cy="73745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fr-FR" sz="7200" b="1" dirty="0" smtClean="0"/>
                  <a:t>MERCI</a:t>
                </a:r>
                <a:endParaRPr lang="fr-FR" sz="6000" b="1" dirty="0" smtClean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avec coin arrondi 7">
            <a:extLst>
              <a:ext uri="{FF2B5EF4-FFF2-40B4-BE49-F238E27FC236}">
                <a16:creationId xmlns:a16="http://schemas.microsoft.com/office/drawing/2014/main" id="{4D600736-C4EA-0453-4329-8421B5572CAF}"/>
              </a:ext>
            </a:extLst>
          </p:cNvPr>
          <p:cNvSpPr/>
          <p:nvPr/>
        </p:nvSpPr>
        <p:spPr>
          <a:xfrm>
            <a:off x="2514009" y="1620535"/>
            <a:ext cx="7851809" cy="60491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latin typeface="Comic Sans MS" panose="030F0702030302020204" pitchFamily="66" charset="0"/>
              </a:rPr>
              <a:t> </a:t>
            </a:r>
            <a:r>
              <a:rPr lang="fr-FR" sz="2800" dirty="0" smtClean="0">
                <a:latin typeface="Comic Sans MS" panose="030F0702030302020204" pitchFamily="66" charset="0"/>
              </a:rPr>
              <a:t>  Amélioration de la maintenance de la pelle</a:t>
            </a:r>
            <a:endParaRPr lang="fr-FR" sz="2800" dirty="0">
              <a:latin typeface="Comic Sans MS" panose="030F0702030302020204" pitchFamily="66" charset="0"/>
            </a:endParaRPr>
          </a:p>
        </p:txBody>
      </p:sp>
      <p:sp>
        <p:nvSpPr>
          <p:cNvPr id="10" name="Rectangle : avec coins arrondis en haut 9">
            <a:extLst>
              <a:ext uri="{FF2B5EF4-FFF2-40B4-BE49-F238E27FC236}">
                <a16:creationId xmlns:a16="http://schemas.microsoft.com/office/drawing/2014/main" id="{B521B97C-0FF6-113D-9FD0-ACFC66E5B0B5}"/>
              </a:ext>
            </a:extLst>
          </p:cNvPr>
          <p:cNvSpPr/>
          <p:nvPr/>
        </p:nvSpPr>
        <p:spPr>
          <a:xfrm>
            <a:off x="3369366" y="3164422"/>
            <a:ext cx="5547302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Diagramme de Pareto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A0B67003-15FA-E54D-E424-27D24597927F}"/>
              </a:ext>
            </a:extLst>
          </p:cNvPr>
          <p:cNvSpPr/>
          <p:nvPr/>
        </p:nvSpPr>
        <p:spPr>
          <a:xfrm>
            <a:off x="3383586" y="2382690"/>
            <a:ext cx="5533081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L’AMDEC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2CE70B0-01E2-2732-61C4-061CCBB4107B}"/>
              </a:ext>
            </a:extLst>
          </p:cNvPr>
          <p:cNvSpPr/>
          <p:nvPr/>
        </p:nvSpPr>
        <p:spPr>
          <a:xfrm>
            <a:off x="1843280" y="1703965"/>
            <a:ext cx="670728" cy="4380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34B7A-4DBB-207B-F977-4156847A20CC}"/>
              </a:ext>
            </a:extLst>
          </p:cNvPr>
          <p:cNvSpPr/>
          <p:nvPr/>
        </p:nvSpPr>
        <p:spPr>
          <a:xfrm>
            <a:off x="2514010" y="2218419"/>
            <a:ext cx="427868" cy="22405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3BBE838-6935-11C4-BF5A-34819C8F263D}"/>
              </a:ext>
            </a:extLst>
          </p:cNvPr>
          <p:cNvSpPr/>
          <p:nvPr/>
        </p:nvSpPr>
        <p:spPr>
          <a:xfrm>
            <a:off x="2956868" y="2473248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13A06B-8E17-3753-C92B-8EBA6D86AA95}"/>
              </a:ext>
            </a:extLst>
          </p:cNvPr>
          <p:cNvSpPr/>
          <p:nvPr/>
        </p:nvSpPr>
        <p:spPr>
          <a:xfrm>
            <a:off x="1120110" y="777240"/>
            <a:ext cx="723744" cy="49710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" name="Rectangle : avec coin arrondi 1">
            <a:extLst>
              <a:ext uri="{FF2B5EF4-FFF2-40B4-BE49-F238E27FC236}">
                <a16:creationId xmlns:a16="http://schemas.microsoft.com/office/drawing/2014/main" id="{413D8FB3-065E-ABCD-C5D2-7D6BA966C19A}"/>
              </a:ext>
            </a:extLst>
          </p:cNvPr>
          <p:cNvSpPr/>
          <p:nvPr/>
        </p:nvSpPr>
        <p:spPr>
          <a:xfrm>
            <a:off x="2514009" y="5085850"/>
            <a:ext cx="7851809" cy="65958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latin typeface="Comic Sans MS" panose="030F0702030302020204" pitchFamily="66" charset="0"/>
              </a:rPr>
              <a:t>   </a:t>
            </a:r>
            <a:r>
              <a:rPr lang="fr-FR" sz="2800" dirty="0" smtClean="0">
                <a:latin typeface="Comic Sans MS" panose="030F0702030302020204" pitchFamily="66" charset="0"/>
              </a:rPr>
              <a:t>Conclusion générale</a:t>
            </a:r>
            <a:endParaRPr lang="fr-FR" sz="2800" dirty="0">
              <a:latin typeface="Comic Sans MS" panose="030F0702030302020204" pitchFamily="66" charset="0"/>
            </a:endParaRPr>
          </a:p>
        </p:txBody>
      </p:sp>
      <p:sp>
        <p:nvSpPr>
          <p:cNvPr id="28" name="Flèche : droite 12">
            <a:extLst>
              <a:ext uri="{FF2B5EF4-FFF2-40B4-BE49-F238E27FC236}">
                <a16:creationId xmlns:a16="http://schemas.microsoft.com/office/drawing/2014/main" id="{32CE70B0-01E2-2732-61C4-061CCBB4107B}"/>
              </a:ext>
            </a:extLst>
          </p:cNvPr>
          <p:cNvSpPr/>
          <p:nvPr/>
        </p:nvSpPr>
        <p:spPr>
          <a:xfrm>
            <a:off x="1843280" y="5196615"/>
            <a:ext cx="670729" cy="4380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9" name="Flèche : droite 14">
            <a:extLst>
              <a:ext uri="{FF2B5EF4-FFF2-40B4-BE49-F238E27FC236}">
                <a16:creationId xmlns:a16="http://schemas.microsoft.com/office/drawing/2014/main" id="{F3BBE838-6935-11C4-BF5A-34819C8F263D}"/>
              </a:ext>
            </a:extLst>
          </p:cNvPr>
          <p:cNvSpPr/>
          <p:nvPr/>
        </p:nvSpPr>
        <p:spPr>
          <a:xfrm>
            <a:off x="2956868" y="3268234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2" name="Rectangle : avec coins arrondis en haut 9">
            <a:extLst>
              <a:ext uri="{FF2B5EF4-FFF2-40B4-BE49-F238E27FC236}">
                <a16:creationId xmlns:a16="http://schemas.microsoft.com/office/drawing/2014/main" id="{B521B97C-0FF6-113D-9FD0-ACFC66E5B0B5}"/>
              </a:ext>
            </a:extLst>
          </p:cNvPr>
          <p:cNvSpPr/>
          <p:nvPr/>
        </p:nvSpPr>
        <p:spPr>
          <a:xfrm>
            <a:off x="3340153" y="3970096"/>
            <a:ext cx="5576514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Recommandations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23" name="Flèche : droite 14">
            <a:extLst>
              <a:ext uri="{FF2B5EF4-FFF2-40B4-BE49-F238E27FC236}">
                <a16:creationId xmlns:a16="http://schemas.microsoft.com/office/drawing/2014/main" id="{F3BBE838-6935-11C4-BF5A-34819C8F263D}"/>
              </a:ext>
            </a:extLst>
          </p:cNvPr>
          <p:cNvSpPr/>
          <p:nvPr/>
        </p:nvSpPr>
        <p:spPr>
          <a:xfrm>
            <a:off x="2956868" y="4072084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0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39" grpId="0" animBg="1"/>
      <p:bldP spid="2" grpId="0" animBg="1"/>
      <p:bldP spid="28" grpId="0" animBg="1"/>
      <p:bldP spid="29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944DE-D7D4-AB9C-939B-72395FB11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79" y="1279426"/>
            <a:ext cx="5236574" cy="738949"/>
          </a:xfrm>
        </p:spPr>
        <p:txBody>
          <a:bodyPr/>
          <a:lstStyle/>
          <a:p>
            <a:pPr lvl="0" algn="ctr"/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Le but de notre </a:t>
            </a:r>
            <a:r>
              <a:rPr lang="fr-FR" u="sng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projet</a:t>
            </a:r>
            <a:endParaRPr lang="fr-FR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293DA-3CFA-0FEE-F97C-A9CB9B538B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3378" y="2186014"/>
            <a:ext cx="7079502" cy="465746"/>
          </a:xfrm>
        </p:spPr>
        <p:txBody>
          <a:bodyPr>
            <a:normAutofit/>
          </a:bodyPr>
          <a:lstStyle/>
          <a:p>
            <a:pPr lvl="0">
              <a:lnSpc>
                <a:spcPct val="85000"/>
              </a:lnSpc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Pourquoi nous avons décidé d'étudier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les pelles hydrauliques?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FFC497B-770B-47D4-F182-87F03703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79" y="2895600"/>
            <a:ext cx="5731633" cy="3612198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341666" y="327701"/>
            <a:ext cx="602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smtClean="0">
                <a:latin typeface="Comic Sans MS" panose="030F0702030302020204" pitchFamily="66" charset="0"/>
              </a:rPr>
              <a:t>Les pelles hydrauliques</a:t>
            </a:r>
            <a:endParaRPr lang="en-US" sz="4000" u="sng" dirty="0"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C6CD7-FE83-9C24-7567-2427A697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414525"/>
            <a:ext cx="7839222" cy="682285"/>
          </a:xfrm>
        </p:spPr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La pelle standard Hitachi ZX330-3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1B05CD8-950E-7833-F9E6-051F8D4B35C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77330" y="1386756"/>
            <a:ext cx="6089230" cy="39361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Qu’est ce que une pelle standard Hitachi ZX330-3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?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FB2D1-1434-CDAF-8C8D-255FA99AEE0D}"/>
              </a:ext>
            </a:extLst>
          </p:cNvPr>
          <p:cNvSpPr txBox="1">
            <a:spLocks/>
          </p:cNvSpPr>
          <p:nvPr/>
        </p:nvSpPr>
        <p:spPr>
          <a:xfrm>
            <a:off x="677330" y="5931654"/>
            <a:ext cx="5708230" cy="40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Quels sont les composants de la pelle ZX330-3?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0" y="2158303"/>
            <a:ext cx="5708230" cy="33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" t="13724" r="7075" b="15024"/>
          <a:stretch/>
        </p:blipFill>
        <p:spPr bwMode="auto">
          <a:xfrm>
            <a:off x="548640" y="0"/>
            <a:ext cx="835152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D5F15-4281-4523-46BE-20E75E26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97" y="253245"/>
            <a:ext cx="7933266" cy="1166286"/>
          </a:xfrm>
        </p:spPr>
        <p:txBody>
          <a:bodyPr>
            <a:noAutofit/>
          </a:bodyPr>
          <a:lstStyle/>
          <a:p>
            <a:r>
              <a:rPr lang="fr-FR" sz="4000" u="sng" dirty="0">
                <a:solidFill>
                  <a:schemeClr val="tx1"/>
                </a:solidFill>
                <a:latin typeface="Comic Sans MS" panose="030F0702030302020204" pitchFamily="66" charset="0"/>
              </a:rPr>
              <a:t>Le système hydraulique de la pelle ZX330-3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289FC19-1784-157B-CA90-05F9F630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58E40B-7468-43EB-A5DF-4295F0459A05}" type="slidenum">
              <a:rPr lang="en-US" smtClean="0">
                <a:latin typeface="Comic Sans MS" panose="030F0702030302020204" pitchFamily="66" charset="0"/>
              </a:rPr>
              <a:t>7</a:t>
            </a:fld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BF21AD-2BBF-EC01-AB2C-AA3A09B1EE56}"/>
              </a:ext>
            </a:extLst>
          </p:cNvPr>
          <p:cNvSpPr/>
          <p:nvPr/>
        </p:nvSpPr>
        <p:spPr>
          <a:xfrm>
            <a:off x="657397" y="2035930"/>
            <a:ext cx="2130598" cy="13874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Alimentation en fluide hydraulique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B8954-6B98-3860-328F-CFD525041AC5}"/>
              </a:ext>
            </a:extLst>
          </p:cNvPr>
          <p:cNvSpPr/>
          <p:nvPr/>
        </p:nvSpPr>
        <p:spPr>
          <a:xfrm>
            <a:off x="657397" y="4810878"/>
            <a:ext cx="2130598" cy="13874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Le </a:t>
            </a:r>
            <a:r>
              <a:rPr lang="fr-FR" dirty="0" smtClean="0">
                <a:latin typeface="Comic Sans MS" panose="030F0702030302020204" pitchFamily="66" charset="0"/>
              </a:rPr>
              <a:t>circuit </a:t>
            </a:r>
            <a:r>
              <a:rPr lang="fr-FR" dirty="0">
                <a:latin typeface="Comic Sans MS" panose="030F0702030302020204" pitchFamily="66" charset="0"/>
              </a:rPr>
              <a:t>p</a:t>
            </a:r>
            <a:r>
              <a:rPr lang="fr-FR" dirty="0" smtClean="0">
                <a:latin typeface="Comic Sans MS" panose="030F0702030302020204" pitchFamily="66" charset="0"/>
              </a:rPr>
              <a:t>ilote </a:t>
            </a:r>
            <a:r>
              <a:rPr lang="fr-FR" dirty="0">
                <a:latin typeface="Comic Sans MS" panose="030F0702030302020204" pitchFamily="66" charset="0"/>
              </a:rPr>
              <a:t>de la Pelle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C13481-EEFE-E19B-09ED-5AFAF6980ABB}"/>
              </a:ext>
            </a:extLst>
          </p:cNvPr>
          <p:cNvSpPr/>
          <p:nvPr/>
        </p:nvSpPr>
        <p:spPr>
          <a:xfrm>
            <a:off x="3965402" y="3423404"/>
            <a:ext cx="2130598" cy="13874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Block de distribution du fluide hydraulique</a:t>
            </a:r>
          </a:p>
        </p:txBody>
      </p:sp>
      <p:sp>
        <p:nvSpPr>
          <p:cNvPr id="22" name="Flèche : virage 21">
            <a:extLst>
              <a:ext uri="{FF2B5EF4-FFF2-40B4-BE49-F238E27FC236}">
                <a16:creationId xmlns:a16="http://schemas.microsoft.com/office/drawing/2014/main" id="{DA329460-CF61-9EEE-3386-D73EB5ED841F}"/>
              </a:ext>
            </a:extLst>
          </p:cNvPr>
          <p:cNvSpPr/>
          <p:nvPr/>
        </p:nvSpPr>
        <p:spPr>
          <a:xfrm>
            <a:off x="2286000" y="4400219"/>
            <a:ext cx="1679402" cy="410659"/>
          </a:xfrm>
          <a:prstGeom prst="ben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Flèche : virage 22">
            <a:extLst>
              <a:ext uri="{FF2B5EF4-FFF2-40B4-BE49-F238E27FC236}">
                <a16:creationId xmlns:a16="http://schemas.microsoft.com/office/drawing/2014/main" id="{470319F0-DD9D-237B-D456-A33EE54A85C8}"/>
              </a:ext>
            </a:extLst>
          </p:cNvPr>
          <p:cNvSpPr/>
          <p:nvPr/>
        </p:nvSpPr>
        <p:spPr>
          <a:xfrm flipV="1">
            <a:off x="2286000" y="3423403"/>
            <a:ext cx="1679402" cy="410660"/>
          </a:xfrm>
          <a:prstGeom prst="ben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7B1593-6130-D9EA-A7C1-53566A056ABB}"/>
              </a:ext>
            </a:extLst>
          </p:cNvPr>
          <p:cNvSpPr/>
          <p:nvPr/>
        </p:nvSpPr>
        <p:spPr>
          <a:xfrm>
            <a:off x="7546802" y="3423404"/>
            <a:ext cx="3171998" cy="13874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Les circuits des actionneurs et le retour du fluide vers le réservoir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E78CD33C-BA2A-4FEB-23E5-F593207F26CE}"/>
              </a:ext>
            </a:extLst>
          </p:cNvPr>
          <p:cNvSpPr/>
          <p:nvPr/>
        </p:nvSpPr>
        <p:spPr>
          <a:xfrm>
            <a:off x="6096000" y="3946064"/>
            <a:ext cx="1450802" cy="34215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0B93B-032A-2680-D80A-9F50AF3E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53747"/>
            <a:ext cx="7147560" cy="652802"/>
          </a:xfrm>
        </p:spPr>
        <p:txBody>
          <a:bodyPr>
            <a:noAutofit/>
          </a:bodyPr>
          <a:lstStyle/>
          <a:p>
            <a:pPr algn="ctr"/>
            <a:r>
              <a:rPr lang="fr-FR" u="sng" dirty="0">
                <a:solidFill>
                  <a:schemeClr val="tx1"/>
                </a:solidFill>
                <a:latin typeface="Comic Sans MS" panose="030F0702030302020204" pitchFamily="66" charset="0"/>
              </a:rPr>
              <a:t>Schéma du système </a:t>
            </a:r>
            <a:r>
              <a:rPr lang="fr-FR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hydraulique</a:t>
            </a:r>
            <a:endParaRPr lang="fr-FR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12494" r="5128" b="27832"/>
          <a:stretch/>
        </p:blipFill>
        <p:spPr bwMode="auto">
          <a:xfrm>
            <a:off x="441960" y="806549"/>
            <a:ext cx="8869680" cy="6051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CAD67-A3A5-4E16-8477-C268476EB2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C1A3-15B4-0EEC-A371-98E39846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614" y="291254"/>
            <a:ext cx="5260340" cy="478143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>
                <a:solidFill>
                  <a:schemeClr val="tx1"/>
                </a:solidFill>
                <a:latin typeface="Comic Sans MS" panose="030F0702030302020204" pitchFamily="66" charset="0"/>
              </a:rPr>
              <a:t>Alimentation en </a:t>
            </a:r>
            <a:r>
              <a:rPr lang="fr-FR" sz="36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fluide</a:t>
            </a:r>
            <a:endParaRPr lang="fr-FR" sz="3600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E4660F4-557A-7AE8-7D89-7D19C714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12" y="1192805"/>
            <a:ext cx="1514027" cy="16478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F5738B3-4008-0590-D998-54F648DE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7" b="12160"/>
          <a:stretch/>
        </p:blipFill>
        <p:spPr>
          <a:xfrm>
            <a:off x="419633" y="4541519"/>
            <a:ext cx="2258514" cy="1698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207504A-5FF9-B53E-BEFA-1AE4710FE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70" y="4499016"/>
            <a:ext cx="1514028" cy="1514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6947A25-281E-4420-DEB5-1393E60DB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88" y="1091446"/>
            <a:ext cx="2143125" cy="2143125"/>
          </a:xfrm>
          <a:prstGeom prst="rect">
            <a:avLst/>
          </a:prstGeom>
        </p:spPr>
      </p:pic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111A9DD-AA84-A8DC-6A6C-D4852B527450}"/>
              </a:ext>
            </a:extLst>
          </p:cNvPr>
          <p:cNvSpPr/>
          <p:nvPr/>
        </p:nvSpPr>
        <p:spPr>
          <a:xfrm>
            <a:off x="2855629" y="5143114"/>
            <a:ext cx="2289141" cy="4953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7E3946-0B49-7E44-BCBC-5F127A2D6CF3}"/>
              </a:ext>
            </a:extLst>
          </p:cNvPr>
          <p:cNvSpPr/>
          <p:nvPr/>
        </p:nvSpPr>
        <p:spPr>
          <a:xfrm>
            <a:off x="242151" y="3941635"/>
            <a:ext cx="2613478" cy="36512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Réservoir hydraulique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F89E57-F0E2-73E9-11E3-DC699E8F8386}"/>
              </a:ext>
            </a:extLst>
          </p:cNvPr>
          <p:cNvSpPr/>
          <p:nvPr/>
        </p:nvSpPr>
        <p:spPr>
          <a:xfrm>
            <a:off x="4505324" y="6194037"/>
            <a:ext cx="2358601" cy="2807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Filtre hydraulique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2AA56B4-41D2-2B14-464C-EBCEAD094A12}"/>
              </a:ext>
            </a:extLst>
          </p:cNvPr>
          <p:cNvSpPr/>
          <p:nvPr/>
        </p:nvSpPr>
        <p:spPr>
          <a:xfrm>
            <a:off x="2423160" y="1813058"/>
            <a:ext cx="2317187" cy="4076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Pompe </a:t>
            </a:r>
            <a:r>
              <a:rPr lang="fr-FR" dirty="0" smtClean="0">
                <a:latin typeface="Comic Sans MS" panose="030F0702030302020204" pitchFamily="66" charset="0"/>
              </a:rPr>
              <a:t>principale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C60B25-3AB4-02A3-A2F8-1E13B1AF1C9B}"/>
              </a:ext>
            </a:extLst>
          </p:cNvPr>
          <p:cNvSpPr/>
          <p:nvPr/>
        </p:nvSpPr>
        <p:spPr>
          <a:xfrm>
            <a:off x="8185833" y="3466874"/>
            <a:ext cx="2694780" cy="3870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Block de distribution </a:t>
            </a:r>
          </a:p>
        </p:txBody>
      </p:sp>
      <p:sp>
        <p:nvSpPr>
          <p:cNvPr id="15" name="Flèche : droite 25">
            <a:extLst>
              <a:ext uri="{FF2B5EF4-FFF2-40B4-BE49-F238E27FC236}">
                <a16:creationId xmlns:a16="http://schemas.microsoft.com/office/drawing/2014/main" id="{C111A9DD-AA84-A8DC-6A6C-D4852B527450}"/>
              </a:ext>
            </a:extLst>
          </p:cNvPr>
          <p:cNvSpPr/>
          <p:nvPr/>
        </p:nvSpPr>
        <p:spPr>
          <a:xfrm rot="16200000">
            <a:off x="4869403" y="3378914"/>
            <a:ext cx="1530002" cy="4953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7" name="Flèche : droite 25">
            <a:extLst>
              <a:ext uri="{FF2B5EF4-FFF2-40B4-BE49-F238E27FC236}">
                <a16:creationId xmlns:a16="http://schemas.microsoft.com/office/drawing/2014/main" id="{C111A9DD-AA84-A8DC-6A6C-D4852B527450}"/>
              </a:ext>
            </a:extLst>
          </p:cNvPr>
          <p:cNvSpPr/>
          <p:nvPr/>
        </p:nvSpPr>
        <p:spPr>
          <a:xfrm>
            <a:off x="6628904" y="1769067"/>
            <a:ext cx="1784225" cy="4953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3" grpId="0" animBg="1"/>
      <p:bldP spid="4" grpId="0" animBg="1"/>
      <p:bldP spid="6" grpId="0" animBg="1"/>
      <p:bldP spid="7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12291</TotalTime>
  <Words>950</Words>
  <Application>Microsoft Office PowerPoint</Application>
  <PresentationFormat>Widescreen</PresentationFormat>
  <Paragraphs>346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Adobe Ming Std L</vt:lpstr>
      <vt:lpstr>Arial</vt:lpstr>
      <vt:lpstr>Calibri</vt:lpstr>
      <vt:lpstr>Cambria Math</vt:lpstr>
      <vt:lpstr>Centaur</vt:lpstr>
      <vt:lpstr>Comic Sans MS</vt:lpstr>
      <vt:lpstr>Times New Roman</vt:lpstr>
      <vt:lpstr>Trebuchet MS</vt:lpstr>
      <vt:lpstr>Wingdings</vt:lpstr>
      <vt:lpstr>Wingdings 3</vt:lpstr>
      <vt:lpstr>Facette</vt:lpstr>
      <vt:lpstr>PowerPoint Presentation</vt:lpstr>
      <vt:lpstr>PowerPoint Presentation</vt:lpstr>
      <vt:lpstr>PowerPoint Presentation</vt:lpstr>
      <vt:lpstr>Le but de notre projet</vt:lpstr>
      <vt:lpstr>La pelle standard Hitachi ZX330-3</vt:lpstr>
      <vt:lpstr>PowerPoint Presentation</vt:lpstr>
      <vt:lpstr>Le système hydraulique de la pelle ZX330-3</vt:lpstr>
      <vt:lpstr>Schéma du système hydraulique</vt:lpstr>
      <vt:lpstr>Alimentation en fluide</vt:lpstr>
      <vt:lpstr>Le circuit pilote de la pelle</vt:lpstr>
      <vt:lpstr>Les circuits des actionneurs et le retour du fluide</vt:lpstr>
      <vt:lpstr>Circuit du déplacement de la pelle et du mouvement du bras</vt:lpstr>
      <vt:lpstr>Circuit d’orientation de la pelle et du mouvement de la flèche</vt:lpstr>
      <vt:lpstr>Amélioration de la maintenance de la pelle ZX330-3</vt:lpstr>
      <vt:lpstr>L’AMDEC</vt:lpstr>
      <vt:lpstr>L’AMDEC de la partie hydraulique de la pelle ZX330-3</vt:lpstr>
      <vt:lpstr>PowerPoint Presentation</vt:lpstr>
      <vt:lpstr>PowerPoint Presentation</vt:lpstr>
      <vt:lpstr>PowerPoint Presentation</vt:lpstr>
      <vt:lpstr>Le diagramme de Pareto</vt:lpstr>
      <vt:lpstr>Application de la méthode Pareto sur la partie hydraulique de la pelle ZX330-3</vt:lpstr>
      <vt:lpstr>Recommandations</vt:lpstr>
      <vt:lpstr>Conclusion générale </vt:lpstr>
      <vt:lpstr>PowerPoint Presentation</vt:lpstr>
    </vt:vector>
  </TitlesOfParts>
  <Manager>Cheikh Kaber Bouhamadi</Manager>
  <Company>ISET de Rosso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Amélioration de la Maintenance des Pelles Hydrauliques (Pelle Standard ZX330-3)</dc:title>
  <dc:subject>Présentation de Projet de Fin d'Études (PFE) sur l'amélioration des procédures de maintenance pour la pelle hydraulique Hitachi ZX330-3</dc:subject>
  <dc:creator>Oussama Teyib, El Bechir Sidiya, Mohamedou Kleib</dc:creator>
  <cp:keywords>Pelles hydrauliques, Maintenance, Maintenance préventive, ZX330-3, Génie Électomécanique</cp:keywords>
  <dc:description>Présenation des efforts pour améliorer l'efficacité et la fiabilité des opérations de maintenance pour la pelle hydraulique ZX330-3, incluant des analyses techniques et des recommandations pratiques.</dc:description>
  <cp:lastModifiedBy>n</cp:lastModifiedBy>
  <cp:revision>210</cp:revision>
  <cp:lastPrinted>2024-06-17T18:57:50Z</cp:lastPrinted>
  <dcterms:created xsi:type="dcterms:W3CDTF">2024-06-11T12:29:09Z</dcterms:created>
  <dcterms:modified xsi:type="dcterms:W3CDTF">2024-07-11T20:34:00Z</dcterms:modified>
  <cp:category>Génie Électromécanique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Français</vt:lpwstr>
  </property>
</Properties>
</file>