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media/image14.jpg" ContentType="image/pn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65" r:id="rId6"/>
    <p:sldId id="261" r:id="rId7"/>
    <p:sldId id="262" r:id="rId8"/>
    <p:sldId id="266" r:id="rId9"/>
    <p:sldId id="263" r:id="rId10"/>
    <p:sldId id="267" r:id="rId11"/>
    <p:sldId id="268" r:id="rId12"/>
    <p:sldId id="269" r:id="rId13"/>
    <p:sldId id="259" r:id="rId14"/>
    <p:sldId id="264" r:id="rId1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58CA0"/>
    <a:srgbClr val="9FD1DD"/>
    <a:srgbClr val="41A1B9"/>
    <a:srgbClr val="94A3BF"/>
    <a:srgbClr val="3F96AC"/>
    <a:srgbClr val="E17607"/>
    <a:srgbClr val="5B9BD5"/>
    <a:srgbClr val="D1F1F4"/>
    <a:srgbClr val="071866"/>
    <a:srgbClr val="D5E3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74" autoAdjust="0"/>
    <p:restoredTop sz="94591" autoAdjust="0"/>
  </p:normalViewPr>
  <p:slideViewPr>
    <p:cSldViewPr snapToGrid="0">
      <p:cViewPr varScale="1">
        <p:scale>
          <a:sx n="71" d="100"/>
          <a:sy n="71" d="100"/>
        </p:scale>
        <p:origin x="492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D7DD1B-0208-4CC4-84C6-266E3288BEBA}" type="datetimeFigureOut">
              <a:rPr lang="fr-FR" smtClean="0"/>
              <a:t>13/02/2024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605DCE-3A71-4F35-AA99-596D01E39B09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28381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064D-F1BD-49EC-8038-164126C9F3AE}" type="datetime1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525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F0E2BB-CC2E-442A-BD7D-8D5CDF84FE9B}" type="datetime1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396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6BF3F5-D796-4B32-B415-6B092EDB591C}" type="datetime1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41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C211-7E82-4F9C-A06E-D90C4FA260C0}" type="datetime1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1215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86954-F407-4502-92D5-56397FD847C0}" type="datetime1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769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119E3-0D2D-45ED-A938-A44BA8789240}" type="datetime1">
              <a:rPr lang="fr-FR" smtClean="0"/>
              <a:t>13/02/2024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605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0F2CF0-2084-4001-BCA4-2F09358B7E0F}" type="datetime1">
              <a:rPr lang="fr-FR" smtClean="0"/>
              <a:t>13/02/2024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362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CD7C0F-E957-411A-B718-370EFA26E1CE}" type="datetime1">
              <a:rPr lang="fr-FR" smtClean="0"/>
              <a:t>13/02/2024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6138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242D2-C353-49D4-BB30-4BEDE0A73325}" type="datetime1">
              <a:rPr lang="fr-FR" smtClean="0"/>
              <a:t>13/02/2024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526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A298E-98B7-468A-910B-A6918EAED582}" type="datetime1">
              <a:rPr lang="fr-FR" smtClean="0"/>
              <a:t>13/02/2024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1789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DBC19B-F926-407B-817D-E8C57D933648}" type="datetime1">
              <a:rPr lang="fr-FR" smtClean="0"/>
              <a:t>13/02/2024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8331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CF618-4950-4FF7-B00E-DA0720D69F9C}" type="datetime1">
              <a:rPr lang="fr-FR" smtClean="0"/>
              <a:t>13/02/2024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3ADD34-63F0-40F2-8B44-6CB0AD589438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9984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g"/><Relationship Id="rId5" Type="http://schemas.openxmlformats.org/officeDocument/2006/relationships/image" Target="../media/image13.png"/><Relationship Id="rId4" Type="http://schemas.openxmlformats.org/officeDocument/2006/relationships/image" Target="../media/image12.gi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3000"/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384110" y="2439996"/>
            <a:ext cx="3543601" cy="524256"/>
          </a:xfrm>
        </p:spPr>
        <p:txBody>
          <a:bodyPr>
            <a:noAutofit/>
          </a:bodyPr>
          <a:lstStyle/>
          <a:p>
            <a:r>
              <a:rPr lang="fr-FR" sz="4400" u="sng" dirty="0" smtClean="0">
                <a:latin typeface="Cooper Black" panose="0208090404030B020404" pitchFamily="18" charset="0"/>
              </a:rPr>
              <a:t>Projet S5 </a:t>
            </a:r>
            <a:endParaRPr lang="fr-FR" sz="4400" dirty="0">
              <a:latin typeface="Cooper Black" panose="0208090404030B020404" pitchFamily="18" charset="0"/>
            </a:endParaRPr>
          </a:p>
        </p:txBody>
      </p:sp>
      <p:grpSp>
        <p:nvGrpSpPr>
          <p:cNvPr id="40" name="Groupe 39"/>
          <p:cNvGrpSpPr/>
          <p:nvPr/>
        </p:nvGrpSpPr>
        <p:grpSpPr>
          <a:xfrm>
            <a:off x="11051173" y="0"/>
            <a:ext cx="696490" cy="4576184"/>
            <a:chOff x="11051173" y="0"/>
            <a:chExt cx="696490" cy="4576184"/>
          </a:xfrm>
        </p:grpSpPr>
        <p:sp>
          <p:nvSpPr>
            <p:cNvPr id="4" name="Rectangle 3"/>
            <p:cNvSpPr/>
            <p:nvPr/>
          </p:nvSpPr>
          <p:spPr>
            <a:xfrm>
              <a:off x="11051173" y="0"/>
              <a:ext cx="149086" cy="181810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" name="Rectangle 4"/>
            <p:cNvSpPr/>
            <p:nvPr/>
          </p:nvSpPr>
          <p:spPr>
            <a:xfrm>
              <a:off x="11319217" y="0"/>
              <a:ext cx="147432" cy="3349486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600384" y="0"/>
              <a:ext cx="147279" cy="4576184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9" name="Picture 2" descr="logo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73543" y="909051"/>
            <a:ext cx="2011389" cy="1714512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0" name="Ellipse 9"/>
          <p:cNvSpPr/>
          <p:nvPr/>
        </p:nvSpPr>
        <p:spPr>
          <a:xfrm>
            <a:off x="8969907" y="1119988"/>
            <a:ext cx="1607501" cy="1320008"/>
          </a:xfrm>
          <a:prstGeom prst="ellipse">
            <a:avLst/>
          </a:prstGeom>
          <a:blipFill dpi="0" rotWithShape="1">
            <a:blip r:embed="rId4"/>
            <a:srcRect/>
            <a:stretch>
              <a:fillRect l="-58000" t="-6000" r="-40000" b="-11000"/>
            </a:stretch>
          </a:blip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174365" y="288991"/>
            <a:ext cx="60435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Cooper Black" panose="0208090404030B020404" pitchFamily="18" charset="0"/>
              </a:rPr>
              <a:t>Institut supérieur de l’enseignement Technologique de Rosso </a:t>
            </a:r>
            <a:endParaRPr lang="fr-FR" sz="2400" b="1" dirty="0">
              <a:latin typeface="Cooper Black" panose="0208090404030B020404" pitchFamily="18" charset="0"/>
            </a:endParaRPr>
          </a:p>
        </p:txBody>
      </p:sp>
      <p:sp>
        <p:nvSpPr>
          <p:cNvPr id="14" name="ZoneTexte 13"/>
          <p:cNvSpPr txBox="1"/>
          <p:nvPr/>
        </p:nvSpPr>
        <p:spPr>
          <a:xfrm>
            <a:off x="8072023" y="288990"/>
            <a:ext cx="64943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dirty="0" smtClean="0">
                <a:latin typeface="Cooper Black" panose="0208090404030B020404" pitchFamily="18" charset="0"/>
              </a:rPr>
              <a:t>Département : </a:t>
            </a:r>
          </a:p>
          <a:p>
            <a:r>
              <a:rPr lang="fr-FR" sz="2400" b="1" dirty="0" smtClean="0">
                <a:latin typeface="Cooper Black" panose="0208090404030B020404" pitchFamily="18" charset="0"/>
              </a:rPr>
              <a:t>Génie Electromécanique</a:t>
            </a:r>
            <a:endParaRPr lang="fr-FR" sz="2400" b="1" dirty="0">
              <a:latin typeface="Cooper Black" panose="0208090404030B020404" pitchFamily="18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3284932" y="3453263"/>
            <a:ext cx="685235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dirty="0" smtClean="0">
                <a:solidFill>
                  <a:schemeClr val="accent5"/>
                </a:solidFill>
                <a:latin typeface="Arial Black" panose="020B0A04020102020204" pitchFamily="34" charset="0"/>
              </a:rPr>
              <a:t>Titre</a:t>
            </a:r>
            <a:r>
              <a:rPr lang="fr-FR" sz="2400" dirty="0" smtClean="0">
                <a:latin typeface="Arial Black" panose="020B0A04020102020204" pitchFamily="34" charset="0"/>
              </a:rPr>
              <a:t>: Arduino (Télémètre à ultrasons et surveillance de température) </a:t>
            </a:r>
            <a:endParaRPr lang="fr-FR" sz="2400" dirty="0">
              <a:latin typeface="Arial Black" panose="020B0A04020102020204" pitchFamily="34" charset="0"/>
            </a:endParaRPr>
          </a:p>
        </p:txBody>
      </p:sp>
      <p:sp>
        <p:nvSpPr>
          <p:cNvPr id="18" name="ZoneTexte 17"/>
          <p:cNvSpPr txBox="1"/>
          <p:nvPr/>
        </p:nvSpPr>
        <p:spPr>
          <a:xfrm>
            <a:off x="8333368" y="4831738"/>
            <a:ext cx="44880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u="sng" dirty="0">
                <a:latin typeface="Arial Black" panose="020B0A04020102020204" pitchFamily="34" charset="0"/>
              </a:rPr>
              <a:t>E</a:t>
            </a:r>
            <a:r>
              <a:rPr lang="fr-FR" sz="2000" u="sng" dirty="0" smtClean="0">
                <a:latin typeface="Arial Black" panose="020B0A04020102020204" pitchFamily="34" charset="0"/>
              </a:rPr>
              <a:t>ncadré par:</a:t>
            </a:r>
          </a:p>
          <a:p>
            <a:r>
              <a:rPr lang="fr-FR" sz="2400" dirty="0" smtClean="0"/>
              <a:t>Dr. Né Dah Eida</a:t>
            </a:r>
            <a:endParaRPr lang="fr-FR" sz="2400" dirty="0"/>
          </a:p>
        </p:txBody>
      </p:sp>
      <p:grpSp>
        <p:nvGrpSpPr>
          <p:cNvPr id="37" name="Groupe 36"/>
          <p:cNvGrpSpPr/>
          <p:nvPr/>
        </p:nvGrpSpPr>
        <p:grpSpPr>
          <a:xfrm>
            <a:off x="0" y="4184374"/>
            <a:ext cx="2652870" cy="2673626"/>
            <a:chOff x="0" y="4184374"/>
            <a:chExt cx="2652870" cy="2673626"/>
          </a:xfrm>
        </p:grpSpPr>
        <p:sp>
          <p:nvSpPr>
            <p:cNvPr id="38" name="Triangle rectangle 37"/>
            <p:cNvSpPr/>
            <p:nvPr/>
          </p:nvSpPr>
          <p:spPr>
            <a:xfrm>
              <a:off x="395130" y="4313583"/>
              <a:ext cx="2257740" cy="2544417"/>
            </a:xfrm>
            <a:prstGeom prst="rtTriangle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Triangle rectangle 38"/>
            <p:cNvSpPr/>
            <p:nvPr/>
          </p:nvSpPr>
          <p:spPr>
            <a:xfrm>
              <a:off x="0" y="4184374"/>
              <a:ext cx="2276061" cy="2673626"/>
            </a:xfrm>
            <a:prstGeom prst="rtTriangl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17" name="ZoneTexte 16"/>
          <p:cNvSpPr txBox="1"/>
          <p:nvPr/>
        </p:nvSpPr>
        <p:spPr>
          <a:xfrm>
            <a:off x="1009418" y="4831738"/>
            <a:ext cx="38269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u="sng" dirty="0" smtClean="0">
                <a:latin typeface="Arial Black" panose="020B0A04020102020204" pitchFamily="34" charset="0"/>
              </a:rPr>
              <a:t>Présenté par: </a:t>
            </a:r>
          </a:p>
          <a:p>
            <a:r>
              <a:rPr lang="fr-FR" sz="2400" dirty="0" smtClean="0"/>
              <a:t>Oussama </a:t>
            </a:r>
            <a:r>
              <a:rPr lang="fr-FR" sz="2400" dirty="0"/>
              <a:t>M</a:t>
            </a:r>
            <a:r>
              <a:rPr lang="fr-FR" sz="2400" dirty="0" smtClean="0"/>
              <a:t>ohamed </a:t>
            </a:r>
            <a:r>
              <a:rPr lang="fr-FR" sz="2400" dirty="0"/>
              <a:t>T</a:t>
            </a:r>
            <a:r>
              <a:rPr lang="fr-FR" sz="2400" dirty="0" smtClean="0"/>
              <a:t>ayib</a:t>
            </a:r>
          </a:p>
          <a:p>
            <a:r>
              <a:rPr lang="fr-FR" sz="2400" dirty="0" smtClean="0"/>
              <a:t>El-Bechir Sidi </a:t>
            </a:r>
            <a:r>
              <a:rPr lang="fr-FR" sz="2400" dirty="0"/>
              <a:t>S</a:t>
            </a:r>
            <a:r>
              <a:rPr lang="fr-FR" sz="2400" dirty="0" smtClean="0"/>
              <a:t>idiya</a:t>
            </a:r>
          </a:p>
          <a:p>
            <a:r>
              <a:rPr lang="fr-FR" sz="2400" dirty="0" smtClean="0"/>
              <a:t>Sekina Ethmane</a:t>
            </a:r>
            <a:r>
              <a:rPr lang="fr-FR" sz="2400" dirty="0"/>
              <a:t> </a:t>
            </a:r>
            <a:r>
              <a:rPr lang="fr-FR" sz="2400" dirty="0" smtClean="0"/>
              <a:t>Fall</a:t>
            </a:r>
            <a:endParaRPr lang="fr-FR" sz="2400" dirty="0"/>
          </a:p>
        </p:txBody>
      </p:sp>
      <p:sp>
        <p:nvSpPr>
          <p:cNvPr id="7" name="ZoneTexte 6"/>
          <p:cNvSpPr txBox="1"/>
          <p:nvPr/>
        </p:nvSpPr>
        <p:spPr>
          <a:xfrm>
            <a:off x="5450639" y="6339843"/>
            <a:ext cx="2748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Arial Black" panose="020B0A04020102020204" pitchFamily="34" charset="0"/>
              </a:rPr>
              <a:t>2023-2024</a:t>
            </a:r>
            <a:endParaRPr lang="fr-FR" dirty="0">
              <a:latin typeface="Arial Black" panose="020B0A04020102020204" pitchFamily="34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354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10"/>
          <a:stretch/>
        </p:blipFill>
        <p:spPr>
          <a:xfrm>
            <a:off x="2571708" y="752623"/>
            <a:ext cx="5926500" cy="395804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67507" y="5439506"/>
            <a:ext cx="1031630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mic Sans MS" panose="030F0702030302020204" pitchFamily="66" charset="0"/>
              </a:rPr>
              <a:t>La carte Arduino mesure la durée pendant laquelle la broche ECHO reste à un signal HIGH. Cette durée correspond au temps écoulé entre l'envoi de l'impulsion ultrasonore et la réception de l'écho.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10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30048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523392" y="338116"/>
            <a:ext cx="5371797" cy="1325563"/>
          </a:xfrm>
        </p:spPr>
        <p:txBody>
          <a:bodyPr/>
          <a:lstStyle/>
          <a:p>
            <a:pPr marL="857250" indent="-857250" algn="ctr">
              <a:buFont typeface="+mj-lt"/>
              <a:buAutoNum type="romanUcPeriod" startAt="7"/>
            </a:pPr>
            <a:r>
              <a:rPr lang="fr-FR" dirty="0">
                <a:latin typeface="Cooper Black" panose="0208090404030B020404" pitchFamily="18" charset="0"/>
              </a:rPr>
              <a:t>Thermostat:</a:t>
            </a:r>
          </a:p>
        </p:txBody>
      </p:sp>
      <p:sp>
        <p:nvSpPr>
          <p:cNvPr id="4" name="Rectangle 3"/>
          <p:cNvSpPr/>
          <p:nvPr/>
        </p:nvSpPr>
        <p:spPr>
          <a:xfrm>
            <a:off x="852199" y="1663679"/>
            <a:ext cx="10126624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000" dirty="0">
                <a:latin typeface="Comic Sans MS" panose="030F0702030302020204" pitchFamily="66" charset="0"/>
              </a:rPr>
              <a:t>Le thermostat est un dispositif utilisé pour contrôler la température d’un système, généralement dans le but de maintenir cette température dans une plage prédéfinie. </a:t>
            </a:r>
          </a:p>
          <a:p>
            <a:r>
              <a:rPr lang="fr-FR" sz="2000" dirty="0">
                <a:latin typeface="Comic Sans MS" panose="030F0702030302020204" pitchFamily="66" charset="0"/>
              </a:rPr>
              <a:t>Il est composé de deux éléments:</a:t>
            </a:r>
          </a:p>
          <a:p>
            <a:pPr marL="342900" indent="-342900">
              <a:buAutoNum type="arabicPeriod"/>
            </a:pPr>
            <a:r>
              <a:rPr lang="fr-FR" sz="2000" b="1" dirty="0">
                <a:solidFill>
                  <a:srgbClr val="358CA0"/>
                </a:solidFill>
                <a:latin typeface="Comic Sans MS" panose="030F0702030302020204" pitchFamily="66" charset="0"/>
              </a:rPr>
              <a:t>Thermistor immergé:</a:t>
            </a:r>
          </a:p>
          <a:p>
            <a:pPr lvl="1"/>
            <a:r>
              <a:rPr lang="fr-FR" sz="2000" dirty="0">
                <a:latin typeface="Comic Sans MS" panose="030F0702030302020204" pitchFamily="66" charset="0"/>
              </a:rPr>
              <a:t>Le thermistor est un type de capteur de température dont la résistance électrique change en fonction de température.</a:t>
            </a:r>
          </a:p>
          <a:p>
            <a:pPr lvl="1"/>
            <a:r>
              <a:rPr lang="fr-FR" sz="2000" dirty="0">
                <a:latin typeface="Comic Sans MS" panose="030F0702030302020204" pitchFamily="66" charset="0"/>
              </a:rPr>
              <a:t>Le thermistor immergé est un thermistor placé à l’intérieur d’un matériau isolant et protégé par une enveloppe résistante à l’eau.</a:t>
            </a:r>
          </a:p>
          <a:p>
            <a:pPr lvl="1"/>
            <a:r>
              <a:rPr lang="fr-FR" sz="2000" dirty="0">
                <a:latin typeface="Comic Sans MS" panose="030F0702030302020204" pitchFamily="66" charset="0"/>
              </a:rPr>
              <a:t>Il mesure la température des environnements humides ou liquides.</a:t>
            </a:r>
          </a:p>
          <a:p>
            <a:pPr lvl="1"/>
            <a:endParaRPr lang="fr-FR" sz="2000" dirty="0">
              <a:latin typeface="Comic Sans MS" panose="030F0702030302020204" pitchFamily="66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fr-FR" sz="2000" b="1" dirty="0">
                <a:solidFill>
                  <a:srgbClr val="358CA0"/>
                </a:solidFill>
                <a:latin typeface="Comic Sans MS" panose="030F0702030302020204" pitchFamily="66" charset="0"/>
              </a:rPr>
              <a:t>Relais:</a:t>
            </a:r>
          </a:p>
          <a:p>
            <a:pPr lvl="1"/>
            <a:r>
              <a:rPr lang="fr-FR" sz="2000" dirty="0">
                <a:latin typeface="Comic Sans MS" panose="030F0702030302020204" pitchFamily="66" charset="0"/>
              </a:rPr>
              <a:t>Le relais est un dispositif électromécanique utiliser pour ouvrir ou fermer des circuits électrique en fonction d’un signal électrique externe.</a:t>
            </a:r>
            <a:br>
              <a:rPr lang="fr-FR" sz="2000" dirty="0">
                <a:latin typeface="Comic Sans MS" panose="030F0702030302020204" pitchFamily="66" charset="0"/>
              </a:rPr>
            </a:br>
            <a:r>
              <a:rPr lang="fr-FR" sz="2000" dirty="0">
                <a:latin typeface="Comic Sans MS" panose="030F0702030302020204" pitchFamily="66" charset="0"/>
              </a:rPr>
              <a:t>Il s’agit d’un interrupteur commandé électriquement.</a:t>
            </a:r>
          </a:p>
        </p:txBody>
      </p:sp>
      <p:grpSp>
        <p:nvGrpSpPr>
          <p:cNvPr id="31" name="Groupe 30"/>
          <p:cNvGrpSpPr/>
          <p:nvPr/>
        </p:nvGrpSpPr>
        <p:grpSpPr>
          <a:xfrm rot="10800000">
            <a:off x="9271106" y="4609386"/>
            <a:ext cx="2920894" cy="2264380"/>
            <a:chOff x="0" y="0"/>
            <a:chExt cx="5574890" cy="6179574"/>
          </a:xfrm>
          <a:blipFill dpi="0" rotWithShape="1">
            <a:blip r:embed="rId2">
              <a:alphaModFix amt="82000"/>
            </a:blip>
            <a:srcRect/>
            <a:tile tx="0" ty="0" sx="100000" sy="100000" flip="none" algn="tl"/>
          </a:blipFill>
        </p:grpSpPr>
        <p:sp>
          <p:nvSpPr>
            <p:cNvPr id="32" name="Bande diagonale 31"/>
            <p:cNvSpPr/>
            <p:nvPr/>
          </p:nvSpPr>
          <p:spPr>
            <a:xfrm>
              <a:off x="0" y="0"/>
              <a:ext cx="943897" cy="1076632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3" name="Bande diagonale 32"/>
            <p:cNvSpPr/>
            <p:nvPr/>
          </p:nvSpPr>
          <p:spPr>
            <a:xfrm>
              <a:off x="1" y="0"/>
              <a:ext cx="2315496" cy="2580967"/>
            </a:xfrm>
            <a:prstGeom prst="diagStripe">
              <a:avLst>
                <a:gd name="adj" fmla="val 623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4" name="Bande diagonale 33"/>
            <p:cNvSpPr/>
            <p:nvPr/>
          </p:nvSpPr>
          <p:spPr>
            <a:xfrm>
              <a:off x="0" y="0"/>
              <a:ext cx="3893574" cy="4321277"/>
            </a:xfrm>
            <a:prstGeom prst="diagStripe">
              <a:avLst>
                <a:gd name="adj" fmla="val 708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5" name="Bande diagonale 34"/>
            <p:cNvSpPr/>
            <p:nvPr/>
          </p:nvSpPr>
          <p:spPr>
            <a:xfrm>
              <a:off x="0" y="0"/>
              <a:ext cx="5574890" cy="6179574"/>
            </a:xfrm>
            <a:prstGeom prst="diagStripe">
              <a:avLst>
                <a:gd name="adj" fmla="val 772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11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39536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0923" y="5638800"/>
            <a:ext cx="10544908" cy="8558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400" dirty="0">
                <a:latin typeface="Comic Sans MS" panose="030F0702030302020204" pitchFamily="66" charset="0"/>
              </a:rPr>
              <a:t>Dans notre projet, le relais est utilisé pour contrôler l’alimentation d’une pompe en fonction de la température de l’eau mesurée par le thermistor.</a:t>
            </a:r>
            <a:endParaRPr lang="fr-FR" dirty="0"/>
          </a:p>
        </p:txBody>
      </p:sp>
      <p:grpSp>
        <p:nvGrpSpPr>
          <p:cNvPr id="11" name="Groupe 10"/>
          <p:cNvGrpSpPr/>
          <p:nvPr/>
        </p:nvGrpSpPr>
        <p:grpSpPr>
          <a:xfrm>
            <a:off x="452805" y="896816"/>
            <a:ext cx="3146181" cy="4673878"/>
            <a:chOff x="452805" y="896816"/>
            <a:chExt cx="3146181" cy="4673878"/>
          </a:xfrm>
        </p:grpSpPr>
        <p:pic>
          <p:nvPicPr>
            <p:cNvPr id="5" name="Imag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5400000">
              <a:off x="-46158" y="1395779"/>
              <a:ext cx="3991707" cy="2993781"/>
            </a:xfrm>
            <a:prstGeom prst="rect">
              <a:avLst/>
            </a:prstGeom>
          </p:spPr>
        </p:pic>
        <p:sp>
          <p:nvSpPr>
            <p:cNvPr id="9" name="ZoneTexte 8"/>
            <p:cNvSpPr txBox="1"/>
            <p:nvPr/>
          </p:nvSpPr>
          <p:spPr>
            <a:xfrm>
              <a:off x="1513288" y="5109029"/>
              <a:ext cx="208569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u="sng" dirty="0" smtClean="0">
                  <a:solidFill>
                    <a:schemeClr val="accent1">
                      <a:lumMod val="75000"/>
                    </a:schemeClr>
                  </a:solidFill>
                  <a:latin typeface="Comic Sans MS" panose="030F0702030302020204" pitchFamily="66" charset="0"/>
                </a:rPr>
                <a:t>Relais</a:t>
              </a:r>
              <a:endParaRPr lang="fr-FR" sz="2400" b="1" u="sng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14" name="Groupe 13"/>
          <p:cNvGrpSpPr/>
          <p:nvPr/>
        </p:nvGrpSpPr>
        <p:grpSpPr>
          <a:xfrm>
            <a:off x="4103077" y="896814"/>
            <a:ext cx="7798537" cy="4597679"/>
            <a:chOff x="4103077" y="896814"/>
            <a:chExt cx="7798537" cy="4597679"/>
          </a:xfrm>
        </p:grpSpPr>
        <p:grpSp>
          <p:nvGrpSpPr>
            <p:cNvPr id="13" name="Groupe 12"/>
            <p:cNvGrpSpPr/>
            <p:nvPr/>
          </p:nvGrpSpPr>
          <p:grpSpPr>
            <a:xfrm>
              <a:off x="4103077" y="896814"/>
              <a:ext cx="7798537" cy="4597679"/>
              <a:chOff x="4103077" y="896814"/>
              <a:chExt cx="7798537" cy="4597679"/>
            </a:xfrm>
          </p:grpSpPr>
          <p:pic>
            <p:nvPicPr>
              <p:cNvPr id="7" name="Image 6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rot="10800000">
                <a:off x="7537941" y="1107831"/>
                <a:ext cx="4363673" cy="3569675"/>
              </a:xfrm>
              <a:prstGeom prst="rect">
                <a:avLst/>
              </a:prstGeom>
            </p:spPr>
          </p:pic>
          <p:grpSp>
            <p:nvGrpSpPr>
              <p:cNvPr id="12" name="Groupe 11"/>
              <p:cNvGrpSpPr/>
              <p:nvPr/>
            </p:nvGrpSpPr>
            <p:grpSpPr>
              <a:xfrm>
                <a:off x="4103077" y="896814"/>
                <a:ext cx="3036278" cy="4597679"/>
                <a:chOff x="4103077" y="896814"/>
                <a:chExt cx="3036278" cy="4597679"/>
              </a:xfrm>
            </p:grpSpPr>
            <p:pic>
              <p:nvPicPr>
                <p:cNvPr id="6" name="Image 5"/>
                <p:cNvPicPr>
                  <a:picLocks noChangeAspect="1"/>
                </p:cNvPicPr>
                <p:nvPr/>
              </p:nvPicPr>
              <p:blipFill>
                <a:blip r:embed="rId4" cstate="print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 rot="5400000">
                  <a:off x="3625362" y="1374529"/>
                  <a:ext cx="3991708" cy="3036278"/>
                </a:xfrm>
                <a:prstGeom prst="rect">
                  <a:avLst/>
                </a:prstGeom>
              </p:spPr>
            </p:pic>
            <p:sp>
              <p:nvSpPr>
                <p:cNvPr id="8" name="ZoneTexte 7"/>
                <p:cNvSpPr txBox="1"/>
                <p:nvPr/>
              </p:nvSpPr>
              <p:spPr>
                <a:xfrm>
                  <a:off x="4260633" y="5032828"/>
                  <a:ext cx="287872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2400" b="1" u="sng" dirty="0" smtClean="0">
                      <a:solidFill>
                        <a:schemeClr val="accent1">
                          <a:lumMod val="75000"/>
                        </a:schemeClr>
                      </a:solidFill>
                      <a:latin typeface="Comic Sans MS" panose="030F0702030302020204" pitchFamily="66" charset="0"/>
                    </a:rPr>
                    <a:t>Thermistor bead</a:t>
                  </a:r>
                  <a:endParaRPr lang="fr-FR" sz="2400" b="1" u="sng" dirty="0">
                    <a:solidFill>
                      <a:schemeClr val="accent1">
                        <a:lumMod val="75000"/>
                      </a:schemeClr>
                    </a:solidFill>
                    <a:latin typeface="Comic Sans MS" panose="030F0702030302020204" pitchFamily="66" charset="0"/>
                  </a:endParaRPr>
                </a:p>
              </p:txBody>
            </p:sp>
          </p:grpSp>
        </p:grpSp>
        <p:sp>
          <p:nvSpPr>
            <p:cNvPr id="10" name="ZoneTexte 9"/>
            <p:cNvSpPr txBox="1"/>
            <p:nvPr/>
          </p:nvSpPr>
          <p:spPr>
            <a:xfrm>
              <a:off x="9069568" y="4966118"/>
              <a:ext cx="23062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2400" b="1" u="sng" dirty="0">
                  <a:solidFill>
                    <a:schemeClr val="accent1">
                      <a:lumMod val="75000"/>
                    </a:schemeClr>
                  </a:solidFill>
                  <a:latin typeface="Comic Sans MS" panose="030F0702030302020204" pitchFamily="66" charset="0"/>
                </a:rPr>
                <a:t>E</a:t>
              </a:r>
              <a:r>
                <a:rPr lang="fr-FR" sz="2400" b="1" u="sng" dirty="0" smtClean="0">
                  <a:solidFill>
                    <a:schemeClr val="accent1">
                      <a:lumMod val="75000"/>
                    </a:schemeClr>
                  </a:solidFill>
                  <a:latin typeface="Comic Sans MS" panose="030F0702030302020204" pitchFamily="66" charset="0"/>
                </a:rPr>
                <a:t>ssaie</a:t>
              </a:r>
              <a:endParaRPr lang="fr-FR" sz="2400" b="1" u="sng" dirty="0">
                <a:solidFill>
                  <a:schemeClr val="accent1">
                    <a:lumMod val="75000"/>
                  </a:schemeClr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40510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3580524" y="540761"/>
            <a:ext cx="505897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romanUcPeriod" startAt="8"/>
            </a:pPr>
            <a:r>
              <a:rPr lang="fr-FR" sz="4400" dirty="0" smtClean="0">
                <a:latin typeface="Cooper Black" panose="0208090404030B020404" pitchFamily="18" charset="0"/>
              </a:rPr>
              <a:t>Conclusion:</a:t>
            </a:r>
            <a:endParaRPr lang="fr-FR" sz="4400" dirty="0">
              <a:latin typeface="Cooper Black" panose="0208090404030B020404" pitchFamily="18" charset="0"/>
            </a:endParaRPr>
          </a:p>
        </p:txBody>
      </p:sp>
      <p:grpSp>
        <p:nvGrpSpPr>
          <p:cNvPr id="2" name="Groupe 1"/>
          <p:cNvGrpSpPr/>
          <p:nvPr/>
        </p:nvGrpSpPr>
        <p:grpSpPr>
          <a:xfrm>
            <a:off x="368709" y="0"/>
            <a:ext cx="11493910" cy="6858000"/>
            <a:chOff x="368709" y="0"/>
            <a:chExt cx="11493910" cy="6858000"/>
          </a:xfrm>
          <a:blipFill dpi="0" rotWithShape="1">
            <a:blip r:embed="rId2">
              <a:alphaModFix amt="59000"/>
            </a:blip>
            <a:srcRect/>
            <a:tile tx="698500" ty="0" sx="100000" sy="100000" flip="none" algn="tl"/>
          </a:blipFill>
        </p:grpSpPr>
        <p:sp>
          <p:nvSpPr>
            <p:cNvPr id="5" name="Rectangle 4"/>
            <p:cNvSpPr/>
            <p:nvPr/>
          </p:nvSpPr>
          <p:spPr>
            <a:xfrm>
              <a:off x="368709" y="0"/>
              <a:ext cx="6784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" name="Rectangle 5"/>
            <p:cNvSpPr/>
            <p:nvPr/>
          </p:nvSpPr>
          <p:spPr>
            <a:xfrm>
              <a:off x="11184193" y="0"/>
              <a:ext cx="678426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3" name="Rectangle 2"/>
          <p:cNvSpPr/>
          <p:nvPr/>
        </p:nvSpPr>
        <p:spPr>
          <a:xfrm>
            <a:off x="1575414" y="1720840"/>
            <a:ext cx="9080500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000" dirty="0">
                <a:latin typeface="Comic Sans MS" panose="030F0702030302020204" pitchFamily="66" charset="0"/>
              </a:rPr>
              <a:t>En conclusion, ce projet Arduino nous a permis de gagner une précise expérience dans </a:t>
            </a:r>
            <a:r>
              <a:rPr lang="fr-FR" sz="2000" dirty="0" smtClean="0">
                <a:latin typeface="Comic Sans MS" panose="030F0702030302020204" pitchFamily="66" charset="0"/>
              </a:rPr>
              <a:t>le </a:t>
            </a:r>
            <a:r>
              <a:rPr lang="fr-FR" sz="2000" dirty="0">
                <a:latin typeface="Comic Sans MS" panose="030F0702030302020204" pitchFamily="66" charset="0"/>
              </a:rPr>
              <a:t>domaine de l’électronique et la programmation.</a:t>
            </a:r>
          </a:p>
          <a:p>
            <a:pPr algn="ctr"/>
            <a:r>
              <a:rPr lang="fr-FR" sz="2000" dirty="0">
                <a:latin typeface="Comic Sans MS" panose="030F0702030302020204" pitchFamily="66" charset="0"/>
              </a:rPr>
              <a:t>Nous avons appris à résoudre des problèmes, à travailler en équipe et à concrétiser nos idées en réalisant un projet concret</a:t>
            </a:r>
            <a:r>
              <a:rPr lang="fr-FR" sz="2000" dirty="0" smtClean="0">
                <a:latin typeface="Comic Sans MS" panose="030F0702030302020204" pitchFamily="66" charset="0"/>
              </a:rPr>
              <a:t>.</a:t>
            </a:r>
          </a:p>
          <a:p>
            <a:pPr algn="ctr"/>
            <a:r>
              <a:rPr lang="fr-FR" sz="2000" dirty="0" smtClean="0">
                <a:latin typeface="Comic Sans MS" panose="030F0702030302020204" pitchFamily="66" charset="0"/>
              </a:rPr>
              <a:t>Cette </a:t>
            </a:r>
            <a:r>
              <a:rPr lang="fr-FR" sz="2000" dirty="0">
                <a:latin typeface="Comic Sans MS" panose="030F0702030302020204" pitchFamily="66" charset="0"/>
              </a:rPr>
              <a:t>expérience nous a également permis de mieux comprendre les systèmes embarqués et de développer notre créativité</a:t>
            </a:r>
            <a:r>
              <a:rPr lang="fr-FR" sz="2000" dirty="0" smtClean="0">
                <a:latin typeface="Comic Sans MS" panose="030F0702030302020204" pitchFamily="66" charset="0"/>
              </a:rPr>
              <a:t>.</a:t>
            </a:r>
          </a:p>
          <a:p>
            <a:pPr algn="ctr"/>
            <a:endParaRPr lang="fr-FR" sz="2000" dirty="0" smtClean="0">
              <a:latin typeface="Comic Sans MS" panose="030F0702030302020204" pitchFamily="66" charset="0"/>
            </a:endParaRPr>
          </a:p>
          <a:p>
            <a:pPr algn="ctr"/>
            <a:r>
              <a:rPr lang="fr-FR" sz="2000" dirty="0" smtClean="0">
                <a:latin typeface="Comic Sans MS" panose="030F0702030302020204" pitchFamily="66" charset="0"/>
              </a:rPr>
              <a:t>Nous espérons que les informations que contient notre rapport correspondent à vos attentes et qu’elles contribueront à une meilleure compréhension de l’Arduino.</a:t>
            </a:r>
            <a:endParaRPr lang="en-US" sz="2000" dirty="0">
              <a:latin typeface="Comic Sans MS" panose="030F0702030302020204" pitchFamily="66" charset="0"/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164944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6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324708" y="1854200"/>
            <a:ext cx="10484338" cy="2908299"/>
          </a:xfrm>
        </p:spPr>
        <p:txBody>
          <a:bodyPr>
            <a:normAutofit/>
          </a:bodyPr>
          <a:lstStyle/>
          <a:p>
            <a:r>
              <a:rPr lang="fr-FR" sz="5400" dirty="0" smtClean="0">
                <a:latin typeface="Cooper Black" panose="0208090404030B020404" pitchFamily="18" charset="0"/>
              </a:rPr>
              <a:t>Merci pour votre attention!</a:t>
            </a:r>
            <a:endParaRPr lang="fr-FR" sz="5400" dirty="0">
              <a:latin typeface="Cooper Black" panose="0208090404030B020404" pitchFamily="18" charset="0"/>
            </a:endParaRPr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14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91226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ZoneTexte 35"/>
          <p:cNvSpPr txBox="1"/>
          <p:nvPr/>
        </p:nvSpPr>
        <p:spPr>
          <a:xfrm>
            <a:off x="3780128" y="964768"/>
            <a:ext cx="55413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dirty="0" smtClean="0">
                <a:latin typeface="Cooper Black" panose="0208090404030B020404" pitchFamily="18" charset="0"/>
              </a:rPr>
              <a:t>Table des matières:</a:t>
            </a:r>
            <a:endParaRPr lang="fr-FR" sz="4000" dirty="0">
              <a:latin typeface="Cooper Black" panose="0208090404030B020404" pitchFamily="18" charset="0"/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4728069" y="2300588"/>
            <a:ext cx="47194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Introduction</a:t>
            </a:r>
            <a:endParaRPr lang="fr-FR" sz="2800" dirty="0" smtClean="0"/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Présentation de la carte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Le langage Arduino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Les matériels utilisés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Les écrans LCD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Télémètre à ultrasons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Thermostat</a:t>
            </a:r>
          </a:p>
          <a:p>
            <a:pPr marL="400050" indent="-400050">
              <a:buFont typeface="+mj-lt"/>
              <a:buAutoNum type="romanUcPeriod"/>
            </a:pPr>
            <a:r>
              <a:rPr lang="fr-FR" sz="2800" dirty="0" smtClean="0">
                <a:latin typeface="Berlin Sans FB" panose="020E0602020502020306" pitchFamily="34" charset="0"/>
              </a:rPr>
              <a:t>conclusion</a:t>
            </a:r>
          </a:p>
          <a:p>
            <a:pPr marL="400050" indent="-400050">
              <a:buFont typeface="+mj-lt"/>
              <a:buAutoNum type="romanUcPeriod"/>
            </a:pPr>
            <a:endParaRPr lang="fr-FR" sz="2800" dirty="0" smtClean="0">
              <a:latin typeface="Berlin Sans FB" panose="020E0602020502020306" pitchFamily="34" charset="0"/>
            </a:endParaRPr>
          </a:p>
        </p:txBody>
      </p:sp>
      <p:grpSp>
        <p:nvGrpSpPr>
          <p:cNvPr id="4" name="Groupe 3"/>
          <p:cNvGrpSpPr/>
          <p:nvPr/>
        </p:nvGrpSpPr>
        <p:grpSpPr>
          <a:xfrm>
            <a:off x="0" y="0"/>
            <a:ext cx="3782018" cy="6858001"/>
            <a:chOff x="0" y="0"/>
            <a:chExt cx="3782018" cy="6858001"/>
          </a:xfrm>
          <a:blipFill dpi="0" rotWithShape="1">
            <a:blip r:embed="rId2"/>
            <a:srcRect/>
            <a:tile tx="0" ty="0" sx="100000" sy="100000" flip="none" algn="tl"/>
          </a:blipFill>
        </p:grpSpPr>
        <p:sp>
          <p:nvSpPr>
            <p:cNvPr id="3" name="Hexagone 2"/>
            <p:cNvSpPr/>
            <p:nvPr/>
          </p:nvSpPr>
          <p:spPr>
            <a:xfrm>
              <a:off x="0" y="0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9" name="Hexagone 18"/>
            <p:cNvSpPr/>
            <p:nvPr/>
          </p:nvSpPr>
          <p:spPr>
            <a:xfrm>
              <a:off x="0" y="1453393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0" name="Hexagone 19"/>
            <p:cNvSpPr/>
            <p:nvPr/>
          </p:nvSpPr>
          <p:spPr>
            <a:xfrm>
              <a:off x="1219200" y="726696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Hexagone 20"/>
            <p:cNvSpPr/>
            <p:nvPr/>
          </p:nvSpPr>
          <p:spPr>
            <a:xfrm>
              <a:off x="0" y="2906786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Hexagone 34"/>
            <p:cNvSpPr/>
            <p:nvPr/>
          </p:nvSpPr>
          <p:spPr>
            <a:xfrm>
              <a:off x="0" y="4360179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Hexagone 37"/>
            <p:cNvSpPr/>
            <p:nvPr/>
          </p:nvSpPr>
          <p:spPr>
            <a:xfrm>
              <a:off x="1219200" y="2180089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Hexagone 38"/>
            <p:cNvSpPr/>
            <p:nvPr/>
          </p:nvSpPr>
          <p:spPr>
            <a:xfrm>
              <a:off x="1226764" y="3633482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Hexagone 39"/>
            <p:cNvSpPr/>
            <p:nvPr/>
          </p:nvSpPr>
          <p:spPr>
            <a:xfrm>
              <a:off x="0" y="5813573"/>
              <a:ext cx="1324708" cy="1044428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Hexagone 40"/>
            <p:cNvSpPr/>
            <p:nvPr/>
          </p:nvSpPr>
          <p:spPr>
            <a:xfrm>
              <a:off x="2443508" y="4360179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Hexagone 41"/>
            <p:cNvSpPr/>
            <p:nvPr/>
          </p:nvSpPr>
          <p:spPr>
            <a:xfrm>
              <a:off x="2443508" y="5790327"/>
              <a:ext cx="1324708" cy="1044430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Hexagone 42"/>
            <p:cNvSpPr/>
            <p:nvPr/>
          </p:nvSpPr>
          <p:spPr>
            <a:xfrm>
              <a:off x="1215041" y="5086875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Hexagone 44"/>
            <p:cNvSpPr/>
            <p:nvPr/>
          </p:nvSpPr>
          <p:spPr>
            <a:xfrm>
              <a:off x="2438400" y="45299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Hexagone 45"/>
            <p:cNvSpPr/>
            <p:nvPr/>
          </p:nvSpPr>
          <p:spPr>
            <a:xfrm>
              <a:off x="2455420" y="1504837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Hexagone 46"/>
            <p:cNvSpPr/>
            <p:nvPr/>
          </p:nvSpPr>
          <p:spPr>
            <a:xfrm>
              <a:off x="2457310" y="2928284"/>
              <a:ext cx="1324708" cy="1184031"/>
            </a:xfrm>
            <a:prstGeom prst="hexagon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2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5862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e 37"/>
          <p:cNvGrpSpPr/>
          <p:nvPr/>
        </p:nvGrpSpPr>
        <p:grpSpPr>
          <a:xfrm rot="10800000">
            <a:off x="6341806" y="0"/>
            <a:ext cx="5850194" cy="6858000"/>
            <a:chOff x="0" y="0"/>
            <a:chExt cx="5574890" cy="6179574"/>
          </a:xfrm>
          <a:blipFill dpi="0" rotWithShape="1">
            <a:blip r:embed="rId2">
              <a:alphaModFix amt="82000"/>
            </a:blip>
            <a:srcRect/>
            <a:tile tx="0" ty="0" sx="100000" sy="100000" flip="none" algn="tl"/>
          </a:blipFill>
        </p:grpSpPr>
        <p:sp>
          <p:nvSpPr>
            <p:cNvPr id="33" name="Bande diagonale 32"/>
            <p:cNvSpPr/>
            <p:nvPr/>
          </p:nvSpPr>
          <p:spPr>
            <a:xfrm>
              <a:off x="0" y="0"/>
              <a:ext cx="943897" cy="1076632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4" name="Bande diagonale 33"/>
            <p:cNvSpPr/>
            <p:nvPr/>
          </p:nvSpPr>
          <p:spPr>
            <a:xfrm>
              <a:off x="1" y="0"/>
              <a:ext cx="2315496" cy="2580967"/>
            </a:xfrm>
            <a:prstGeom prst="diagStripe">
              <a:avLst>
                <a:gd name="adj" fmla="val 623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5" name="Bande diagonale 34"/>
            <p:cNvSpPr/>
            <p:nvPr/>
          </p:nvSpPr>
          <p:spPr>
            <a:xfrm>
              <a:off x="0" y="0"/>
              <a:ext cx="3893574" cy="4321277"/>
            </a:xfrm>
            <a:prstGeom prst="diagStripe">
              <a:avLst>
                <a:gd name="adj" fmla="val 708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37" name="Bande diagonale 36"/>
            <p:cNvSpPr/>
            <p:nvPr/>
          </p:nvSpPr>
          <p:spPr>
            <a:xfrm>
              <a:off x="0" y="0"/>
              <a:ext cx="5574890" cy="6179574"/>
            </a:xfrm>
            <a:prstGeom prst="diagStripe">
              <a:avLst>
                <a:gd name="adj" fmla="val 772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39" name="ZoneTexte 38"/>
          <p:cNvSpPr txBox="1"/>
          <p:nvPr/>
        </p:nvSpPr>
        <p:spPr>
          <a:xfrm>
            <a:off x="3698063" y="261714"/>
            <a:ext cx="554539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>
              <a:buFont typeface="+mj-lt"/>
              <a:buAutoNum type="romanUcPeriod"/>
            </a:pPr>
            <a:r>
              <a:rPr lang="fr-FR" sz="4400" dirty="0" smtClean="0">
                <a:latin typeface="Cooper Black" panose="0208090404030B020404" pitchFamily="18" charset="0"/>
              </a:rPr>
              <a:t>Introduction:</a:t>
            </a:r>
            <a:endParaRPr lang="fr-FR" sz="4400" dirty="0">
              <a:latin typeface="Cooper Black" panose="0208090404030B020404" pitchFamily="18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152400" y="1313089"/>
            <a:ext cx="1008184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mic Sans MS" panose="030F0702030302020204" pitchFamily="66" charset="0"/>
              </a:rPr>
              <a:t>L'Arduino est une plateforme de prototypage électronique qui permet de créer une grande variété de projets interactifs en combinant du matériel et du logiciel facilement programmable.</a:t>
            </a:r>
          </a:p>
          <a:p>
            <a:r>
              <a:rPr lang="fr-FR" dirty="0">
                <a:latin typeface="Comic Sans MS" panose="030F0702030302020204" pitchFamily="66" charset="0"/>
              </a:rPr>
              <a:t>Il est largement utilisé dans les domaines de l'éducation et de l'ingénierie pour développer des systèmes embarqués, des robots, des capteurs connectés et bien plus encore.</a:t>
            </a:r>
          </a:p>
          <a:p>
            <a:endParaRPr lang="fr-FR" dirty="0"/>
          </a:p>
        </p:txBody>
      </p:sp>
      <p:sp>
        <p:nvSpPr>
          <p:cNvPr id="3" name="Rectangle 2"/>
          <p:cNvSpPr/>
          <p:nvPr/>
        </p:nvSpPr>
        <p:spPr>
          <a:xfrm>
            <a:off x="152400" y="3222231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latin typeface="Comic Sans MS" panose="030F0702030302020204" pitchFamily="66" charset="0"/>
              </a:rPr>
              <a:t>Arduino a son propre langage de programmation et son propre IDE où les utilisateurs écrivent leur code, lequel est ensuite compilé pour vérifier la syntaxe et traduit en langage machine.</a:t>
            </a:r>
          </a:p>
          <a:p>
            <a:r>
              <a:rPr lang="fr-FR" dirty="0">
                <a:latin typeface="Comic Sans MS" panose="030F0702030302020204" pitchFamily="66" charset="0"/>
              </a:rPr>
              <a:t>Ce code est téléversé sur la carte via un câble USB.</a:t>
            </a:r>
          </a:p>
          <a:p>
            <a:r>
              <a:rPr lang="fr-FR" dirty="0">
                <a:latin typeface="Comic Sans MS" panose="030F0702030302020204" pitchFamily="66" charset="0"/>
              </a:rPr>
              <a:t>Une fois le code injecté dans la mémoire de la carte, celle-ci peut fonctionner selon le programme écrit.</a:t>
            </a:r>
          </a:p>
        </p:txBody>
      </p:sp>
      <p:pic>
        <p:nvPicPr>
          <p:cNvPr id="10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27" t="314" r="627" b="11012"/>
          <a:stretch/>
        </p:blipFill>
        <p:spPr>
          <a:xfrm>
            <a:off x="6047057" y="3140313"/>
            <a:ext cx="1924731" cy="1706736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pPr/>
              <a:t>3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893134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34243" y="360557"/>
            <a:ext cx="7920630" cy="1325563"/>
          </a:xfrm>
        </p:spPr>
        <p:txBody>
          <a:bodyPr/>
          <a:lstStyle/>
          <a:p>
            <a:pPr marL="857250" indent="-857250">
              <a:buFont typeface="+mj-lt"/>
              <a:buAutoNum type="romanUcPeriod" startAt="3"/>
            </a:pPr>
            <a:r>
              <a:rPr lang="fr-FR" dirty="0" smtClean="0">
                <a:latin typeface="Cooper Black" panose="0208090404030B020404" pitchFamily="18" charset="0"/>
              </a:rPr>
              <a:t>Présentation de la carte</a:t>
            </a:r>
            <a:endParaRPr lang="fr-FR" dirty="0">
              <a:latin typeface="Cooper Black" panose="0208090404030B020404" pitchFamily="18" charset="0"/>
            </a:endParaRPr>
          </a:p>
        </p:txBody>
      </p:sp>
      <p:grpSp>
        <p:nvGrpSpPr>
          <p:cNvPr id="42" name="Groupe 41"/>
          <p:cNvGrpSpPr/>
          <p:nvPr/>
        </p:nvGrpSpPr>
        <p:grpSpPr>
          <a:xfrm>
            <a:off x="1460446" y="2011162"/>
            <a:ext cx="9877072" cy="4243351"/>
            <a:chOff x="1181173" y="1492072"/>
            <a:chExt cx="9877072" cy="4243351"/>
          </a:xfrm>
        </p:grpSpPr>
        <p:pic>
          <p:nvPicPr>
            <p:cNvPr id="4" name="Picture 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91" t="15502" b="15862"/>
            <a:stretch/>
          </p:blipFill>
          <p:spPr>
            <a:xfrm>
              <a:off x="3393830" y="2308651"/>
              <a:ext cx="4903338" cy="3323772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cxnSp>
          <p:nvCxnSpPr>
            <p:cNvPr id="6" name="Connecteur droit avec flèche 5"/>
            <p:cNvCxnSpPr/>
            <p:nvPr/>
          </p:nvCxnSpPr>
          <p:spPr>
            <a:xfrm>
              <a:off x="2615242" y="2590800"/>
              <a:ext cx="1297836" cy="6096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Connecteur droit avec flèche 9"/>
            <p:cNvCxnSpPr/>
            <p:nvPr/>
          </p:nvCxnSpPr>
          <p:spPr>
            <a:xfrm flipV="1">
              <a:off x="2731477" y="4970585"/>
              <a:ext cx="1230923" cy="5509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onnecteur droit avec flèche 11"/>
            <p:cNvCxnSpPr/>
            <p:nvPr/>
          </p:nvCxnSpPr>
          <p:spPr>
            <a:xfrm flipH="1" flipV="1">
              <a:off x="7303477" y="4478215"/>
              <a:ext cx="1826035" cy="11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/>
            <p:cNvCxnSpPr/>
            <p:nvPr/>
          </p:nvCxnSpPr>
          <p:spPr>
            <a:xfrm flipH="1">
              <a:off x="6096000" y="1770033"/>
              <a:ext cx="1551885" cy="74855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necteur droit avec flèche 19"/>
            <p:cNvCxnSpPr/>
            <p:nvPr/>
          </p:nvCxnSpPr>
          <p:spPr>
            <a:xfrm flipH="1">
              <a:off x="7050009" y="1770033"/>
              <a:ext cx="597876" cy="7737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9129512" y="4305272"/>
              <a:ext cx="1928733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>
                  <a:latin typeface="Comic Sans MS" panose="030F0702030302020204" pitchFamily="66" charset="0"/>
                </a:rPr>
                <a:t>Microcontrôleur</a:t>
              </a:r>
              <a:endParaRPr lang="fr-FR" sz="1600" dirty="0"/>
            </a:p>
          </p:txBody>
        </p:sp>
        <p:cxnSp>
          <p:nvCxnSpPr>
            <p:cNvPr id="24" name="Connecteur droit avec flèche 23"/>
            <p:cNvCxnSpPr/>
            <p:nvPr/>
          </p:nvCxnSpPr>
          <p:spPr>
            <a:xfrm>
              <a:off x="4138246" y="2028092"/>
              <a:ext cx="222739" cy="65649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 24"/>
            <p:cNvSpPr/>
            <p:nvPr/>
          </p:nvSpPr>
          <p:spPr>
            <a:xfrm>
              <a:off x="2780216" y="1724387"/>
              <a:ext cx="257634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>
                  <a:latin typeface="Comic Sans MS" panose="030F0702030302020204" pitchFamily="66" charset="0"/>
                </a:rPr>
                <a:t>Bouton de réinitialisation</a:t>
              </a:r>
              <a:endParaRPr lang="fr-FR" sz="16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1181173" y="2280525"/>
              <a:ext cx="1747594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>
                  <a:latin typeface="Comic Sans MS" panose="030F0702030302020204" pitchFamily="66" charset="0"/>
                </a:rPr>
                <a:t>Connecteur USB</a:t>
              </a:r>
              <a:endParaRPr lang="fr-FR" sz="1600" dirty="0"/>
            </a:p>
          </p:txBody>
        </p:sp>
        <p:sp>
          <p:nvSpPr>
            <p:cNvPr id="27" name="ZoneTexte 26"/>
            <p:cNvSpPr txBox="1"/>
            <p:nvPr/>
          </p:nvSpPr>
          <p:spPr>
            <a:xfrm>
              <a:off x="1209251" y="5150648"/>
              <a:ext cx="156005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600" dirty="0">
                  <a:latin typeface="Comic Sans MS" panose="030F0702030302020204" pitchFamily="66" charset="0"/>
                </a:rPr>
                <a:t>Broches d'alimentation</a:t>
              </a:r>
              <a:endParaRPr lang="fr-FR" sz="1600" dirty="0"/>
            </a:p>
          </p:txBody>
        </p:sp>
        <p:sp>
          <p:nvSpPr>
            <p:cNvPr id="33" name="Rectangle à coins arrondis 32"/>
            <p:cNvSpPr/>
            <p:nvPr/>
          </p:nvSpPr>
          <p:spPr>
            <a:xfrm>
              <a:off x="5485515" y="2989385"/>
              <a:ext cx="282238" cy="761511"/>
            </a:xfrm>
            <a:prstGeom prst="roundRect">
              <a:avLst/>
            </a:prstGeom>
            <a:noFill/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35" name="Connecteur droit avec flèche 34"/>
            <p:cNvCxnSpPr/>
            <p:nvPr/>
          </p:nvCxnSpPr>
          <p:spPr>
            <a:xfrm flipH="1">
              <a:off x="5626634" y="1969273"/>
              <a:ext cx="352135" cy="1020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Rectangle 38"/>
            <p:cNvSpPr/>
            <p:nvPr/>
          </p:nvSpPr>
          <p:spPr>
            <a:xfrm>
              <a:off x="5892103" y="1711189"/>
              <a:ext cx="141137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fr-FR" sz="1600" dirty="0" smtClean="0">
                  <a:latin typeface="Comic Sans MS" panose="030F0702030302020204" pitchFamily="66" charset="0"/>
                </a:rPr>
                <a:t>Micro-LED</a:t>
              </a:r>
              <a:endParaRPr lang="fr-FR" sz="1600" dirty="0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540634" y="1492072"/>
              <a:ext cx="15953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fr-FR" sz="1600" dirty="0">
                  <a:latin typeface="Comic Sans MS" panose="030F0702030302020204" pitchFamily="66" charset="0"/>
                </a:rPr>
                <a:t>Broches d'E/S</a:t>
              </a:r>
              <a:endParaRPr lang="fr-FR" sz="1600" dirty="0"/>
            </a:p>
          </p:txBody>
        </p:sp>
      </p:grpSp>
      <p:grpSp>
        <p:nvGrpSpPr>
          <p:cNvPr id="43" name="Groupe 42"/>
          <p:cNvGrpSpPr/>
          <p:nvPr/>
        </p:nvGrpSpPr>
        <p:grpSpPr>
          <a:xfrm>
            <a:off x="-1" y="252"/>
            <a:ext cx="2920894" cy="2264380"/>
            <a:chOff x="0" y="0"/>
            <a:chExt cx="5574890" cy="6179574"/>
          </a:xfrm>
          <a:blipFill dpi="0" rotWithShape="1">
            <a:blip r:embed="rId3">
              <a:alphaModFix amt="82000"/>
            </a:blip>
            <a:srcRect/>
            <a:tile tx="0" ty="0" sx="100000" sy="100000" flip="none" algn="tl"/>
          </a:blipFill>
        </p:grpSpPr>
        <p:sp>
          <p:nvSpPr>
            <p:cNvPr id="44" name="Bande diagonale 43"/>
            <p:cNvSpPr/>
            <p:nvPr/>
          </p:nvSpPr>
          <p:spPr>
            <a:xfrm>
              <a:off x="0" y="0"/>
              <a:ext cx="943897" cy="1076632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5" name="Bande diagonale 44"/>
            <p:cNvSpPr/>
            <p:nvPr/>
          </p:nvSpPr>
          <p:spPr>
            <a:xfrm>
              <a:off x="1" y="0"/>
              <a:ext cx="2315496" cy="2580967"/>
            </a:xfrm>
            <a:prstGeom prst="diagStripe">
              <a:avLst>
                <a:gd name="adj" fmla="val 623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6" name="Bande diagonale 45"/>
            <p:cNvSpPr/>
            <p:nvPr/>
          </p:nvSpPr>
          <p:spPr>
            <a:xfrm>
              <a:off x="0" y="0"/>
              <a:ext cx="3893574" cy="4321277"/>
            </a:xfrm>
            <a:prstGeom prst="diagStripe">
              <a:avLst>
                <a:gd name="adj" fmla="val 708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47" name="Bande diagonale 46"/>
            <p:cNvSpPr/>
            <p:nvPr/>
          </p:nvSpPr>
          <p:spPr>
            <a:xfrm>
              <a:off x="0" y="0"/>
              <a:ext cx="5574890" cy="6179574"/>
            </a:xfrm>
            <a:prstGeom prst="diagStripe">
              <a:avLst>
                <a:gd name="adj" fmla="val 772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4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52717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33755" y="844062"/>
            <a:ext cx="11406554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fr-FR" dirty="0">
              <a:latin typeface="Comic Sans MS" panose="030F0702030302020204" pitchFamily="66" charset="0"/>
            </a:endParaRPr>
          </a:p>
          <a:p>
            <a:endParaRPr lang="fr-FR" b="1" u="sng" dirty="0" smtClean="0">
              <a:latin typeface="Comic Sans MS" panose="030F0702030302020204" pitchFamily="66" charset="0"/>
            </a:endParaRPr>
          </a:p>
          <a:p>
            <a:r>
              <a:rPr lang="fr-FR" b="1" u="sng" dirty="0" smtClean="0">
                <a:latin typeface="Comic Sans MS" panose="030F0702030302020204" pitchFamily="66" charset="0"/>
              </a:rPr>
              <a:t>Microcontrôleur</a:t>
            </a:r>
            <a:r>
              <a:rPr lang="fr-FR" dirty="0">
                <a:latin typeface="Comic Sans MS" panose="030F0702030302020204" pitchFamily="66" charset="0"/>
              </a:rPr>
              <a:t>: Cerveau de l'Arduino, c'est un composant programmable qui a pour objet d'exécuter le code et de contrôler les entrées/sorties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Broches d'E/S (Entrée/Sortie):</a:t>
            </a:r>
            <a:r>
              <a:rPr lang="fr-FR" dirty="0">
                <a:latin typeface="Comic Sans MS" panose="030F0702030302020204" pitchFamily="66" charset="0"/>
              </a:rPr>
              <a:t> Permettent la communication avec d'autres composants électroniques. </a:t>
            </a:r>
          </a:p>
          <a:p>
            <a:r>
              <a:rPr lang="fr-FR" dirty="0">
                <a:latin typeface="Comic Sans MS" panose="030F0702030302020204" pitchFamily="66" charset="0"/>
              </a:rPr>
              <a:t>Ils peuvent être numériques ou analogiques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Connecteur USB</a:t>
            </a:r>
            <a:r>
              <a:rPr lang="fr-FR" dirty="0">
                <a:latin typeface="Comic Sans MS" panose="030F0702030302020204" pitchFamily="66" charset="0"/>
              </a:rPr>
              <a:t>: Permet le téléversement du code depuis un ordinateur et la communication série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Broches d'alimentation</a:t>
            </a:r>
            <a:r>
              <a:rPr lang="fr-FR" u="sng" dirty="0">
                <a:latin typeface="Comic Sans MS" panose="030F0702030302020204" pitchFamily="66" charset="0"/>
              </a:rPr>
              <a:t>:</a:t>
            </a:r>
            <a:r>
              <a:rPr lang="fr-FR" dirty="0">
                <a:latin typeface="Comic Sans MS" panose="030F0702030302020204" pitchFamily="66" charset="0"/>
              </a:rPr>
              <a:t> Permettent de connecter une source d'alimentation externe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Régulateur de tension:</a:t>
            </a:r>
            <a:r>
              <a:rPr lang="fr-FR" dirty="0">
                <a:latin typeface="Comic Sans MS" panose="030F0702030302020204" pitchFamily="66" charset="0"/>
              </a:rPr>
              <a:t> Assure une alimentation stable à la carte Arduino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Cristal oscillateur:</a:t>
            </a:r>
            <a:r>
              <a:rPr lang="fr-FR" dirty="0">
                <a:latin typeface="Comic Sans MS" panose="030F0702030302020204" pitchFamily="66" charset="0"/>
              </a:rPr>
              <a:t> Fournit une horloge précise pour le microcontrôleur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Bouton de réinitialisation</a:t>
            </a:r>
            <a:r>
              <a:rPr lang="fr-FR" dirty="0">
                <a:latin typeface="Comic Sans MS" panose="030F0702030302020204" pitchFamily="66" charset="0"/>
              </a:rPr>
              <a:t>: Permet de redémarrer le microcontrôleur et réinitialiser le programme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Diodes LED:</a:t>
            </a:r>
            <a:r>
              <a:rPr lang="fr-FR" dirty="0">
                <a:latin typeface="Comic Sans MS" panose="030F0702030302020204" pitchFamily="66" charset="0"/>
              </a:rPr>
              <a:t> Pour indiquer diverses choses.</a:t>
            </a:r>
            <a:endParaRPr lang="fr-FR" b="1" u="sng" dirty="0">
              <a:latin typeface="Comic Sans MS" panose="030F0702030302020204" pitchFamily="66" charset="0"/>
            </a:endParaRPr>
          </a:p>
        </p:txBody>
      </p:sp>
      <p:grpSp>
        <p:nvGrpSpPr>
          <p:cNvPr id="5" name="Groupe 4"/>
          <p:cNvGrpSpPr/>
          <p:nvPr/>
        </p:nvGrpSpPr>
        <p:grpSpPr>
          <a:xfrm rot="10800000">
            <a:off x="9271106" y="4593620"/>
            <a:ext cx="2920894" cy="2264380"/>
            <a:chOff x="0" y="0"/>
            <a:chExt cx="5574890" cy="6179574"/>
          </a:xfrm>
          <a:blipFill dpi="0" rotWithShape="1">
            <a:blip r:embed="rId2">
              <a:alphaModFix amt="82000"/>
            </a:blip>
            <a:srcRect/>
            <a:tile tx="0" ty="0" sx="100000" sy="100000" flip="none" algn="tl"/>
          </a:blipFill>
        </p:grpSpPr>
        <p:sp>
          <p:nvSpPr>
            <p:cNvPr id="6" name="Bande diagonale 5"/>
            <p:cNvSpPr/>
            <p:nvPr/>
          </p:nvSpPr>
          <p:spPr>
            <a:xfrm>
              <a:off x="0" y="0"/>
              <a:ext cx="943897" cy="1076632"/>
            </a:xfrm>
            <a:prstGeom prst="diagStrip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7" name="Bande diagonale 6"/>
            <p:cNvSpPr/>
            <p:nvPr/>
          </p:nvSpPr>
          <p:spPr>
            <a:xfrm>
              <a:off x="1" y="0"/>
              <a:ext cx="2315496" cy="2580967"/>
            </a:xfrm>
            <a:prstGeom prst="diagStripe">
              <a:avLst>
                <a:gd name="adj" fmla="val 6234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8" name="Bande diagonale 7"/>
            <p:cNvSpPr/>
            <p:nvPr/>
          </p:nvSpPr>
          <p:spPr>
            <a:xfrm>
              <a:off x="0" y="0"/>
              <a:ext cx="3893574" cy="4321277"/>
            </a:xfrm>
            <a:prstGeom prst="diagStripe">
              <a:avLst>
                <a:gd name="adj" fmla="val 70800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  <p:sp>
          <p:nvSpPr>
            <p:cNvPr id="9" name="Bande diagonale 8"/>
            <p:cNvSpPr/>
            <p:nvPr/>
          </p:nvSpPr>
          <p:spPr>
            <a:xfrm>
              <a:off x="0" y="0"/>
              <a:ext cx="5574890" cy="6179574"/>
            </a:xfrm>
            <a:prstGeom prst="diagStripe">
              <a:avLst>
                <a:gd name="adj" fmla="val 77221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tx1"/>
                </a:solidFill>
              </a:endParaRPr>
            </a:p>
          </p:txBody>
        </p:sp>
      </p:grpSp>
      <p:sp>
        <p:nvSpPr>
          <p:cNvPr id="10" name="ZoneTexte 9"/>
          <p:cNvSpPr txBox="1"/>
          <p:nvPr/>
        </p:nvSpPr>
        <p:spPr>
          <a:xfrm>
            <a:off x="3681046" y="363416"/>
            <a:ext cx="46540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dirty="0">
                <a:latin typeface="Cooper Black" panose="0208090404030B020404" pitchFamily="18" charset="0"/>
              </a:rPr>
              <a:t>Les principaux composants de l’Arduino sont:</a:t>
            </a:r>
          </a:p>
          <a:p>
            <a:endParaRPr lang="fr-FR" sz="2400" b="1" u="sng" dirty="0">
              <a:latin typeface="Comic Sans MS" panose="030F0702030302020204" pitchFamily="66" charset="0"/>
            </a:endParaRPr>
          </a:p>
          <a:p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5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1815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1000"/>
            <a:lum/>
          </a:blip>
          <a:srcRect/>
          <a:tile tx="69850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5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8" r="18661" b="4293"/>
          <a:stretch/>
        </p:blipFill>
        <p:spPr>
          <a:xfrm>
            <a:off x="1065314" y="1574576"/>
            <a:ext cx="4391526" cy="4655039"/>
          </a:xfrm>
          <a:prstGeom prst="rect">
            <a:avLst/>
          </a:prstGeom>
          <a:ln w="38100" cap="sq">
            <a:solidFill>
              <a:schemeClr val="bg2">
                <a:lumMod val="90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0" name="ZoneTexte 19"/>
          <p:cNvSpPr txBox="1"/>
          <p:nvPr/>
        </p:nvSpPr>
        <p:spPr>
          <a:xfrm rot="10800000" flipH="1" flipV="1">
            <a:off x="2465186" y="348612"/>
            <a:ext cx="73724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57250" indent="-857250" algn="ctr">
              <a:buFont typeface="+mj-lt"/>
              <a:buAutoNum type="romanUcPeriod" startAt="2"/>
            </a:pPr>
            <a:r>
              <a:rPr lang="fr-FR" sz="4400" dirty="0" smtClean="0">
                <a:latin typeface="Cooper Black" panose="0208090404030B020404" pitchFamily="18" charset="0"/>
              </a:rPr>
              <a:t>Le langage Arduino:</a:t>
            </a:r>
            <a:endParaRPr lang="fr-FR" sz="4400" dirty="0">
              <a:latin typeface="Cooper Black" panose="0208090404030B020404" pitchFamily="18" charset="0"/>
            </a:endParaRPr>
          </a:p>
        </p:txBody>
      </p:sp>
      <p:sp>
        <p:nvSpPr>
          <p:cNvPr id="21" name="ZoneTexte 20"/>
          <p:cNvSpPr txBox="1"/>
          <p:nvPr/>
        </p:nvSpPr>
        <p:spPr>
          <a:xfrm>
            <a:off x="6032316" y="1916936"/>
            <a:ext cx="466578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omic Sans MS" panose="030F0702030302020204" pitchFamily="66" charset="0"/>
              </a:rPr>
              <a:t>Le langage Arduino utilise une syntaxe similaire au langage C/C++, mais avec des fonctions et des bibliothèques spécifiques pour interagir avec les broches d'un microcontrôleur</a:t>
            </a:r>
            <a:r>
              <a:rPr lang="fr-FR" dirty="0" smtClean="0">
                <a:latin typeface="Comic Sans MS" panose="030F0702030302020204" pitchFamily="66" charset="0"/>
              </a:rPr>
              <a:t>.</a:t>
            </a:r>
          </a:p>
          <a:p>
            <a:endParaRPr lang="fr-FR" dirty="0">
              <a:latin typeface="Comic Sans MS" panose="030F0702030302020204" pitchFamily="66" charset="0"/>
            </a:endParaRPr>
          </a:p>
          <a:p>
            <a:endParaRPr lang="fr-FR" dirty="0" smtClean="0">
              <a:latin typeface="Comic Sans MS" panose="030F0702030302020204" pitchFamily="66" charset="0"/>
            </a:endParaRPr>
          </a:p>
          <a:p>
            <a:endParaRPr lang="fr-FR" dirty="0">
              <a:latin typeface="Comic Sans MS" panose="030F0702030302020204" pitchFamily="66" charset="0"/>
            </a:endParaRPr>
          </a:p>
          <a:p>
            <a:endParaRPr lang="fr-FR" dirty="0" smtClean="0">
              <a:latin typeface="Comic Sans MS" panose="030F0702030302020204" pitchFamily="66" charset="0"/>
            </a:endParaRPr>
          </a:p>
          <a:p>
            <a:r>
              <a:rPr lang="fr-FR" b="1" u="sng" dirty="0">
                <a:latin typeface="Comic Sans MS" panose="030F0702030302020204" pitchFamily="66" charset="0"/>
              </a:rPr>
              <a:t>Exemple:</a:t>
            </a:r>
            <a:r>
              <a:rPr lang="fr-FR" b="1" dirty="0">
                <a:latin typeface="Comic Sans MS" panose="030F0702030302020204" pitchFamily="66" charset="0"/>
              </a:rPr>
              <a:t> </a:t>
            </a:r>
            <a:r>
              <a:rPr lang="fr-FR" dirty="0" smtClean="0">
                <a:latin typeface="Comic Sans MS" panose="030F0702030302020204" pitchFamily="66" charset="0"/>
              </a:rPr>
              <a:t>Un </a:t>
            </a:r>
            <a:r>
              <a:rPr lang="fr-FR" dirty="0">
                <a:latin typeface="Comic Sans MS" panose="030F0702030302020204" pitchFamily="66" charset="0"/>
              </a:rPr>
              <a:t>programme Arduino qui fait clignoter une LED connectée à la broche 13.</a:t>
            </a:r>
            <a:endParaRPr lang="en-US" dirty="0">
              <a:latin typeface="Comic Sans MS" panose="030F0702030302020204" pitchFamily="66" charset="0"/>
            </a:endParaRPr>
          </a:p>
          <a:p>
            <a:endParaRPr lang="fr-FR" dirty="0">
              <a:latin typeface="Comic Sans MS" panose="030F0702030302020204" pitchFamily="66" charset="0"/>
            </a:endParaRPr>
          </a:p>
          <a:p>
            <a:endParaRPr lang="fr-FR" dirty="0"/>
          </a:p>
        </p:txBody>
      </p:sp>
      <p:sp>
        <p:nvSpPr>
          <p:cNvPr id="2" name="Espace réservé du numéro de diapositive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6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2029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634762" y="197138"/>
            <a:ext cx="10515600" cy="1325563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4"/>
            </a:pPr>
            <a:r>
              <a:rPr lang="fr-FR" dirty="0">
                <a:latin typeface="Cooper Black" panose="0208090404030B020404" pitchFamily="18" charset="0"/>
              </a:rPr>
              <a:t>Les </a:t>
            </a:r>
            <a:r>
              <a:rPr lang="fr-FR" dirty="0" smtClean="0">
                <a:latin typeface="Cooper Black" panose="0208090404030B020404" pitchFamily="18" charset="0"/>
              </a:rPr>
              <a:t>matériels utilisés:</a:t>
            </a:r>
            <a:endParaRPr lang="fr-FR" dirty="0">
              <a:latin typeface="Cooper Black" panose="0208090404030B020404" pitchFamily="18" charset="0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570482" y="1522701"/>
            <a:ext cx="10976749" cy="5263482"/>
            <a:chOff x="570482" y="2007212"/>
            <a:chExt cx="8123031" cy="4686485"/>
          </a:xfrm>
        </p:grpSpPr>
        <p:pic>
          <p:nvPicPr>
            <p:cNvPr id="6" name="Picture 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98649" y="2007278"/>
              <a:ext cx="2156461" cy="164253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7" name="Picture 4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05175" y="4465366"/>
              <a:ext cx="2156461" cy="160761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8" name="Picture 5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82" y="2007212"/>
              <a:ext cx="2130359" cy="164253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9" name="Picture 6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0482" y="4465365"/>
              <a:ext cx="2130360" cy="160761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0" name="Picture 10"/>
            <p:cNvPicPr>
              <a:picLocks noChangeAspect="1"/>
            </p:cNvPicPr>
            <p:nvPr/>
          </p:nvPicPr>
          <p:blipFill rotWithShape="1"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511" t="21035" r="19233" b="20536"/>
            <a:stretch/>
          </p:blipFill>
          <p:spPr>
            <a:xfrm>
              <a:off x="6476364" y="4465364"/>
              <a:ext cx="2217149" cy="1607617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pic>
          <p:nvPicPr>
            <p:cNvPr id="11" name="Picture 13"/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6364" y="2007212"/>
              <a:ext cx="2217149" cy="1642539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2" name="Subtitle 2"/>
            <p:cNvSpPr txBox="1">
              <a:spLocks/>
            </p:cNvSpPr>
            <p:nvPr/>
          </p:nvSpPr>
          <p:spPr>
            <a:xfrm>
              <a:off x="3413299" y="6179671"/>
              <a:ext cx="2327160" cy="5094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Fils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3" name="Subtitle 2"/>
            <p:cNvSpPr txBox="1">
              <a:spLocks/>
            </p:cNvSpPr>
            <p:nvPr/>
          </p:nvSpPr>
          <p:spPr>
            <a:xfrm>
              <a:off x="6616131" y="6179671"/>
              <a:ext cx="1937614" cy="35420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Ecran LCD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4" name="Subtitle 2"/>
            <p:cNvSpPr txBox="1">
              <a:spLocks/>
            </p:cNvSpPr>
            <p:nvPr/>
          </p:nvSpPr>
          <p:spPr>
            <a:xfrm>
              <a:off x="676607" y="3727700"/>
              <a:ext cx="1685592" cy="371675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Arduino UNO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5" name="Subtitle 2"/>
            <p:cNvSpPr txBox="1">
              <a:spLocks/>
            </p:cNvSpPr>
            <p:nvPr/>
          </p:nvSpPr>
          <p:spPr>
            <a:xfrm>
              <a:off x="3498649" y="3693840"/>
              <a:ext cx="2320351" cy="3897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b="1" u="sng" dirty="0" err="1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Breadboard</a:t>
              </a:r>
              <a:r>
                <a:rPr lang="fr-FR" b="1" u="sng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 </a:t>
              </a:r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(plaque d’essai)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6" name="Subtitle 2"/>
            <p:cNvSpPr txBox="1">
              <a:spLocks/>
            </p:cNvSpPr>
            <p:nvPr/>
          </p:nvSpPr>
          <p:spPr>
            <a:xfrm>
              <a:off x="934514" y="6184246"/>
              <a:ext cx="2327160" cy="5094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b="1" u="sng" dirty="0" err="1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Cable</a:t>
              </a:r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 USB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17" name="Subtitle 2"/>
            <p:cNvSpPr txBox="1">
              <a:spLocks/>
            </p:cNvSpPr>
            <p:nvPr/>
          </p:nvSpPr>
          <p:spPr>
            <a:xfrm>
              <a:off x="6323752" y="3732496"/>
              <a:ext cx="2320351" cy="389798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Autofit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fr-FR" b="1" u="sng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Ordinateur</a:t>
              </a:r>
              <a:endParaRPr lang="en-US" b="1" u="sng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7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168134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190143" y="497802"/>
            <a:ext cx="6894635" cy="1325563"/>
          </a:xfrm>
        </p:spPr>
        <p:txBody>
          <a:bodyPr>
            <a:normAutofit/>
          </a:bodyPr>
          <a:lstStyle/>
          <a:p>
            <a:pPr marL="857250" indent="-857250">
              <a:buFont typeface="+mj-lt"/>
              <a:buAutoNum type="romanUcPeriod" startAt="5"/>
            </a:pPr>
            <a:r>
              <a:rPr lang="fr-FR" dirty="0" smtClean="0">
                <a:latin typeface="Cooper Black" panose="0208090404030B020404" pitchFamily="18" charset="0"/>
              </a:rPr>
              <a:t>Les </a:t>
            </a:r>
            <a:r>
              <a:rPr lang="fr-FR" dirty="0">
                <a:latin typeface="Cooper Black" panose="0208090404030B020404" pitchFamily="18" charset="0"/>
              </a:rPr>
              <a:t>écrans </a:t>
            </a:r>
            <a:r>
              <a:rPr lang="fr-FR" dirty="0" smtClean="0">
                <a:latin typeface="Cooper Black" panose="0208090404030B020404" pitchFamily="18" charset="0"/>
              </a:rPr>
              <a:t>LCD</a:t>
            </a:r>
            <a:endParaRPr lang="fr-FR" dirty="0">
              <a:latin typeface="Cooper Black" panose="0208090404030B020404" pitchFamily="18" charset="0"/>
            </a:endParaRP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8409" y="2086708"/>
            <a:ext cx="5483469" cy="43140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2400" dirty="0">
                <a:latin typeface="Comic Sans MS" panose="030F0702030302020204" pitchFamily="66" charset="0"/>
              </a:rPr>
              <a:t>Les écrans LCD (Liquid Crystal Display) sont des dispositifs d'affichage largement utilisés dans les projets Arduino.</a:t>
            </a:r>
          </a:p>
          <a:p>
            <a:pPr marL="0" indent="0">
              <a:buNone/>
            </a:pPr>
            <a:r>
              <a:rPr lang="fr-FR" sz="2400" dirty="0">
                <a:latin typeface="Comic Sans MS" panose="030F0702030302020204" pitchFamily="66" charset="0"/>
              </a:rPr>
              <a:t>Ces écrans offrent un moyen pratique et économique d'afficher des informations textuelles.</a:t>
            </a:r>
          </a:p>
          <a:p>
            <a:endParaRPr lang="fr-FR" sz="2400" dirty="0">
              <a:latin typeface="Comic Sans MS" panose="030F0702030302020204" pitchFamily="66" charset="0"/>
            </a:endParaRPr>
          </a:p>
          <a:p>
            <a:pPr marL="0" indent="0">
              <a:buNone/>
            </a:pPr>
            <a:r>
              <a:rPr lang="fr-FR" sz="2400" dirty="0">
                <a:latin typeface="Comic Sans MS" panose="030F0702030302020204" pitchFamily="66" charset="0"/>
              </a:rPr>
              <a:t>Un convertisseur I2C peut être utiliser pour simplifier le câblage et la communication avec l’écran.</a:t>
            </a:r>
          </a:p>
        </p:txBody>
      </p:sp>
      <p:pic>
        <p:nvPicPr>
          <p:cNvPr id="7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40" b="7289"/>
          <a:stretch/>
        </p:blipFill>
        <p:spPr>
          <a:xfrm>
            <a:off x="5931878" y="1934308"/>
            <a:ext cx="5779476" cy="3692768"/>
          </a:xfrm>
          <a:prstGeom prst="rect">
            <a:avLst/>
          </a:prstGeom>
        </p:spPr>
      </p:pic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8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12879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546707" y="423080"/>
            <a:ext cx="11258359" cy="6062411"/>
            <a:chOff x="546707" y="423080"/>
            <a:chExt cx="11258359" cy="6062411"/>
          </a:xfrm>
        </p:grpSpPr>
        <p:sp>
          <p:nvSpPr>
            <p:cNvPr id="4" name="Subtitle 2"/>
            <p:cNvSpPr txBox="1">
              <a:spLocks/>
            </p:cNvSpPr>
            <p:nvPr/>
          </p:nvSpPr>
          <p:spPr>
            <a:xfrm>
              <a:off x="3033116" y="423080"/>
              <a:ext cx="8771950" cy="677920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857250" indent="-857250">
                <a:buFont typeface="+mj-lt"/>
                <a:buAutoNum type="romanUcPeriod" startAt="6"/>
              </a:pPr>
              <a:r>
                <a:rPr lang="fr-FR" sz="4000" dirty="0" smtClean="0">
                  <a:latin typeface="Cooper Black" panose="0208090404030B020404" pitchFamily="18" charset="0"/>
                </a:rPr>
                <a:t>Télémètre à ultrasons</a:t>
              </a:r>
            </a:p>
            <a:p>
              <a:pPr marL="285750" indent="-285750">
                <a:buFont typeface="Wingdings" panose="05000000000000000000" pitchFamily="2" charset="2"/>
                <a:buChar char="q"/>
              </a:pPr>
              <a:endParaRPr lang="en-US" b="1" u="sng" dirty="0">
                <a:latin typeface="Comic Sans MS" panose="030F0702030302020204" pitchFamily="66" charset="0"/>
              </a:endParaRPr>
            </a:p>
          </p:txBody>
        </p:sp>
        <p:sp>
          <p:nvSpPr>
            <p:cNvPr id="7" name="Rectangle à coins arrondis 6"/>
            <p:cNvSpPr/>
            <p:nvPr/>
          </p:nvSpPr>
          <p:spPr>
            <a:xfrm>
              <a:off x="546707" y="1305585"/>
              <a:ext cx="8790038" cy="5179906"/>
            </a:xfrm>
            <a:prstGeom prst="roundRect">
              <a:avLst/>
            </a:prstGeom>
            <a:solidFill>
              <a:srgbClr val="9FD1DD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6" name="Picture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45279" y="1592630"/>
              <a:ext cx="5425094" cy="4661427"/>
            </a:xfrm>
            <a:prstGeom prst="rect">
              <a:avLst/>
            </a:prstGeom>
          </p:spPr>
        </p:pic>
        <p:sp>
          <p:nvSpPr>
            <p:cNvPr id="5" name="Subtitle 2"/>
            <p:cNvSpPr txBox="1">
              <a:spLocks/>
            </p:cNvSpPr>
            <p:nvPr/>
          </p:nvSpPr>
          <p:spPr>
            <a:xfrm>
              <a:off x="836413" y="1574335"/>
              <a:ext cx="4807974" cy="4833551"/>
            </a:xfrm>
            <a:prstGeom prst="rect">
              <a:avLst/>
            </a:prstGeom>
          </p:spPr>
          <p:txBody>
            <a:bodyPr vert="horz" lIns="91440" tIns="45720" rIns="91440" bIns="45720" rtlCol="0" anchor="t">
              <a:normAutofit lnSpcReduction="10000"/>
            </a:bodyPr>
            <a:lstStyle>
              <a:lvl1pPr marL="0" indent="0" algn="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800" kern="120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6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4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ts val="1000"/>
                </a:spcBef>
                <a:spcAft>
                  <a:spcPts val="0"/>
                </a:spcAft>
                <a:buClr>
                  <a:schemeClr val="accent1"/>
                </a:buClr>
                <a:buSzPct val="80000"/>
                <a:buFont typeface="Wingdings 3" charset="2"/>
                <a:buNone/>
                <a:defRPr sz="12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r>
                <a:rPr lang="fr-FR" sz="19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La télémétrie à ultrasons est comme un radar qui utilise des sons que nous ne pouvons pas entendre pour mesurer la distance jusqu'à un </a:t>
              </a:r>
              <a:r>
                <a:rPr lang="fr-FR" sz="19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objet.</a:t>
              </a:r>
            </a:p>
            <a:p>
              <a:pPr algn="l"/>
              <a:r>
                <a:rPr lang="fr-FR" sz="19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Un appareil envoie ces sons, puis les reçoit après qu'ils ont rebondi sur l'objet. En mesurant le temps que cela prend, l'appareil peut dire à quelle distance se trouve l'objet</a:t>
              </a:r>
              <a:r>
                <a:rPr lang="fr-FR" sz="19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.</a:t>
              </a:r>
            </a:p>
            <a:p>
              <a:pPr algn="l"/>
              <a:endParaRPr lang="fr-FR" sz="1900" dirty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  <a:p>
              <a:pPr algn="ctr"/>
              <a:r>
                <a:rPr lang="fr-FR" sz="2200" dirty="0" smtClean="0">
                  <a:solidFill>
                    <a:srgbClr val="C00000"/>
                  </a:solidFill>
                  <a:latin typeface="Californian FB" panose="0207040306080B030204" pitchFamily="18" charset="0"/>
                </a:rPr>
                <a:t>Distance </a:t>
              </a:r>
              <a:r>
                <a:rPr lang="fr-FR" sz="2200" dirty="0" smtClean="0">
                  <a:solidFill>
                    <a:srgbClr val="C00000"/>
                  </a:solidFill>
                  <a:latin typeface="Californian FB" panose="0207040306080B030204" pitchFamily="18" charset="0"/>
                </a:rPr>
                <a:t>=( </a:t>
              </a:r>
              <a:r>
                <a:rPr lang="fr-FR" sz="2200" dirty="0" smtClean="0">
                  <a:solidFill>
                    <a:srgbClr val="C00000"/>
                  </a:solidFill>
                  <a:latin typeface="Californian FB" panose="0207040306080B030204" pitchFamily="18" charset="0"/>
                </a:rPr>
                <a:t>le temps * la vitesse du </a:t>
              </a:r>
              <a:r>
                <a:rPr lang="fr-FR" sz="2200" dirty="0" smtClean="0">
                  <a:solidFill>
                    <a:srgbClr val="C00000"/>
                  </a:solidFill>
                  <a:latin typeface="Californian FB" panose="0207040306080B030204" pitchFamily="18" charset="0"/>
                </a:rPr>
                <a:t>son)/2 </a:t>
              </a:r>
              <a:endParaRPr lang="fr-FR" sz="2200" dirty="0" smtClean="0">
                <a:solidFill>
                  <a:srgbClr val="C00000"/>
                </a:solidFill>
                <a:latin typeface="Californian FB" panose="0207040306080B030204" pitchFamily="18" charset="0"/>
              </a:endParaRPr>
            </a:p>
            <a:p>
              <a:pPr algn="ctr"/>
              <a:endParaRPr lang="fr-FR" sz="2200" dirty="0">
                <a:solidFill>
                  <a:schemeClr val="tx1">
                    <a:lumMod val="65000"/>
                    <a:lumOff val="35000"/>
                  </a:schemeClr>
                </a:solidFill>
                <a:latin typeface="Californian FB" panose="0207040306080B030204" pitchFamily="18" charset="0"/>
              </a:endParaRPr>
            </a:p>
            <a:p>
              <a:pPr algn="l"/>
              <a:r>
                <a:rPr lang="fr-FR" sz="1900" dirty="0">
                  <a:solidFill>
                    <a:schemeClr val="tx1"/>
                  </a:solidFill>
                  <a:latin typeface="Comic Sans MS" panose="030F0702030302020204" pitchFamily="66" charset="0"/>
                </a:rPr>
                <a:t>la vitesse du son dans </a:t>
              </a:r>
              <a:r>
                <a:rPr lang="fr-FR" sz="1900" dirty="0" smtClean="0">
                  <a:solidFill>
                    <a:schemeClr val="tx1"/>
                  </a:solidFill>
                  <a:latin typeface="Comic Sans MS" panose="030F0702030302020204" pitchFamily="66" charset="0"/>
                </a:rPr>
                <a:t>l’air à température ambiante est d’environ 343 m/s.</a:t>
              </a:r>
            </a:p>
            <a:p>
              <a:pPr algn="l"/>
              <a:endParaRPr lang="fr-FR" sz="2000" dirty="0" smtClean="0">
                <a:solidFill>
                  <a:schemeClr val="tx1"/>
                </a:solidFill>
                <a:latin typeface="Comic Sans MS" panose="030F0702030302020204" pitchFamily="66" charset="0"/>
              </a:endParaRPr>
            </a:p>
          </p:txBody>
        </p:sp>
      </p:grp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3ADD34-63F0-40F2-8B44-6CB0AD589438}" type="slidenum">
              <a:rPr lang="fr-FR" smtClean="0">
                <a:solidFill>
                  <a:schemeClr val="tx1"/>
                </a:solidFill>
              </a:rPr>
              <a:t>9</a:t>
            </a:fld>
            <a:endParaRPr lang="fr-F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8667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1102</TotalTime>
  <Words>822</Words>
  <Application>Microsoft Office PowerPoint</Application>
  <PresentationFormat>Widescreen</PresentationFormat>
  <Paragraphs>115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5" baseType="lpstr">
      <vt:lpstr>Arial</vt:lpstr>
      <vt:lpstr>Arial Black</vt:lpstr>
      <vt:lpstr>Berlin Sans FB</vt:lpstr>
      <vt:lpstr>Calibri</vt:lpstr>
      <vt:lpstr>Calibri Light</vt:lpstr>
      <vt:lpstr>Californian FB</vt:lpstr>
      <vt:lpstr>Comic Sans MS</vt:lpstr>
      <vt:lpstr>Cooper Black</vt:lpstr>
      <vt:lpstr>Wingdings</vt:lpstr>
      <vt:lpstr>Wingdings 3</vt:lpstr>
      <vt:lpstr>Thème Office</vt:lpstr>
      <vt:lpstr>PowerPoint Presentation</vt:lpstr>
      <vt:lpstr>PowerPoint Presentation</vt:lpstr>
      <vt:lpstr>PowerPoint Presentation</vt:lpstr>
      <vt:lpstr>Présentation de la carte</vt:lpstr>
      <vt:lpstr>PowerPoint Presentation</vt:lpstr>
      <vt:lpstr>PowerPoint Presentation</vt:lpstr>
      <vt:lpstr>Les matériels utilisés:</vt:lpstr>
      <vt:lpstr>Les écrans LCD</vt:lpstr>
      <vt:lpstr>PowerPoint Presentation</vt:lpstr>
      <vt:lpstr>PowerPoint Presentation</vt:lpstr>
      <vt:lpstr>Thermostat:</vt:lpstr>
      <vt:lpstr>PowerPoint Presentation</vt:lpstr>
      <vt:lpstr>PowerPoint Presentation</vt:lpstr>
      <vt:lpstr>Merci pour votre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mts</dc:creator>
  <cp:lastModifiedBy>n</cp:lastModifiedBy>
  <cp:revision>155</cp:revision>
  <dcterms:created xsi:type="dcterms:W3CDTF">2024-02-07T21:18:43Z</dcterms:created>
  <dcterms:modified xsi:type="dcterms:W3CDTF">2024-02-13T17:44:57Z</dcterms:modified>
</cp:coreProperties>
</file>