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8.jpg" ContentType="image/png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9" r:id="rId1"/>
  </p:sldMasterIdLst>
  <p:notesMasterIdLst>
    <p:notesMasterId r:id="rId14"/>
  </p:notesMasterIdLst>
  <p:sldIdLst>
    <p:sldId id="256" r:id="rId2"/>
    <p:sldId id="268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9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343" autoAdjust="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1010C5-D52F-463B-907A-A0185A5FC1DE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0D02B4-18FB-4BA5-BC84-876AE4697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8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0D02B4-18FB-4BA5-BC84-876AE4697E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88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9E16-2652-4B3A-A1F2-FFCE66E6192E}" type="datetime1">
              <a:rPr lang="en-US" smtClean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002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78BBE-8662-497D-BEAA-D4227DCC1429}" type="datetime1">
              <a:rPr lang="en-US" smtClean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115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48C9-12FE-4BBB-9424-5C28D4765555}" type="datetime1">
              <a:rPr lang="en-US" smtClean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5227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D8459-EF67-4363-9AD1-B5E06CEF1FDC}" type="datetime1">
              <a:rPr lang="en-US" smtClean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491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91C3-6B88-4214-8A09-B7E506D80F2D}" type="datetime1">
              <a:rPr lang="en-US" smtClean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1865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8A3D-9684-4E46-B67C-A9E79D63E4B3}" type="datetime1">
              <a:rPr lang="en-US" smtClean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13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C39D-C78C-417C-AAD5-E244FB61BAE8}" type="datetime1">
              <a:rPr lang="en-US" smtClean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998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38DE-1C36-41EF-83B1-3243897A0BE0}" type="datetime1">
              <a:rPr lang="en-US" smtClean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408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F971-B915-40AC-924F-A00685AC0900}" type="datetime1">
              <a:rPr lang="en-US" smtClean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954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75E42-9800-43B7-A91F-CAD9316A65C2}" type="datetime1">
              <a:rPr lang="en-US" smtClean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440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D5DC-C5DE-4AD7-B1D2-28878AC6CAF7}" type="datetime1">
              <a:rPr lang="en-US" smtClean="0"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768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DB22-CC21-4969-AB20-3E10E5290E37}" type="datetime1">
              <a:rPr lang="en-US" smtClean="0"/>
              <a:t>2/12/2024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19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5295C-7257-492A-839C-D9E263249B14}" type="datetime1">
              <a:rPr lang="en-US" smtClean="0"/>
              <a:t>2/12/2024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3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445B-391D-4C69-B28B-600C85C65FA8}" type="datetime1">
              <a:rPr lang="en-US" smtClean="0"/>
              <a:t>2/12/2024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579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F0BB-C252-4029-8A9C-C38F8F0CBD9A}" type="datetime1">
              <a:rPr lang="en-US" smtClean="0"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42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7BF0-5E4B-486C-B577-31A988F8B995}" type="datetime1">
              <a:rPr lang="en-US" smtClean="0"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77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E483B-B6E1-4C77-9F22-4440B4F41CD4}" type="datetime1">
              <a:rPr lang="en-US" smtClean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708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4297" y="3235554"/>
            <a:ext cx="6557554" cy="876562"/>
          </a:xfr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fr-FR" sz="3600" i="1" u="sng" dirty="0" smtClean="0">
                <a:solidFill>
                  <a:schemeClr val="accent4"/>
                </a:solidFill>
                <a:latin typeface="Bell MT" panose="02020503060305020303" pitchFamily="18" charset="0"/>
              </a:rPr>
              <a:t/>
            </a:r>
            <a:br>
              <a:rPr lang="fr-FR" sz="3600" i="1" u="sng" dirty="0" smtClean="0">
                <a:solidFill>
                  <a:schemeClr val="accent4"/>
                </a:solidFill>
                <a:latin typeface="Bell MT" panose="02020503060305020303" pitchFamily="18" charset="0"/>
              </a:rPr>
            </a:br>
            <a:r>
              <a:rPr lang="fr-FR" sz="3600" i="1" u="sng" dirty="0" smtClean="0">
                <a:solidFill>
                  <a:schemeClr val="accent4"/>
                </a:solidFill>
                <a:latin typeface="Bell MT" panose="02020503060305020303" pitchFamily="18" charset="0"/>
              </a:rPr>
              <a:t>Arduino: </a:t>
            </a:r>
            <a:r>
              <a:rPr lang="fr-FR" sz="3600" i="1" u="sng" dirty="0">
                <a:solidFill>
                  <a:schemeClr val="accent4"/>
                </a:solidFill>
                <a:latin typeface="Bell MT" panose="02020503060305020303" pitchFamily="18" charset="0"/>
              </a:rPr>
              <a:t>Mesure de Distance et Surveillance de Température</a:t>
            </a:r>
            <a:endParaRPr lang="en-US" sz="3600" i="1" u="sng" dirty="0">
              <a:solidFill>
                <a:schemeClr val="accent4"/>
              </a:solidFill>
              <a:latin typeface="Bell MT" panose="020205030603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1005" y="4654457"/>
            <a:ext cx="3540737" cy="942110"/>
          </a:xfrm>
        </p:spPr>
        <p:txBody>
          <a:bodyPr>
            <a:noAutofit/>
          </a:bodyPr>
          <a:lstStyle/>
          <a:p>
            <a:pPr algn="l"/>
            <a:r>
              <a:rPr lang="fr-FR" b="1" u="sng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Realisé</a:t>
            </a:r>
            <a:r>
              <a:rPr lang="fr-FR" b="1" u="sng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par: </a:t>
            </a:r>
          </a:p>
          <a:p>
            <a:pPr algn="l"/>
            <a:r>
              <a:rPr lang="fr-FR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Oussama Mohamed Teyib</a:t>
            </a:r>
          </a:p>
          <a:p>
            <a:pPr algn="l"/>
            <a:r>
              <a:rPr lang="fr-FR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El Bechir Sidi Sidiya</a:t>
            </a:r>
          </a:p>
          <a:p>
            <a:pPr algn="l"/>
            <a:r>
              <a:rPr lang="fr-FR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Sékina Ethmane S’Id</a:t>
            </a:r>
            <a:endParaRPr lang="en-US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73" y="672848"/>
            <a:ext cx="6021977" cy="162985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21005" y="247059"/>
            <a:ext cx="899871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 smtClean="0">
                <a:solidFill>
                  <a:schemeClr val="bg2">
                    <a:lumMod val="10000"/>
                  </a:schemeClr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République Islamique de Mauritanie</a:t>
            </a:r>
          </a:p>
          <a:p>
            <a:r>
              <a:rPr lang="fr-FR" sz="2000" b="1" dirty="0" smtClean="0">
                <a:solidFill>
                  <a:schemeClr val="bg2">
                    <a:lumMod val="10000"/>
                  </a:schemeClr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Ministre de l’enseignement Supérieur et de la recherche Scientifique.</a:t>
            </a:r>
          </a:p>
          <a:p>
            <a:r>
              <a:rPr lang="fr-FR" sz="2000" b="1" dirty="0" smtClean="0">
                <a:solidFill>
                  <a:schemeClr val="bg2">
                    <a:lumMod val="10000"/>
                  </a:schemeClr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Institut Supérieur </a:t>
            </a:r>
            <a:r>
              <a:rPr lang="fr-FR" sz="2000" b="1" dirty="0">
                <a:solidFill>
                  <a:schemeClr val="bg2">
                    <a:lumMod val="10000"/>
                  </a:schemeClr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de l’enseignement </a:t>
            </a:r>
            <a:r>
              <a:rPr lang="fr-FR" sz="2000" b="1" dirty="0" smtClean="0">
                <a:solidFill>
                  <a:schemeClr val="bg2">
                    <a:lumMod val="10000"/>
                  </a:schemeClr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Technologique de Rosso</a:t>
            </a:r>
          </a:p>
          <a:p>
            <a:endParaRPr lang="fr-FR" sz="2000" b="1" dirty="0">
              <a:solidFill>
                <a:schemeClr val="bg2">
                  <a:lumMod val="10000"/>
                </a:schemeClr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endParaRPr lang="fr-FR" sz="2000" b="1" dirty="0">
              <a:solidFill>
                <a:schemeClr val="bg2">
                  <a:lumMod val="10000"/>
                </a:schemeClr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r>
              <a:rPr lang="fr-FR" sz="2000" b="1" dirty="0" smtClean="0">
                <a:solidFill>
                  <a:schemeClr val="bg2">
                    <a:lumMod val="10000"/>
                  </a:schemeClr>
                </a:solidFill>
                <a:latin typeface="Comic Sans MS" panose="030F0702030302020204" pitchFamily="66" charset="0"/>
              </a:rPr>
              <a:t>Département de GEM</a:t>
            </a:r>
            <a:endParaRPr lang="fr-FR" sz="2000" b="1" dirty="0">
              <a:solidFill>
                <a:schemeClr val="bg2">
                  <a:lumMod val="10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fr-FR" sz="2000" b="1" dirty="0" smtClean="0">
                <a:solidFill>
                  <a:schemeClr val="bg2">
                    <a:lumMod val="10000"/>
                  </a:schemeClr>
                </a:solidFill>
                <a:latin typeface="Comic Sans MS" panose="030F0702030302020204" pitchFamily="66" charset="0"/>
              </a:rPr>
              <a:t>Projet S5</a:t>
            </a:r>
            <a:endParaRPr lang="fr-FR" sz="2000" b="1" dirty="0">
              <a:solidFill>
                <a:schemeClr val="bg2">
                  <a:lumMod val="10000"/>
                </a:schemeClr>
              </a:solidFill>
              <a:latin typeface="Comic Sans MS" panose="030F0702030302020204" pitchFamily="66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9" r="3942"/>
          <a:stretch/>
        </p:blipFill>
        <p:spPr>
          <a:xfrm>
            <a:off x="7601029" y="1179907"/>
            <a:ext cx="1959850" cy="175403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442520" y="4525347"/>
            <a:ext cx="42719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u="sng" dirty="0" smtClean="0">
                <a:latin typeface="Comic Sans MS" panose="030F0702030302020204" pitchFamily="66" charset="0"/>
              </a:rPr>
              <a:t>Encadré par:</a:t>
            </a:r>
          </a:p>
          <a:p>
            <a:endParaRPr lang="fr-FR" b="1" dirty="0" smtClean="0">
              <a:latin typeface="Comic Sans MS" panose="030F0702030302020204" pitchFamily="66" charset="0"/>
            </a:endParaRPr>
          </a:p>
          <a:p>
            <a:r>
              <a:rPr lang="fr-FR" b="1" dirty="0" smtClean="0">
                <a:latin typeface="Comic Sans MS" panose="030F0702030302020204" pitchFamily="66" charset="0"/>
              </a:rPr>
              <a:t>Dr. Né Dah </a:t>
            </a:r>
          </a:p>
          <a:p>
            <a:endParaRPr lang="fr-FR" b="1" dirty="0">
              <a:latin typeface="Comic Sans MS" panose="030F0702030302020204" pitchFamily="66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435771" y="2163989"/>
            <a:ext cx="45719" cy="71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4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6354" y="130627"/>
            <a:ext cx="5225144" cy="754743"/>
          </a:xfrm>
        </p:spPr>
        <p:txBody>
          <a:bodyPr/>
          <a:lstStyle/>
          <a:p>
            <a:pPr algn="l"/>
            <a:r>
              <a:rPr lang="fr-FR" sz="2800" b="1" u="sng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VII. Thermostat:</a:t>
            </a:r>
            <a:endParaRPr lang="en-US" sz="2800" b="1" u="sng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6354" y="1204686"/>
            <a:ext cx="8991599" cy="5653314"/>
          </a:xfrm>
        </p:spPr>
        <p:txBody>
          <a:bodyPr>
            <a:normAutofit/>
          </a:bodyPr>
          <a:lstStyle/>
          <a:p>
            <a:pPr algn="l"/>
            <a:r>
              <a:rPr lang="fr-F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Le thermostat est un dispositif utilisé pour contrôler la température d’un système, généralement dans le but de maintenir cette température dans une plage prédéfinie. </a:t>
            </a:r>
          </a:p>
          <a:p>
            <a:pPr algn="l"/>
            <a:r>
              <a:rPr lang="fr-F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Il est composé de deux éléments:</a:t>
            </a:r>
          </a:p>
          <a:p>
            <a:pPr marL="342900" indent="-342900" algn="l">
              <a:buAutoNum type="arabicPeriod"/>
            </a:pPr>
            <a:r>
              <a:rPr lang="fr-FR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Thermistor immergé:</a:t>
            </a:r>
          </a:p>
          <a:p>
            <a:pPr lvl="1" algn="l"/>
            <a:r>
              <a:rPr lang="fr-F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Le thermistor est un type de capteur de température dont la résistance électrique change en fonction de température.</a:t>
            </a:r>
          </a:p>
          <a:p>
            <a:pPr lvl="1" algn="l"/>
            <a:r>
              <a:rPr lang="fr-F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Le thermistor immergé est un thermistor placé à l’intérieur d’un matériau isolant et protégé par une enveloppe résistante à l’eau.</a:t>
            </a:r>
          </a:p>
          <a:p>
            <a:pPr lvl="1" algn="l"/>
            <a:r>
              <a:rPr lang="fr-F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Il mesure la température des environnements humides ou liquides.</a:t>
            </a:r>
          </a:p>
          <a:p>
            <a:pPr lvl="1" algn="l"/>
            <a:endParaRPr lang="fr-FR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fr-FR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Relais:</a:t>
            </a:r>
          </a:p>
          <a:p>
            <a:pPr lvl="1" algn="l"/>
            <a:r>
              <a:rPr lang="fr-F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Le </a:t>
            </a:r>
            <a:r>
              <a:rPr lang="fr-FR" dirty="0">
                <a:solidFill>
                  <a:schemeClr val="tx1"/>
                </a:solidFill>
                <a:latin typeface="Comic Sans MS" panose="030F0702030302020204" pitchFamily="66" charset="0"/>
              </a:rPr>
              <a:t>relais </a:t>
            </a:r>
            <a:r>
              <a:rPr lang="fr-F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est </a:t>
            </a:r>
            <a:r>
              <a:rPr lang="fr-FR" dirty="0">
                <a:solidFill>
                  <a:schemeClr val="tx1"/>
                </a:solidFill>
                <a:latin typeface="Comic Sans MS" panose="030F0702030302020204" pitchFamily="66" charset="0"/>
              </a:rPr>
              <a:t>un dispositif électromécanique utiliser pour ouvrir ou fermer des circuits </a:t>
            </a:r>
            <a:r>
              <a:rPr lang="fr-F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électrique </a:t>
            </a:r>
            <a:r>
              <a:rPr lang="fr-FR" dirty="0">
                <a:solidFill>
                  <a:schemeClr val="tx1"/>
                </a:solidFill>
                <a:latin typeface="Comic Sans MS" panose="030F0702030302020204" pitchFamily="66" charset="0"/>
              </a:rPr>
              <a:t>en fonction d’un signal électrique externe.</a:t>
            </a:r>
            <a:br>
              <a:rPr lang="fr-FR" dirty="0">
                <a:solidFill>
                  <a:schemeClr val="tx1"/>
                </a:solidFill>
                <a:latin typeface="Comic Sans MS" panose="030F0702030302020204" pitchFamily="66" charset="0"/>
              </a:rPr>
            </a:br>
            <a:r>
              <a:rPr lang="fr-FR" dirty="0">
                <a:solidFill>
                  <a:schemeClr val="tx1"/>
                </a:solidFill>
                <a:latin typeface="Comic Sans MS" panose="030F0702030302020204" pitchFamily="66" charset="0"/>
              </a:rPr>
              <a:t>Il s’agit d’un interrupteur commandé électriquement.</a:t>
            </a:r>
            <a:endParaRPr lang="fr-FR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03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title"/>
          </p:nvPr>
        </p:nvSpPr>
        <p:spPr>
          <a:xfrm>
            <a:off x="821026" y="4010297"/>
            <a:ext cx="8596668" cy="2031065"/>
          </a:xfrm>
        </p:spPr>
        <p:txBody>
          <a:bodyPr>
            <a:noAutofit/>
          </a:bodyPr>
          <a:lstStyle/>
          <a:p>
            <a:pPr algn="l"/>
            <a:r>
              <a:rPr lang="fr-FR" sz="18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Dans notre projet, le relais est utilisé pour contrôler l’alimentation d’une pompe en fonction de la température de l’eau mesurée par le thermistor</a:t>
            </a:r>
            <a:r>
              <a:rPr lang="fr-FR" sz="18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.</a:t>
            </a:r>
            <a:endParaRPr lang="fr-FR" sz="1800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00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10" y="470262"/>
            <a:ext cx="7766936" cy="523865"/>
          </a:xfrm>
        </p:spPr>
        <p:txBody>
          <a:bodyPr/>
          <a:lstStyle/>
          <a:p>
            <a:pPr algn="l"/>
            <a:r>
              <a:rPr lang="fr-FR" sz="32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VII- Conclusion:</a:t>
            </a:r>
            <a:endParaRPr lang="en-US" sz="32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8610" y="1162595"/>
            <a:ext cx="8616647" cy="4860834"/>
          </a:xfrm>
        </p:spPr>
        <p:txBody>
          <a:bodyPr>
            <a:normAutofit/>
          </a:bodyPr>
          <a:lstStyle/>
          <a:p>
            <a:pPr algn="l"/>
            <a:r>
              <a:rPr lang="fr-FR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En conclusion, ce projet Arduino nous a permis de gagner une précise expérience dans la domaine de l’électronique et la programmation.</a:t>
            </a:r>
          </a:p>
          <a:p>
            <a:pPr algn="l"/>
            <a:r>
              <a:rPr lang="fr-FR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Nous avons appris à résoudre des problèmes, à travailler en équipe et à concrétiser nos idées en réalisant un projet concret.</a:t>
            </a:r>
          </a:p>
          <a:p>
            <a:pPr algn="l"/>
            <a:r>
              <a:rPr lang="fr-FR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Cette expérience nous a également permis de mieux comprendre les systèmes embarqués et de développer notre créativité.</a:t>
            </a:r>
            <a:endParaRPr lang="en-US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933787" y="5172993"/>
            <a:ext cx="7766936" cy="5238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3200" b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Merci pour votre attention.</a:t>
            </a:r>
            <a:endParaRPr lang="en-US" sz="3200" b="1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19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23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3382" y="351447"/>
            <a:ext cx="7943966" cy="545636"/>
          </a:xfrm>
        </p:spPr>
        <p:txBody>
          <a:bodyPr/>
          <a:lstStyle/>
          <a:p>
            <a:pPr algn="l"/>
            <a:r>
              <a:rPr lang="fr-FR" sz="2800" b="1" u="sng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I- Introduction:</a:t>
            </a:r>
            <a:endParaRPr lang="en-US" sz="2800" b="1" u="sng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3382" y="897083"/>
            <a:ext cx="9136824" cy="1963683"/>
          </a:xfrm>
        </p:spPr>
        <p:txBody>
          <a:bodyPr>
            <a:normAutofit/>
          </a:bodyPr>
          <a:lstStyle/>
          <a:p>
            <a:pPr algn="l"/>
            <a:r>
              <a:rPr lang="fr-F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L'</a:t>
            </a:r>
            <a:r>
              <a:rPr lang="fr-FR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Arduino</a:t>
            </a:r>
            <a:r>
              <a:rPr lang="fr-F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Comic Sans MS" panose="030F0702030302020204" pitchFamily="66" charset="0"/>
              </a:rPr>
              <a:t>est une plateforme de prototypage électronique qui permet de créer une grande variété de projets interactifs en combinant du matériel et du logiciel facilement </a:t>
            </a:r>
            <a:r>
              <a:rPr lang="fr-F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programmable.</a:t>
            </a:r>
          </a:p>
          <a:p>
            <a:pPr algn="l"/>
            <a:r>
              <a:rPr lang="fr-F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Il </a:t>
            </a:r>
            <a:r>
              <a:rPr lang="fr-FR" dirty="0">
                <a:solidFill>
                  <a:schemeClr val="tx1"/>
                </a:solidFill>
                <a:latin typeface="Comic Sans MS" panose="030F0702030302020204" pitchFamily="66" charset="0"/>
              </a:rPr>
              <a:t>est largement utilisé dans les domaines de l'éducation et de l'ingénierie pour développer des systèmes embarqués, des robots, des capteurs connectés et bien plus encore</a:t>
            </a:r>
            <a:r>
              <a:rPr lang="fr-F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27" t="314" r="627" b="11012"/>
          <a:stretch/>
        </p:blipFill>
        <p:spPr>
          <a:xfrm>
            <a:off x="6116929" y="2802756"/>
            <a:ext cx="3511672" cy="3113941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673382" y="3325897"/>
            <a:ext cx="5583727" cy="5181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Arduino a son propre langage de programmation et son propre IDE où les utilisateurs écrivent leur code, lequel est ensuite compilé pour vérifier la syntaxe et traduit en langage machine.</a:t>
            </a:r>
          </a:p>
          <a:p>
            <a:pPr algn="l"/>
            <a:r>
              <a:rPr lang="fr-F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Ce code est téléversé sur la carte via un câble USB.</a:t>
            </a:r>
          </a:p>
          <a:p>
            <a:pPr algn="l"/>
            <a:r>
              <a:rPr lang="fr-F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Une fois le code injecté dans la mémoire de la carte, celle-ci </a:t>
            </a:r>
            <a:r>
              <a:rPr lang="fr-FR" dirty="0">
                <a:solidFill>
                  <a:schemeClr val="tx1"/>
                </a:solidFill>
                <a:latin typeface="Comic Sans MS" panose="030F0702030302020204" pitchFamily="66" charset="0"/>
              </a:rPr>
              <a:t>peut fonctionner selon le programme écrit</a:t>
            </a:r>
            <a:r>
              <a:rPr lang="fr-F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761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9883" y="61183"/>
            <a:ext cx="5565234" cy="536927"/>
          </a:xfrm>
        </p:spPr>
        <p:txBody>
          <a:bodyPr/>
          <a:lstStyle/>
          <a:p>
            <a:pPr algn="l"/>
            <a:r>
              <a:rPr lang="fr-FR" sz="2800" b="1" u="sng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II. Les matériels de base:</a:t>
            </a:r>
            <a:endParaRPr lang="en-US" sz="2800" b="1" u="sng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300" y="3267802"/>
            <a:ext cx="2327160" cy="509451"/>
          </a:xfrm>
        </p:spPr>
        <p:txBody>
          <a:bodyPr>
            <a:noAutofit/>
          </a:bodyPr>
          <a:lstStyle/>
          <a:p>
            <a:pPr algn="l"/>
            <a:r>
              <a:rPr lang="fr-FR" b="1" u="sng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Arduino UNO</a:t>
            </a:r>
            <a:endParaRPr lang="en-US" b="1" u="sng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192" y="786176"/>
            <a:ext cx="3115708" cy="23731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192" y="3947715"/>
            <a:ext cx="3115708" cy="2322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82" y="786176"/>
            <a:ext cx="3077996" cy="23731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81" y="3947715"/>
            <a:ext cx="3077997" cy="2322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4707466" y="3267803"/>
            <a:ext cx="2320351" cy="3897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b="1" u="sng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Breadboard</a:t>
            </a:r>
            <a:r>
              <a:rPr lang="fr-FR" b="1" u="sng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fr-FR" b="1" u="sng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(plaque d’essai)</a:t>
            </a:r>
            <a:endParaRPr lang="en-US" b="1" u="sng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438920" y="6369324"/>
            <a:ext cx="2327160" cy="5094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b="1" u="sng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Fils</a:t>
            </a:r>
            <a:endParaRPr lang="en-US" b="1" u="sng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028299" y="6369324"/>
            <a:ext cx="2327160" cy="5094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b="1" u="sng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Cable</a:t>
            </a:r>
            <a:r>
              <a:rPr lang="fr-FR" b="1" u="sng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USB</a:t>
            </a:r>
            <a:endParaRPr lang="en-US" b="1" u="sng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8644103" y="6369324"/>
            <a:ext cx="1937614" cy="3542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b="1" u="sng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Ecran LCD</a:t>
            </a:r>
            <a:endParaRPr lang="en-US" b="1" u="sng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8452734" y="3327628"/>
            <a:ext cx="2320351" cy="3897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b="1" u="sng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Ordinateur</a:t>
            </a:r>
            <a:endParaRPr lang="en-US" b="1" u="sng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1" t="21035" r="19233" b="20536"/>
          <a:stretch/>
        </p:blipFill>
        <p:spPr>
          <a:xfrm>
            <a:off x="8011214" y="3947715"/>
            <a:ext cx="3203392" cy="2322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214" y="786175"/>
            <a:ext cx="3203392" cy="23731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519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1352" y="107193"/>
            <a:ext cx="7766936" cy="656472"/>
          </a:xfrm>
        </p:spPr>
        <p:txBody>
          <a:bodyPr/>
          <a:lstStyle/>
          <a:p>
            <a:pPr algn="l"/>
            <a:r>
              <a:rPr lang="fr-FR" sz="2800" b="1" u="sng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III- Présentation de la carte</a:t>
            </a:r>
            <a:endParaRPr lang="en-US" sz="2800" b="1" u="sng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1352" y="901338"/>
            <a:ext cx="6112934" cy="5252720"/>
          </a:xfrm>
        </p:spPr>
        <p:txBody>
          <a:bodyPr>
            <a:noAutofit/>
          </a:bodyPr>
          <a:lstStyle/>
          <a:p>
            <a:pPr algn="l"/>
            <a:r>
              <a:rPr lang="fr-FR" sz="16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Les principaux composants de l’</a:t>
            </a:r>
            <a:r>
              <a:rPr lang="fr-FR" sz="16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r>
              <a:rPr lang="fr-FR" sz="1600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rduino</a:t>
            </a:r>
            <a:r>
              <a:rPr lang="fr-FR" sz="16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sont:</a:t>
            </a:r>
          </a:p>
          <a:p>
            <a:pPr algn="l"/>
            <a:r>
              <a:rPr lang="fr-FR" sz="1600" b="1" u="sng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Microcontrôleur</a:t>
            </a:r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</a:rPr>
              <a:t>: Cerveau de l'Arduino, c'est un composant programmable qui a pour objet </a:t>
            </a:r>
            <a:r>
              <a:rPr lang="fr-FR" sz="16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d'exécuter </a:t>
            </a:r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</a:rPr>
              <a:t>le code et de contrôler les </a:t>
            </a:r>
            <a:r>
              <a:rPr lang="fr-FR" sz="16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entrées/sorties.</a:t>
            </a:r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l"/>
            <a:r>
              <a:rPr lang="fr-FR" sz="1600" b="1" u="sng" dirty="0">
                <a:solidFill>
                  <a:schemeClr val="tx1"/>
                </a:solidFill>
                <a:latin typeface="Comic Sans MS" panose="030F0702030302020204" pitchFamily="66" charset="0"/>
              </a:rPr>
              <a:t>Broches d'E/S (Entrée/Sortie</a:t>
            </a:r>
            <a:r>
              <a:rPr lang="fr-FR" sz="1600" b="1" u="sng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):</a:t>
            </a:r>
            <a:r>
              <a:rPr lang="fr-FR" sz="16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Permettent </a:t>
            </a:r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</a:rPr>
              <a:t>la communication avec d'autres composants </a:t>
            </a:r>
            <a:r>
              <a:rPr lang="fr-FR" sz="16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électroniques. </a:t>
            </a:r>
          </a:p>
          <a:p>
            <a:pPr algn="l"/>
            <a:r>
              <a:rPr lang="fr-FR" sz="16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Ils peuvent être numériques ou analogiques.</a:t>
            </a:r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l"/>
            <a:r>
              <a:rPr lang="fr-FR" sz="1600" b="1" u="sng" dirty="0">
                <a:solidFill>
                  <a:schemeClr val="tx1"/>
                </a:solidFill>
                <a:latin typeface="Comic Sans MS" panose="030F0702030302020204" pitchFamily="66" charset="0"/>
              </a:rPr>
              <a:t>Connecteur USB</a:t>
            </a:r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</a:rPr>
              <a:t>: Permet le téléversement du code depuis un ordinateur et la communication série</a:t>
            </a:r>
            <a:r>
              <a:rPr lang="fr-FR" sz="16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.</a:t>
            </a:r>
          </a:p>
          <a:p>
            <a:pPr algn="l"/>
            <a:r>
              <a:rPr lang="fr-FR" sz="1600" b="1" u="sng" dirty="0">
                <a:solidFill>
                  <a:schemeClr val="tx1"/>
                </a:solidFill>
                <a:latin typeface="Comic Sans MS" panose="030F0702030302020204" pitchFamily="66" charset="0"/>
              </a:rPr>
              <a:t>Broches d'alimentation</a:t>
            </a:r>
            <a:r>
              <a:rPr lang="fr-FR" sz="1600" u="sng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:</a:t>
            </a:r>
            <a:r>
              <a:rPr lang="fr-FR" sz="16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Permettent </a:t>
            </a:r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</a:rPr>
              <a:t>de connecter une source d'alimentation externe</a:t>
            </a:r>
            <a:r>
              <a:rPr lang="fr-FR" sz="16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.</a:t>
            </a:r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l"/>
            <a:r>
              <a:rPr lang="fr-FR" sz="1600" b="1" u="sng" dirty="0">
                <a:solidFill>
                  <a:schemeClr val="tx1"/>
                </a:solidFill>
                <a:latin typeface="Comic Sans MS" panose="030F0702030302020204" pitchFamily="66" charset="0"/>
              </a:rPr>
              <a:t>Régulateur de </a:t>
            </a:r>
            <a:r>
              <a:rPr lang="fr-FR" sz="1600" b="1" u="sng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tension:</a:t>
            </a:r>
            <a:r>
              <a:rPr lang="fr-FR" sz="16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Assure </a:t>
            </a:r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</a:rPr>
              <a:t>une alimentation stable à la carte Arduino</a:t>
            </a:r>
            <a:r>
              <a:rPr lang="fr-FR" sz="16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.</a:t>
            </a:r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l"/>
            <a:r>
              <a:rPr lang="fr-FR" sz="1600" b="1" u="sng" dirty="0">
                <a:solidFill>
                  <a:schemeClr val="tx1"/>
                </a:solidFill>
                <a:latin typeface="Comic Sans MS" panose="030F0702030302020204" pitchFamily="66" charset="0"/>
              </a:rPr>
              <a:t>Cristal oscillateur</a:t>
            </a:r>
            <a:r>
              <a:rPr lang="fr-FR" sz="1600" b="1" u="sng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:</a:t>
            </a:r>
            <a:r>
              <a:rPr lang="fr-FR" sz="16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Fournit </a:t>
            </a:r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</a:rPr>
              <a:t>une horloge précise pour le microcontrôleur.</a:t>
            </a:r>
          </a:p>
          <a:p>
            <a:pPr algn="l"/>
            <a:r>
              <a:rPr lang="fr-FR" sz="1600" b="1" u="sng" dirty="0">
                <a:solidFill>
                  <a:schemeClr val="tx1"/>
                </a:solidFill>
                <a:latin typeface="Comic Sans MS" panose="030F0702030302020204" pitchFamily="66" charset="0"/>
              </a:rPr>
              <a:t>Bouton de réinitialisation</a:t>
            </a:r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</a:rPr>
              <a:t>: Permet de redémarrer le microcontrôleur et réinitialiser le programme</a:t>
            </a:r>
            <a:r>
              <a:rPr lang="fr-FR" sz="16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.</a:t>
            </a:r>
          </a:p>
          <a:p>
            <a:pPr algn="l"/>
            <a:r>
              <a:rPr lang="fr-FR" sz="1600" b="1" u="sng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Diodes LED:</a:t>
            </a:r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fr-FR" sz="16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Pour indiquer diverses choses.</a:t>
            </a:r>
            <a:endParaRPr lang="fr-FR" sz="1600" b="1" u="sng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l"/>
            <a:endParaRPr lang="fr-FR" sz="1600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l"/>
            <a:endParaRPr lang="en-US" sz="16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1" t="15502" b="15862"/>
          <a:stretch/>
        </p:blipFill>
        <p:spPr>
          <a:xfrm>
            <a:off x="6997751" y="1770743"/>
            <a:ext cx="4903338" cy="33237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092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3772" y="-222068"/>
            <a:ext cx="8215912" cy="954938"/>
          </a:xfrm>
        </p:spPr>
        <p:txBody>
          <a:bodyPr/>
          <a:lstStyle/>
          <a:p>
            <a:pPr algn="l"/>
            <a:r>
              <a:rPr lang="fr-FR" sz="2800" b="1" u="sng" dirty="0" smtClean="0">
                <a:solidFill>
                  <a:schemeClr val="tx2">
                    <a:lumMod val="50000"/>
                  </a:schemeClr>
                </a:solidFill>
                <a:latin typeface="Comic Sans MS" panose="030F0702030302020204" pitchFamily="66" charset="0"/>
              </a:rPr>
              <a:t>IV. Le Langage Arduino:</a:t>
            </a:r>
            <a:endParaRPr lang="en-US" sz="2800" u="sng" dirty="0">
              <a:solidFill>
                <a:schemeClr val="tx2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6206" y="869354"/>
            <a:ext cx="7766936" cy="2428345"/>
          </a:xfrm>
        </p:spPr>
        <p:txBody>
          <a:bodyPr>
            <a:normAutofit/>
          </a:bodyPr>
          <a:lstStyle/>
          <a:p>
            <a:pPr algn="l"/>
            <a:r>
              <a:rPr lang="fr-F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Le </a:t>
            </a:r>
            <a:r>
              <a:rPr lang="fr-FR" dirty="0">
                <a:solidFill>
                  <a:schemeClr val="tx1"/>
                </a:solidFill>
                <a:latin typeface="Comic Sans MS" panose="030F0702030302020204" pitchFamily="66" charset="0"/>
              </a:rPr>
              <a:t>langage Arduino utilise une syntaxe similaire au langage C/C++, mais avec des fonctions et des bibliothèques spécifiques pour interagir avec les broches d'un </a:t>
            </a:r>
            <a:r>
              <a:rPr lang="fr-F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microcontrôleur.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257970" y="3403780"/>
            <a:ext cx="3483428" cy="9549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sz="1800" b="1" u="sng" dirty="0">
                <a:solidFill>
                  <a:schemeClr val="tx1"/>
                </a:solidFill>
                <a:latin typeface="Comic Sans MS" panose="030F0702030302020204" pitchFamily="66" charset="0"/>
              </a:rPr>
              <a:t>Exemple: </a:t>
            </a:r>
            <a:r>
              <a:rPr lang="fr-FR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un programme Arduino qui fait clignoter une LED connectée à la broche 13.</a:t>
            </a:r>
            <a:endParaRPr lang="en-US" sz="18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83772" y="1985554"/>
            <a:ext cx="4023359" cy="43891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93"/>
          <a:stretch/>
        </p:blipFill>
        <p:spPr>
          <a:xfrm>
            <a:off x="783772" y="1985555"/>
            <a:ext cx="6142719" cy="4389122"/>
          </a:xfrm>
          <a:prstGeom prst="rect">
            <a:avLst/>
          </a:prstGeom>
          <a:ln w="38100" cap="sq">
            <a:solidFill>
              <a:schemeClr val="bg2">
                <a:lumMod val="9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381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4735" y="130628"/>
            <a:ext cx="7766936" cy="628367"/>
          </a:xfrm>
        </p:spPr>
        <p:txBody>
          <a:bodyPr/>
          <a:lstStyle/>
          <a:p>
            <a:pPr algn="l"/>
            <a:r>
              <a:rPr lang="fr-FR" sz="2800" b="1" u="sng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V. Les écrans LCD;</a:t>
            </a:r>
            <a:endParaRPr lang="en-US" sz="2800" b="1" u="sng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576" y="889622"/>
            <a:ext cx="8492864" cy="5628744"/>
          </a:xfrm>
        </p:spPr>
        <p:txBody>
          <a:bodyPr>
            <a:normAutofit/>
          </a:bodyPr>
          <a:lstStyle/>
          <a:p>
            <a:pPr algn="l"/>
            <a:r>
              <a:rPr lang="fr-F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Les </a:t>
            </a:r>
            <a:r>
              <a:rPr lang="fr-FR" dirty="0">
                <a:solidFill>
                  <a:schemeClr val="tx1"/>
                </a:solidFill>
                <a:latin typeface="Comic Sans MS" panose="030F0702030302020204" pitchFamily="66" charset="0"/>
              </a:rPr>
              <a:t>écrans LCD (Liquid Crystal Display) sont des dispositifs d'affichage largement utilisés dans </a:t>
            </a:r>
            <a:r>
              <a:rPr lang="fr-F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les </a:t>
            </a:r>
            <a:r>
              <a:rPr lang="fr-FR" dirty="0">
                <a:solidFill>
                  <a:schemeClr val="tx1"/>
                </a:solidFill>
                <a:latin typeface="Comic Sans MS" panose="030F0702030302020204" pitchFamily="66" charset="0"/>
              </a:rPr>
              <a:t>projets </a:t>
            </a:r>
            <a:r>
              <a:rPr lang="fr-F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Arduino.</a:t>
            </a:r>
          </a:p>
          <a:p>
            <a:pPr algn="l"/>
            <a:r>
              <a:rPr lang="fr-F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Ces </a:t>
            </a:r>
            <a:r>
              <a:rPr lang="fr-FR" dirty="0">
                <a:solidFill>
                  <a:schemeClr val="tx1"/>
                </a:solidFill>
                <a:latin typeface="Comic Sans MS" panose="030F0702030302020204" pitchFamily="66" charset="0"/>
              </a:rPr>
              <a:t>écrans offrent un moyen pratique et économique d'afficher des informations </a:t>
            </a:r>
            <a:r>
              <a:rPr lang="fr-F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textuelles.</a:t>
            </a:r>
          </a:p>
          <a:p>
            <a:pPr algn="l"/>
            <a:endParaRPr lang="fr-FR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l"/>
            <a:r>
              <a:rPr lang="fr-F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Un convertisseur I2C peut être utiliser pour simplifier le câblage et la communication avec l’écran.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0" b="7289"/>
          <a:stretch/>
        </p:blipFill>
        <p:spPr>
          <a:xfrm>
            <a:off x="814735" y="3342665"/>
            <a:ext cx="5089676" cy="296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421" y="118914"/>
            <a:ext cx="8771950" cy="677920"/>
          </a:xfrm>
        </p:spPr>
        <p:txBody>
          <a:bodyPr>
            <a:noAutofit/>
          </a:bodyPr>
          <a:lstStyle/>
          <a:p>
            <a:pPr lvl="0" algn="l"/>
            <a:r>
              <a:rPr lang="fr-FR" sz="2800" b="1" u="sng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VI. Télémètre à ultrasons:</a:t>
            </a:r>
          </a:p>
          <a:p>
            <a:pPr marL="285750" lvl="0" indent="-285750" algn="l">
              <a:buFont typeface="Wingdings" panose="05000000000000000000" pitchFamily="2" charset="2"/>
              <a:buChar char="q"/>
            </a:pPr>
            <a:endParaRPr lang="en-US" sz="2800" b="1" u="sng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42576" y="889622"/>
            <a:ext cx="8492864" cy="56287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tx1"/>
                </a:solidFill>
                <a:latin typeface="Comic Sans MS" panose="030F0702030302020204" pitchFamily="66" charset="0"/>
              </a:rPr>
              <a:t>La télémétrie à ultrasons est comme un radar qui utilise des sons </a:t>
            </a:r>
            <a:r>
              <a:rPr lang="fr-FR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ultrasonors</a:t>
            </a:r>
            <a:r>
              <a:rPr lang="fr-F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Comic Sans MS" panose="030F0702030302020204" pitchFamily="66" charset="0"/>
              </a:rPr>
              <a:t>pour mesurer la distance jusqu'à un </a:t>
            </a:r>
            <a:r>
              <a:rPr lang="fr-F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objet.</a:t>
            </a:r>
          </a:p>
          <a:p>
            <a:pPr algn="l"/>
            <a:r>
              <a:rPr lang="fr-FR" dirty="0">
                <a:solidFill>
                  <a:schemeClr val="tx1"/>
                </a:solidFill>
                <a:latin typeface="Comic Sans MS" panose="030F0702030302020204" pitchFamily="66" charset="0"/>
              </a:rPr>
              <a:t>Un appareil envoie ces sons, puis les reçoit après qu'ils ont rebondi sur l'objet. En mesurant le temps que cela prend, l'appareil peut dire à quelle distance se trouve l'objet</a:t>
            </a:r>
            <a:r>
              <a:rPr lang="fr-F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.</a:t>
            </a:r>
          </a:p>
          <a:p>
            <a:pPr algn="l"/>
            <a:endParaRPr lang="fr-FR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fr-FR" sz="2000" dirty="0" smtClean="0">
                <a:solidFill>
                  <a:srgbClr val="002060"/>
                </a:solidFill>
                <a:latin typeface="Californian FB" panose="0207040306080B030204" pitchFamily="18" charset="0"/>
              </a:rPr>
              <a:t>Distance = le temps * la vitesse du son / 2</a:t>
            </a:r>
          </a:p>
          <a:p>
            <a:pPr algn="ctr"/>
            <a:endParaRPr lang="fr-FR" sz="2000" dirty="0">
              <a:solidFill>
                <a:schemeClr val="tx1">
                  <a:lumMod val="65000"/>
                  <a:lumOff val="35000"/>
                </a:schemeClr>
              </a:solidFill>
              <a:latin typeface="Californian FB" panose="0207040306080B030204" pitchFamily="18" charset="0"/>
            </a:endParaRPr>
          </a:p>
          <a:p>
            <a:pPr algn="l"/>
            <a:r>
              <a:rPr lang="fr-FR" dirty="0">
                <a:solidFill>
                  <a:schemeClr val="tx1"/>
                </a:solidFill>
                <a:latin typeface="Comic Sans MS" panose="030F0702030302020204" pitchFamily="66" charset="0"/>
              </a:rPr>
              <a:t>la vitesse du son dans </a:t>
            </a:r>
            <a:r>
              <a:rPr lang="fr-F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l’air à température ambiante est d’environ 343 m/s.</a:t>
            </a:r>
          </a:p>
          <a:p>
            <a:pPr algn="l"/>
            <a:endParaRPr lang="fr-FR" sz="2000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003" y="4193177"/>
            <a:ext cx="6229894" cy="241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80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3295" y="326572"/>
            <a:ext cx="9872134" cy="6165668"/>
          </a:xfrm>
        </p:spPr>
        <p:txBody>
          <a:bodyPr>
            <a:noAutofit/>
          </a:bodyPr>
          <a:lstStyle/>
          <a:p>
            <a:pPr lvl="0" algn="l"/>
            <a:endParaRPr lang="fr-FR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lvl="0" algn="l"/>
            <a:endParaRPr lang="fr-FR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lvl="0" algn="l"/>
            <a:endParaRPr lang="fr-FR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lvl="0" algn="l"/>
            <a:endParaRPr lang="fr-FR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lvl="0" algn="l"/>
            <a:endParaRPr lang="fr-FR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lvl="0" algn="l"/>
            <a:endParaRPr lang="fr-FR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lvl="0" algn="l"/>
            <a:endParaRPr lang="fr-FR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lvl="0" algn="l"/>
            <a:endParaRPr lang="fr-FR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lvl="0" algn="l"/>
            <a:endParaRPr lang="fr-FR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lvl="0" algn="l"/>
            <a:endParaRPr lang="fr-FR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lvl="0" algn="l"/>
            <a:endParaRPr lang="fr-FR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lvl="0" algn="l"/>
            <a:endParaRPr lang="fr-FR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l"/>
            <a:endParaRPr lang="fr-FR" dirty="0" smtClean="0">
              <a:solidFill>
                <a:schemeClr val="tx1"/>
              </a:solidFill>
            </a:endParaRPr>
          </a:p>
          <a:p>
            <a:pPr algn="l"/>
            <a:r>
              <a:rPr lang="fr-FR" dirty="0" smtClean="0">
                <a:solidFill>
                  <a:schemeClr val="tx1"/>
                </a:solidFill>
              </a:rPr>
              <a:t>La </a:t>
            </a:r>
            <a:r>
              <a:rPr lang="fr-FR" dirty="0">
                <a:solidFill>
                  <a:schemeClr val="tx1"/>
                </a:solidFill>
              </a:rPr>
              <a:t>carte Arduino mesure la durée pendant laquelle la broche ECHO reste à un signal HIGH. Cette durée correspond au temps écoulé entre l'envoi de l'impulsion ultrasonore et la réception de l'écho</a:t>
            </a:r>
            <a:r>
              <a:rPr lang="fr-FR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10"/>
          <a:stretch/>
        </p:blipFill>
        <p:spPr>
          <a:xfrm>
            <a:off x="954192" y="444138"/>
            <a:ext cx="6961900" cy="442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14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1725</TotalTime>
  <Words>771</Words>
  <Application>Microsoft Office PowerPoint</Application>
  <PresentationFormat>Widescreen</PresentationFormat>
  <Paragraphs>87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Bell MT</vt:lpstr>
      <vt:lpstr>Calibri</vt:lpstr>
      <vt:lpstr>Californian FB</vt:lpstr>
      <vt:lpstr>Comic Sans MS</vt:lpstr>
      <vt:lpstr>Lucida Console</vt:lpstr>
      <vt:lpstr>Trebuchet MS</vt:lpstr>
      <vt:lpstr>Wingdings</vt:lpstr>
      <vt:lpstr>Wingdings 3</vt:lpstr>
      <vt:lpstr>Facet</vt:lpstr>
      <vt:lpstr> Arduino: Mesure de Distance et Surveillance de Température</vt:lpstr>
      <vt:lpstr>PowerPoint Presentation</vt:lpstr>
      <vt:lpstr>I- Introduction:</vt:lpstr>
      <vt:lpstr>II. Les matériels de base:</vt:lpstr>
      <vt:lpstr>III- Présentation de la carte</vt:lpstr>
      <vt:lpstr>IV. Le Langage Arduino:</vt:lpstr>
      <vt:lpstr>V. Les écrans LCD;</vt:lpstr>
      <vt:lpstr>PowerPoint Presentation</vt:lpstr>
      <vt:lpstr>PowerPoint Presentation</vt:lpstr>
      <vt:lpstr>VII. Thermostat:</vt:lpstr>
      <vt:lpstr>Dans notre projet, le relais est utilisé pour contrôler l’alimentation d’une pompe en fonction de la température de l’eau mesurée par le thermistor.</vt:lpstr>
      <vt:lpstr>VII- 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du stage</dc:title>
  <dc:creator>n</dc:creator>
  <cp:lastModifiedBy>n</cp:lastModifiedBy>
  <cp:revision>124</cp:revision>
  <dcterms:created xsi:type="dcterms:W3CDTF">2023-06-09T15:40:39Z</dcterms:created>
  <dcterms:modified xsi:type="dcterms:W3CDTF">2024-02-12T21:11:40Z</dcterms:modified>
</cp:coreProperties>
</file>