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59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CA0"/>
    <a:srgbClr val="9FD1DD"/>
    <a:srgbClr val="41A1B9"/>
    <a:srgbClr val="94A3BF"/>
    <a:srgbClr val="3F96AC"/>
    <a:srgbClr val="E17607"/>
    <a:srgbClr val="5B9BD5"/>
    <a:srgbClr val="D1F1F4"/>
    <a:srgbClr val="071866"/>
    <a:srgbClr val="D5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91" autoAdjust="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7DD1B-0208-4CC4-84C6-266E3288BE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5DCE-3A71-4F35-AA99-596D01E39B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3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064D-F1BD-49EC-8038-164126C9F3AE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E2BB-CC2E-442A-BD7D-8D5CDF84FE9B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3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F3F5-D796-4B32-B415-6B092EDB591C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211-7E82-4F9C-A06E-D90C4FA260C0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2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954-F407-4502-92D5-56397FD847C0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6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19E3-0D2D-45ED-A938-A44BA8789240}" type="datetime1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CF0-2084-4001-BCA4-2F09358B7E0F}" type="datetime1">
              <a:rPr lang="fr-FR" smtClean="0"/>
              <a:t>20/02/2024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2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7C0F-E957-411A-B718-370EFA26E1CE}" type="datetime1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42D2-C353-49D4-BB30-4BEDE0A73325}" type="datetime1">
              <a:rPr lang="fr-FR" smtClean="0"/>
              <a:t>20/02/2024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298E-98B7-468A-910B-A6918EAED582}" type="datetime1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C19B-F926-407B-817D-E8C57D933648}" type="datetime1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3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F618-4950-4FF7-B00E-DA0720D69F9C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8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84110" y="2439996"/>
            <a:ext cx="3543601" cy="524256"/>
          </a:xfrm>
        </p:spPr>
        <p:txBody>
          <a:bodyPr>
            <a:noAutofit/>
          </a:bodyPr>
          <a:lstStyle/>
          <a:p>
            <a:r>
              <a:rPr lang="fr-FR" sz="4400" u="sng" dirty="0" smtClean="0">
                <a:latin typeface="Cooper Black" panose="0208090404030B020404" pitchFamily="18" charset="0"/>
              </a:rPr>
              <a:t>Projet S5 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11051173" y="0"/>
            <a:ext cx="696490" cy="4576184"/>
            <a:chOff x="11051173" y="0"/>
            <a:chExt cx="696490" cy="4576184"/>
          </a:xfrm>
        </p:grpSpPr>
        <p:sp>
          <p:nvSpPr>
            <p:cNvPr id="4" name="Rectangle 3"/>
            <p:cNvSpPr/>
            <p:nvPr/>
          </p:nvSpPr>
          <p:spPr>
            <a:xfrm>
              <a:off x="11051173" y="0"/>
              <a:ext cx="149086" cy="1818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319217" y="0"/>
              <a:ext cx="147432" cy="33494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600384" y="0"/>
              <a:ext cx="147279" cy="4576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3543" y="909051"/>
            <a:ext cx="2011389" cy="1714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Ellipse 9"/>
          <p:cNvSpPr/>
          <p:nvPr/>
        </p:nvSpPr>
        <p:spPr>
          <a:xfrm>
            <a:off x="8969907" y="1119988"/>
            <a:ext cx="1607501" cy="1320008"/>
          </a:xfrm>
          <a:prstGeom prst="ellipse">
            <a:avLst/>
          </a:prstGeom>
          <a:blipFill dpi="0" rotWithShape="1">
            <a:blip r:embed="rId4"/>
            <a:srcRect/>
            <a:stretch>
              <a:fillRect l="-58000" t="-6000" r="-40000" b="-11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74365" y="288991"/>
            <a:ext cx="6043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ooper Black" panose="0208090404030B020404" pitchFamily="18" charset="0"/>
              </a:rPr>
              <a:t>Institut supérieur de l’enseignement Technologique de Rosso </a:t>
            </a:r>
            <a:endParaRPr lang="fr-FR" sz="2400" b="1" dirty="0">
              <a:latin typeface="Cooper Black" panose="0208090404030B0204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072023" y="288990"/>
            <a:ext cx="6494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ooper Black" panose="0208090404030B020404" pitchFamily="18" charset="0"/>
              </a:rPr>
              <a:t>Département : </a:t>
            </a:r>
          </a:p>
          <a:p>
            <a:r>
              <a:rPr lang="fr-FR" sz="2400" b="1" dirty="0" smtClean="0">
                <a:latin typeface="Cooper Black" panose="0208090404030B020404" pitchFamily="18" charset="0"/>
              </a:rPr>
              <a:t>Génie Electromécanique</a:t>
            </a:r>
            <a:endParaRPr lang="fr-FR" sz="2400" b="1" dirty="0">
              <a:latin typeface="Cooper Black" panose="0208090404030B020404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84932" y="3453263"/>
            <a:ext cx="68523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Titre</a:t>
            </a:r>
            <a:r>
              <a:rPr lang="fr-FR" sz="2400" dirty="0" smtClean="0">
                <a:latin typeface="Arial Black" panose="020B0A04020102020204" pitchFamily="34" charset="0"/>
              </a:rPr>
              <a:t>: Arduino (Télémètre à ultrasons et surveillance de température) 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333368" y="4831738"/>
            <a:ext cx="448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Arial Black" panose="020B0A04020102020204" pitchFamily="34" charset="0"/>
              </a:rPr>
              <a:t>E</a:t>
            </a:r>
            <a:r>
              <a:rPr lang="fr-FR" sz="2000" u="sng" dirty="0" smtClean="0">
                <a:latin typeface="Arial Black" panose="020B0A04020102020204" pitchFamily="34" charset="0"/>
              </a:rPr>
              <a:t>ncadré par:</a:t>
            </a:r>
          </a:p>
          <a:p>
            <a:r>
              <a:rPr lang="fr-FR" sz="2400" dirty="0" smtClean="0"/>
              <a:t>Dr. Né Dah Eida</a:t>
            </a:r>
            <a:endParaRPr lang="fr-FR" sz="2400" dirty="0"/>
          </a:p>
        </p:txBody>
      </p:sp>
      <p:grpSp>
        <p:nvGrpSpPr>
          <p:cNvPr id="37" name="Groupe 36"/>
          <p:cNvGrpSpPr/>
          <p:nvPr/>
        </p:nvGrpSpPr>
        <p:grpSpPr>
          <a:xfrm>
            <a:off x="0" y="4184374"/>
            <a:ext cx="2652870" cy="2673626"/>
            <a:chOff x="0" y="4184374"/>
            <a:chExt cx="2652870" cy="2673626"/>
          </a:xfrm>
        </p:grpSpPr>
        <p:sp>
          <p:nvSpPr>
            <p:cNvPr id="38" name="Triangle rectangle 37"/>
            <p:cNvSpPr/>
            <p:nvPr/>
          </p:nvSpPr>
          <p:spPr>
            <a:xfrm>
              <a:off x="395130" y="4313583"/>
              <a:ext cx="2257740" cy="2544417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riangle rectangle 38"/>
            <p:cNvSpPr/>
            <p:nvPr/>
          </p:nvSpPr>
          <p:spPr>
            <a:xfrm>
              <a:off x="0" y="4184374"/>
              <a:ext cx="2276061" cy="2673626"/>
            </a:xfrm>
            <a:prstGeom prst="rtTriangl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009418" y="4831738"/>
            <a:ext cx="38269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latin typeface="Arial Black" panose="020B0A04020102020204" pitchFamily="34" charset="0"/>
              </a:rPr>
              <a:t>Présenté par: </a:t>
            </a:r>
          </a:p>
          <a:p>
            <a:r>
              <a:rPr lang="fr-FR" sz="2400" dirty="0" smtClean="0"/>
              <a:t>Oussama </a:t>
            </a:r>
            <a:r>
              <a:rPr lang="fr-FR" sz="2400" dirty="0"/>
              <a:t>M</a:t>
            </a:r>
            <a:r>
              <a:rPr lang="fr-FR" sz="2400" dirty="0" smtClean="0"/>
              <a:t>ohamed T</a:t>
            </a:r>
            <a:r>
              <a:rPr lang="fr-FR" sz="2400" dirty="0"/>
              <a:t>e</a:t>
            </a:r>
            <a:r>
              <a:rPr lang="fr-FR" sz="2400" dirty="0" smtClean="0"/>
              <a:t>yib</a:t>
            </a:r>
          </a:p>
          <a:p>
            <a:r>
              <a:rPr lang="fr-FR" sz="2400" dirty="0" smtClean="0"/>
              <a:t>El Bechir Sidi </a:t>
            </a:r>
            <a:r>
              <a:rPr lang="fr-FR" sz="2400" dirty="0"/>
              <a:t>S</a:t>
            </a:r>
            <a:r>
              <a:rPr lang="fr-FR" sz="2400" dirty="0" smtClean="0"/>
              <a:t>idiya</a:t>
            </a:r>
          </a:p>
          <a:p>
            <a:r>
              <a:rPr lang="fr-FR" sz="2400" dirty="0" smtClean="0"/>
              <a:t>Sekina Ethmane</a:t>
            </a:r>
            <a:r>
              <a:rPr lang="fr-FR" sz="2400" dirty="0"/>
              <a:t> </a:t>
            </a:r>
            <a:r>
              <a:rPr lang="fr-FR" sz="2400" dirty="0" smtClean="0"/>
              <a:t>Fall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450639" y="6339843"/>
            <a:ext cx="27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anose="020B0A04020102020204" pitchFamily="34" charset="0"/>
              </a:rPr>
              <a:t>2023-2024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"/>
          <a:stretch/>
        </p:blipFill>
        <p:spPr>
          <a:xfrm>
            <a:off x="2571708" y="752623"/>
            <a:ext cx="5926500" cy="39580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507" y="5439506"/>
            <a:ext cx="10316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La carte Arduino mesure la durée pendant laquelle la broche ECHO reste à un signal HIGH. Cette durée correspond au temps écoulé entre l'envoi de l'impulsion ultrasonore et la réception de l'écho.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0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3392" y="338116"/>
            <a:ext cx="5371797" cy="1325563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7"/>
            </a:pPr>
            <a:r>
              <a:rPr lang="fr-FR" dirty="0" smtClean="0">
                <a:latin typeface="Cooper Black" panose="0208090404030B020404" pitchFamily="18" charset="0"/>
              </a:rPr>
              <a:t> Thermostat</a:t>
            </a:r>
            <a:r>
              <a:rPr lang="fr-FR" dirty="0">
                <a:latin typeface="Cooper Black" panose="0208090404030B020404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852199" y="1663679"/>
            <a:ext cx="101266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Le thermostat est un dispositif utilisé pour contrôler la température d’un système, généralement dans le but de maintenir cette température dans une plage prédéfinie. 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Il est composé de deux éléments:</a:t>
            </a:r>
          </a:p>
          <a:p>
            <a:pPr marL="342900" indent="-342900">
              <a:buAutoNum type="arabicPeriod"/>
            </a:pPr>
            <a:r>
              <a:rPr lang="fr-FR" sz="2000" b="1" dirty="0">
                <a:solidFill>
                  <a:srgbClr val="358CA0"/>
                </a:solidFill>
                <a:latin typeface="Comic Sans MS" panose="030F0702030302020204" pitchFamily="66" charset="0"/>
              </a:rPr>
              <a:t>Thermistor immergé: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thermistor est un type de capteur de température dont la résistance électrique change en fonction de température.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thermistor immergé est un thermistor placé à l’intérieur d’un matériau isolant et protégé par une enveloppe résistante à l’eau.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Il mesure la température des environnements humides ou liquides.</a:t>
            </a:r>
          </a:p>
          <a:p>
            <a:pPr lvl="1"/>
            <a:endParaRPr lang="fr-FR" sz="2000" dirty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solidFill>
                  <a:srgbClr val="358CA0"/>
                </a:solidFill>
                <a:latin typeface="Comic Sans MS" panose="030F0702030302020204" pitchFamily="66" charset="0"/>
              </a:rPr>
              <a:t>Relais: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relais est un dispositif électromécanique utiliser pour ouvrir ou fermer des circuits électrique en fonction d’un signal électrique externe.</a:t>
            </a:r>
            <a:br>
              <a:rPr lang="fr-FR" sz="2000" dirty="0">
                <a:latin typeface="Comic Sans MS" panose="030F0702030302020204" pitchFamily="66" charset="0"/>
              </a:rPr>
            </a:br>
            <a:r>
              <a:rPr lang="fr-FR" sz="2000" dirty="0">
                <a:latin typeface="Comic Sans MS" panose="030F0702030302020204" pitchFamily="66" charset="0"/>
              </a:rPr>
              <a:t>Il s’agit d’un interrupteur commandé électriquement.</a:t>
            </a:r>
          </a:p>
        </p:txBody>
      </p:sp>
      <p:grpSp>
        <p:nvGrpSpPr>
          <p:cNvPr id="31" name="Groupe 30"/>
          <p:cNvGrpSpPr/>
          <p:nvPr/>
        </p:nvGrpSpPr>
        <p:grpSpPr>
          <a:xfrm rot="10800000">
            <a:off x="9271106" y="4609386"/>
            <a:ext cx="2920894" cy="226438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32" name="Bande diagonale 31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Bande diagonale 32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5" name="Bande diagonale 34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3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0923" y="5638800"/>
            <a:ext cx="10544908" cy="85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Comic Sans MS" panose="030F0702030302020204" pitchFamily="66" charset="0"/>
              </a:rPr>
              <a:t>Dans notre projet, le relais est utilisé pour contrôler l’alimentation d’une pompe en fonction de la température de l’eau mesurée par le thermistor.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452805" y="896816"/>
            <a:ext cx="3146181" cy="4673878"/>
            <a:chOff x="452805" y="896816"/>
            <a:chExt cx="3146181" cy="467387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158" y="1395779"/>
              <a:ext cx="3991707" cy="2993781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513288" y="5109029"/>
              <a:ext cx="2085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u="sng" dirty="0" smtClean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Relais</a:t>
              </a:r>
              <a:endParaRPr lang="fr-FR" sz="2400" b="1" u="sng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103077" y="896814"/>
            <a:ext cx="7798537" cy="4597679"/>
            <a:chOff x="4103077" y="896814"/>
            <a:chExt cx="7798537" cy="4597679"/>
          </a:xfrm>
        </p:grpSpPr>
        <p:grpSp>
          <p:nvGrpSpPr>
            <p:cNvPr id="13" name="Groupe 12"/>
            <p:cNvGrpSpPr/>
            <p:nvPr/>
          </p:nvGrpSpPr>
          <p:grpSpPr>
            <a:xfrm>
              <a:off x="4103077" y="896814"/>
              <a:ext cx="7798537" cy="4597679"/>
              <a:chOff x="4103077" y="896814"/>
              <a:chExt cx="7798537" cy="4597679"/>
            </a:xfrm>
          </p:grpSpPr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537941" y="1107831"/>
                <a:ext cx="4363673" cy="3569675"/>
              </a:xfrm>
              <a:prstGeom prst="rect">
                <a:avLst/>
              </a:prstGeom>
            </p:spPr>
          </p:pic>
          <p:grpSp>
            <p:nvGrpSpPr>
              <p:cNvPr id="12" name="Groupe 11"/>
              <p:cNvGrpSpPr/>
              <p:nvPr/>
            </p:nvGrpSpPr>
            <p:grpSpPr>
              <a:xfrm>
                <a:off x="4103077" y="896814"/>
                <a:ext cx="3036278" cy="4597679"/>
                <a:chOff x="4103077" y="896814"/>
                <a:chExt cx="3036278" cy="4597679"/>
              </a:xfrm>
            </p:grpSpPr>
            <p:pic>
              <p:nvPicPr>
                <p:cNvPr id="6" name="Image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625362" y="1374529"/>
                  <a:ext cx="3991708" cy="3036278"/>
                </a:xfrm>
                <a:prstGeom prst="rect">
                  <a:avLst/>
                </a:prstGeom>
              </p:spPr>
            </p:pic>
            <p:sp>
              <p:nvSpPr>
                <p:cNvPr id="8" name="ZoneTexte 7"/>
                <p:cNvSpPr txBox="1"/>
                <p:nvPr/>
              </p:nvSpPr>
              <p:spPr>
                <a:xfrm>
                  <a:off x="4260633" y="5032828"/>
                  <a:ext cx="2878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u="sng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Comic Sans MS" panose="030F0702030302020204" pitchFamily="66" charset="0"/>
                    </a:rPr>
                    <a:t>Thermistor bead</a:t>
                  </a:r>
                  <a:endParaRPr lang="fr-FR" sz="2400" b="1" u="sng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0" name="ZoneTexte 9"/>
            <p:cNvSpPr txBox="1"/>
            <p:nvPr/>
          </p:nvSpPr>
          <p:spPr>
            <a:xfrm>
              <a:off x="9069568" y="4966118"/>
              <a:ext cx="2306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u="sng" dirty="0" smtClean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Thermostat</a:t>
              </a:r>
              <a:endParaRPr lang="fr-FR" sz="2400" b="1" u="sng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0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80524" y="540761"/>
            <a:ext cx="5058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8"/>
            </a:pPr>
            <a:r>
              <a:rPr lang="fr-FR" sz="4400" dirty="0" smtClean="0">
                <a:latin typeface="Cooper Black" panose="0208090404030B020404" pitchFamily="18" charset="0"/>
              </a:rPr>
              <a:t> Conclusion: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368709" y="0"/>
            <a:ext cx="11493910" cy="6858000"/>
            <a:chOff x="368709" y="0"/>
            <a:chExt cx="11493910" cy="6858000"/>
          </a:xfrm>
          <a:blipFill dpi="0" rotWithShape="1">
            <a:blip r:embed="rId2">
              <a:alphaModFix amt="59000"/>
            </a:blip>
            <a:srcRect/>
            <a:tile tx="698500" ty="0" sx="100000" sy="100000" flip="none" algn="tl"/>
          </a:blipFill>
        </p:grpSpPr>
        <p:sp>
          <p:nvSpPr>
            <p:cNvPr id="5" name="Rectangle 4"/>
            <p:cNvSpPr/>
            <p:nvPr/>
          </p:nvSpPr>
          <p:spPr>
            <a:xfrm>
              <a:off x="368709" y="0"/>
              <a:ext cx="6784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184193" y="0"/>
              <a:ext cx="6784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75414" y="1720840"/>
            <a:ext cx="90805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Comic Sans MS" panose="030F0702030302020204" pitchFamily="66" charset="0"/>
              </a:rPr>
              <a:t>En conclusion, ce projet Arduino nous a permis de gagner une précise expérience dans </a:t>
            </a:r>
            <a:r>
              <a:rPr lang="fr-FR" sz="2000" dirty="0" smtClean="0">
                <a:latin typeface="Comic Sans MS" panose="030F0702030302020204" pitchFamily="66" charset="0"/>
              </a:rPr>
              <a:t>le </a:t>
            </a:r>
            <a:r>
              <a:rPr lang="fr-FR" sz="2000" dirty="0">
                <a:latin typeface="Comic Sans MS" panose="030F0702030302020204" pitchFamily="66" charset="0"/>
              </a:rPr>
              <a:t>domaine de l’électronique et la programmation.</a:t>
            </a:r>
          </a:p>
          <a:p>
            <a:pPr algn="ctr"/>
            <a:r>
              <a:rPr lang="fr-FR" sz="2000" dirty="0">
                <a:latin typeface="Comic Sans MS" panose="030F0702030302020204" pitchFamily="66" charset="0"/>
              </a:rPr>
              <a:t>Nous avons appris à résoudre des problèmes, à travailler en équipe et à concrétiser nos idées en réalisant un projet concret</a:t>
            </a:r>
            <a:r>
              <a:rPr lang="fr-FR" sz="2000" dirty="0" smtClean="0">
                <a:latin typeface="Comic Sans MS" panose="030F0702030302020204" pitchFamily="66" charset="0"/>
              </a:rPr>
              <a:t>.</a:t>
            </a:r>
          </a:p>
          <a:p>
            <a:pPr algn="ctr"/>
            <a:r>
              <a:rPr lang="fr-FR" sz="2000" dirty="0" smtClean="0">
                <a:latin typeface="Comic Sans MS" panose="030F0702030302020204" pitchFamily="66" charset="0"/>
              </a:rPr>
              <a:t>Cette </a:t>
            </a:r>
            <a:r>
              <a:rPr lang="fr-FR" sz="2000" dirty="0">
                <a:latin typeface="Comic Sans MS" panose="030F0702030302020204" pitchFamily="66" charset="0"/>
              </a:rPr>
              <a:t>expérience nous a également permis de mieux comprendre les systèmes embarqués et de développer notre créativité</a:t>
            </a:r>
            <a:r>
              <a:rPr lang="fr-FR" sz="2000" dirty="0" smtClean="0">
                <a:latin typeface="Comic Sans MS" panose="030F0702030302020204" pitchFamily="66" charset="0"/>
              </a:rPr>
              <a:t>.</a:t>
            </a:r>
          </a:p>
          <a:p>
            <a:pPr algn="ctr"/>
            <a:endParaRPr lang="fr-FR" sz="2000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2000" dirty="0" smtClean="0">
                <a:latin typeface="Comic Sans MS" panose="030F0702030302020204" pitchFamily="66" charset="0"/>
              </a:rPr>
              <a:t>Nous espérons que les informations que contient notre rapport correspondent à vos attentes et qu’elles contribueront à une meilleure compréhension de l’Arduino.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49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4708" y="1854200"/>
            <a:ext cx="10484338" cy="2908299"/>
          </a:xfrm>
        </p:spPr>
        <p:txBody>
          <a:bodyPr>
            <a:normAutofit/>
          </a:bodyPr>
          <a:lstStyle/>
          <a:p>
            <a:r>
              <a:rPr lang="fr-FR" sz="5400" dirty="0" smtClean="0">
                <a:latin typeface="Cooper Black" panose="0208090404030B020404" pitchFamily="18" charset="0"/>
              </a:rPr>
              <a:t>Merci pour votre attention!</a:t>
            </a:r>
            <a:endParaRPr lang="fr-FR" sz="5400" dirty="0">
              <a:latin typeface="Cooper Black" panose="0208090404030B0204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3780128" y="964768"/>
            <a:ext cx="554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ooper Black" panose="0208090404030B020404" pitchFamily="18" charset="0"/>
              </a:rPr>
              <a:t>Table des matières:</a:t>
            </a:r>
            <a:endParaRPr lang="fr-FR" sz="4000" dirty="0">
              <a:latin typeface="Cooper Black" panose="0208090404030B0204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28069" y="2300588"/>
            <a:ext cx="47194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Introduction</a:t>
            </a:r>
            <a:endParaRPr lang="fr-FR" sz="2800" dirty="0" smtClean="0"/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Présentation de la carte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 langage Arduino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Les matériels utilisés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Les écrans LCD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Télémètre à ultrasons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Thermostat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sz="2800" dirty="0" smtClean="0">
              <a:latin typeface="Berlin Sans FB" panose="020E0602020502020306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3782018" cy="6858001"/>
            <a:chOff x="0" y="0"/>
            <a:chExt cx="3782018" cy="6858001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3" name="Hexagone 2"/>
            <p:cNvSpPr/>
            <p:nvPr/>
          </p:nvSpPr>
          <p:spPr>
            <a:xfrm>
              <a:off x="0" y="0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/>
            <p:cNvSpPr/>
            <p:nvPr/>
          </p:nvSpPr>
          <p:spPr>
            <a:xfrm>
              <a:off x="0" y="1453393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/>
            <p:cNvSpPr/>
            <p:nvPr/>
          </p:nvSpPr>
          <p:spPr>
            <a:xfrm>
              <a:off x="1219200" y="726696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/>
            <p:cNvSpPr/>
            <p:nvPr/>
          </p:nvSpPr>
          <p:spPr>
            <a:xfrm>
              <a:off x="0" y="2906786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/>
            <p:cNvSpPr/>
            <p:nvPr/>
          </p:nvSpPr>
          <p:spPr>
            <a:xfrm>
              <a:off x="0" y="436017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e 37"/>
            <p:cNvSpPr/>
            <p:nvPr/>
          </p:nvSpPr>
          <p:spPr>
            <a:xfrm>
              <a:off x="1219200" y="218008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e 38"/>
            <p:cNvSpPr/>
            <p:nvPr/>
          </p:nvSpPr>
          <p:spPr>
            <a:xfrm>
              <a:off x="1226764" y="3633482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e 39"/>
            <p:cNvSpPr/>
            <p:nvPr/>
          </p:nvSpPr>
          <p:spPr>
            <a:xfrm>
              <a:off x="0" y="5813573"/>
              <a:ext cx="1324708" cy="104442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e 40"/>
            <p:cNvSpPr/>
            <p:nvPr/>
          </p:nvSpPr>
          <p:spPr>
            <a:xfrm>
              <a:off x="2443508" y="436017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e 41"/>
            <p:cNvSpPr/>
            <p:nvPr/>
          </p:nvSpPr>
          <p:spPr>
            <a:xfrm>
              <a:off x="2443508" y="5790327"/>
              <a:ext cx="1324708" cy="104443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Hexagone 42"/>
            <p:cNvSpPr/>
            <p:nvPr/>
          </p:nvSpPr>
          <p:spPr>
            <a:xfrm>
              <a:off x="1215041" y="5086875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/>
            <p:cNvSpPr/>
            <p:nvPr/>
          </p:nvSpPr>
          <p:spPr>
            <a:xfrm>
              <a:off x="2438400" y="4529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Hexagone 45"/>
            <p:cNvSpPr/>
            <p:nvPr/>
          </p:nvSpPr>
          <p:spPr>
            <a:xfrm>
              <a:off x="2455420" y="1504837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Hexagone 46"/>
            <p:cNvSpPr/>
            <p:nvPr/>
          </p:nvSpPr>
          <p:spPr>
            <a:xfrm>
              <a:off x="2457310" y="2928284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8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/>
          <p:cNvGrpSpPr/>
          <p:nvPr/>
        </p:nvGrpSpPr>
        <p:grpSpPr>
          <a:xfrm rot="10800000">
            <a:off x="6341806" y="0"/>
            <a:ext cx="5850194" cy="685800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33" name="Bande diagonale 32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5" name="Bande diagonale 34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3698063" y="261714"/>
            <a:ext cx="5545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oper Black" panose="0208090404030B020404" pitchFamily="18" charset="0"/>
              </a:rPr>
              <a:t>I. Introduction: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2400" y="1313089"/>
            <a:ext cx="1008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L'Arduino est une plateforme de prototypage électronique qui permet de créer une grande variété de projets interactifs en combinant du matériel et du logiciel facilement programmable.</a:t>
            </a:r>
          </a:p>
          <a:p>
            <a:r>
              <a:rPr lang="fr-FR" dirty="0">
                <a:latin typeface="Comic Sans MS" panose="030F0702030302020204" pitchFamily="66" charset="0"/>
              </a:rPr>
              <a:t>Il est largement utilisé dans les domaines de l'éducation et de l'ingénierie pour développer des systèmes embarqués, des robots, des capteurs connectés et bien plus encore.</a:t>
            </a:r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2400" y="322223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Arduino a son propre langage de programmation et son propre IDE où les utilisateurs écrivent leur code, lequel est ensuite compilé pour vérifier la syntaxe et traduit en langage machine.</a:t>
            </a:r>
          </a:p>
          <a:p>
            <a:r>
              <a:rPr lang="fr-FR" dirty="0">
                <a:latin typeface="Comic Sans MS" panose="030F0702030302020204" pitchFamily="66" charset="0"/>
              </a:rPr>
              <a:t>Ce code est téléversé sur la carte via un câble USB.</a:t>
            </a:r>
          </a:p>
          <a:p>
            <a:r>
              <a:rPr lang="fr-FR" dirty="0">
                <a:latin typeface="Comic Sans MS" panose="030F0702030302020204" pitchFamily="66" charset="0"/>
              </a:rPr>
              <a:t>Une fois le code injecté dans la mémoire de la carte, celle-ci peut fonctionner selon le programme écrit.</a:t>
            </a: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7" t="314" r="627" b="11012"/>
          <a:stretch/>
        </p:blipFill>
        <p:spPr>
          <a:xfrm>
            <a:off x="6047057" y="3140313"/>
            <a:ext cx="1924731" cy="170673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pPr/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3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4243" y="360557"/>
            <a:ext cx="792063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 smtClean="0">
                <a:latin typeface="Cooper Black" panose="0208090404030B020404" pitchFamily="18" charset="0"/>
              </a:rPr>
              <a:t> Présentation de la carte</a:t>
            </a:r>
            <a:endParaRPr lang="fr-FR" dirty="0">
              <a:latin typeface="Cooper Black" panose="0208090404030B020404" pitchFamily="18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1460446" y="2011162"/>
            <a:ext cx="9877072" cy="4243351"/>
            <a:chOff x="1181173" y="1492072"/>
            <a:chExt cx="9877072" cy="4243351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t="15502" b="15862"/>
            <a:stretch/>
          </p:blipFill>
          <p:spPr>
            <a:xfrm>
              <a:off x="3393830" y="2308651"/>
              <a:ext cx="4903338" cy="33237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Connecteur droit avec flèche 5"/>
            <p:cNvCxnSpPr/>
            <p:nvPr/>
          </p:nvCxnSpPr>
          <p:spPr>
            <a:xfrm>
              <a:off x="2615242" y="2590800"/>
              <a:ext cx="1297836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2731477" y="4970585"/>
              <a:ext cx="1230923" cy="550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 flipV="1">
              <a:off x="7303477" y="4478215"/>
              <a:ext cx="1826035" cy="1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>
              <a:off x="6096000" y="1770033"/>
              <a:ext cx="1551885" cy="748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>
              <a:off x="7050009" y="1770033"/>
              <a:ext cx="597876" cy="77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129512" y="4305272"/>
              <a:ext cx="19287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Microcontrôleur</a:t>
              </a:r>
              <a:endParaRPr lang="fr-FR" sz="1600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4138246" y="2028092"/>
              <a:ext cx="222739" cy="65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780216" y="1724387"/>
              <a:ext cx="25763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Bouton de réinitialisation</a:t>
              </a:r>
              <a:endParaRPr lang="fr-FR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81173" y="2280525"/>
              <a:ext cx="17475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Connecteur USB</a:t>
              </a:r>
              <a:endParaRPr lang="fr-FR" sz="1600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209251" y="5150648"/>
              <a:ext cx="1560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Broches d'alimentation</a:t>
              </a:r>
              <a:endParaRPr lang="fr-FR" sz="1600" dirty="0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5485515" y="2989385"/>
              <a:ext cx="282238" cy="761511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 flipH="1">
              <a:off x="5626634" y="1969273"/>
              <a:ext cx="352135" cy="1020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892103" y="1711189"/>
              <a:ext cx="14113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latin typeface="Comic Sans MS" panose="030F0702030302020204" pitchFamily="66" charset="0"/>
                </a:rPr>
                <a:t>Micro-LED</a:t>
              </a:r>
              <a:endParaRPr lang="fr-FR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0634" y="1492072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Broches d'E/S</a:t>
              </a:r>
              <a:endParaRPr lang="fr-FR" sz="16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-1" y="252"/>
            <a:ext cx="2920894" cy="2264380"/>
            <a:chOff x="0" y="0"/>
            <a:chExt cx="5574890" cy="6179574"/>
          </a:xfrm>
          <a:blipFill dpi="0" rotWithShape="1">
            <a:blip r:embed="rId3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44" name="Bande diagonale 43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Bande diagonale 44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7" name="Bande diagonale 46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27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755" y="844062"/>
            <a:ext cx="114065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latin typeface="Comic Sans MS" panose="030F0702030302020204" pitchFamily="66" charset="0"/>
            </a:endParaRPr>
          </a:p>
          <a:p>
            <a:endParaRPr lang="fr-FR" b="1" u="sng" dirty="0" smtClean="0">
              <a:latin typeface="Comic Sans MS" panose="030F0702030302020204" pitchFamily="66" charset="0"/>
            </a:endParaRPr>
          </a:p>
          <a:p>
            <a:r>
              <a:rPr lang="fr-FR" b="1" u="sng" dirty="0" smtClean="0">
                <a:latin typeface="Comic Sans MS" panose="030F0702030302020204" pitchFamily="66" charset="0"/>
              </a:rPr>
              <a:t>Microcontrôleur</a:t>
            </a:r>
            <a:r>
              <a:rPr lang="fr-FR" dirty="0">
                <a:latin typeface="Comic Sans MS" panose="030F0702030302020204" pitchFamily="66" charset="0"/>
              </a:rPr>
              <a:t>: Cerveau de l'Arduino, c'est un composant programmable qui a pour objet d'exécuter le code et de contrôler les entrées/sorties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Broches d'E/S (Entrée/Sortie):</a:t>
            </a:r>
            <a:r>
              <a:rPr lang="fr-FR" dirty="0">
                <a:latin typeface="Comic Sans MS" panose="030F0702030302020204" pitchFamily="66" charset="0"/>
              </a:rPr>
              <a:t> Permettent la communication avec d'autres composants électroniques. </a:t>
            </a:r>
          </a:p>
          <a:p>
            <a:r>
              <a:rPr lang="fr-FR" dirty="0">
                <a:latin typeface="Comic Sans MS" panose="030F0702030302020204" pitchFamily="66" charset="0"/>
              </a:rPr>
              <a:t>Ils peuvent être numériques ou analogiques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Connecteur USB</a:t>
            </a:r>
            <a:r>
              <a:rPr lang="fr-FR" dirty="0">
                <a:latin typeface="Comic Sans MS" panose="030F0702030302020204" pitchFamily="66" charset="0"/>
              </a:rPr>
              <a:t>: Permet le téléversement du code depuis un ordinateur et la communication série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Broches d'alimentation</a:t>
            </a:r>
            <a:r>
              <a:rPr lang="fr-FR" u="sng" dirty="0">
                <a:latin typeface="Comic Sans MS" panose="030F0702030302020204" pitchFamily="66" charset="0"/>
              </a:rPr>
              <a:t>:</a:t>
            </a:r>
            <a:r>
              <a:rPr lang="fr-FR" dirty="0">
                <a:latin typeface="Comic Sans MS" panose="030F0702030302020204" pitchFamily="66" charset="0"/>
              </a:rPr>
              <a:t> Permettent de connecter une source d'alimentation externe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Régulateur de tension:</a:t>
            </a:r>
            <a:r>
              <a:rPr lang="fr-FR" dirty="0">
                <a:latin typeface="Comic Sans MS" panose="030F0702030302020204" pitchFamily="66" charset="0"/>
              </a:rPr>
              <a:t> Assure une alimentation stable à la carte Arduino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Cristal oscillateur:</a:t>
            </a:r>
            <a:r>
              <a:rPr lang="fr-FR" dirty="0">
                <a:latin typeface="Comic Sans MS" panose="030F0702030302020204" pitchFamily="66" charset="0"/>
              </a:rPr>
              <a:t> Fournit une horloge précise pour le microcontrôleur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Bouton de réinitialisation</a:t>
            </a:r>
            <a:r>
              <a:rPr lang="fr-FR" dirty="0">
                <a:latin typeface="Comic Sans MS" panose="030F0702030302020204" pitchFamily="66" charset="0"/>
              </a:rPr>
              <a:t>: Permet de redémarrer le microcontrôleur et réinitialiser le programme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Diodes LED:</a:t>
            </a:r>
            <a:r>
              <a:rPr lang="fr-FR" dirty="0">
                <a:latin typeface="Comic Sans MS" panose="030F0702030302020204" pitchFamily="66" charset="0"/>
              </a:rPr>
              <a:t> Pour indiquer diverses choses.</a:t>
            </a:r>
            <a:endParaRPr lang="fr-FR" b="1" u="sng" dirty="0">
              <a:latin typeface="Comic Sans MS" panose="030F0702030302020204" pitchFamily="66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 rot="10800000">
            <a:off x="9271106" y="4593620"/>
            <a:ext cx="2920894" cy="226438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6" name="Bande diagonale 5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Bande diagonale 6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Bande diagonale 7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" name="Bande diagonale 8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681046" y="363416"/>
            <a:ext cx="4654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ooper Black" panose="0208090404030B020404" pitchFamily="18" charset="0"/>
              </a:rPr>
              <a:t>Les principaux composants de </a:t>
            </a:r>
            <a:r>
              <a:rPr lang="fr-FR" sz="2400" dirty="0" smtClean="0">
                <a:latin typeface="Cooper Black" panose="0208090404030B020404" pitchFamily="18" charset="0"/>
              </a:rPr>
              <a:t>l’Arduino:</a:t>
            </a:r>
            <a:endParaRPr lang="fr-FR" sz="2400" dirty="0">
              <a:latin typeface="Cooper Black" panose="0208090404030B020404" pitchFamily="18" charset="0"/>
            </a:endParaRPr>
          </a:p>
          <a:p>
            <a:endParaRPr lang="fr-FR" sz="2400" b="1" u="sng" dirty="0">
              <a:latin typeface="Comic Sans MS" panose="030F0702030302020204" pitchFamily="66" charset="0"/>
            </a:endParaRP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81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tile tx="698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" r="18661" b="4293"/>
          <a:stretch/>
        </p:blipFill>
        <p:spPr>
          <a:xfrm>
            <a:off x="1065314" y="1574576"/>
            <a:ext cx="4391526" cy="465503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/>
          <p:cNvSpPr txBox="1"/>
          <p:nvPr/>
        </p:nvSpPr>
        <p:spPr>
          <a:xfrm rot="10800000" flipH="1" flipV="1">
            <a:off x="2465186" y="348612"/>
            <a:ext cx="7372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sz="4400" dirty="0" smtClean="0">
                <a:latin typeface="Cooper Black" panose="0208090404030B020404" pitchFamily="18" charset="0"/>
              </a:rPr>
              <a:t>Le langage Arduino: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032316" y="1916936"/>
            <a:ext cx="4665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Le langage Arduino utilise une syntaxe similaire au langage C/C++, mais avec des fonctions et des bibliothèques spécifiques pour interagir avec les broches d'un microcontrôleur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 smtClean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Exemple:</a:t>
            </a:r>
            <a:r>
              <a:rPr lang="fr-FR" b="1" dirty="0">
                <a:latin typeface="Comic Sans MS" panose="030F0702030302020204" pitchFamily="66" charset="0"/>
              </a:rPr>
              <a:t> </a:t>
            </a:r>
            <a:r>
              <a:rPr lang="fr-FR" dirty="0" smtClean="0">
                <a:latin typeface="Comic Sans MS" panose="030F0702030302020204" pitchFamily="66" charset="0"/>
              </a:rPr>
              <a:t>Un </a:t>
            </a:r>
            <a:r>
              <a:rPr lang="fr-FR" dirty="0">
                <a:latin typeface="Comic Sans MS" panose="030F0702030302020204" pitchFamily="66" charset="0"/>
              </a:rPr>
              <a:t>programme Arduino qui fait clignoter une LED connectée à la broche 13.</a:t>
            </a:r>
            <a:endParaRPr lang="en-US" dirty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20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4762" y="197138"/>
            <a:ext cx="1051560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dirty="0" smtClean="0">
                <a:latin typeface="Cooper Black" panose="0208090404030B020404" pitchFamily="18" charset="0"/>
              </a:rPr>
              <a:t> Les matériels utilisés:</a:t>
            </a:r>
            <a:endParaRPr lang="fr-FR" dirty="0">
              <a:latin typeface="Cooper Black" panose="0208090404030B020404" pitchFamily="18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570482" y="1522701"/>
            <a:ext cx="10976749" cy="5263482"/>
            <a:chOff x="570482" y="2007212"/>
            <a:chExt cx="8123031" cy="4686485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649" y="2007278"/>
              <a:ext cx="2156461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175" y="4465366"/>
              <a:ext cx="2156461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2" y="2007212"/>
              <a:ext cx="2130359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2" y="4465365"/>
              <a:ext cx="2130360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11" t="21035" r="19233" b="20536"/>
            <a:stretch/>
          </p:blipFill>
          <p:spPr>
            <a:xfrm>
              <a:off x="6476364" y="4465364"/>
              <a:ext cx="2217149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364" y="2007212"/>
              <a:ext cx="2217149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3413299" y="6179671"/>
              <a:ext cx="2327160" cy="5094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Fils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6616131" y="6179671"/>
              <a:ext cx="1937614" cy="35420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Ecran LCD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676607" y="3727700"/>
              <a:ext cx="1685592" cy="37167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Arduino UNO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3498649" y="3693840"/>
              <a:ext cx="2320351" cy="3897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Breadboard</a:t>
              </a:r>
              <a:r>
                <a:rPr lang="fr-FR" b="1" u="sng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(plaque d’essai)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934514" y="6184246"/>
              <a:ext cx="2327160" cy="5094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b="1" u="sng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Cable</a:t>
              </a:r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USB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6323752" y="3732496"/>
              <a:ext cx="2320351" cy="3897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Ordinateur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81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90143" y="497802"/>
            <a:ext cx="6894635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dirty="0" smtClean="0">
                <a:latin typeface="Cooper Black" panose="0208090404030B020404" pitchFamily="18" charset="0"/>
              </a:rPr>
              <a:t>Les </a:t>
            </a:r>
            <a:r>
              <a:rPr lang="fr-FR" dirty="0">
                <a:latin typeface="Cooper Black" panose="0208090404030B020404" pitchFamily="18" charset="0"/>
              </a:rPr>
              <a:t>écrans </a:t>
            </a:r>
            <a:r>
              <a:rPr lang="fr-FR" dirty="0" smtClean="0">
                <a:latin typeface="Cooper Black" panose="0208090404030B020404" pitchFamily="18" charset="0"/>
              </a:rPr>
              <a:t>LCD</a:t>
            </a:r>
            <a:endParaRPr lang="fr-FR" dirty="0">
              <a:latin typeface="Cooper Black" panose="0208090404030B0204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409" y="2086708"/>
            <a:ext cx="5483469" cy="4314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Les écrans LCD (Liquid Crystal Display) sont des dispositifs d'affichage largement utilisés dans les projets Arduino.</a:t>
            </a:r>
          </a:p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Ces écrans offrent un moyen pratique et économique d'afficher des informations textuelles.</a:t>
            </a:r>
          </a:p>
          <a:p>
            <a:endParaRPr lang="fr-F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Un convertisseur I2C peut être utiliser pour simplifier le câblage et la communication avec l’écran.</a:t>
            </a: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0" b="7289"/>
          <a:stretch/>
        </p:blipFill>
        <p:spPr>
          <a:xfrm>
            <a:off x="5931878" y="1934308"/>
            <a:ext cx="5779476" cy="369276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28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88663" y="370829"/>
            <a:ext cx="10916403" cy="5627999"/>
            <a:chOff x="888663" y="423080"/>
            <a:chExt cx="10916403" cy="5627999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3033116" y="423080"/>
              <a:ext cx="8771950" cy="677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57250" indent="-857250">
                <a:buFont typeface="+mj-lt"/>
                <a:buAutoNum type="romanUcPeriod" startAt="6"/>
              </a:pPr>
              <a:r>
                <a:rPr lang="fr-FR" sz="4000" dirty="0" smtClean="0">
                  <a:latin typeface="Cooper Black" panose="0208090404030B020404" pitchFamily="18" charset="0"/>
                </a:rPr>
                <a:t>Télémètre à ultrasons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b="1" u="sng" dirty="0">
                <a:latin typeface="Comic Sans MS" panose="030F0702030302020204" pitchFamily="66" charset="0"/>
              </a:endParaRP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735" y="1727997"/>
              <a:ext cx="5264331" cy="3603606"/>
            </a:xfrm>
            <a:prstGeom prst="rect">
              <a:avLst/>
            </a:prstGeom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888663" y="1217528"/>
              <a:ext cx="4807974" cy="48335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La télémétrie à ultrasons est comme un radar qui utilise des sons que nous ne pouvons pas entendre pour mesurer la distance jusqu'à un </a:t>
              </a:r>
              <a:r>
                <a:rPr lang="fr-FR" sz="20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objet.</a:t>
              </a:r>
            </a:p>
            <a:p>
              <a:pPr algn="l"/>
              <a:r>
                <a:rPr lang="fr-FR" sz="2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Un appareil envoie ces sons, puis les reçoit après qu'ils ont rebondi sur l'objet. En mesurant le temps que cela prend, l'appareil peut dire à quelle distance se trouve l'objet</a:t>
              </a:r>
              <a:r>
                <a:rPr lang="fr-FR" sz="20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.</a:t>
              </a:r>
            </a:p>
            <a:p>
              <a:pPr algn="l"/>
              <a:endParaRPr lang="fr-FR" sz="20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fr-FR" sz="2000" dirty="0" smtClean="0">
                  <a:solidFill>
                    <a:srgbClr val="C00000"/>
                  </a:solidFill>
                  <a:latin typeface="Californian FB" panose="0207040306080B030204" pitchFamily="18" charset="0"/>
                </a:rPr>
                <a:t>Distance = (le temps * la vitesse du son) / 2 </a:t>
              </a:r>
            </a:p>
            <a:p>
              <a:pPr algn="ctr"/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fornian FB" panose="0207040306080B030204" pitchFamily="18" charset="0"/>
              </a:endParaRPr>
            </a:p>
            <a:p>
              <a:pPr algn="l"/>
              <a:r>
                <a:rPr lang="fr-FR" sz="2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la vitesse du son dans </a:t>
              </a:r>
              <a:r>
                <a:rPr lang="fr-FR" sz="20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l’air à température ambiante est d’environ 343 m/s.</a:t>
              </a:r>
            </a:p>
            <a:p>
              <a:pPr algn="l"/>
              <a:endPara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66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830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Berlin Sans FB</vt:lpstr>
      <vt:lpstr>Calibri</vt:lpstr>
      <vt:lpstr>Calibri Light</vt:lpstr>
      <vt:lpstr>Californian FB</vt:lpstr>
      <vt:lpstr>Comic Sans MS</vt:lpstr>
      <vt:lpstr>Cooper Black</vt:lpstr>
      <vt:lpstr>Wingdings</vt:lpstr>
      <vt:lpstr>Wingdings 3</vt:lpstr>
      <vt:lpstr>Thème Office</vt:lpstr>
      <vt:lpstr>PowerPoint Presentation</vt:lpstr>
      <vt:lpstr>PowerPoint Presentation</vt:lpstr>
      <vt:lpstr>PowerPoint Presentation</vt:lpstr>
      <vt:lpstr> Présentation de la carte</vt:lpstr>
      <vt:lpstr>PowerPoint Presentation</vt:lpstr>
      <vt:lpstr>PowerPoint Presentation</vt:lpstr>
      <vt:lpstr> Les matériels utilisés:</vt:lpstr>
      <vt:lpstr>Les écrans LCD</vt:lpstr>
      <vt:lpstr>PowerPoint Presentation</vt:lpstr>
      <vt:lpstr>PowerPoint Presentation</vt:lpstr>
      <vt:lpstr> Thermostat:</vt:lpstr>
      <vt:lpstr>PowerPoint Presentation</vt:lpstr>
      <vt:lpstr>PowerPoint Presentation</vt:lpstr>
      <vt:lpstr>Merci pour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mts</dc:creator>
  <cp:lastModifiedBy>n</cp:lastModifiedBy>
  <cp:revision>160</cp:revision>
  <dcterms:created xsi:type="dcterms:W3CDTF">2024-02-07T21:18:43Z</dcterms:created>
  <dcterms:modified xsi:type="dcterms:W3CDTF">2024-02-20T03:40:54Z</dcterms:modified>
</cp:coreProperties>
</file>