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media/image8.jpg" ContentType="image/png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69" r:id="rId1"/>
  </p:sldMasterIdLst>
  <p:notesMasterIdLst>
    <p:notesMasterId r:id="rId13"/>
  </p:notesMasterIdLst>
  <p:sldIdLst>
    <p:sldId id="256" r:id="rId2"/>
    <p:sldId id="268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343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1010C5-D52F-463B-907A-A0185A5FC1DE}" type="datetimeFigureOut">
              <a:rPr lang="en-US" smtClean="0"/>
              <a:t>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0D02B4-18FB-4BA5-BC84-876AE4697E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48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B0D02B4-18FB-4BA5-BC84-876AE4697E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88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E9E16-2652-4B3A-A1F2-FFCE66E6192E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002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78BBE-8662-497D-BEAA-D4227DCC1429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15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E48C9-12FE-4BBB-9424-5C28D4765555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5227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D8459-EF67-4363-9AD1-B5E06CEF1FDC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64917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091C3-6B88-4214-8A09-B7E506D80F2D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18653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038A3D-9684-4E46-B67C-A9E79D63E4B3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137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FC39D-C78C-417C-AAD5-E244FB61BAE8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9987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338DE-1C36-41EF-83B1-3243897A0BE0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4087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CF971-B915-40AC-924F-A00685AC0900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954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75E42-9800-43B7-A91F-CAD9316A65C2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440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F5D5DC-C5DE-4AD7-B1D2-28878AC6CAF7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768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1DB22-CC21-4969-AB20-3E10E5290E37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192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5295C-7257-492A-839C-D9E263249B14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83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445B-391D-4C69-B28B-600C85C65FA8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05794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3F0BB-C252-4029-8A9C-C38F8F0CBD9A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421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F7BF0-5E4B-486C-B577-31A988F8B995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477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E483B-B6E1-4C77-9F22-4440B4F41CD4}" type="datetime1">
              <a:rPr lang="en-US" smtClean="0"/>
              <a:t>2/9/2024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708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1411" y="3046282"/>
            <a:ext cx="6139543" cy="876562"/>
          </a:xfr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fr-FR" sz="2800" b="1" i="1" u="sng" dirty="0" smtClean="0">
                <a:solidFill>
                  <a:srgbClr val="002060"/>
                </a:solidFill>
                <a:latin typeface="Comic Sans MS" panose="030F0702030302020204" pitchFamily="66" charset="0"/>
              </a:rPr>
              <a:t/>
            </a:r>
            <a:br>
              <a:rPr lang="fr-FR" sz="2800" b="1" i="1" u="sng" dirty="0" smtClean="0">
                <a:solidFill>
                  <a:srgbClr val="002060"/>
                </a:solidFill>
                <a:latin typeface="Comic Sans MS" panose="030F0702030302020204" pitchFamily="66" charset="0"/>
              </a:rPr>
            </a:br>
            <a:r>
              <a:rPr lang="fr-FR" sz="2800" i="1" u="sng" dirty="0" smtClean="0">
                <a:solidFill>
                  <a:srgbClr val="002060"/>
                </a:solidFill>
              </a:rPr>
              <a:t>Arduino: </a:t>
            </a:r>
            <a:r>
              <a:rPr lang="fr-FR" sz="2800" i="1" u="sng" dirty="0">
                <a:solidFill>
                  <a:srgbClr val="002060"/>
                </a:solidFill>
              </a:rPr>
              <a:t>Mesure de Distance et Surveillance de Température</a:t>
            </a:r>
            <a:endParaRPr lang="en-US" sz="2800" b="1" i="1" u="sng" dirty="0">
              <a:solidFill>
                <a:srgbClr val="002060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1043" y="4784614"/>
            <a:ext cx="3540737" cy="942110"/>
          </a:xfrm>
        </p:spPr>
        <p:txBody>
          <a:bodyPr>
            <a:noAutofit/>
          </a:bodyPr>
          <a:lstStyle/>
          <a:p>
            <a:pPr algn="l"/>
            <a:r>
              <a:rPr lang="fr-FR" b="1" u="sng" dirty="0" err="1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Realisé</a:t>
            </a:r>
            <a:r>
              <a:rPr lang="fr-FR" b="1" u="sng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par: </a:t>
            </a:r>
          </a:p>
          <a:p>
            <a:pPr algn="l"/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Oussama Mohamed Teyib</a:t>
            </a:r>
          </a:p>
          <a:p>
            <a:pPr algn="l"/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El Bechir 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Sidi </a:t>
            </a:r>
            <a:r>
              <a:rPr lang="fr-FR" b="1" dirty="0" err="1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Sidiya</a:t>
            </a:r>
            <a:endParaRPr lang="fr-FR" b="1" dirty="0" smtClean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pPr algn="l"/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Sékina 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Ethmane S’Id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697" y="757647"/>
            <a:ext cx="6021977" cy="1629858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12799" y="757647"/>
            <a:ext cx="601606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b="1" dirty="0" smtClean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République Islamique de Mauritanie</a:t>
            </a:r>
          </a:p>
          <a:p>
            <a:r>
              <a:rPr lang="fr-FR" sz="2000" b="1" dirty="0" smtClean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Ministre ****</a:t>
            </a:r>
          </a:p>
          <a:p>
            <a:r>
              <a:rPr lang="fr-FR" sz="2000" b="1" dirty="0" smtClean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Institut Supérieur </a:t>
            </a:r>
            <a:r>
              <a:rPr lang="fr-FR" sz="2000" b="1" dirty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de l’enseignement </a:t>
            </a:r>
            <a:r>
              <a:rPr lang="fr-FR" sz="2000" b="1" dirty="0" smtClean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Technologique de Rosso</a:t>
            </a:r>
            <a:endParaRPr lang="fr-FR" sz="2000" b="1" dirty="0">
              <a:solidFill>
                <a:schemeClr val="bg2">
                  <a:lumMod val="1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fr-FR" sz="2000" b="1" dirty="0" smtClean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Département de GEM</a:t>
            </a:r>
            <a:endParaRPr lang="fr-FR" sz="2000" b="1" dirty="0">
              <a:solidFill>
                <a:schemeClr val="bg2">
                  <a:lumMod val="1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fr-FR" sz="2000" b="1" dirty="0" smtClean="0">
                <a:solidFill>
                  <a:schemeClr val="bg2">
                    <a:lumMod val="10000"/>
                  </a:schemeClr>
                </a:solidFill>
                <a:latin typeface="Comic Sans MS" panose="030F0702030302020204" pitchFamily="66" charset="0"/>
              </a:rPr>
              <a:t>Projet S5</a:t>
            </a:r>
            <a:endParaRPr lang="fr-FR" sz="2000" b="1" dirty="0">
              <a:solidFill>
                <a:schemeClr val="bg2">
                  <a:lumMod val="10000"/>
                </a:schemeClr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301" y="481168"/>
            <a:ext cx="2573383" cy="175403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920006" y="4581621"/>
            <a:ext cx="42719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b="1" u="sng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Encadré par:</a:t>
            </a:r>
          </a:p>
          <a:p>
            <a:endParaRPr lang="fr-FR" b="1" dirty="0" smtClean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  <a:p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Dr. Né </a:t>
            </a:r>
            <a:r>
              <a:rPr lang="fr-FR" b="1" dirty="0" err="1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Dah</a:t>
            </a:r>
            <a:r>
              <a:rPr lang="fr-FR" b="1" dirty="0" smtClean="0">
                <a:solidFill>
                  <a:schemeClr val="accent2">
                    <a:lumMod val="50000"/>
                  </a:schemeClr>
                </a:solidFill>
                <a:latin typeface="Comic Sans MS" panose="030F0702030302020204" pitchFamily="66" charset="0"/>
              </a:rPr>
              <a:t> </a:t>
            </a:r>
          </a:p>
          <a:p>
            <a:endParaRPr lang="fr-FR" b="1" dirty="0">
              <a:solidFill>
                <a:schemeClr val="accent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10435771" y="2163989"/>
            <a:ext cx="45719" cy="712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45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354" y="130627"/>
            <a:ext cx="5225144" cy="754743"/>
          </a:xfrm>
        </p:spPr>
        <p:txBody>
          <a:bodyPr/>
          <a:lstStyle/>
          <a:p>
            <a:pPr algn="l"/>
            <a:r>
              <a:rPr lang="fr-FR" sz="28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VII. Thermistor immergé:</a:t>
            </a:r>
            <a:endParaRPr lang="en-US" sz="2800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6354" y="1204686"/>
            <a:ext cx="8991599" cy="5653314"/>
          </a:xfrm>
        </p:spPr>
        <p:txBody>
          <a:bodyPr>
            <a:normAutofit/>
          </a:bodyPr>
          <a:lstStyle/>
          <a:p>
            <a:pPr algn="l"/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03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10" y="470262"/>
            <a:ext cx="7766936" cy="523865"/>
          </a:xfrm>
        </p:spPr>
        <p:txBody>
          <a:bodyPr/>
          <a:lstStyle/>
          <a:p>
            <a:pPr algn="l"/>
            <a:r>
              <a:rPr lang="fr-FR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VII</a:t>
            </a:r>
            <a:r>
              <a:rPr lang="fr-FR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- </a:t>
            </a:r>
            <a:r>
              <a:rPr lang="fr-FR" sz="3200" b="1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Conclusion:</a:t>
            </a:r>
            <a:endParaRPr lang="en-US" sz="3200" b="1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8610" y="1162595"/>
            <a:ext cx="8616647" cy="4860834"/>
          </a:xfrm>
        </p:spPr>
        <p:txBody>
          <a:bodyPr>
            <a:normAutofit/>
          </a:bodyPr>
          <a:lstStyle/>
          <a:p>
            <a:pPr algn="l"/>
            <a:r>
              <a:rPr lang="fr-FR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En co</a:t>
            </a:r>
            <a:r>
              <a:rPr lang="fr-FR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nclusion, ce projet Arduino nous a permis de gagner une précise expérience dans la domaine de l’électronique et la programmation.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Nous avons appris à résoudre des problèmes, à travailler en équipe et à concrétiser nos idées en réalisant un projet concret.</a:t>
            </a:r>
          </a:p>
          <a:p>
            <a:pPr algn="l"/>
            <a:r>
              <a:rPr lang="fr-FR" sz="20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Cette expérience nous a également permis de mieux comprendre les systèmes embarqués et de développer notre créativité.</a:t>
            </a:r>
            <a:endParaRPr lang="en-US" sz="20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1933787" y="5172993"/>
            <a:ext cx="7766936" cy="52386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fr-FR" sz="3200" b="1" dirty="0" smtClean="0">
                <a:solidFill>
                  <a:schemeClr val="tx1"/>
                </a:solidFill>
                <a:latin typeface="Lucida Console" panose="020B0609040504020204" pitchFamily="49" charset="0"/>
              </a:rPr>
              <a:t>Merci pour votre attention.</a:t>
            </a:r>
            <a:endParaRPr lang="en-US" sz="3200" b="1" dirty="0">
              <a:solidFill>
                <a:schemeClr val="tx1"/>
              </a:solidFill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8191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62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382" y="351447"/>
            <a:ext cx="7943966" cy="545636"/>
          </a:xfrm>
        </p:spPr>
        <p:txBody>
          <a:bodyPr/>
          <a:lstStyle/>
          <a:p>
            <a:pPr algn="l"/>
            <a:r>
              <a:rPr lang="fr-FR" sz="28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I- Introduction:</a:t>
            </a:r>
            <a:endParaRPr lang="en-US" sz="2800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3382" y="897083"/>
            <a:ext cx="9136824" cy="1963683"/>
          </a:xfrm>
        </p:spPr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L'</a:t>
            </a:r>
            <a:r>
              <a:rPr lang="fr-FR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Arduino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est une plateforme de prototypage électronique qui permet de créer une grande variété de projets interactifs en combinant du matériel et du logiciel facilement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programmable.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Il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est largement utilisé dans les domaines de l'éducation et de l'ingénierie pour développer des systèmes embarqués, des robots, des capteurs connectés et bien plus encore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7" t="314" r="627" b="11012"/>
          <a:stretch/>
        </p:blipFill>
        <p:spPr>
          <a:xfrm>
            <a:off x="6116929" y="2802756"/>
            <a:ext cx="3511672" cy="3113941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673382" y="3325897"/>
            <a:ext cx="5583727" cy="5181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Arduino a son propre langage de programmation et son propre IDE où les utilisateurs écrivent leur code, lequel est ensuite compilé pour vérifier la syntaxe et traduit en langage machine.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Ce code est téléversé sur la carte via un câble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USB.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Une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fois le code injecté dans la mémoire de la carte, celle-ci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peut fonctionner selon le programme écrit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lang="fr-F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615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9883" y="61183"/>
            <a:ext cx="5565234" cy="536927"/>
          </a:xfrm>
        </p:spPr>
        <p:txBody>
          <a:bodyPr/>
          <a:lstStyle/>
          <a:p>
            <a:pPr algn="l"/>
            <a:r>
              <a:rPr lang="fr-FR" sz="28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II. Les matériels de base:</a:t>
            </a:r>
            <a:endParaRPr lang="en-US" sz="2800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300" y="3267802"/>
            <a:ext cx="2327160" cy="509451"/>
          </a:xfrm>
        </p:spPr>
        <p:txBody>
          <a:bodyPr>
            <a:noAutofit/>
          </a:bodyPr>
          <a:lstStyle/>
          <a:p>
            <a:pPr algn="l"/>
            <a:r>
              <a:rPr lang="fr-FR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Arduino UNO</a:t>
            </a:r>
            <a:endParaRPr lang="en-US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92" y="786176"/>
            <a:ext cx="3115708" cy="23731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192" y="3947715"/>
            <a:ext cx="3115708" cy="2322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2" y="786176"/>
            <a:ext cx="3077996" cy="23731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881" y="3947715"/>
            <a:ext cx="3077997" cy="2322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Subtitle 2"/>
          <p:cNvSpPr txBox="1">
            <a:spLocks/>
          </p:cNvSpPr>
          <p:nvPr/>
        </p:nvSpPr>
        <p:spPr>
          <a:xfrm>
            <a:off x="4707466" y="3267803"/>
            <a:ext cx="2320351" cy="3897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u="sng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Breadboard</a:t>
            </a:r>
            <a:r>
              <a:rPr lang="fr-FR" b="1" u="sng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FR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(plaque d’essai)</a:t>
            </a:r>
            <a:endParaRPr lang="en-US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4438920" y="6369324"/>
            <a:ext cx="2327160" cy="5094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Fils</a:t>
            </a:r>
            <a:endParaRPr lang="en-US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>
          <a:xfrm>
            <a:off x="1028299" y="6369324"/>
            <a:ext cx="2327160" cy="50945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b="1" u="sng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Cable</a:t>
            </a:r>
            <a:r>
              <a:rPr lang="fr-FR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USB</a:t>
            </a:r>
            <a:endParaRPr lang="en-US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8644103" y="6369324"/>
            <a:ext cx="1937614" cy="35420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Ecran LCD</a:t>
            </a:r>
            <a:endParaRPr lang="en-US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13" name="Subtitle 2"/>
          <p:cNvSpPr txBox="1">
            <a:spLocks/>
          </p:cNvSpPr>
          <p:nvPr/>
        </p:nvSpPr>
        <p:spPr>
          <a:xfrm>
            <a:off x="8452734" y="3327628"/>
            <a:ext cx="2320351" cy="3897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fr-FR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Ordinateur</a:t>
            </a:r>
            <a:endParaRPr lang="en-US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11" t="21035" r="19233" b="20536"/>
          <a:stretch/>
        </p:blipFill>
        <p:spPr>
          <a:xfrm>
            <a:off x="8011214" y="3947715"/>
            <a:ext cx="3203392" cy="23227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1214" y="786175"/>
            <a:ext cx="3203392" cy="2373181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15192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1352" y="107193"/>
            <a:ext cx="7766936" cy="656472"/>
          </a:xfrm>
        </p:spPr>
        <p:txBody>
          <a:bodyPr/>
          <a:lstStyle/>
          <a:p>
            <a:pPr algn="l"/>
            <a:r>
              <a:rPr lang="fr-FR" sz="28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III- Présentation de la carte</a:t>
            </a:r>
            <a:endParaRPr lang="en-US" sz="2800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81352" y="901338"/>
            <a:ext cx="6112934" cy="5252720"/>
          </a:xfrm>
        </p:spPr>
        <p:txBody>
          <a:bodyPr>
            <a:noAutofit/>
          </a:bodyPr>
          <a:lstStyle/>
          <a:p>
            <a:pPr algn="l"/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Les principaux composants de l’</a:t>
            </a:r>
            <a:r>
              <a:rPr lang="fr-FR" sz="1600" dirty="0" err="1">
                <a:solidFill>
                  <a:schemeClr val="tx1"/>
                </a:solidFill>
                <a:latin typeface="Comic Sans MS" panose="030F0702030302020204" pitchFamily="66" charset="0"/>
              </a:rPr>
              <a:t>A</a:t>
            </a:r>
            <a:r>
              <a:rPr lang="fr-FR" sz="1600" dirty="0" err="1" smtClean="0">
                <a:solidFill>
                  <a:schemeClr val="tx1"/>
                </a:solidFill>
                <a:latin typeface="Comic Sans MS" panose="030F0702030302020204" pitchFamily="66" charset="0"/>
              </a:rPr>
              <a:t>rduino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sont:</a:t>
            </a:r>
          </a:p>
          <a:p>
            <a:pPr algn="l"/>
            <a:r>
              <a:rPr lang="fr-FR" sz="16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Microcontrôleur</a:t>
            </a: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: Cerveau de l'Arduino, c'est un composant programmable qui a pour objet 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d'exécuter </a:t>
            </a: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le code et de contrôler les 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entrées/sorties.</a:t>
            </a:r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fr-FR" sz="1600" b="1" u="sng" dirty="0">
                <a:solidFill>
                  <a:schemeClr val="tx1"/>
                </a:solidFill>
                <a:latin typeface="Comic Sans MS" panose="030F0702030302020204" pitchFamily="66" charset="0"/>
              </a:rPr>
              <a:t>Broches d'E/S (Entrée/Sortie</a:t>
            </a:r>
            <a:r>
              <a:rPr lang="fr-FR" sz="16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):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Permettent </a:t>
            </a: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la communication avec d'autres composants 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électroniques. </a:t>
            </a:r>
          </a:p>
          <a:p>
            <a:pPr algn="l"/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Ils peuvent être numériques ou analogiques.</a:t>
            </a:r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fr-FR" sz="1600" b="1" u="sng" dirty="0">
                <a:solidFill>
                  <a:schemeClr val="tx1"/>
                </a:solidFill>
                <a:latin typeface="Comic Sans MS" panose="030F0702030302020204" pitchFamily="66" charset="0"/>
              </a:rPr>
              <a:t>Connecteur USB</a:t>
            </a: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: Permet le téléversement du code depuis un ordinateur et la communication série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algn="l"/>
            <a:r>
              <a:rPr lang="fr-FR" sz="1600" b="1" u="sng" dirty="0">
                <a:solidFill>
                  <a:schemeClr val="tx1"/>
                </a:solidFill>
                <a:latin typeface="Comic Sans MS" panose="030F0702030302020204" pitchFamily="66" charset="0"/>
              </a:rPr>
              <a:t>Broches d'alimentation</a:t>
            </a:r>
            <a:r>
              <a:rPr lang="fr-FR" sz="1600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: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Permettent </a:t>
            </a: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de connecter une source d'alimentation externe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fr-FR" sz="1600" b="1" u="sng" dirty="0">
                <a:solidFill>
                  <a:schemeClr val="tx1"/>
                </a:solidFill>
                <a:latin typeface="Comic Sans MS" panose="030F0702030302020204" pitchFamily="66" charset="0"/>
              </a:rPr>
              <a:t>Régulateur de </a:t>
            </a:r>
            <a:r>
              <a:rPr lang="fr-FR" sz="16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tension: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Assure </a:t>
            </a: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une alimentation stable à la carte Arduino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  <a:endParaRPr lang="fr-FR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fr-FR" sz="1600" b="1" u="sng" dirty="0">
                <a:solidFill>
                  <a:schemeClr val="tx1"/>
                </a:solidFill>
                <a:latin typeface="Comic Sans MS" panose="030F0702030302020204" pitchFamily="66" charset="0"/>
              </a:rPr>
              <a:t>Cristal oscillateur</a:t>
            </a:r>
            <a:r>
              <a:rPr lang="fr-FR" sz="16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: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 Fournit </a:t>
            </a: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une horloge précise pour le microcontrôleur.</a:t>
            </a:r>
          </a:p>
          <a:p>
            <a:pPr algn="l"/>
            <a:r>
              <a:rPr lang="fr-FR" sz="1600" b="1" u="sng" dirty="0">
                <a:solidFill>
                  <a:schemeClr val="tx1"/>
                </a:solidFill>
                <a:latin typeface="Comic Sans MS" panose="030F0702030302020204" pitchFamily="66" charset="0"/>
              </a:rPr>
              <a:t>Bouton de réinitialisation</a:t>
            </a: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: Permet de redémarrer le microcontrôleur et réinitialiser le programme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algn="l"/>
            <a:r>
              <a:rPr lang="fr-FR" sz="16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Diodes LED:</a:t>
            </a:r>
            <a:r>
              <a:rPr lang="fr-FR" sz="1600" dirty="0">
                <a:solidFill>
                  <a:schemeClr val="tx1"/>
                </a:solidFill>
                <a:latin typeface="Comic Sans MS" panose="030F0702030302020204" pitchFamily="66" charset="0"/>
              </a:rPr>
              <a:t> </a:t>
            </a:r>
            <a:r>
              <a:rPr lang="fr-FR" sz="1600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Pour indiquer diverses choses.</a:t>
            </a:r>
            <a:endParaRPr lang="fr-FR" sz="1600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endParaRPr lang="fr-FR" sz="16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endParaRPr lang="en-US" sz="16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91" t="15502" b="15862"/>
          <a:stretch/>
        </p:blipFill>
        <p:spPr>
          <a:xfrm>
            <a:off x="6997751" y="1770743"/>
            <a:ext cx="4903338" cy="33237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0927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3772" y="-222068"/>
            <a:ext cx="8215912" cy="954938"/>
          </a:xfrm>
        </p:spPr>
        <p:txBody>
          <a:bodyPr/>
          <a:lstStyle/>
          <a:p>
            <a:pPr algn="l"/>
            <a:r>
              <a:rPr lang="fr-FR" sz="2800" b="1" u="sng" dirty="0" smtClean="0">
                <a:solidFill>
                  <a:schemeClr val="tx2">
                    <a:lumMod val="50000"/>
                  </a:schemeClr>
                </a:solidFill>
                <a:latin typeface="Comic Sans MS" panose="030F0702030302020204" pitchFamily="66" charset="0"/>
              </a:rPr>
              <a:t>IV. Le Langage Arduino:</a:t>
            </a:r>
            <a:endParaRPr lang="en-US" sz="2800" u="sng" dirty="0">
              <a:solidFill>
                <a:schemeClr val="tx2">
                  <a:lumMod val="50000"/>
                </a:schemeClr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6206" y="869354"/>
            <a:ext cx="7766936" cy="2428345"/>
          </a:xfrm>
        </p:spPr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Le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langage Arduino utilise une syntaxe similaire au langage C/C++, mais avec des fonctions et des bibliothèques spécifiques pour interagir avec les broches d'un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microcontrôleur.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7257970" y="3403780"/>
            <a:ext cx="3483428" cy="9549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l"/>
            <a:r>
              <a:rPr lang="fr-FR" sz="1800" b="1" u="sng" dirty="0">
                <a:solidFill>
                  <a:schemeClr val="tx1"/>
                </a:solidFill>
                <a:latin typeface="Comic Sans MS" panose="030F0702030302020204" pitchFamily="66" charset="0"/>
              </a:rPr>
              <a:t>Exemple: </a:t>
            </a:r>
            <a:r>
              <a:rPr lang="fr-FR" sz="1800" dirty="0">
                <a:solidFill>
                  <a:schemeClr val="tx1"/>
                </a:solidFill>
                <a:latin typeface="Comic Sans MS" panose="030F0702030302020204" pitchFamily="66" charset="0"/>
              </a:rPr>
              <a:t>un programme Arduino qui fait clignoter une LED connectée à la broche 13.</a:t>
            </a:r>
            <a:endParaRPr lang="en-US" sz="18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783772" y="1985554"/>
            <a:ext cx="4023359" cy="438912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1200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93"/>
          <a:stretch/>
        </p:blipFill>
        <p:spPr>
          <a:xfrm>
            <a:off x="783772" y="1985555"/>
            <a:ext cx="6142719" cy="4389122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3810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4735" y="130628"/>
            <a:ext cx="7766936" cy="628367"/>
          </a:xfrm>
        </p:spPr>
        <p:txBody>
          <a:bodyPr/>
          <a:lstStyle/>
          <a:p>
            <a:pPr algn="l"/>
            <a:r>
              <a:rPr lang="fr-FR" sz="28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V. Les écrans LCD;</a:t>
            </a:r>
            <a:endParaRPr lang="en-US" sz="2800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576" y="889622"/>
            <a:ext cx="8492864" cy="5628744"/>
          </a:xfrm>
        </p:spPr>
        <p:txBody>
          <a:bodyPr>
            <a:normAutofit/>
          </a:bodyPr>
          <a:lstStyle/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Les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écrans LCD (Liquid Crystal Display) sont des dispositifs d'affichage largement utilisés dans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les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projets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Arduino.</a:t>
            </a:r>
          </a:p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Ces </a:t>
            </a:r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écrans offrent un moyen pratique et économique d'afficher des informations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textuelles.</a:t>
            </a:r>
          </a:p>
          <a:p>
            <a:pPr algn="l"/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Un convertisseur I2C peut être utiliser pour simplifier le câblage et la communication avec l’écran.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0" b="7289"/>
          <a:stretch/>
        </p:blipFill>
        <p:spPr>
          <a:xfrm>
            <a:off x="814735" y="3342665"/>
            <a:ext cx="5089676" cy="296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8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9421" y="118914"/>
            <a:ext cx="8771950" cy="677920"/>
          </a:xfrm>
        </p:spPr>
        <p:txBody>
          <a:bodyPr>
            <a:noAutofit/>
          </a:bodyPr>
          <a:lstStyle/>
          <a:p>
            <a:pPr lvl="0" algn="l"/>
            <a:r>
              <a:rPr lang="fr-FR" sz="2800" b="1" u="sng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VI. Télémètre à ultrasons:</a:t>
            </a:r>
          </a:p>
          <a:p>
            <a:pPr marL="285750" lvl="0" indent="-285750" algn="l">
              <a:buFont typeface="Wingdings" panose="05000000000000000000" pitchFamily="2" charset="2"/>
              <a:buChar char="q"/>
            </a:pPr>
            <a:endParaRPr lang="en-US" sz="2800" b="1" u="sng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742576" y="889622"/>
            <a:ext cx="8492864" cy="562874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La télémétrie à ultrasons est comme un radar qui utilise des sons que nous ne pouvons pas entendre pour mesurer la distance jusqu'à un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objet.</a:t>
            </a:r>
          </a:p>
          <a:p>
            <a:pPr algn="l"/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Un appareil envoie ces sons, puis les reçoit après qu'ils ont rebondi sur l'objet. En mesurant le temps que cela prend, l'appareil peut dire à quelle distance se trouve l'objet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.</a:t>
            </a:r>
          </a:p>
          <a:p>
            <a:pPr algn="l"/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ctr"/>
            <a:r>
              <a:rPr lang="fr-FR" sz="2000" dirty="0" smtClean="0">
                <a:solidFill>
                  <a:srgbClr val="002060"/>
                </a:solidFill>
                <a:latin typeface="Californian FB" panose="0207040306080B030204" pitchFamily="18" charset="0"/>
              </a:rPr>
              <a:t>Distance = le temps * la vitesse du son </a:t>
            </a:r>
          </a:p>
          <a:p>
            <a:pPr algn="ctr"/>
            <a:endParaRPr lang="fr-FR" sz="2000" dirty="0">
              <a:solidFill>
                <a:schemeClr val="tx1">
                  <a:lumMod val="65000"/>
                  <a:lumOff val="35000"/>
                </a:schemeClr>
              </a:solidFill>
              <a:latin typeface="Californian FB" panose="0207040306080B030204" pitchFamily="18" charset="0"/>
            </a:endParaRPr>
          </a:p>
          <a:p>
            <a:pPr algn="l"/>
            <a:r>
              <a:rPr lang="fr-FR" dirty="0">
                <a:solidFill>
                  <a:schemeClr val="tx1"/>
                </a:solidFill>
                <a:latin typeface="Comic Sans MS" panose="030F0702030302020204" pitchFamily="66" charset="0"/>
              </a:rPr>
              <a:t>la vitesse du son dans </a:t>
            </a:r>
            <a:r>
              <a:rPr lang="fr-FR" dirty="0" smtClean="0">
                <a:solidFill>
                  <a:schemeClr val="tx1"/>
                </a:solidFill>
                <a:latin typeface="Comic Sans MS" panose="030F0702030302020204" pitchFamily="66" charset="0"/>
              </a:rPr>
              <a:t>l’air à température ambiante est d’environ 343 m/s.</a:t>
            </a:r>
          </a:p>
          <a:p>
            <a:pPr algn="l"/>
            <a:endParaRPr lang="fr-FR" sz="2000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003" y="4193177"/>
            <a:ext cx="6229894" cy="241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0809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3295" y="326572"/>
            <a:ext cx="9872134" cy="6165668"/>
          </a:xfrm>
        </p:spPr>
        <p:txBody>
          <a:bodyPr>
            <a:noAutofit/>
          </a:bodyPr>
          <a:lstStyle/>
          <a:p>
            <a:pPr lvl="0" algn="l"/>
            <a:endParaRPr lang="fr-F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 smtClean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lvl="0" algn="l"/>
            <a:endParaRPr lang="fr-FR" dirty="0">
              <a:solidFill>
                <a:schemeClr val="tx1"/>
              </a:solidFill>
              <a:latin typeface="Comic Sans MS" panose="030F0702030302020204" pitchFamily="66" charset="0"/>
            </a:endParaRPr>
          </a:p>
          <a:p>
            <a:pPr algn="l"/>
            <a:endParaRPr lang="fr-FR" dirty="0" smtClean="0">
              <a:solidFill>
                <a:schemeClr val="tx1"/>
              </a:solidFill>
            </a:endParaRPr>
          </a:p>
          <a:p>
            <a:pPr algn="l"/>
            <a:r>
              <a:rPr lang="fr-FR" dirty="0" smtClean="0">
                <a:solidFill>
                  <a:schemeClr val="tx1"/>
                </a:solidFill>
              </a:rPr>
              <a:t>La </a:t>
            </a:r>
            <a:r>
              <a:rPr lang="fr-FR" dirty="0">
                <a:solidFill>
                  <a:schemeClr val="tx1"/>
                </a:solidFill>
              </a:rPr>
              <a:t>carte Arduino mesure la durée pendant laquelle la broche ECHO reste à un signal HIGH. Cette durée correspond au temps écoulé entre l'envoi de l'impulsion ultrasonore et la réception de l'écho</a:t>
            </a:r>
            <a:r>
              <a:rPr lang="fr-FR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  <a:latin typeface="Comic Sans MS" panose="030F0702030302020204" pitchFamily="66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0"/>
          <a:stretch/>
        </p:blipFill>
        <p:spPr>
          <a:xfrm>
            <a:off x="954192" y="444138"/>
            <a:ext cx="6961900" cy="4428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14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1667</TotalTime>
  <Words>624</Words>
  <Application>Microsoft Office PowerPoint</Application>
  <PresentationFormat>Widescreen</PresentationFormat>
  <Paragraphs>74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Arial</vt:lpstr>
      <vt:lpstr>Calibri</vt:lpstr>
      <vt:lpstr>Californian FB</vt:lpstr>
      <vt:lpstr>Comic Sans MS</vt:lpstr>
      <vt:lpstr>Lucida Console</vt:lpstr>
      <vt:lpstr>Trebuchet MS</vt:lpstr>
      <vt:lpstr>Wingdings</vt:lpstr>
      <vt:lpstr>Wingdings 3</vt:lpstr>
      <vt:lpstr>Facet</vt:lpstr>
      <vt:lpstr> Arduino: Mesure de Distance et Surveillance de Température</vt:lpstr>
      <vt:lpstr>PowerPoint Presentation</vt:lpstr>
      <vt:lpstr>I- Introduction:</vt:lpstr>
      <vt:lpstr>II. Les matériels de base:</vt:lpstr>
      <vt:lpstr>III- Présentation de la carte</vt:lpstr>
      <vt:lpstr>IV. Le Langage Arduino:</vt:lpstr>
      <vt:lpstr>V. Les écrans LCD;</vt:lpstr>
      <vt:lpstr>PowerPoint Presentation</vt:lpstr>
      <vt:lpstr>PowerPoint Presentation</vt:lpstr>
      <vt:lpstr>VII. Thermistor immergé:</vt:lpstr>
      <vt:lpstr>VII- Conclusion: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Rapport du stage</dc:title>
  <dc:creator>n</dc:creator>
  <cp:lastModifiedBy>n</cp:lastModifiedBy>
  <cp:revision>115</cp:revision>
  <dcterms:created xsi:type="dcterms:W3CDTF">2023-06-09T15:40:39Z</dcterms:created>
  <dcterms:modified xsi:type="dcterms:W3CDTF">2024-02-09T17:43:05Z</dcterms:modified>
</cp:coreProperties>
</file>