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8"/>
  </p:notesMasterIdLst>
  <p:handoutMasterIdLst>
    <p:handoutMasterId r:id="rId19"/>
  </p:handoutMasterIdLst>
  <p:sldIdLst>
    <p:sldId id="256" r:id="rId3"/>
    <p:sldId id="257" r:id="rId4"/>
    <p:sldId id="259" r:id="rId5"/>
    <p:sldId id="260" r:id="rId6"/>
    <p:sldId id="271"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75806"/>
    <a:srgbClr val="1B00FE"/>
    <a:srgbClr val="65482B"/>
    <a:srgbClr val="00499F"/>
    <a:srgbClr val="0CC1E0"/>
    <a:srgbClr val="FFFFFF"/>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autoAdjust="0"/>
  </p:normalViewPr>
  <p:slideViewPr>
    <p:cSldViewPr>
      <p:cViewPr varScale="1">
        <p:scale>
          <a:sx n="73" d="100"/>
          <a:sy n="73" d="100"/>
        </p:scale>
        <p:origin x="12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E9817C0B-18D5-4482-B3CE-EADB908B4015}"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364163" y="5661025"/>
            <a:ext cx="3167062" cy="814388"/>
          </a:xfrm>
          <a:effectLst>
            <a:outerShdw dist="17961" dir="2700000" algn="ctr" rotWithShape="0">
              <a:schemeClr val="bg2"/>
            </a:outerShdw>
          </a:effectLst>
        </p:spPr>
        <p:txBody>
          <a:bodyPr/>
          <a:lstStyle>
            <a:lvl1pPr>
              <a:defRPr b="1">
                <a:solidFill>
                  <a:srgbClr val="000000"/>
                </a:solidFill>
              </a:defRPr>
            </a:lvl1pPr>
          </a:lstStyle>
          <a:p>
            <a:r>
              <a:rPr lang="ru-RU"/>
              <a:t>Click to edit Master title style</a:t>
            </a:r>
          </a:p>
        </p:txBody>
      </p:sp>
      <p:sp>
        <p:nvSpPr>
          <p:cNvPr id="5123" name="Rectangle 3"/>
          <p:cNvSpPr>
            <a:spLocks noGrp="1" noChangeArrowheads="1"/>
          </p:cNvSpPr>
          <p:nvPr>
            <p:ph type="subTitle" idx="1"/>
          </p:nvPr>
        </p:nvSpPr>
        <p:spPr>
          <a:xfrm>
            <a:off x="755650" y="5949950"/>
            <a:ext cx="3311525" cy="696913"/>
          </a:xfrm>
          <a:effectLst>
            <a:outerShdw dist="17961" dir="2700000" algn="ctr" rotWithShape="0">
              <a:schemeClr val="bg2"/>
            </a:outerShdw>
          </a:effectLst>
        </p:spPr>
        <p:txBody>
          <a:bodyPr/>
          <a:lstStyle>
            <a:lvl1pPr marL="0" indent="0">
              <a:buFontTx/>
              <a:buNone/>
              <a:defRPr sz="2000">
                <a:solidFill>
                  <a:schemeClr val="tx2"/>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300788" y="1916113"/>
            <a:ext cx="1800225" cy="46069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900113" y="1916113"/>
            <a:ext cx="5248275" cy="46069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A42D457-36D1-4EF2-A41D-EA508205C3DE}" type="slidenum">
              <a:rPr lang="ru-RU"/>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64A61AC-AED5-48C7-AF41-BC3D75F15E27}" type="slidenum">
              <a:rPr lang="ru-RU"/>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DCE1279B-7A65-44F7-AD83-B2BD4AB28898}" type="slidenum">
              <a:rPr lang="ru-RU"/>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EBFF2346-96DE-435D-A00A-8B967A1DB3D7}" type="slidenum">
              <a:rPr lang="ru-RU"/>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AC8D0C80-C939-4387-9FA5-33F21A5E6A09}" type="slidenum">
              <a:rPr lang="ru-RU"/>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CC046450-77C4-40D5-A82C-ACF39F12E681}" type="slidenum">
              <a:rPr lang="ru-RU"/>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640321F8-A1FB-490F-BE0C-2F78DAF3B805}" type="slidenum">
              <a:rPr lang="ru-RU"/>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568DB353-CAD2-4DCB-BD99-62E41AB454CA}"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1D6A11A9-8CFE-4464-9195-0CECAABA8BAD}" type="slidenum">
              <a:rPr lang="ru-RU"/>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FE8DA107-954A-4D5F-9425-8F2A7E97F12D}" type="slidenum">
              <a:rPr lang="ru-RU"/>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48594E8-6E78-4DC9-81AF-70D669F66DDF}"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900113" y="2852738"/>
            <a:ext cx="3524250" cy="367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576763" y="2852738"/>
            <a:ext cx="3524250" cy="367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00113" y="1916113"/>
            <a:ext cx="6264275"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27" name="Rectangle 3"/>
          <p:cNvSpPr>
            <a:spLocks noGrp="1" noChangeArrowheads="1"/>
          </p:cNvSpPr>
          <p:nvPr>
            <p:ph type="body" idx="1"/>
          </p:nvPr>
        </p:nvSpPr>
        <p:spPr bwMode="auto">
          <a:xfrm>
            <a:off x="900113" y="2852738"/>
            <a:ext cx="7200900" cy="3670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DIN Engschrift Std" pitchFamily="50" charset="0"/>
        </a:defRPr>
      </a:lvl2pPr>
      <a:lvl3pPr algn="l" rtl="0" fontAlgn="base">
        <a:spcBef>
          <a:spcPct val="0"/>
        </a:spcBef>
        <a:spcAft>
          <a:spcPct val="0"/>
        </a:spcAft>
        <a:defRPr sz="3200">
          <a:solidFill>
            <a:schemeClr val="tx2"/>
          </a:solidFill>
          <a:latin typeface="DIN Engschrift Std" pitchFamily="50" charset="0"/>
        </a:defRPr>
      </a:lvl3pPr>
      <a:lvl4pPr algn="l" rtl="0" fontAlgn="base">
        <a:spcBef>
          <a:spcPct val="0"/>
        </a:spcBef>
        <a:spcAft>
          <a:spcPct val="0"/>
        </a:spcAft>
        <a:defRPr sz="3200">
          <a:solidFill>
            <a:schemeClr val="tx2"/>
          </a:solidFill>
          <a:latin typeface="DIN Engschrift Std" pitchFamily="50" charset="0"/>
        </a:defRPr>
      </a:lvl4pPr>
      <a:lvl5pPr algn="l" rtl="0" fontAlgn="base">
        <a:spcBef>
          <a:spcPct val="0"/>
        </a:spcBef>
        <a:spcAft>
          <a:spcPct val="0"/>
        </a:spcAft>
        <a:defRPr sz="3200">
          <a:solidFill>
            <a:schemeClr val="tx2"/>
          </a:solidFill>
          <a:latin typeface="DIN Engschrift Std" pitchFamily="50" charset="0"/>
        </a:defRPr>
      </a:lvl5pPr>
      <a:lvl6pPr marL="457200" algn="l" rtl="0" fontAlgn="base">
        <a:spcBef>
          <a:spcPct val="0"/>
        </a:spcBef>
        <a:spcAft>
          <a:spcPct val="0"/>
        </a:spcAft>
        <a:defRPr sz="3200">
          <a:solidFill>
            <a:schemeClr val="tx2"/>
          </a:solidFill>
          <a:latin typeface="DIN Engschrift Std" pitchFamily="50" charset="0"/>
        </a:defRPr>
      </a:lvl6pPr>
      <a:lvl7pPr marL="914400" algn="l" rtl="0" fontAlgn="base">
        <a:spcBef>
          <a:spcPct val="0"/>
        </a:spcBef>
        <a:spcAft>
          <a:spcPct val="0"/>
        </a:spcAft>
        <a:defRPr sz="3200">
          <a:solidFill>
            <a:schemeClr val="tx2"/>
          </a:solidFill>
          <a:latin typeface="DIN Engschrift Std" pitchFamily="50" charset="0"/>
        </a:defRPr>
      </a:lvl7pPr>
      <a:lvl8pPr marL="1371600" algn="l" rtl="0" fontAlgn="base">
        <a:spcBef>
          <a:spcPct val="0"/>
        </a:spcBef>
        <a:spcAft>
          <a:spcPct val="0"/>
        </a:spcAft>
        <a:defRPr sz="3200">
          <a:solidFill>
            <a:schemeClr val="tx2"/>
          </a:solidFill>
          <a:latin typeface="DIN Engschrift Std" pitchFamily="50" charset="0"/>
        </a:defRPr>
      </a:lvl8pPr>
      <a:lvl9pPr marL="1828800" algn="l" rtl="0" fontAlgn="base">
        <a:spcBef>
          <a:spcPct val="0"/>
        </a:spcBef>
        <a:spcAft>
          <a:spcPct val="0"/>
        </a:spcAft>
        <a:defRPr sz="3200">
          <a:solidFill>
            <a:schemeClr val="tx2"/>
          </a:solidFill>
          <a:latin typeface="DIN Engschrift Std" pitchFamily="50" charset="0"/>
        </a:defRPr>
      </a:lvl9pPr>
    </p:titleStyle>
    <p:bodyStyle>
      <a:lvl1pPr marL="342900" indent="-342900" algn="l" rtl="0" fontAlgn="base">
        <a:spcBef>
          <a:spcPct val="20000"/>
        </a:spcBef>
        <a:spcAft>
          <a:spcPct val="0"/>
        </a:spcAft>
        <a:buChar char="•"/>
        <a:defRPr sz="2800">
          <a:solidFill>
            <a:srgbClr val="666666"/>
          </a:solidFill>
          <a:latin typeface="+mn-lt"/>
          <a:ea typeface="+mn-ea"/>
          <a:cs typeface="+mn-cs"/>
        </a:defRPr>
      </a:lvl1pPr>
      <a:lvl2pPr marL="742950" indent="-285750" algn="l" rtl="0" fontAlgn="base">
        <a:spcBef>
          <a:spcPct val="20000"/>
        </a:spcBef>
        <a:spcAft>
          <a:spcPct val="0"/>
        </a:spcAft>
        <a:buChar char="–"/>
        <a:defRPr sz="2400">
          <a:solidFill>
            <a:srgbClr val="666666"/>
          </a:solidFill>
          <a:latin typeface="+mn-lt"/>
        </a:defRPr>
      </a:lvl2pPr>
      <a:lvl3pPr marL="1143000" indent="-228600" algn="l" rtl="0" fontAlgn="base">
        <a:spcBef>
          <a:spcPct val="20000"/>
        </a:spcBef>
        <a:spcAft>
          <a:spcPct val="0"/>
        </a:spcAft>
        <a:buChar char="•"/>
        <a:defRPr sz="24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07188"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0E532710-16DE-44F2-9927-66BC64752FEF}"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4400">
          <a:solidFill>
            <a:srgbClr val="666666"/>
          </a:solidFill>
          <a:latin typeface="+mj-lt"/>
          <a:ea typeface="+mj-ea"/>
          <a:cs typeface="+mj-cs"/>
        </a:defRPr>
      </a:lvl1pPr>
      <a:lvl2pPr algn="l" rtl="0" fontAlgn="base">
        <a:spcBef>
          <a:spcPct val="0"/>
        </a:spcBef>
        <a:spcAft>
          <a:spcPct val="0"/>
        </a:spcAft>
        <a:defRPr sz="4400">
          <a:solidFill>
            <a:srgbClr val="666666"/>
          </a:solidFill>
          <a:latin typeface="DIN Engschrift Std" pitchFamily="50" charset="0"/>
        </a:defRPr>
      </a:lvl2pPr>
      <a:lvl3pPr algn="l" rtl="0" fontAlgn="base">
        <a:spcBef>
          <a:spcPct val="0"/>
        </a:spcBef>
        <a:spcAft>
          <a:spcPct val="0"/>
        </a:spcAft>
        <a:defRPr sz="4400">
          <a:solidFill>
            <a:srgbClr val="666666"/>
          </a:solidFill>
          <a:latin typeface="DIN Engschrift Std" pitchFamily="50" charset="0"/>
        </a:defRPr>
      </a:lvl3pPr>
      <a:lvl4pPr algn="l" rtl="0" fontAlgn="base">
        <a:spcBef>
          <a:spcPct val="0"/>
        </a:spcBef>
        <a:spcAft>
          <a:spcPct val="0"/>
        </a:spcAft>
        <a:defRPr sz="4400">
          <a:solidFill>
            <a:srgbClr val="666666"/>
          </a:solidFill>
          <a:latin typeface="DIN Engschrift Std" pitchFamily="50" charset="0"/>
        </a:defRPr>
      </a:lvl4pPr>
      <a:lvl5pPr algn="l" rtl="0" fontAlgn="base">
        <a:spcBef>
          <a:spcPct val="0"/>
        </a:spcBef>
        <a:spcAft>
          <a:spcPct val="0"/>
        </a:spcAft>
        <a:defRPr sz="4400">
          <a:solidFill>
            <a:srgbClr val="666666"/>
          </a:solidFill>
          <a:latin typeface="DIN Engschrift Std" pitchFamily="50" charset="0"/>
        </a:defRPr>
      </a:lvl5pPr>
      <a:lvl6pPr marL="457200" algn="l" rtl="0" fontAlgn="base">
        <a:spcBef>
          <a:spcPct val="0"/>
        </a:spcBef>
        <a:spcAft>
          <a:spcPct val="0"/>
        </a:spcAft>
        <a:defRPr sz="4400">
          <a:solidFill>
            <a:srgbClr val="666666"/>
          </a:solidFill>
          <a:latin typeface="DIN Engschrift Std" pitchFamily="50" charset="0"/>
        </a:defRPr>
      </a:lvl6pPr>
      <a:lvl7pPr marL="914400" algn="l" rtl="0" fontAlgn="base">
        <a:spcBef>
          <a:spcPct val="0"/>
        </a:spcBef>
        <a:spcAft>
          <a:spcPct val="0"/>
        </a:spcAft>
        <a:defRPr sz="4400">
          <a:solidFill>
            <a:srgbClr val="666666"/>
          </a:solidFill>
          <a:latin typeface="DIN Engschrift Std" pitchFamily="50" charset="0"/>
        </a:defRPr>
      </a:lvl7pPr>
      <a:lvl8pPr marL="1371600" algn="l" rtl="0" fontAlgn="base">
        <a:spcBef>
          <a:spcPct val="0"/>
        </a:spcBef>
        <a:spcAft>
          <a:spcPct val="0"/>
        </a:spcAft>
        <a:defRPr sz="4400">
          <a:solidFill>
            <a:srgbClr val="666666"/>
          </a:solidFill>
          <a:latin typeface="DIN Engschrift Std" pitchFamily="50" charset="0"/>
        </a:defRPr>
      </a:lvl8pPr>
      <a:lvl9pPr marL="1828800" algn="l" rtl="0" fontAlgn="base">
        <a:spcBef>
          <a:spcPct val="0"/>
        </a:spcBef>
        <a:spcAft>
          <a:spcPct val="0"/>
        </a:spcAft>
        <a:defRPr sz="4400">
          <a:solidFill>
            <a:srgbClr val="666666"/>
          </a:solidFill>
          <a:latin typeface="DIN Engschrift Std" pitchFamily="50" charset="0"/>
        </a:defRPr>
      </a:lvl9pPr>
    </p:titleStyle>
    <p:bodyStyle>
      <a:lvl1pPr marL="342900" indent="-342900" algn="l" rtl="0" fontAlgn="base">
        <a:spcBef>
          <a:spcPct val="20000"/>
        </a:spcBef>
        <a:spcAft>
          <a:spcPct val="0"/>
        </a:spcAft>
        <a:buChar char="•"/>
        <a:defRPr sz="3200">
          <a:solidFill>
            <a:srgbClr val="666666"/>
          </a:solidFill>
          <a:latin typeface="+mn-lt"/>
          <a:ea typeface="+mn-ea"/>
          <a:cs typeface="+mn-cs"/>
        </a:defRPr>
      </a:lvl1pPr>
      <a:lvl2pPr marL="742950" indent="-285750" algn="l" rtl="0" fontAlgn="base">
        <a:spcBef>
          <a:spcPct val="20000"/>
        </a:spcBef>
        <a:spcAft>
          <a:spcPct val="0"/>
        </a:spcAft>
        <a:buChar char="–"/>
        <a:defRPr sz="2800">
          <a:solidFill>
            <a:srgbClr val="666666"/>
          </a:solidFill>
          <a:latin typeface="+mn-lt"/>
        </a:defRPr>
      </a:lvl2pPr>
      <a:lvl3pPr marL="1143000" indent="-228600" algn="l" rtl="0" fontAlgn="base">
        <a:spcBef>
          <a:spcPct val="20000"/>
        </a:spcBef>
        <a:spcAft>
          <a:spcPct val="0"/>
        </a:spcAft>
        <a:buChar char="•"/>
        <a:defRPr sz="24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rot="21254336">
            <a:off x="440792" y="5515409"/>
            <a:ext cx="7200800" cy="1264025"/>
          </a:xfrm>
        </p:spPr>
        <p:txBody>
          <a:bodyPr/>
          <a:lstStyle/>
          <a:p>
            <a:pPr algn="ctr"/>
            <a:r>
              <a:rPr lang="en-US" sz="4000" b="0" dirty="0" smtClean="0"/>
              <a:t>Metro UI CSS</a:t>
            </a:r>
            <a:br>
              <a:rPr lang="en-US" sz="4000" b="0" dirty="0" smtClean="0"/>
            </a:br>
            <a:r>
              <a:rPr lang="en-US" sz="4000" b="0" dirty="0" err="1" smtClean="0"/>
              <a:t>Covid</a:t>
            </a:r>
            <a:r>
              <a:rPr lang="en-US" sz="4000" b="0" dirty="0" smtClean="0"/>
              <a:t> 19 web page</a:t>
            </a:r>
            <a:endParaRPr lang="en-US" sz="4000" b="0" dirty="0"/>
          </a:p>
        </p:txBody>
      </p:sp>
      <p:pic>
        <p:nvPicPr>
          <p:cNvPr id="6" name="Picture 5" descr="C:\Users\zarro\AppData\Local\Microsoft\Windows\INetCache\Content.Word\OIP.jpg"/>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1218"/>
            <a:ext cx="2664296" cy="771525"/>
          </a:xfrm>
          <a:prstGeom prst="rect">
            <a:avLst/>
          </a:prstGeom>
          <a:noFill/>
          <a:ln>
            <a:noFill/>
          </a:ln>
        </p:spPr>
      </p:pic>
      <p:pic>
        <p:nvPicPr>
          <p:cNvPr id="7" name="Picture 6" descr="R68853eeb2c535b09a01d60bf9a36c13c"/>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4088" y="261218"/>
            <a:ext cx="3060339" cy="914400"/>
          </a:xfrm>
          <a:prstGeom prst="rect">
            <a:avLst/>
          </a:prstGeom>
          <a:noFill/>
          <a:ln>
            <a:noFill/>
          </a:ln>
        </p:spPr>
      </p:pic>
      <p:sp>
        <p:nvSpPr>
          <p:cNvPr id="2" name="TextBox 1"/>
          <p:cNvSpPr txBox="1"/>
          <p:nvPr/>
        </p:nvSpPr>
        <p:spPr>
          <a:xfrm>
            <a:off x="7092280" y="5445224"/>
            <a:ext cx="3384376" cy="923330"/>
          </a:xfrm>
          <a:prstGeom prst="rect">
            <a:avLst/>
          </a:prstGeom>
          <a:noFill/>
        </p:spPr>
        <p:txBody>
          <a:bodyPr wrap="square" rtlCol="0">
            <a:spAutoFit/>
          </a:bodyPr>
          <a:lstStyle/>
          <a:p>
            <a:r>
              <a:rPr lang="fr-FR" dirty="0" smtClean="0">
                <a:solidFill>
                  <a:srgbClr val="FF0000"/>
                </a:solidFill>
              </a:rPr>
              <a:t>Réalisé par:</a:t>
            </a:r>
          </a:p>
          <a:p>
            <a:r>
              <a:rPr lang="fr-FR" u="sng" dirty="0" smtClean="0">
                <a:solidFill>
                  <a:schemeClr val="tx2">
                    <a:lumMod val="95000"/>
                    <a:lumOff val="5000"/>
                  </a:schemeClr>
                </a:solidFill>
                <a:latin typeface="Times New Roman" panose="02020603050405020304" pitchFamily="18" charset="0"/>
                <a:cs typeface="Times New Roman" panose="02020603050405020304" pitchFamily="18" charset="0"/>
              </a:rPr>
              <a:t>Zarrok Ousama</a:t>
            </a:r>
          </a:p>
          <a:p>
            <a:endParaRPr lang="fr-FR" u="sng" dirty="0">
              <a:solidFill>
                <a:schemeClr val="tx2">
                  <a:lumMod val="95000"/>
                  <a:lumOff val="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259632" y="1465674"/>
            <a:ext cx="6120680" cy="1938992"/>
          </a:xfrm>
          <a:prstGeom prst="rect">
            <a:avLst/>
          </a:prstGeom>
          <a:noFill/>
        </p:spPr>
        <p:txBody>
          <a:bodyPr wrap="square" rtlCol="0">
            <a:spAutoFit/>
          </a:bodyPr>
          <a:lstStyle/>
          <a:p>
            <a:pPr algn="ctr"/>
            <a:r>
              <a:rPr lang="fr-FR" sz="4000" u="sng" dirty="0" smtClean="0">
                <a:solidFill>
                  <a:srgbClr val="C00000"/>
                </a:solidFill>
              </a:rPr>
              <a:t>Master Iddlo</a:t>
            </a:r>
          </a:p>
          <a:p>
            <a:pPr algn="ctr"/>
            <a:endParaRPr lang="fr-FR" sz="4000" u="sng" dirty="0">
              <a:solidFill>
                <a:srgbClr val="C00000"/>
              </a:solidFill>
            </a:endParaRPr>
          </a:p>
          <a:p>
            <a:pPr algn="ctr"/>
            <a:r>
              <a:rPr lang="fr-FR" sz="4000" u="sng" dirty="0" smtClean="0">
                <a:solidFill>
                  <a:srgbClr val="C00000"/>
                </a:solidFill>
              </a:rPr>
              <a:t> </a:t>
            </a:r>
            <a:endParaRPr lang="fr-FR" sz="4000" u="sng"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solidFill>
                  <a:schemeClr val="accent6">
                    <a:lumMod val="50000"/>
                  </a:schemeClr>
                </a:solidFill>
              </a:rPr>
              <a:t>Doctype </a:t>
            </a:r>
            <a:r>
              <a:rPr lang="fr-FR" dirty="0" smtClean="0">
                <a:solidFill>
                  <a:schemeClr val="accent6">
                    <a:lumMod val="50000"/>
                  </a:schemeClr>
                </a:solidFill>
              </a:rPr>
              <a:t>HTML5</a:t>
            </a:r>
            <a:endParaRPr lang="fr-FR" dirty="0">
              <a:solidFill>
                <a:schemeClr val="accent6">
                  <a:lumMod val="50000"/>
                </a:schemeClr>
              </a:solidFill>
            </a:endParaRPr>
          </a:p>
        </p:txBody>
      </p:sp>
      <p:sp>
        <p:nvSpPr>
          <p:cNvPr id="3" name="Content Placeholder 2"/>
          <p:cNvSpPr>
            <a:spLocks noGrp="1"/>
          </p:cNvSpPr>
          <p:nvPr>
            <p:ph idx="1"/>
          </p:nvPr>
        </p:nvSpPr>
        <p:spPr>
          <a:xfrm>
            <a:off x="1908175" y="1600200"/>
            <a:ext cx="7235825" cy="4525963"/>
          </a:xfrm>
        </p:spPr>
        <p:txBody>
          <a:bodyPr/>
          <a:lstStyle/>
          <a:p>
            <a:r>
              <a:rPr lang="fr-FR" dirty="0">
                <a:solidFill>
                  <a:schemeClr val="tx1"/>
                </a:solidFill>
                <a:latin typeface="Times New Roman" panose="02020603050405020304" pitchFamily="18" charset="0"/>
                <a:cs typeface="Times New Roman" panose="02020603050405020304" pitchFamily="18" charset="0"/>
              </a:rPr>
              <a:t>Metro 4 nécessite l’utilisation du HTML5 </a:t>
            </a:r>
            <a:r>
              <a:rPr lang="fr-FR" dirty="0" err="1">
                <a:solidFill>
                  <a:schemeClr val="tx1"/>
                </a:solidFill>
                <a:latin typeface="Times New Roman" panose="02020603050405020304" pitchFamily="18" charset="0"/>
                <a:cs typeface="Times New Roman" panose="02020603050405020304" pitchFamily="18" charset="0"/>
              </a:rPr>
              <a:t>Doctype</a:t>
            </a:r>
            <a:r>
              <a:rPr lang="fr-FR" dirty="0" smtClean="0">
                <a:solidFill>
                  <a:schemeClr val="tx1"/>
                </a:solidFill>
                <a:latin typeface="Times New Roman" panose="02020603050405020304" pitchFamily="18" charset="0"/>
                <a:cs typeface="Times New Roman" panose="02020603050405020304" pitchFamily="18" charset="0"/>
              </a:rPr>
              <a:t>.</a:t>
            </a:r>
          </a:p>
          <a:p>
            <a:r>
              <a:rPr lang="fr-FR" dirty="0">
                <a:solidFill>
                  <a:srgbClr val="C75806"/>
                </a:solidFill>
                <a:latin typeface="Times New Roman" panose="02020603050405020304" pitchFamily="18" charset="0"/>
                <a:cs typeface="Times New Roman" panose="02020603050405020304" pitchFamily="18" charset="0"/>
              </a:rPr>
              <a:t>&lt;!DOCTYPE html&gt; &lt;</a:t>
            </a:r>
            <a:r>
              <a:rPr lang="fr-FR" dirty="0" smtClean="0">
                <a:solidFill>
                  <a:srgbClr val="C75806"/>
                </a:solidFill>
                <a:latin typeface="Times New Roman" panose="02020603050405020304" pitchFamily="18" charset="0"/>
                <a:cs typeface="Times New Roman" panose="02020603050405020304" pitchFamily="18" charset="0"/>
              </a:rPr>
              <a:t>html </a:t>
            </a:r>
            <a:r>
              <a:rPr lang="fr-FR" dirty="0" err="1" smtClean="0">
                <a:solidFill>
                  <a:srgbClr val="C75806"/>
                </a:solidFill>
                <a:latin typeface="Times New Roman" panose="02020603050405020304" pitchFamily="18" charset="0"/>
                <a:cs typeface="Times New Roman" panose="02020603050405020304" pitchFamily="18" charset="0"/>
              </a:rPr>
              <a:t>lang</a:t>
            </a:r>
            <a:r>
              <a:rPr lang="fr-FR" dirty="0">
                <a:solidFill>
                  <a:srgbClr val="C75806"/>
                </a:solidFill>
                <a:latin typeface="Times New Roman" panose="02020603050405020304" pitchFamily="18" charset="0"/>
                <a:cs typeface="Times New Roman" panose="02020603050405020304" pitchFamily="18" charset="0"/>
              </a:rPr>
              <a:t>="en"&gt; ... &lt;/html&gt;</a:t>
            </a:r>
          </a:p>
        </p:txBody>
      </p:sp>
    </p:spTree>
    <p:extLst>
      <p:ext uri="{BB962C8B-B14F-4D97-AF65-F5344CB8AC3E}">
        <p14:creationId xmlns:p14="http://schemas.microsoft.com/office/powerpoint/2010/main" val="3580540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solidFill>
                  <a:schemeClr val="accent6">
                    <a:lumMod val="50000"/>
                  </a:schemeClr>
                </a:solidFill>
              </a:rPr>
              <a:t>Balise </a:t>
            </a:r>
            <a:r>
              <a:rPr lang="fr-FR" dirty="0" err="1">
                <a:solidFill>
                  <a:schemeClr val="accent6">
                    <a:lumMod val="50000"/>
                  </a:schemeClr>
                </a:solidFill>
              </a:rPr>
              <a:t>meta</a:t>
            </a:r>
            <a:r>
              <a:rPr lang="fr-FR" dirty="0">
                <a:solidFill>
                  <a:schemeClr val="accent6">
                    <a:lumMod val="50000"/>
                  </a:schemeClr>
                </a:solidFill>
              </a:rPr>
              <a:t> </a:t>
            </a:r>
            <a:r>
              <a:rPr lang="fr-FR" dirty="0" smtClean="0">
                <a:solidFill>
                  <a:schemeClr val="accent6">
                    <a:lumMod val="50000"/>
                  </a:schemeClr>
                </a:solidFill>
              </a:rPr>
              <a:t>réactive</a:t>
            </a:r>
            <a:endParaRPr lang="fr-FR" dirty="0">
              <a:solidFill>
                <a:schemeClr val="accent6">
                  <a:lumMod val="50000"/>
                </a:schemeClr>
              </a:solidFill>
            </a:endParaRPr>
          </a:p>
        </p:txBody>
      </p:sp>
      <p:sp>
        <p:nvSpPr>
          <p:cNvPr id="3" name="Content Placeholder 2"/>
          <p:cNvSpPr>
            <a:spLocks noGrp="1"/>
          </p:cNvSpPr>
          <p:nvPr>
            <p:ph idx="1"/>
          </p:nvPr>
        </p:nvSpPr>
        <p:spPr/>
        <p:txBody>
          <a:bodyPr/>
          <a:lstStyle/>
          <a:p>
            <a:r>
              <a:rPr lang="fr-FR" sz="2800" dirty="0">
                <a:solidFill>
                  <a:schemeClr val="tx1"/>
                </a:solidFill>
                <a:latin typeface="Times New Roman" panose="02020603050405020304" pitchFamily="18" charset="0"/>
                <a:cs typeface="Times New Roman" panose="02020603050405020304" pitchFamily="18" charset="0"/>
              </a:rPr>
              <a:t>Metro 4 est développé mobile d’abord, une stratégie dans laquelle nous optimisons le code pour les appareils mobiles d’abord, puis l’échelle des composants si nécessaire à l’aide de requêtes </a:t>
            </a:r>
            <a:r>
              <a:rPr lang="fr-FR" sz="2800" dirty="0" err="1">
                <a:solidFill>
                  <a:schemeClr val="tx1"/>
                </a:solidFill>
                <a:latin typeface="Times New Roman" panose="02020603050405020304" pitchFamily="18" charset="0"/>
                <a:cs typeface="Times New Roman" panose="02020603050405020304" pitchFamily="18" charset="0"/>
              </a:rPr>
              <a:t>multimédiaS</a:t>
            </a:r>
            <a:r>
              <a:rPr lang="fr-FR" sz="2800" dirty="0">
                <a:solidFill>
                  <a:schemeClr val="tx1"/>
                </a:solidFill>
                <a:latin typeface="Times New Roman" panose="02020603050405020304" pitchFamily="18" charset="0"/>
                <a:cs typeface="Times New Roman" panose="02020603050405020304" pitchFamily="18" charset="0"/>
              </a:rPr>
              <a:t> CSS. Pour assurer un rendu et un zoom tactile appropriés pour tous les appareils, ajoutez la balise de </a:t>
            </a:r>
            <a:r>
              <a:rPr lang="fr-FR" sz="2800" dirty="0" err="1">
                <a:solidFill>
                  <a:schemeClr val="tx1"/>
                </a:solidFill>
                <a:latin typeface="Times New Roman" panose="02020603050405020304" pitchFamily="18" charset="0"/>
                <a:cs typeface="Times New Roman" panose="02020603050405020304" pitchFamily="18" charset="0"/>
              </a:rPr>
              <a:t>métaport</a:t>
            </a:r>
            <a:r>
              <a:rPr lang="fr-FR" sz="2800" dirty="0">
                <a:solidFill>
                  <a:schemeClr val="tx1"/>
                </a:solidFill>
                <a:latin typeface="Times New Roman" panose="02020603050405020304" pitchFamily="18" charset="0"/>
                <a:cs typeface="Times New Roman" panose="02020603050405020304" pitchFamily="18" charset="0"/>
              </a:rPr>
              <a:t> de </a:t>
            </a:r>
            <a:r>
              <a:rPr lang="fr-FR" sz="2800" dirty="0" err="1">
                <a:solidFill>
                  <a:schemeClr val="tx1"/>
                </a:solidFill>
                <a:latin typeface="Times New Roman" panose="02020603050405020304" pitchFamily="18" charset="0"/>
                <a:cs typeface="Times New Roman" panose="02020603050405020304" pitchFamily="18" charset="0"/>
              </a:rPr>
              <a:t>viewport</a:t>
            </a:r>
            <a:r>
              <a:rPr lang="fr-FR" sz="2800" dirty="0">
                <a:solidFill>
                  <a:schemeClr val="tx1"/>
                </a:solidFill>
                <a:latin typeface="Times New Roman" panose="02020603050405020304" pitchFamily="18" charset="0"/>
                <a:cs typeface="Times New Roman" panose="02020603050405020304" pitchFamily="18" charset="0"/>
              </a:rPr>
              <a:t> réactive à votre &lt;head&gt;</a:t>
            </a:r>
          </a:p>
        </p:txBody>
      </p:sp>
    </p:spTree>
    <p:extLst>
      <p:ext uri="{BB962C8B-B14F-4D97-AF65-F5344CB8AC3E}">
        <p14:creationId xmlns:p14="http://schemas.microsoft.com/office/powerpoint/2010/main" val="3971437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8175" y="1600200"/>
            <a:ext cx="7056313" cy="4853136"/>
          </a:xfrm>
        </p:spPr>
        <p:txBody>
          <a:bodyPr/>
          <a:lstStyle/>
          <a:p>
            <a:r>
              <a:rPr lang="en-US" sz="3600" dirty="0">
                <a:solidFill>
                  <a:srgbClr val="C75806"/>
                </a:solidFill>
              </a:rPr>
              <a:t>&lt;meta name="viewport" content="width=device-width, initial-scale=1.0, maximum-scale=1.0, user-scalable=no"&gt;</a:t>
            </a:r>
            <a:endParaRPr lang="fr-FR" sz="3600" dirty="0">
              <a:solidFill>
                <a:srgbClr val="C75806"/>
              </a:solidFill>
            </a:endParaRPr>
          </a:p>
        </p:txBody>
      </p:sp>
    </p:spTree>
    <p:extLst>
      <p:ext uri="{BB962C8B-B14F-4D97-AF65-F5344CB8AC3E}">
        <p14:creationId xmlns:p14="http://schemas.microsoft.com/office/powerpoint/2010/main" val="3558545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 Les avantages</a:t>
            </a:r>
            <a:endParaRPr lang="fr-FR" dirty="0"/>
          </a:p>
        </p:txBody>
      </p:sp>
      <p:sp>
        <p:nvSpPr>
          <p:cNvPr id="3" name="Content Placeholder 2"/>
          <p:cNvSpPr>
            <a:spLocks noGrp="1"/>
          </p:cNvSpPr>
          <p:nvPr>
            <p:ph idx="1"/>
          </p:nvPr>
        </p:nvSpPr>
        <p:spPr/>
        <p:txBody>
          <a:bodyPr/>
          <a:lstStyle/>
          <a:p>
            <a:r>
              <a:rPr lang="fr-FR" sz="2800" dirty="0">
                <a:solidFill>
                  <a:srgbClr val="1B00FE"/>
                </a:solidFill>
                <a:latin typeface="Times New Roman" panose="02020603050405020304" pitchFamily="18" charset="0"/>
                <a:cs typeface="Times New Roman" panose="02020603050405020304" pitchFamily="18" charset="0"/>
              </a:rPr>
              <a:t>Styles de </a:t>
            </a:r>
            <a:r>
              <a:rPr lang="fr-FR" sz="2800" dirty="0" smtClean="0">
                <a:solidFill>
                  <a:srgbClr val="1B00FE"/>
                </a:solidFill>
                <a:latin typeface="Times New Roman" panose="02020603050405020304" pitchFamily="18" charset="0"/>
                <a:cs typeface="Times New Roman" panose="02020603050405020304" pitchFamily="18" charset="0"/>
              </a:rPr>
              <a:t>base:</a:t>
            </a:r>
            <a:r>
              <a:rPr lang="fr-FR" sz="2800" dirty="0">
                <a:solidFill>
                  <a:srgbClr val="1B00FE"/>
                </a:solidFill>
                <a:latin typeface="Times New Roman" panose="02020603050405020304" pitchFamily="18" charset="0"/>
                <a:cs typeface="Times New Roman" panose="02020603050405020304" pitchFamily="18" charset="0"/>
              </a:rPr>
              <a:t> </a:t>
            </a:r>
            <a:r>
              <a:rPr lang="fr-FR" sz="2800" dirty="0" smtClean="0">
                <a:solidFill>
                  <a:schemeClr val="tx1">
                    <a:lumMod val="95000"/>
                    <a:lumOff val="5000"/>
                  </a:schemeClr>
                </a:solidFill>
                <a:latin typeface="Times New Roman" panose="02020603050405020304" pitchFamily="18" charset="0"/>
                <a:cs typeface="Times New Roman" panose="02020603050405020304" pitchFamily="18" charset="0"/>
              </a:rPr>
              <a:t>Metro </a:t>
            </a:r>
            <a:r>
              <a:rPr lang="fr-FR" sz="2800" dirty="0">
                <a:solidFill>
                  <a:schemeClr val="tx1">
                    <a:lumMod val="95000"/>
                    <a:lumOff val="5000"/>
                  </a:schemeClr>
                </a:solidFill>
                <a:latin typeface="Times New Roman" panose="02020603050405020304" pitchFamily="18" charset="0"/>
                <a:cs typeface="Times New Roman" panose="02020603050405020304" pitchFamily="18" charset="0"/>
              </a:rPr>
              <a:t>4 comprend différents styles pour changer l’apparence des éléments html</a:t>
            </a:r>
            <a:r>
              <a:rPr lang="fr-FR"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r>
              <a:rPr lang="fr-FR" sz="2800" dirty="0" smtClean="0">
                <a:solidFill>
                  <a:srgbClr val="1B00FE"/>
                </a:solidFill>
                <a:latin typeface="Times New Roman" panose="02020603050405020304" pitchFamily="18" charset="0"/>
                <a:cs typeface="Times New Roman" panose="02020603050405020304" pitchFamily="18" charset="0"/>
              </a:rPr>
              <a:t>Plus de 100 composants </a:t>
            </a:r>
            <a:r>
              <a:rPr lang="fr-FR" sz="2800" dirty="0" smtClean="0">
                <a:solidFill>
                  <a:schemeClr val="tx1">
                    <a:lumMod val="95000"/>
                    <a:lumOff val="5000"/>
                  </a:schemeClr>
                </a:solidFill>
                <a:latin typeface="Times New Roman" panose="02020603050405020304" pitchFamily="18" charset="0"/>
                <a:cs typeface="Times New Roman" panose="02020603050405020304" pitchFamily="18" charset="0"/>
              </a:rPr>
              <a:t>HTML sont à votre disposition pour résoudre presque toutes les tâches.</a:t>
            </a:r>
          </a:p>
          <a:p>
            <a:r>
              <a:rPr lang="fr-FR" sz="2800" dirty="0" smtClean="0">
                <a:solidFill>
                  <a:srgbClr val="1B00FE"/>
                </a:solidFill>
                <a:latin typeface="Times New Roman" panose="02020603050405020304" pitchFamily="18" charset="0"/>
                <a:cs typeface="Times New Roman" panose="02020603050405020304" pitchFamily="18" charset="0"/>
              </a:rPr>
              <a:t>Outils </a:t>
            </a:r>
            <a:r>
              <a:rPr lang="fr-FR" sz="2800" dirty="0">
                <a:solidFill>
                  <a:srgbClr val="1B00FE"/>
                </a:solidFill>
                <a:latin typeface="Times New Roman" panose="02020603050405020304" pitchFamily="18" charset="0"/>
                <a:cs typeface="Times New Roman" panose="02020603050405020304" pitchFamily="18" charset="0"/>
              </a:rPr>
              <a:t>et </a:t>
            </a:r>
            <a:r>
              <a:rPr lang="fr-FR" sz="2800" dirty="0" smtClean="0">
                <a:solidFill>
                  <a:srgbClr val="1B00FE"/>
                </a:solidFill>
                <a:latin typeface="Times New Roman" panose="02020603050405020304" pitchFamily="18" charset="0"/>
                <a:cs typeface="Times New Roman" panose="02020603050405020304" pitchFamily="18" charset="0"/>
              </a:rPr>
              <a:t>routines:</a:t>
            </a:r>
            <a:r>
              <a:rPr lang="fr-FR" sz="2800" dirty="0">
                <a:solidFill>
                  <a:srgbClr val="1B00FE"/>
                </a:solidFill>
                <a:latin typeface="Times New Roman" panose="02020603050405020304" pitchFamily="18" charset="0"/>
                <a:cs typeface="Times New Roman" panose="02020603050405020304" pitchFamily="18" charset="0"/>
              </a:rPr>
              <a:t> </a:t>
            </a:r>
            <a:r>
              <a:rPr lang="fr-FR" sz="2800" dirty="0" smtClean="0">
                <a:solidFill>
                  <a:schemeClr val="tx1">
                    <a:lumMod val="95000"/>
                    <a:lumOff val="5000"/>
                  </a:schemeClr>
                </a:solidFill>
                <a:latin typeface="Times New Roman" panose="02020603050405020304" pitchFamily="18" charset="0"/>
                <a:cs typeface="Times New Roman" panose="02020603050405020304" pitchFamily="18" charset="0"/>
              </a:rPr>
              <a:t>Diverses </a:t>
            </a:r>
            <a:r>
              <a:rPr lang="fr-FR" sz="2800" dirty="0">
                <a:solidFill>
                  <a:schemeClr val="tx1">
                    <a:lumMod val="95000"/>
                    <a:lumOff val="5000"/>
                  </a:schemeClr>
                </a:solidFill>
                <a:latin typeface="Times New Roman" panose="02020603050405020304" pitchFamily="18" charset="0"/>
                <a:cs typeface="Times New Roman" panose="02020603050405020304" pitchFamily="18" charset="0"/>
              </a:rPr>
              <a:t>fonctions et classes d’outils intégrées augmenteront </a:t>
            </a:r>
            <a:r>
              <a:rPr lang="fr-FR" sz="2800" dirty="0" smtClean="0">
                <a:solidFill>
                  <a:schemeClr val="tx1">
                    <a:lumMod val="95000"/>
                    <a:lumOff val="5000"/>
                  </a:schemeClr>
                </a:solidFill>
                <a:latin typeface="Times New Roman" panose="02020603050405020304" pitchFamily="18" charset="0"/>
                <a:cs typeface="Times New Roman" panose="02020603050405020304" pitchFamily="18" charset="0"/>
              </a:rPr>
              <a:t>votre </a:t>
            </a:r>
            <a:r>
              <a:rPr lang="fr-FR" sz="2800" dirty="0">
                <a:solidFill>
                  <a:schemeClr val="tx1">
                    <a:lumMod val="95000"/>
                    <a:lumOff val="5000"/>
                  </a:schemeClr>
                </a:solidFill>
                <a:latin typeface="Times New Roman" panose="02020603050405020304" pitchFamily="18" charset="0"/>
                <a:cs typeface="Times New Roman" panose="02020603050405020304" pitchFamily="18" charset="0"/>
              </a:rPr>
              <a:t>productivité.</a:t>
            </a:r>
          </a:p>
          <a:p>
            <a:endParaRPr lang="fr-FR" sz="2400" dirty="0"/>
          </a:p>
          <a:p>
            <a:endParaRPr lang="fr-FR" dirty="0"/>
          </a:p>
        </p:txBody>
      </p:sp>
    </p:spTree>
    <p:extLst>
      <p:ext uri="{BB962C8B-B14F-4D97-AF65-F5344CB8AC3E}">
        <p14:creationId xmlns:p14="http://schemas.microsoft.com/office/powerpoint/2010/main" val="3824787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inconvénients:</a:t>
            </a:r>
            <a:endParaRPr lang="fr-FR" dirty="0"/>
          </a:p>
        </p:txBody>
      </p:sp>
      <p:sp>
        <p:nvSpPr>
          <p:cNvPr id="3" name="Content Placeholder 2"/>
          <p:cNvSpPr>
            <a:spLocks noGrp="1"/>
          </p:cNvSpPr>
          <p:nvPr>
            <p:ph idx="1"/>
          </p:nvPr>
        </p:nvSpPr>
        <p:spPr/>
        <p:txBody>
          <a:bodyPr/>
          <a:lstStyle/>
          <a:p>
            <a:r>
              <a:rPr lang="fr-FR" sz="3600" dirty="0">
                <a:solidFill>
                  <a:schemeClr val="tx1">
                    <a:lumMod val="95000"/>
                    <a:lumOff val="5000"/>
                  </a:schemeClr>
                </a:solidFill>
                <a:latin typeface="Times New Roman" panose="02020603050405020304" pitchFamily="18" charset="0"/>
                <a:cs typeface="Times New Roman" panose="02020603050405020304" pitchFamily="18" charset="0"/>
              </a:rPr>
              <a:t>Le design de chaque composant ne peut pas être personnalisé.</a:t>
            </a:r>
          </a:p>
          <a:p>
            <a:r>
              <a:rPr lang="fr-FR" sz="3600" dirty="0">
                <a:solidFill>
                  <a:schemeClr val="tx1">
                    <a:lumMod val="95000"/>
                    <a:lumOff val="5000"/>
                  </a:schemeClr>
                </a:solidFill>
                <a:latin typeface="Times New Roman" panose="02020603050405020304" pitchFamily="18" charset="0"/>
                <a:cs typeface="Times New Roman" panose="02020603050405020304" pitchFamily="18" charset="0"/>
              </a:rPr>
              <a:t>Manque de documentation.</a:t>
            </a:r>
          </a:p>
          <a:p>
            <a:r>
              <a:rPr lang="fr-FR" sz="3600" dirty="0">
                <a:solidFill>
                  <a:schemeClr val="tx1">
                    <a:lumMod val="95000"/>
                    <a:lumOff val="5000"/>
                  </a:schemeClr>
                </a:solidFill>
                <a:latin typeface="Times New Roman" panose="02020603050405020304" pitchFamily="18" charset="0"/>
                <a:cs typeface="Times New Roman" panose="02020603050405020304" pitchFamily="18" charset="0"/>
              </a:rPr>
              <a:t>Manque de forums.</a:t>
            </a:r>
          </a:p>
        </p:txBody>
      </p:sp>
    </p:spTree>
    <p:extLst>
      <p:ext uri="{BB962C8B-B14F-4D97-AF65-F5344CB8AC3E}">
        <p14:creationId xmlns:p14="http://schemas.microsoft.com/office/powerpoint/2010/main" val="3314370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2492896"/>
            <a:ext cx="6707188" cy="2088232"/>
          </a:xfrm>
        </p:spPr>
        <p:txBody>
          <a:bodyPr/>
          <a:lstStyle/>
          <a:p>
            <a:r>
              <a:rPr lang="fr-FR" sz="5400" dirty="0" smtClean="0">
                <a:solidFill>
                  <a:srgbClr val="FF0000"/>
                </a:solidFill>
              </a:rPr>
              <a:t>Présentation de la page web:</a:t>
            </a:r>
            <a:endParaRPr lang="fr-FR" sz="5400" dirty="0">
              <a:solidFill>
                <a:srgbClr val="FF0000"/>
              </a:solidFill>
            </a:endParaRPr>
          </a:p>
        </p:txBody>
      </p:sp>
    </p:spTree>
    <p:extLst>
      <p:ext uri="{BB962C8B-B14F-4D97-AF65-F5344CB8AC3E}">
        <p14:creationId xmlns:p14="http://schemas.microsoft.com/office/powerpoint/2010/main" val="731992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27088" y="1773238"/>
            <a:ext cx="5400675" cy="649287"/>
          </a:xfrm>
        </p:spPr>
        <p:txBody>
          <a:bodyPr/>
          <a:lstStyle/>
          <a:p>
            <a:pPr algn="ctr"/>
            <a:r>
              <a:rPr lang="en-US" sz="3600" dirty="0" err="1" smtClean="0">
                <a:solidFill>
                  <a:srgbClr val="FF0000"/>
                </a:solidFill>
              </a:rPr>
              <a:t>Sommaire</a:t>
            </a:r>
            <a:r>
              <a:rPr lang="en-US" sz="3600" dirty="0" smtClean="0">
                <a:solidFill>
                  <a:srgbClr val="FF0000"/>
                </a:solidFill>
              </a:rPr>
              <a:t>:</a:t>
            </a:r>
            <a:endParaRPr lang="uk-UA" sz="3600" dirty="0">
              <a:solidFill>
                <a:srgbClr val="FF0000"/>
              </a:solidFill>
            </a:endParaRPr>
          </a:p>
        </p:txBody>
      </p:sp>
      <p:sp>
        <p:nvSpPr>
          <p:cNvPr id="36867" name="Rectangle 3"/>
          <p:cNvSpPr>
            <a:spLocks noGrp="1" noChangeArrowheads="1"/>
          </p:cNvSpPr>
          <p:nvPr>
            <p:ph type="body" idx="1"/>
          </p:nvPr>
        </p:nvSpPr>
        <p:spPr>
          <a:xfrm>
            <a:off x="812727" y="2422525"/>
            <a:ext cx="8137525" cy="4032250"/>
          </a:xfrm>
        </p:spPr>
        <p:txBody>
          <a:bodyPr/>
          <a:lstStyle/>
          <a:p>
            <a:pPr>
              <a:lnSpc>
                <a:spcPct val="90000"/>
              </a:lnSpc>
            </a:pPr>
            <a:r>
              <a:rPr lang="en-US" sz="3200" dirty="0" smtClean="0">
                <a:solidFill>
                  <a:schemeClr val="accent6">
                    <a:lumMod val="50000"/>
                  </a:schemeClr>
                </a:solidFill>
              </a:rPr>
              <a:t>Definition</a:t>
            </a:r>
          </a:p>
          <a:p>
            <a:pPr>
              <a:lnSpc>
                <a:spcPct val="90000"/>
              </a:lnSpc>
            </a:pPr>
            <a:r>
              <a:rPr lang="fr-MA" sz="3200" dirty="0" smtClean="0">
                <a:solidFill>
                  <a:schemeClr val="accent6">
                    <a:lumMod val="50000"/>
                  </a:schemeClr>
                </a:solidFill>
              </a:rPr>
              <a:t>Historique</a:t>
            </a:r>
          </a:p>
          <a:p>
            <a:pPr>
              <a:lnSpc>
                <a:spcPct val="90000"/>
              </a:lnSpc>
            </a:pPr>
            <a:r>
              <a:rPr lang="fr-MA" sz="3200" smtClean="0">
                <a:solidFill>
                  <a:schemeClr val="accent6">
                    <a:lumMod val="50000"/>
                  </a:schemeClr>
                </a:solidFill>
              </a:rPr>
              <a:t>Fondateurs</a:t>
            </a:r>
            <a:endParaRPr lang="fr-MA" sz="3200" dirty="0" smtClean="0">
              <a:solidFill>
                <a:schemeClr val="accent6">
                  <a:lumMod val="50000"/>
                </a:schemeClr>
              </a:solidFill>
            </a:endParaRPr>
          </a:p>
          <a:p>
            <a:pPr>
              <a:lnSpc>
                <a:spcPct val="90000"/>
              </a:lnSpc>
            </a:pPr>
            <a:r>
              <a:rPr lang="fr-FR" sz="3200" dirty="0">
                <a:solidFill>
                  <a:schemeClr val="accent6">
                    <a:lumMod val="50000"/>
                  </a:schemeClr>
                </a:solidFill>
              </a:rPr>
              <a:t>Démarrage </a:t>
            </a:r>
            <a:r>
              <a:rPr lang="fr-FR" sz="3200" dirty="0" smtClean="0">
                <a:solidFill>
                  <a:schemeClr val="accent6">
                    <a:lumMod val="50000"/>
                  </a:schemeClr>
                </a:solidFill>
              </a:rPr>
              <a:t>rapide</a:t>
            </a:r>
          </a:p>
          <a:p>
            <a:pPr>
              <a:lnSpc>
                <a:spcPct val="90000"/>
              </a:lnSpc>
            </a:pPr>
            <a:r>
              <a:rPr lang="fr-FR" sz="3200" dirty="0" smtClean="0">
                <a:solidFill>
                  <a:schemeClr val="accent6">
                    <a:lumMod val="50000"/>
                  </a:schemeClr>
                </a:solidFill>
              </a:rPr>
              <a:t>Metro ui css réactive</a:t>
            </a:r>
          </a:p>
          <a:p>
            <a:pPr>
              <a:lnSpc>
                <a:spcPct val="90000"/>
              </a:lnSpc>
            </a:pPr>
            <a:r>
              <a:rPr lang="fr-FR" sz="3200" dirty="0" smtClean="0">
                <a:solidFill>
                  <a:schemeClr val="accent6">
                    <a:lumMod val="50000"/>
                  </a:schemeClr>
                </a:solidFill>
              </a:rPr>
              <a:t>Avantages</a:t>
            </a:r>
          </a:p>
          <a:p>
            <a:pPr>
              <a:lnSpc>
                <a:spcPct val="90000"/>
              </a:lnSpc>
            </a:pPr>
            <a:r>
              <a:rPr lang="fr-FR" sz="3200" dirty="0" smtClean="0">
                <a:solidFill>
                  <a:schemeClr val="accent6">
                    <a:lumMod val="50000"/>
                  </a:schemeClr>
                </a:solidFill>
              </a:rPr>
              <a:t>Inconvénients</a:t>
            </a:r>
          </a:p>
          <a:p>
            <a:pPr>
              <a:lnSpc>
                <a:spcPct val="90000"/>
              </a:lnSpc>
            </a:pPr>
            <a:r>
              <a:rPr lang="fr-FR" sz="3200" dirty="0" smtClean="0">
                <a:solidFill>
                  <a:schemeClr val="accent6">
                    <a:lumMod val="50000"/>
                  </a:schemeClr>
                </a:solidFill>
              </a:rPr>
              <a:t>Présentation de la page web</a:t>
            </a:r>
          </a:p>
          <a:p>
            <a:pPr marL="0" indent="0">
              <a:lnSpc>
                <a:spcPct val="90000"/>
              </a:lnSpc>
              <a:buNone/>
            </a:pPr>
            <a:endParaRPr lang="fr-FR" sz="2400" dirty="0" smtClean="0">
              <a:solidFill>
                <a:schemeClr val="accent6">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4" y="274638"/>
            <a:ext cx="6984305" cy="1143000"/>
          </a:xfrm>
        </p:spPr>
        <p:txBody>
          <a:bodyPr/>
          <a:lstStyle/>
          <a:p>
            <a:r>
              <a:rPr lang="en-US" sz="3600" dirty="0" smtClean="0">
                <a:solidFill>
                  <a:schemeClr val="accent6">
                    <a:lumMod val="50000"/>
                  </a:schemeClr>
                </a:solidFill>
              </a:rPr>
              <a:t>Definition:</a:t>
            </a:r>
            <a:endParaRPr lang="en-US" sz="3600" dirty="0">
              <a:solidFill>
                <a:schemeClr val="accent6">
                  <a:lumMod val="50000"/>
                </a:schemeClr>
              </a:solidFill>
            </a:endParaRPr>
          </a:p>
        </p:txBody>
      </p:sp>
      <p:sp>
        <p:nvSpPr>
          <p:cNvPr id="195587" name="Rectangle 3"/>
          <p:cNvSpPr>
            <a:spLocks noGrp="1" noChangeArrowheads="1"/>
          </p:cNvSpPr>
          <p:nvPr>
            <p:ph type="body" idx="1"/>
          </p:nvPr>
        </p:nvSpPr>
        <p:spPr>
          <a:xfrm>
            <a:off x="1908175" y="1600200"/>
            <a:ext cx="6778625" cy="4997450"/>
          </a:xfrm>
        </p:spPr>
        <p:txBody>
          <a:bodyPr/>
          <a:lstStyle/>
          <a:p>
            <a:r>
              <a:rPr lang="fr-FR" sz="2400" dirty="0" smtClean="0">
                <a:solidFill>
                  <a:schemeClr val="tx1"/>
                </a:solidFill>
                <a:latin typeface="Times New Roman" panose="02020603050405020304" pitchFamily="18" charset="0"/>
                <a:cs typeface="Times New Roman" panose="02020603050405020304" pitchFamily="18" charset="0"/>
              </a:rPr>
              <a:t>Metro </a:t>
            </a:r>
            <a:r>
              <a:rPr lang="fr-FR" sz="2400" dirty="0">
                <a:solidFill>
                  <a:schemeClr val="tx1"/>
                </a:solidFill>
                <a:latin typeface="Times New Roman" panose="02020603050405020304" pitchFamily="18" charset="0"/>
                <a:cs typeface="Times New Roman" panose="02020603050405020304" pitchFamily="18" charset="0"/>
              </a:rPr>
              <a:t>4 est une boîte à outils open source pour le développement avec HTML, CSS et JS. L’utilisateur peut prototyper rapidement vos idées ou construire toute les applications avec un système de grille réactif, des composants préconstruits étendus et des plugins puissants.</a:t>
            </a:r>
          </a:p>
          <a:p>
            <a:r>
              <a:rPr lang="fr-FR" sz="2400" dirty="0">
                <a:solidFill>
                  <a:schemeClr val="tx1"/>
                </a:solidFill>
                <a:latin typeface="Times New Roman" panose="02020603050405020304" pitchFamily="18" charset="0"/>
                <a:cs typeface="Times New Roman" panose="02020603050405020304" pitchFamily="18" charset="0"/>
              </a:rPr>
              <a:t>Metro 4 développé pour construire des sites Web dans Windows Metro Style et comprennent des styles généraux, grille, mises en page, typographie, plus de 100 composants et routines, plus de 500 icônes intégrées.</a:t>
            </a:r>
          </a:p>
          <a:p>
            <a:r>
              <a:rPr lang="fr-FR" sz="2400" dirty="0">
                <a:solidFill>
                  <a:schemeClr val="tx1"/>
                </a:solidFill>
                <a:latin typeface="Times New Roman" panose="02020603050405020304" pitchFamily="18" charset="0"/>
                <a:cs typeface="Times New Roman" panose="02020603050405020304" pitchFamily="18" charset="0"/>
              </a:rPr>
              <a:t>Metro 4 est un open-source et dispose d’un modèle de double licence gratuit.</a:t>
            </a:r>
          </a:p>
          <a:p>
            <a:pPr>
              <a:lnSpc>
                <a:spcPct val="80000"/>
              </a:lnSpc>
            </a:pP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dirty="0" smtClean="0">
                <a:solidFill>
                  <a:schemeClr val="accent6">
                    <a:lumMod val="50000"/>
                  </a:schemeClr>
                </a:solidFill>
              </a:rPr>
              <a:t>Historique:</a:t>
            </a:r>
            <a:endParaRPr lang="fr-FR" dirty="0">
              <a:solidFill>
                <a:schemeClr val="accent6">
                  <a:lumMod val="50000"/>
                </a:schemeClr>
              </a:solidFill>
            </a:endParaRPr>
          </a:p>
        </p:txBody>
      </p:sp>
      <p:sp>
        <p:nvSpPr>
          <p:cNvPr id="3" name="Content Placeholder 2"/>
          <p:cNvSpPr>
            <a:spLocks noGrp="1"/>
          </p:cNvSpPr>
          <p:nvPr>
            <p:ph idx="1"/>
          </p:nvPr>
        </p:nvSpPr>
        <p:spPr/>
        <p:txBody>
          <a:bodyPr/>
          <a:lstStyle/>
          <a:p>
            <a:r>
              <a:rPr lang="fr-FR" sz="2400" dirty="0">
                <a:solidFill>
                  <a:schemeClr val="tx1"/>
                </a:solidFill>
                <a:latin typeface="Times New Roman" panose="02020603050405020304" pitchFamily="18" charset="0"/>
                <a:cs typeface="Times New Roman" panose="02020603050405020304" pitchFamily="18" charset="0"/>
              </a:rPr>
              <a:t>Cette histoire a commencé en 2012, lorsque Windows 8 a commencé son long voyage autour de la planète. Impressionné par l’interface carrelée de la page de départ de ce système d’exploitation, j’ai décidé de faire de même sur HTML, CSS et JavaScript.</a:t>
            </a:r>
          </a:p>
          <a:p>
            <a:r>
              <a:rPr lang="fr-FR" sz="2400" dirty="0">
                <a:solidFill>
                  <a:schemeClr val="tx1"/>
                </a:solidFill>
                <a:latin typeface="Times New Roman" panose="02020603050405020304" pitchFamily="18" charset="0"/>
                <a:cs typeface="Times New Roman" panose="02020603050405020304" pitchFamily="18" charset="0"/>
              </a:rPr>
              <a:t>Ensuite, il n’y avait aucune pensée pour faire une bibliothèque de composants, juste un ensemble de styles et de leur utilisation et de sorte que dans le navigateur et si beau et que cela a fonctionné.</a:t>
            </a:r>
          </a:p>
          <a:p>
            <a:pPr marL="0" indent="0">
              <a:buNone/>
            </a:pPr>
            <a:r>
              <a:rPr lang="fr-FR" sz="2400" dirty="0"/>
              <a:t/>
            </a:r>
            <a:br>
              <a:rPr lang="fr-FR" sz="2400" dirty="0"/>
            </a:br>
            <a:endParaRPr lang="fr-FR" sz="2400" dirty="0"/>
          </a:p>
        </p:txBody>
      </p:sp>
    </p:spTree>
    <p:extLst>
      <p:ext uri="{BB962C8B-B14F-4D97-AF65-F5344CB8AC3E}">
        <p14:creationId xmlns:p14="http://schemas.microsoft.com/office/powerpoint/2010/main" val="2439286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chemeClr val="accent6">
                    <a:lumMod val="50000"/>
                  </a:schemeClr>
                </a:solidFill>
              </a:rPr>
              <a:t>Créateurs:</a:t>
            </a:r>
            <a:endParaRPr lang="fr-FR" dirty="0">
              <a:solidFill>
                <a:schemeClr val="accent6">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856" y="1772816"/>
            <a:ext cx="4277322" cy="194337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4435" y="3933056"/>
            <a:ext cx="4220164" cy="1657581"/>
          </a:xfrm>
          <a:prstGeom prst="rect">
            <a:avLst/>
          </a:prstGeom>
        </p:spPr>
      </p:pic>
    </p:spTree>
    <p:extLst>
      <p:ext uri="{BB962C8B-B14F-4D97-AF65-F5344CB8AC3E}">
        <p14:creationId xmlns:p14="http://schemas.microsoft.com/office/powerpoint/2010/main" val="354470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8175" y="116632"/>
            <a:ext cx="6707188" cy="1301006"/>
          </a:xfrm>
        </p:spPr>
        <p:txBody>
          <a:bodyPr/>
          <a:lstStyle/>
          <a:p>
            <a:r>
              <a:rPr lang="fr-FR" dirty="0">
                <a:solidFill>
                  <a:schemeClr val="accent6">
                    <a:lumMod val="50000"/>
                  </a:schemeClr>
                </a:solidFill>
              </a:rPr>
              <a:t>Démarrage </a:t>
            </a:r>
            <a:r>
              <a:rPr lang="fr-FR" dirty="0" smtClean="0">
                <a:solidFill>
                  <a:schemeClr val="accent6">
                    <a:lumMod val="50000"/>
                  </a:schemeClr>
                </a:solidFill>
              </a:rPr>
              <a:t>rapide</a:t>
            </a:r>
            <a:endParaRPr lang="fr-FR" dirty="0">
              <a:solidFill>
                <a:schemeClr val="accent6">
                  <a:lumMod val="50000"/>
                </a:schemeClr>
              </a:solidFill>
            </a:endParaRPr>
          </a:p>
        </p:txBody>
      </p:sp>
      <p:sp>
        <p:nvSpPr>
          <p:cNvPr id="4" name="Rectangle 1"/>
          <p:cNvSpPr>
            <a:spLocks noGrp="1" noChangeArrowheads="1"/>
          </p:cNvSpPr>
          <p:nvPr>
            <p:ph idx="1"/>
          </p:nvPr>
        </p:nvSpPr>
        <p:spPr bwMode="auto">
          <a:xfrm flipH="1">
            <a:off x="1908240" y="1831432"/>
            <a:ext cx="7128256" cy="384105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2400" dirty="0" smtClean="0">
                <a:latin typeface="Times New Roman" panose="02020603050405020304" pitchFamily="18" charset="0"/>
                <a:cs typeface="Times New Roman" panose="02020603050405020304" pitchFamily="18" charset="0"/>
              </a:rPr>
              <a:t>Pour pouvoir utiliser les fichiers Metro UI Vous </a:t>
            </a:r>
            <a:r>
              <a:rPr lang="fr-FR" sz="2400" dirty="0">
                <a:latin typeface="Times New Roman" panose="02020603050405020304" pitchFamily="18" charset="0"/>
                <a:cs typeface="Times New Roman" panose="02020603050405020304" pitchFamily="18" charset="0"/>
              </a:rPr>
              <a:t>utilisez un gestionnaire de paquets ou vous devez télécharger les fichiers source </a:t>
            </a:r>
            <a:r>
              <a:rPr lang="fr-FR" sz="2400" dirty="0" smtClean="0">
                <a:latin typeface="Times New Roman" panose="02020603050405020304" pitchFamily="18" charset="0"/>
                <a:cs typeface="Times New Roman" panose="02020603050405020304" pitchFamily="18" charset="0"/>
              </a:rPr>
              <a:t>.</a:t>
            </a:r>
            <a:endParaRPr lang="fr-FR" sz="2400" dirty="0">
              <a:latin typeface="Times New Roman" panose="02020603050405020304" pitchFamily="18" charset="0"/>
              <a:cs typeface="Times New Roman" panose="02020603050405020304" pitchFamily="18" charset="0"/>
            </a:endParaRPr>
          </a:p>
          <a:p>
            <a:r>
              <a:rPr lang="fr-FR" sz="2400" dirty="0">
                <a:latin typeface="Times New Roman" panose="02020603050405020304" pitchFamily="18" charset="0"/>
                <a:cs typeface="Times New Roman" panose="02020603050405020304" pitchFamily="18" charset="0"/>
              </a:rPr>
              <a:t>Copier-coller la feuille de style &lt;link&gt; dans votre &lt;head&gt; avant toutes les autres feuilles de style pour charger notre CSS</a:t>
            </a:r>
            <a:r>
              <a:rPr lang="fr-FR" sz="2400" dirty="0" smtClean="0">
                <a:latin typeface="Times New Roman" panose="02020603050405020304" pitchFamily="18" charset="0"/>
                <a:cs typeface="Times New Roman" panose="02020603050405020304" pitchFamily="18" charset="0"/>
              </a:rPr>
              <a:t>.</a:t>
            </a:r>
          </a:p>
          <a:p>
            <a:r>
              <a:rPr lang="en-US" sz="2400" dirty="0">
                <a:solidFill>
                  <a:srgbClr val="C75806"/>
                </a:solidFill>
                <a:latin typeface="Times New Roman" panose="02020603050405020304" pitchFamily="18" charset="0"/>
                <a:cs typeface="Times New Roman" panose="02020603050405020304" pitchFamily="18" charset="0"/>
              </a:rPr>
              <a:t>&lt;link rel="</a:t>
            </a:r>
            <a:r>
              <a:rPr lang="en-US" sz="2400" dirty="0" smtClean="0">
                <a:solidFill>
                  <a:srgbClr val="C75806"/>
                </a:solidFill>
                <a:latin typeface="Times New Roman" panose="02020603050405020304" pitchFamily="18" charset="0"/>
                <a:cs typeface="Times New Roman" panose="02020603050405020304" pitchFamily="18" charset="0"/>
              </a:rPr>
              <a:t>stylesheet“  href</a:t>
            </a:r>
            <a:r>
              <a:rPr lang="en-US" sz="2400" dirty="0">
                <a:solidFill>
                  <a:srgbClr val="C75806"/>
                </a:solidFill>
                <a:latin typeface="Times New Roman" panose="02020603050405020304" pitchFamily="18" charset="0"/>
                <a:cs typeface="Times New Roman" panose="02020603050405020304" pitchFamily="18" charset="0"/>
              </a:rPr>
              <a:t>="https://</a:t>
            </a:r>
            <a:r>
              <a:rPr lang="en-US" sz="2400" dirty="0" smtClean="0">
                <a:solidFill>
                  <a:srgbClr val="C75806"/>
                </a:solidFill>
                <a:latin typeface="Times New Roman" panose="02020603050405020304" pitchFamily="18" charset="0"/>
                <a:cs typeface="Times New Roman" panose="02020603050405020304" pitchFamily="18" charset="0"/>
              </a:rPr>
              <a:t>cdn.metroui.org.ua/v4/</a:t>
            </a:r>
            <a:r>
              <a:rPr lang="en-US" sz="2400" dirty="0" err="1" smtClean="0">
                <a:solidFill>
                  <a:srgbClr val="C75806"/>
                </a:solidFill>
                <a:latin typeface="Times New Roman" panose="02020603050405020304" pitchFamily="18" charset="0"/>
                <a:cs typeface="Times New Roman" panose="02020603050405020304" pitchFamily="18" charset="0"/>
              </a:rPr>
              <a:t>css</a:t>
            </a:r>
            <a:r>
              <a:rPr lang="en-US" sz="2400" dirty="0" smtClean="0">
                <a:solidFill>
                  <a:srgbClr val="C75806"/>
                </a:solidFill>
                <a:latin typeface="Times New Roman" panose="02020603050405020304" pitchFamily="18" charset="0"/>
                <a:cs typeface="Times New Roman" panose="02020603050405020304" pitchFamily="18" charset="0"/>
              </a:rPr>
              <a:t>/metro  all.min.css</a:t>
            </a:r>
            <a:r>
              <a:rPr lang="en-US" sz="2400" dirty="0">
                <a:solidFill>
                  <a:srgbClr val="C75806"/>
                </a:solidFill>
                <a:latin typeface="Times New Roman" panose="02020603050405020304" pitchFamily="18" charset="0"/>
                <a:cs typeface="Times New Roman" panose="02020603050405020304" pitchFamily="18" charset="0"/>
              </a:rPr>
              <a:t>"&gt;</a:t>
            </a:r>
            <a:endParaRPr lang="fr-FR" sz="2400" dirty="0">
              <a:solidFill>
                <a:srgbClr val="C75806"/>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90966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smtClean="0">
                <a:solidFill>
                  <a:schemeClr val="tx1"/>
                </a:solidFill>
                <a:latin typeface="Times New Roman" panose="02020603050405020304" pitchFamily="18" charset="0"/>
                <a:cs typeface="Times New Roman" panose="02020603050405020304" pitchFamily="18" charset="0"/>
              </a:rPr>
              <a:t>Et ajouter </a:t>
            </a:r>
            <a:r>
              <a:rPr lang="fr-FR" dirty="0">
                <a:solidFill>
                  <a:schemeClr val="tx1"/>
                </a:solidFill>
                <a:latin typeface="Times New Roman" panose="02020603050405020304" pitchFamily="18" charset="0"/>
                <a:cs typeface="Times New Roman" panose="02020603050405020304" pitchFamily="18" charset="0"/>
              </a:rPr>
              <a:t>la partie </a:t>
            </a:r>
            <a:r>
              <a:rPr lang="fr-FR" dirty="0" err="1">
                <a:solidFill>
                  <a:schemeClr val="tx1"/>
                </a:solidFill>
                <a:latin typeface="Times New Roman" panose="02020603050405020304" pitchFamily="18" charset="0"/>
                <a:cs typeface="Times New Roman" panose="02020603050405020304" pitchFamily="18" charset="0"/>
              </a:rPr>
              <a:t>javascript</a:t>
            </a:r>
            <a:r>
              <a:rPr lang="fr-FR" dirty="0">
                <a:solidFill>
                  <a:schemeClr val="tx1"/>
                </a:solidFill>
                <a:latin typeface="Times New Roman" panose="02020603050405020304" pitchFamily="18" charset="0"/>
                <a:cs typeface="Times New Roman" panose="02020603050405020304" pitchFamily="18" charset="0"/>
              </a:rPr>
              <a:t> avant </a:t>
            </a:r>
            <a:r>
              <a:rPr lang="fr-FR" dirty="0" smtClean="0">
                <a:solidFill>
                  <a:schemeClr val="tx1"/>
                </a:solidFill>
                <a:latin typeface="Times New Roman" panose="02020603050405020304" pitchFamily="18" charset="0"/>
                <a:cs typeface="Times New Roman" panose="02020603050405020304" pitchFamily="18" charset="0"/>
              </a:rPr>
              <a:t>la fermeture</a:t>
            </a:r>
            <a:r>
              <a:rPr lang="fr-FR" dirty="0">
                <a:solidFill>
                  <a:schemeClr val="tx1"/>
                </a:solidFill>
                <a:latin typeface="Times New Roman" panose="02020603050405020304" pitchFamily="18" charset="0"/>
                <a:cs typeface="Times New Roman" panose="02020603050405020304" pitchFamily="18" charset="0"/>
              </a:rPr>
              <a:t> &lt;/body&gt; étiquette</a:t>
            </a:r>
            <a:r>
              <a:rPr lang="fr-FR" dirty="0" smtClean="0">
                <a:solidFill>
                  <a:schemeClr val="tx1"/>
                </a:solidFill>
                <a:latin typeface="Times New Roman" panose="02020603050405020304" pitchFamily="18" charset="0"/>
                <a:cs typeface="Times New Roman" panose="02020603050405020304" pitchFamily="18" charset="0"/>
              </a:rPr>
              <a:t>.</a:t>
            </a:r>
          </a:p>
          <a:p>
            <a:r>
              <a:rPr lang="fr-FR" dirty="0">
                <a:solidFill>
                  <a:srgbClr val="C75806"/>
                </a:solidFill>
                <a:latin typeface="Times New Roman" panose="02020603050405020304" pitchFamily="18" charset="0"/>
                <a:cs typeface="Times New Roman" panose="02020603050405020304" pitchFamily="18" charset="0"/>
              </a:rPr>
              <a:t>&lt;script </a:t>
            </a:r>
            <a:r>
              <a:rPr lang="fr-FR" dirty="0" err="1">
                <a:solidFill>
                  <a:srgbClr val="C75806"/>
                </a:solidFill>
                <a:latin typeface="Times New Roman" panose="02020603050405020304" pitchFamily="18" charset="0"/>
                <a:cs typeface="Times New Roman" panose="02020603050405020304" pitchFamily="18" charset="0"/>
              </a:rPr>
              <a:t>src</a:t>
            </a:r>
            <a:r>
              <a:rPr lang="fr-FR" dirty="0">
                <a:solidFill>
                  <a:srgbClr val="C75806"/>
                </a:solidFill>
                <a:latin typeface="Times New Roman" panose="02020603050405020304" pitchFamily="18" charset="0"/>
                <a:cs typeface="Times New Roman" panose="02020603050405020304" pitchFamily="18" charset="0"/>
              </a:rPr>
              <a:t>="https://cdn.metroui.org.ua/v4/</a:t>
            </a:r>
            <a:r>
              <a:rPr lang="fr-FR" dirty="0" err="1">
                <a:solidFill>
                  <a:srgbClr val="C75806"/>
                </a:solidFill>
                <a:latin typeface="Times New Roman" panose="02020603050405020304" pitchFamily="18" charset="0"/>
                <a:cs typeface="Times New Roman" panose="02020603050405020304" pitchFamily="18" charset="0"/>
              </a:rPr>
              <a:t>js</a:t>
            </a:r>
            <a:r>
              <a:rPr lang="fr-FR" dirty="0">
                <a:solidFill>
                  <a:srgbClr val="C75806"/>
                </a:solidFill>
                <a:latin typeface="Times New Roman" panose="02020603050405020304" pitchFamily="18" charset="0"/>
                <a:cs typeface="Times New Roman" panose="02020603050405020304" pitchFamily="18" charset="0"/>
              </a:rPr>
              <a:t>/metro.min.js"&gt;&lt;/script&gt;</a:t>
            </a:r>
          </a:p>
        </p:txBody>
      </p:sp>
    </p:spTree>
    <p:extLst>
      <p:ext uri="{BB962C8B-B14F-4D97-AF65-F5344CB8AC3E}">
        <p14:creationId xmlns:p14="http://schemas.microsoft.com/office/powerpoint/2010/main" val="2209531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solidFill>
                  <a:schemeClr val="accent6">
                    <a:lumMod val="50000"/>
                  </a:schemeClr>
                </a:solidFill>
              </a:rPr>
              <a:t>Modèle de </a:t>
            </a:r>
            <a:r>
              <a:rPr lang="fr-FR" dirty="0" smtClean="0">
                <a:solidFill>
                  <a:schemeClr val="accent6">
                    <a:lumMod val="50000"/>
                  </a:schemeClr>
                </a:solidFill>
              </a:rPr>
              <a:t>démarrage</a:t>
            </a:r>
            <a:endParaRPr lang="fr-FR" dirty="0">
              <a:solidFill>
                <a:schemeClr val="accent6">
                  <a:lumMod val="50000"/>
                </a:schemeClr>
              </a:solidFill>
            </a:endParaRPr>
          </a:p>
        </p:txBody>
      </p:sp>
      <p:sp>
        <p:nvSpPr>
          <p:cNvPr id="3" name="Content Placeholder 2"/>
          <p:cNvSpPr>
            <a:spLocks noGrp="1"/>
          </p:cNvSpPr>
          <p:nvPr>
            <p:ph idx="1"/>
          </p:nvPr>
        </p:nvSpPr>
        <p:spPr/>
        <p:txBody>
          <a:bodyPr/>
          <a:lstStyle/>
          <a:p>
            <a:r>
              <a:rPr lang="fr-FR" dirty="0">
                <a:solidFill>
                  <a:schemeClr val="tx1"/>
                </a:solidFill>
                <a:latin typeface="Times New Roman" panose="02020603050405020304" pitchFamily="18" charset="0"/>
                <a:cs typeface="Times New Roman" panose="02020603050405020304" pitchFamily="18" charset="0"/>
              </a:rPr>
              <a:t>Assurez-vous d’avoir vos pages configurées avec les dernières normes de conception et de développement. Cela signifie l’utilisation d’un </a:t>
            </a:r>
            <a:r>
              <a:rPr lang="fr-FR" dirty="0" err="1">
                <a:solidFill>
                  <a:schemeClr val="tx1"/>
                </a:solidFill>
                <a:latin typeface="Times New Roman" panose="02020603050405020304" pitchFamily="18" charset="0"/>
                <a:cs typeface="Times New Roman" panose="02020603050405020304" pitchFamily="18" charset="0"/>
              </a:rPr>
              <a:t>doctype</a:t>
            </a:r>
            <a:r>
              <a:rPr lang="fr-FR" dirty="0">
                <a:solidFill>
                  <a:schemeClr val="tx1"/>
                </a:solidFill>
                <a:latin typeface="Times New Roman" panose="02020603050405020304" pitchFamily="18" charset="0"/>
                <a:cs typeface="Times New Roman" panose="02020603050405020304" pitchFamily="18" charset="0"/>
              </a:rPr>
              <a:t> HTML5 et l’inclusion d’une balise </a:t>
            </a:r>
            <a:r>
              <a:rPr lang="fr-FR" dirty="0" err="1">
                <a:solidFill>
                  <a:schemeClr val="tx1"/>
                </a:solidFill>
                <a:latin typeface="Times New Roman" panose="02020603050405020304" pitchFamily="18" charset="0"/>
                <a:cs typeface="Times New Roman" panose="02020603050405020304" pitchFamily="18" charset="0"/>
              </a:rPr>
              <a:t>meta</a:t>
            </a:r>
            <a:r>
              <a:rPr lang="fr-FR" dirty="0">
                <a:solidFill>
                  <a:schemeClr val="tx1"/>
                </a:solidFill>
                <a:latin typeface="Times New Roman" panose="02020603050405020304" pitchFamily="18" charset="0"/>
                <a:cs typeface="Times New Roman" panose="02020603050405020304" pitchFamily="18" charset="0"/>
              </a:rPr>
              <a:t> </a:t>
            </a:r>
            <a:r>
              <a:rPr lang="fr-FR" dirty="0" err="1">
                <a:solidFill>
                  <a:schemeClr val="tx1"/>
                </a:solidFill>
                <a:latin typeface="Times New Roman" panose="02020603050405020304" pitchFamily="18" charset="0"/>
                <a:cs typeface="Times New Roman" panose="02020603050405020304" pitchFamily="18" charset="0"/>
              </a:rPr>
              <a:t>viewport</a:t>
            </a:r>
            <a:r>
              <a:rPr lang="fr-FR" dirty="0">
                <a:solidFill>
                  <a:schemeClr val="tx1"/>
                </a:solidFill>
                <a:latin typeface="Times New Roman" panose="02020603050405020304" pitchFamily="18" charset="0"/>
                <a:cs typeface="Times New Roman" panose="02020603050405020304" pitchFamily="18" charset="0"/>
              </a:rPr>
              <a:t> pour des comportements réactifs appropriés. Mettez tout cela ensemble et vos pages devraient ressembler à ceci:</a:t>
            </a:r>
          </a:p>
        </p:txBody>
      </p:sp>
    </p:spTree>
    <p:extLst>
      <p:ext uri="{BB962C8B-B14F-4D97-AF65-F5344CB8AC3E}">
        <p14:creationId xmlns:p14="http://schemas.microsoft.com/office/powerpoint/2010/main" val="3025765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175" y="548680"/>
            <a:ext cx="6875784" cy="511256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3959" y="2060848"/>
            <a:ext cx="360041" cy="504056"/>
          </a:xfrm>
          <a:prstGeom prst="rect">
            <a:avLst/>
          </a:prstGeom>
        </p:spPr>
      </p:pic>
    </p:spTree>
    <p:extLst>
      <p:ext uri="{BB962C8B-B14F-4D97-AF65-F5344CB8AC3E}">
        <p14:creationId xmlns:p14="http://schemas.microsoft.com/office/powerpoint/2010/main" val="2037617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DIN Engschrift Std"/>
        <a:ea typeface=""/>
        <a:cs typeface=""/>
      </a:majorFont>
      <a:minorFont>
        <a:latin typeface="DIN Engschrif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DIN Engschrift Std"/>
        <a:ea typeface=""/>
        <a:cs typeface=""/>
      </a:majorFont>
      <a:minorFont>
        <a:latin typeface="DIN Engschrif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1373</TotalTime>
  <Words>547</Words>
  <Application>Microsoft Office PowerPoint</Application>
  <PresentationFormat>On-screen Show (4:3)</PresentationFormat>
  <Paragraphs>47</Paragraphs>
  <Slides>15</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DIN Engschrift Std</vt:lpstr>
      <vt:lpstr>Times New Roman</vt:lpstr>
      <vt:lpstr>template</vt:lpstr>
      <vt:lpstr>Custom Design</vt:lpstr>
      <vt:lpstr>Metro UI CSS Covid 19 web page</vt:lpstr>
      <vt:lpstr>Sommaire:</vt:lpstr>
      <vt:lpstr>Definition:</vt:lpstr>
      <vt:lpstr>Historique:</vt:lpstr>
      <vt:lpstr>Créateurs:</vt:lpstr>
      <vt:lpstr>Démarrage rapide</vt:lpstr>
      <vt:lpstr>PowerPoint Presentation</vt:lpstr>
      <vt:lpstr>Modèle de démarrage</vt:lpstr>
      <vt:lpstr>PowerPoint Presentation</vt:lpstr>
      <vt:lpstr>Doctype HTML5</vt:lpstr>
      <vt:lpstr>Balise meta réactive</vt:lpstr>
      <vt:lpstr>PowerPoint Presentation</vt:lpstr>
      <vt:lpstr> Les avantages</vt:lpstr>
      <vt:lpstr>Les inconvénients:</vt:lpstr>
      <vt:lpstr>Présentation de la page web:</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ousama zarrok</cp:lastModifiedBy>
  <cp:revision>154</cp:revision>
  <dcterms:created xsi:type="dcterms:W3CDTF">2006-06-29T12:15:01Z</dcterms:created>
  <dcterms:modified xsi:type="dcterms:W3CDTF">2021-03-25T13:20:22Z</dcterms:modified>
</cp:coreProperties>
</file>