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4" r:id="rId2"/>
  </p:sldMasterIdLst>
  <p:notesMasterIdLst>
    <p:notesMasterId r:id="rId34"/>
  </p:notesMasterIdLst>
  <p:sldIdLst>
    <p:sldId id="256" r:id="rId3"/>
    <p:sldId id="257" r:id="rId4"/>
    <p:sldId id="288" r:id="rId5"/>
    <p:sldId id="319" r:id="rId6"/>
    <p:sldId id="290" r:id="rId7"/>
    <p:sldId id="291" r:id="rId8"/>
    <p:sldId id="320" r:id="rId9"/>
    <p:sldId id="293" r:id="rId10"/>
    <p:sldId id="294" r:id="rId11"/>
    <p:sldId id="295" r:id="rId12"/>
    <p:sldId id="321" r:id="rId13"/>
    <p:sldId id="306" r:id="rId14"/>
    <p:sldId id="307" r:id="rId15"/>
    <p:sldId id="308" r:id="rId16"/>
    <p:sldId id="311" r:id="rId17"/>
    <p:sldId id="310" r:id="rId18"/>
    <p:sldId id="322" r:id="rId19"/>
    <p:sldId id="296" r:id="rId20"/>
    <p:sldId id="323" r:id="rId21"/>
    <p:sldId id="298" r:id="rId22"/>
    <p:sldId id="299" r:id="rId23"/>
    <p:sldId id="301" r:id="rId24"/>
    <p:sldId id="314" r:id="rId25"/>
    <p:sldId id="315" r:id="rId26"/>
    <p:sldId id="316" r:id="rId27"/>
    <p:sldId id="317" r:id="rId28"/>
    <p:sldId id="318" r:id="rId29"/>
    <p:sldId id="324" r:id="rId30"/>
    <p:sldId id="325" r:id="rId31"/>
    <p:sldId id="313" r:id="rId32"/>
    <p:sldId id="284"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0116" autoAdjust="0"/>
  </p:normalViewPr>
  <p:slideViewPr>
    <p:cSldViewPr>
      <p:cViewPr varScale="1">
        <p:scale>
          <a:sx n="104" d="100"/>
          <a:sy n="104" d="100"/>
        </p:scale>
        <p:origin x="834" y="96"/>
      </p:cViewPr>
      <p:guideLst>
        <p:guide orient="horz" pos="2160"/>
        <p:guide pos="3840"/>
      </p:guideLst>
    </p:cSldViewPr>
  </p:slideViewPr>
  <p:outlineViewPr>
    <p:cViewPr>
      <p:scale>
        <a:sx n="33" d="100"/>
        <a:sy n="33" d="100"/>
      </p:scale>
      <p:origin x="24" y="5466"/>
    </p:cViewPr>
  </p:outlineViewPr>
  <p:notesTextViewPr>
    <p:cViewPr>
      <p:scale>
        <a:sx n="100" d="100"/>
        <a:sy n="100" d="100"/>
      </p:scale>
      <p:origin x="0" y="0"/>
    </p:cViewPr>
  </p:notesTextViewPr>
  <p:notesViewPr>
    <p:cSldViewPr>
      <p:cViewPr varScale="1">
        <p:scale>
          <a:sx n="55" d="100"/>
          <a:sy n="55" d="100"/>
        </p:scale>
        <p:origin x="-28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142FC-5527-4177-9D04-5A6A7C4DF749}" type="datetimeFigureOut">
              <a:rPr lang="fr-FR" smtClean="0"/>
              <a:pPr/>
              <a:t>26/04/2019</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E7C449-2EFB-422C-904B-0159C3A27242}"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r>
              <a:rPr lang="fr-FR" dirty="0" smtClean="0"/>
              <a:t>(Saluer les membres</a:t>
            </a:r>
            <a:r>
              <a:rPr lang="fr-FR" baseline="0" dirty="0" smtClean="0"/>
              <a:t> de Jury)</a:t>
            </a:r>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12</a:t>
            </a:fld>
            <a:endParaRPr lang="fr-FR"/>
          </a:p>
        </p:txBody>
      </p:sp>
    </p:spTree>
    <p:extLst>
      <p:ext uri="{BB962C8B-B14F-4D97-AF65-F5344CB8AC3E}">
        <p14:creationId xmlns:p14="http://schemas.microsoft.com/office/powerpoint/2010/main" val="2695188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13</a:t>
            </a:fld>
            <a:endParaRPr lang="fr-FR"/>
          </a:p>
        </p:txBody>
      </p:sp>
    </p:spTree>
    <p:extLst>
      <p:ext uri="{BB962C8B-B14F-4D97-AF65-F5344CB8AC3E}">
        <p14:creationId xmlns:p14="http://schemas.microsoft.com/office/powerpoint/2010/main" val="4287447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14</a:t>
            </a:fld>
            <a:endParaRPr lang="fr-FR"/>
          </a:p>
        </p:txBody>
      </p:sp>
    </p:spTree>
    <p:extLst>
      <p:ext uri="{BB962C8B-B14F-4D97-AF65-F5344CB8AC3E}">
        <p14:creationId xmlns:p14="http://schemas.microsoft.com/office/powerpoint/2010/main" val="2089405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16</a:t>
            </a:fld>
            <a:endParaRPr lang="fr-FR"/>
          </a:p>
        </p:txBody>
      </p:sp>
    </p:spTree>
    <p:extLst>
      <p:ext uri="{BB962C8B-B14F-4D97-AF65-F5344CB8AC3E}">
        <p14:creationId xmlns:p14="http://schemas.microsoft.com/office/powerpoint/2010/main" val="2457877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17</a:t>
            </a:fld>
            <a:endParaRPr lang="fr-FR"/>
          </a:p>
        </p:txBody>
      </p:sp>
    </p:spTree>
    <p:extLst>
      <p:ext uri="{BB962C8B-B14F-4D97-AF65-F5344CB8AC3E}">
        <p14:creationId xmlns:p14="http://schemas.microsoft.com/office/powerpoint/2010/main" val="1175806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Pour concevoir notre application,</a:t>
            </a:r>
            <a:r>
              <a:rPr lang="fr-FR" baseline="0" dirty="0" smtClean="0"/>
              <a:t> on a utilisé pour la partie </a:t>
            </a:r>
            <a:r>
              <a:rPr lang="fr-FR" baseline="0" dirty="0" err="1" smtClean="0"/>
              <a:t>backend</a:t>
            </a:r>
            <a:r>
              <a:rPr lang="fr-FR" baseline="0" dirty="0" smtClean="0"/>
              <a:t> Java 8, </a:t>
            </a:r>
            <a:r>
              <a:rPr lang="fr-FR" baseline="0" dirty="0" err="1" smtClean="0"/>
              <a:t>Spring</a:t>
            </a:r>
            <a:r>
              <a:rPr lang="fr-FR" baseline="0" dirty="0" smtClean="0"/>
              <a:t> Framework et </a:t>
            </a:r>
            <a:r>
              <a:rPr lang="fr-FR" baseline="0" dirty="0" err="1" smtClean="0"/>
              <a:t>Netflix</a:t>
            </a:r>
            <a:r>
              <a:rPr lang="fr-FR" baseline="0" dirty="0" smtClean="0"/>
              <a:t> OSS. </a:t>
            </a:r>
            <a:br>
              <a:rPr lang="fr-FR" baseline="0" dirty="0" smtClean="0"/>
            </a:br>
            <a:r>
              <a:rPr lang="fr-FR" baseline="0" dirty="0" smtClean="0"/>
              <a:t>On a également utilisé MySQL comme BDD et </a:t>
            </a:r>
            <a:r>
              <a:rPr lang="fr-FR" baseline="0" dirty="0" err="1" smtClean="0"/>
              <a:t>IntelliJ</a:t>
            </a:r>
            <a:r>
              <a:rPr lang="fr-FR" baseline="0" dirty="0" smtClean="0"/>
              <a:t> IDEA comme un IDE.</a:t>
            </a:r>
            <a:br>
              <a:rPr lang="fr-FR" baseline="0" dirty="0" smtClean="0"/>
            </a:br>
            <a:r>
              <a:rPr lang="fr-FR" baseline="0" dirty="0" smtClean="0"/>
              <a:t>Pour ce qui concerne la partie </a:t>
            </a:r>
            <a:r>
              <a:rPr lang="fr-FR" baseline="0" dirty="0" err="1" smtClean="0"/>
              <a:t>frontend</a:t>
            </a:r>
            <a:r>
              <a:rPr lang="fr-FR" baseline="0" dirty="0" smtClean="0"/>
              <a:t>, on a opté pour </a:t>
            </a:r>
            <a:r>
              <a:rPr lang="fr-FR" baseline="0" dirty="0" err="1" smtClean="0"/>
              <a:t>Angular</a:t>
            </a:r>
            <a:r>
              <a:rPr lang="fr-FR" baseline="0" dirty="0" smtClean="0"/>
              <a:t> 7 et, comme outillage, on a eu recours à </a:t>
            </a:r>
            <a:r>
              <a:rPr lang="fr-FR" baseline="0" dirty="0" err="1" smtClean="0"/>
              <a:t>Maven</a:t>
            </a:r>
            <a:r>
              <a:rPr lang="fr-FR" baseline="0" dirty="0" smtClean="0"/>
              <a:t> et Docker.</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18</a:t>
            </a:fld>
            <a:endParaRPr lang="fr-FR"/>
          </a:p>
        </p:txBody>
      </p:sp>
    </p:spTree>
    <p:extLst>
      <p:ext uri="{BB962C8B-B14F-4D97-AF65-F5344CB8AC3E}">
        <p14:creationId xmlns:p14="http://schemas.microsoft.com/office/powerpoint/2010/main" val="2273335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smtClean="0"/>
              <a:t>Considerons</a:t>
            </a:r>
            <a:r>
              <a:rPr lang="fr-FR" dirty="0" smtClean="0"/>
              <a:t> la situation suivante : on un certains nombres de </a:t>
            </a:r>
            <a:r>
              <a:rPr lang="fr-FR" dirty="0" err="1" smtClean="0"/>
              <a:t>developpeurs</a:t>
            </a:r>
            <a:r>
              <a:rPr lang="fr-FR" dirty="0" smtClean="0"/>
              <a:t> utilisant des </a:t>
            </a:r>
            <a:r>
              <a:rPr lang="fr-FR" dirty="0" err="1" smtClean="0"/>
              <a:t>differents</a:t>
            </a:r>
            <a:r>
              <a:rPr lang="fr-FR" dirty="0" smtClean="0"/>
              <a:t> environnement ( </a:t>
            </a:r>
            <a:r>
              <a:rPr lang="fr-FR" dirty="0" err="1" smtClean="0"/>
              <a:t>different</a:t>
            </a:r>
            <a:r>
              <a:rPr lang="fr-FR" dirty="0" smtClean="0"/>
              <a:t> os, librairies, langage de programmation) pour </a:t>
            </a:r>
            <a:r>
              <a:rPr lang="fr-FR" dirty="0" err="1" smtClean="0"/>
              <a:t>developper</a:t>
            </a:r>
            <a:r>
              <a:rPr lang="fr-FR" dirty="0" smtClean="0"/>
              <a:t> la </a:t>
            </a:r>
            <a:r>
              <a:rPr lang="fr-FR" dirty="0" err="1" smtClean="0"/>
              <a:t>meme</a:t>
            </a:r>
            <a:r>
              <a:rPr lang="fr-FR" dirty="0" smtClean="0"/>
              <a:t> application!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avec une douzaine de </a:t>
            </a:r>
            <a:r>
              <a:rPr lang="fr-FR" dirty="0" err="1" smtClean="0"/>
              <a:t>microservices</a:t>
            </a:r>
            <a:r>
              <a:rPr lang="fr-FR" dirty="0" smtClean="0"/>
              <a:t>, vous gérez encore plus d’environnements qu’avec une application monolithique traditionnelle.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Il est presque inévitable que les bibliothèques et les langages entrent en conflit entre ces différents environnements de développement.</a:t>
            </a:r>
          </a:p>
          <a:p>
            <a:r>
              <a:rPr lang="fr-FR" dirty="0" smtClean="0"/>
              <a:t>Il existe cependant une solution: utiliser des </a:t>
            </a:r>
            <a:r>
              <a:rPr lang="fr-FR" dirty="0" err="1" smtClean="0"/>
              <a:t>microservices</a:t>
            </a:r>
            <a:r>
              <a:rPr lang="fr-FR" dirty="0" smtClean="0"/>
              <a:t> et des conteneurs pour encapsuler chaque </a:t>
            </a:r>
            <a:r>
              <a:rPr lang="fr-FR" dirty="0" err="1" smtClean="0"/>
              <a:t>microservice</a:t>
            </a:r>
            <a:r>
              <a:rPr lang="fr-FR" dirty="0" smtClean="0"/>
              <a:t>. Docker est un outils qui nous aide à gérer ces conteneurs.</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20</a:t>
            </a:fld>
            <a:endParaRPr lang="fr-FR"/>
          </a:p>
        </p:txBody>
      </p:sp>
    </p:spTree>
    <p:extLst>
      <p:ext uri="{BB962C8B-B14F-4D97-AF65-F5344CB8AC3E}">
        <p14:creationId xmlns:p14="http://schemas.microsoft.com/office/powerpoint/2010/main" val="1492931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Docker fournit un moyen plus simple de gérer les applications conteneurisées</a:t>
            </a:r>
          </a:p>
          <a:p>
            <a:r>
              <a:rPr lang="fr-FR" dirty="0" smtClean="0"/>
              <a:t>Les </a:t>
            </a:r>
            <a:r>
              <a:rPr lang="fr-FR" dirty="0" err="1" smtClean="0"/>
              <a:t>microservices</a:t>
            </a:r>
            <a:r>
              <a:rPr lang="fr-FR" dirty="0" smtClean="0"/>
              <a:t> étant autonomes, indépendants. Ou chaque </a:t>
            </a:r>
            <a:r>
              <a:rPr lang="fr-FR" dirty="0" err="1" smtClean="0"/>
              <a:t>microservice</a:t>
            </a:r>
            <a:r>
              <a:rPr lang="fr-FR" dirty="0" smtClean="0"/>
              <a:t> accompli une seule fonction spécifique. ils peuvent être considérés comme de petits applications chacun d’eux.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par exemple, nous ne pouvons pas déployer chaque </a:t>
            </a:r>
            <a:r>
              <a:rPr lang="fr-FR" dirty="0" err="1" smtClean="0"/>
              <a:t>microservice</a:t>
            </a:r>
            <a:r>
              <a:rPr lang="fr-FR" dirty="0" smtClean="0"/>
              <a:t> sur sa propre machine virtuelle pour assurer un environnement discret,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 docker garantit en quelque sorte qu'il n'y aura pas de conflits, car les </a:t>
            </a:r>
            <a:r>
              <a:rPr lang="fr-FR" dirty="0" err="1" smtClean="0"/>
              <a:t>microservices</a:t>
            </a:r>
            <a:r>
              <a:rPr lang="fr-FR" dirty="0" smtClean="0"/>
              <a:t> s’</a:t>
            </a:r>
            <a:r>
              <a:rPr lang="fr-FR" dirty="0" err="1" smtClean="0"/>
              <a:t>executeront</a:t>
            </a:r>
            <a:r>
              <a:rPr lang="fr-FR" dirty="0" smtClean="0"/>
              <a:t> chacun dans leur propre environnement complètement séparé du système d'exploitation.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En outre docker a beaucoup d’avantage, il assure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smtClean="0"/>
              <a:t>Deploiment</a:t>
            </a:r>
            <a:r>
              <a:rPr lang="fr-FR" dirty="0" smtClean="0"/>
              <a:t> plus rapide : par exemple Il n’est pas nécessaire de créer un nouvel environnement; Avec Docker vous pouvez seulement télécharger une image Docker pour pouvoir l’exécuter sur un autre serveur.</a:t>
            </a:r>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21</a:t>
            </a:fld>
            <a:endParaRPr lang="fr-FR"/>
          </a:p>
        </p:txBody>
      </p:sp>
    </p:spTree>
    <p:extLst>
      <p:ext uri="{BB962C8B-B14F-4D97-AF65-F5344CB8AC3E}">
        <p14:creationId xmlns:p14="http://schemas.microsoft.com/office/powerpoint/2010/main" val="2319704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r>
              <a:rPr lang="fr-FR" dirty="0" smtClean="0"/>
              <a:t>nous avons rencontré quelques difficultés lors de la construction de l'application, nous pouvons en noter quelques-unes, comme : </a:t>
            </a:r>
          </a:p>
          <a:p>
            <a:r>
              <a:rPr lang="fr-FR" dirty="0" smtClean="0"/>
              <a:t>La migration de l architecture </a:t>
            </a:r>
            <a:r>
              <a:rPr lang="fr-FR" dirty="0" err="1" smtClean="0"/>
              <a:t>monol</a:t>
            </a:r>
            <a:r>
              <a:rPr lang="fr-FR" dirty="0" smtClean="0"/>
              <a:t> a celle de </a:t>
            </a:r>
            <a:r>
              <a:rPr lang="fr-FR" dirty="0" err="1" smtClean="0"/>
              <a:t>microservice</a:t>
            </a:r>
            <a:r>
              <a:rPr lang="fr-FR" dirty="0" smtClean="0"/>
              <a:t> , l’adoption des pratiques de </a:t>
            </a:r>
            <a:r>
              <a:rPr lang="fr-FR" dirty="0" err="1" smtClean="0"/>
              <a:t>DEvOPs</a:t>
            </a:r>
            <a:r>
              <a:rPr lang="fr-FR" dirty="0" smtClean="0"/>
              <a:t>, assurer une </a:t>
            </a:r>
            <a:r>
              <a:rPr lang="fr-FR" dirty="0" err="1" smtClean="0"/>
              <a:t>securité</a:t>
            </a:r>
            <a:r>
              <a:rPr lang="fr-FR" dirty="0" smtClean="0"/>
              <a:t> de l’application, quelques difficultés </a:t>
            </a:r>
            <a:r>
              <a:rPr lang="fr-FR" dirty="0" err="1" smtClean="0"/>
              <a:t>egalement</a:t>
            </a:r>
            <a:r>
              <a:rPr lang="fr-FR" dirty="0" smtClean="0"/>
              <a:t> dans l </a:t>
            </a:r>
            <a:r>
              <a:rPr lang="fr-FR" dirty="0" err="1" smtClean="0"/>
              <a:t>auth</a:t>
            </a:r>
            <a:r>
              <a:rPr lang="fr-FR" dirty="0" smtClean="0"/>
              <a:t> et l autorisation </a:t>
            </a:r>
          </a:p>
          <a:p>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22</a:t>
            </a:fld>
            <a:endParaRPr lang="fr-FR"/>
          </a:p>
        </p:txBody>
      </p:sp>
    </p:spTree>
    <p:extLst>
      <p:ext uri="{BB962C8B-B14F-4D97-AF65-F5344CB8AC3E}">
        <p14:creationId xmlns:p14="http://schemas.microsoft.com/office/powerpoint/2010/main" val="4118838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Tout d’abord,</a:t>
            </a:r>
            <a:r>
              <a:rPr lang="fr-FR" baseline="0" dirty="0" smtClean="0"/>
              <a:t> nous avons développé chaque </a:t>
            </a:r>
            <a:r>
              <a:rPr lang="fr-FR" baseline="0" dirty="0" err="1" smtClean="0"/>
              <a:t>microservice</a:t>
            </a:r>
            <a:r>
              <a:rPr lang="fr-FR" baseline="0" dirty="0" smtClean="0"/>
              <a:t> comme étant une application </a:t>
            </a:r>
            <a:r>
              <a:rPr lang="fr-FR" baseline="0" dirty="0" err="1" smtClean="0"/>
              <a:t>springboot</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24</a:t>
            </a:fld>
            <a:endParaRPr lang="fr-FR"/>
          </a:p>
        </p:txBody>
      </p:sp>
    </p:spTree>
    <p:extLst>
      <p:ext uri="{BB962C8B-B14F-4D97-AF65-F5344CB8AC3E}">
        <p14:creationId xmlns:p14="http://schemas.microsoft.com/office/powerpoint/2010/main" val="585490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r>
              <a:rPr lang="fr-FR" dirty="0" smtClean="0"/>
              <a:t>(Présenter</a:t>
            </a:r>
            <a:r>
              <a:rPr lang="fr-FR" baseline="0" dirty="0" smtClean="0"/>
              <a:t> le plan)</a:t>
            </a:r>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2</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Ensuite,</a:t>
            </a:r>
            <a:r>
              <a:rPr lang="fr-FR" baseline="0" dirty="0" smtClean="0"/>
              <a:t> nous avons configuré, pour chaque </a:t>
            </a:r>
            <a:r>
              <a:rPr lang="fr-FR" baseline="0" dirty="0" err="1" smtClean="0"/>
              <a:t>microservice</a:t>
            </a:r>
            <a:r>
              <a:rPr lang="fr-FR" baseline="0" dirty="0" smtClean="0"/>
              <a:t>, un </a:t>
            </a:r>
            <a:r>
              <a:rPr lang="fr-FR" baseline="0" dirty="0" err="1" smtClean="0"/>
              <a:t>Dockerfile</a:t>
            </a:r>
            <a:r>
              <a:rPr lang="fr-FR" baseline="0" dirty="0" smtClean="0"/>
              <a:t>, qui contient des instructions concernant l’image de base pour l’image Docker que nous avons construit, dans notre cas l’image de java:8, le numéro de port sur lequel le conteneur Docker est en cours d’exécution, la création des répertoires de travail et l’autorisation d’écrire dans le </a:t>
            </a:r>
            <a:r>
              <a:rPr lang="fr-FR" baseline="0" dirty="0" err="1" smtClean="0"/>
              <a:t>SdF</a:t>
            </a:r>
            <a:r>
              <a:rPr lang="fr-FR" baseline="0" dirty="0" smtClean="0"/>
              <a:t>, ainsi que d’autres.</a:t>
            </a:r>
            <a:br>
              <a:rPr lang="fr-FR" baseline="0" dirty="0" smtClean="0"/>
            </a:br>
            <a:endParaRPr lang="fr-FR" baseline="0" dirty="0" smtClean="0"/>
          </a:p>
          <a:p>
            <a:r>
              <a:rPr lang="fr-FR" baseline="0" dirty="0" smtClean="0"/>
              <a:t>Puis, nous avons construit une image Docker, pour chaque </a:t>
            </a:r>
            <a:r>
              <a:rPr lang="fr-FR" baseline="0" dirty="0" err="1" smtClean="0"/>
              <a:t>microservice</a:t>
            </a:r>
            <a:r>
              <a:rPr lang="fr-FR" baseline="0" dirty="0" smtClean="0"/>
              <a:t>, à partir du </a:t>
            </a:r>
            <a:r>
              <a:rPr lang="fr-FR" baseline="0" dirty="0" err="1" smtClean="0"/>
              <a:t>Dockerfile</a:t>
            </a:r>
            <a:r>
              <a:rPr lang="fr-FR" baseline="0" dirty="0" smtClean="0"/>
              <a:t> qui lui est associé, pour finir avec la conteneurisation de chaque image en un conteneur Linux et établir le lien entre ce conteneur-là et un conteneur MySQL.</a:t>
            </a:r>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25</a:t>
            </a:fld>
            <a:endParaRPr lang="fr-FR"/>
          </a:p>
        </p:txBody>
      </p:sp>
    </p:spTree>
    <p:extLst>
      <p:ext uri="{BB962C8B-B14F-4D97-AF65-F5344CB8AC3E}">
        <p14:creationId xmlns:p14="http://schemas.microsoft.com/office/powerpoint/2010/main" val="2552053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L’outil </a:t>
            </a:r>
            <a:r>
              <a:rPr lang="fr-FR" dirty="0" err="1" smtClean="0"/>
              <a:t>Kitematic</a:t>
            </a:r>
            <a:r>
              <a:rPr lang="fr-FR" dirty="0" smtClean="0"/>
              <a:t> nous permet de visualiser les </a:t>
            </a:r>
            <a:r>
              <a:rPr lang="fr-FR" dirty="0" err="1" smtClean="0"/>
              <a:t>status</a:t>
            </a:r>
            <a:r>
              <a:rPr lang="fr-FR" dirty="0" smtClean="0"/>
              <a:t> des conteneurs en cours d’exécution.</a:t>
            </a:r>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26</a:t>
            </a:fld>
            <a:endParaRPr lang="fr-FR"/>
          </a:p>
        </p:txBody>
      </p:sp>
    </p:spTree>
    <p:extLst>
      <p:ext uri="{BB962C8B-B14F-4D97-AF65-F5344CB8AC3E}">
        <p14:creationId xmlns:p14="http://schemas.microsoft.com/office/powerpoint/2010/main" val="1481230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Voici</a:t>
            </a:r>
            <a:r>
              <a:rPr lang="fr-FR" baseline="0" dirty="0" smtClean="0"/>
              <a:t> quelques interfaces des conteneurs en cours d’exécution, développées avec </a:t>
            </a:r>
            <a:r>
              <a:rPr lang="fr-FR" baseline="0" dirty="0" err="1" smtClean="0"/>
              <a:t>Angular</a:t>
            </a:r>
            <a:r>
              <a:rPr lang="fr-FR" baseline="0" dirty="0" smtClean="0"/>
              <a:t> 7.</a:t>
            </a:r>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27</a:t>
            </a:fld>
            <a:endParaRPr lang="fr-FR"/>
          </a:p>
        </p:txBody>
      </p:sp>
    </p:spTree>
    <p:extLst>
      <p:ext uri="{BB962C8B-B14F-4D97-AF65-F5344CB8AC3E}">
        <p14:creationId xmlns:p14="http://schemas.microsoft.com/office/powerpoint/2010/main" val="1088774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Voici</a:t>
            </a:r>
            <a:r>
              <a:rPr lang="fr-FR" baseline="0" dirty="0" smtClean="0"/>
              <a:t> quelques interfaces des conteneurs en cours d’exécution, développées avec </a:t>
            </a:r>
            <a:r>
              <a:rPr lang="fr-FR" baseline="0" dirty="0" err="1" smtClean="0"/>
              <a:t>Angular</a:t>
            </a:r>
            <a:r>
              <a:rPr lang="fr-FR" baseline="0" dirty="0" smtClean="0"/>
              <a:t> 7.</a:t>
            </a:r>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28</a:t>
            </a:fld>
            <a:endParaRPr lang="fr-FR"/>
          </a:p>
        </p:txBody>
      </p:sp>
    </p:spTree>
    <p:extLst>
      <p:ext uri="{BB962C8B-B14F-4D97-AF65-F5344CB8AC3E}">
        <p14:creationId xmlns:p14="http://schemas.microsoft.com/office/powerpoint/2010/main" val="4212841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Voici</a:t>
            </a:r>
            <a:r>
              <a:rPr lang="fr-FR" baseline="0" dirty="0" smtClean="0"/>
              <a:t> quelques interfaces des conteneurs en cours d’exécution, développées avec </a:t>
            </a:r>
            <a:r>
              <a:rPr lang="fr-FR" baseline="0" dirty="0" err="1" smtClean="0"/>
              <a:t>Angular</a:t>
            </a:r>
            <a:r>
              <a:rPr lang="fr-FR" baseline="0" dirty="0" smtClean="0"/>
              <a:t> 7.</a:t>
            </a:r>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29</a:t>
            </a:fld>
            <a:endParaRPr lang="fr-FR"/>
          </a:p>
        </p:txBody>
      </p:sp>
    </p:spTree>
    <p:extLst>
      <p:ext uri="{BB962C8B-B14F-4D97-AF65-F5344CB8AC3E}">
        <p14:creationId xmlns:p14="http://schemas.microsoft.com/office/powerpoint/2010/main" val="929533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30</a:t>
            </a:fld>
            <a:endParaRPr lang="fr-FR"/>
          </a:p>
        </p:txBody>
      </p:sp>
    </p:spTree>
    <p:extLst>
      <p:ext uri="{BB962C8B-B14F-4D97-AF65-F5344CB8AC3E}">
        <p14:creationId xmlns:p14="http://schemas.microsoft.com/office/powerpoint/2010/main" val="1262442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r>
              <a:rPr lang="fr-FR" dirty="0" smtClean="0"/>
              <a:t>la manière traditionnelle de construire une application,  appelé architecture monolithiques", a présenté beaucoup d’avantages pendant toutes ces années et a également exposé de nombreuses limitations, </a:t>
            </a:r>
          </a:p>
          <a:p>
            <a:r>
              <a:rPr lang="fr-FR" dirty="0" smtClean="0"/>
              <a:t>a cause de ca une nouvelle approche architecturale vient de naître, comme l architecture </a:t>
            </a:r>
            <a:r>
              <a:rPr lang="fr-FR" dirty="0" err="1" smtClean="0"/>
              <a:t>microservices</a:t>
            </a:r>
            <a:r>
              <a:rPr lang="fr-FR" dirty="0" smtClean="0"/>
              <a:t>, mais est ce que cette architecture micro, est elle sans faille?</a:t>
            </a:r>
          </a:p>
          <a:p>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3</a:t>
            </a:fld>
            <a:endParaRPr lang="fr-FR"/>
          </a:p>
        </p:txBody>
      </p:sp>
    </p:spTree>
    <p:extLst>
      <p:ext uri="{BB962C8B-B14F-4D97-AF65-F5344CB8AC3E}">
        <p14:creationId xmlns:p14="http://schemas.microsoft.com/office/powerpoint/2010/main" val="992453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Mais Que sont les </a:t>
            </a:r>
            <a:r>
              <a:rPr lang="fr-FR" dirty="0" err="1" smtClean="0"/>
              <a:t>microservices</a:t>
            </a:r>
            <a:r>
              <a:rPr lang="fr-FR" dirty="0" smtClean="0"/>
              <a:t> maintenant? </a:t>
            </a:r>
          </a:p>
          <a:p>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4</a:t>
            </a:fld>
            <a:endParaRPr lang="fr-FR"/>
          </a:p>
        </p:txBody>
      </p:sp>
    </p:spTree>
    <p:extLst>
      <p:ext uri="{BB962C8B-B14F-4D97-AF65-F5344CB8AC3E}">
        <p14:creationId xmlns:p14="http://schemas.microsoft.com/office/powerpoint/2010/main" val="3062207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smtClean="0"/>
              <a:t>Microservice</a:t>
            </a:r>
            <a:r>
              <a:rPr lang="fr-FR" dirty="0" smtClean="0"/>
              <a:t> </a:t>
            </a:r>
            <a:r>
              <a:rPr lang="fr-FR" dirty="0" smtClean="0"/>
              <a:t>est un style architectural de </a:t>
            </a:r>
            <a:r>
              <a:rPr lang="fr-FR" dirty="0" err="1" smtClean="0"/>
              <a:t>devoleppement</a:t>
            </a:r>
            <a:r>
              <a:rPr lang="fr-FR" dirty="0" smtClean="0"/>
              <a:t> où une application est un ensemble de petits composants ( chaque composant est une petite application lui-même) travaillant ensemble comme une seule unité, chaque composant peut être vu comme une petite application monolithique lui-même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De </a:t>
            </a:r>
            <a:r>
              <a:rPr lang="fr-FR" dirty="0" err="1" smtClean="0"/>
              <a:t>noimbreuse</a:t>
            </a:r>
            <a:r>
              <a:rPr lang="fr-FR" dirty="0" smtClean="0"/>
              <a:t> entreprise dans le monde on opté pour les </a:t>
            </a:r>
            <a:r>
              <a:rPr lang="fr-FR" dirty="0" err="1" smtClean="0"/>
              <a:t>microservices</a:t>
            </a:r>
            <a:r>
              <a:rPr lang="fr-FR" dirty="0" smtClean="0"/>
              <a:t>, dont on peut citer, </a:t>
            </a:r>
            <a:r>
              <a:rPr lang="fr-FR" dirty="0" err="1" smtClean="0"/>
              <a:t>Netflix</a:t>
            </a:r>
            <a:r>
              <a:rPr lang="fr-FR" dirty="0" smtClean="0"/>
              <a:t> </a:t>
            </a:r>
            <a:r>
              <a:rPr lang="fr-FR" dirty="0" err="1" smtClean="0"/>
              <a:t>amazon</a:t>
            </a:r>
            <a:r>
              <a:rPr lang="fr-FR" dirty="0" smtClean="0"/>
              <a:t> </a:t>
            </a:r>
            <a:r>
              <a:rPr lang="fr-FR" dirty="0" err="1" smtClean="0"/>
              <a:t>ebay</a:t>
            </a:r>
            <a:r>
              <a:rPr lang="fr-FR" dirty="0" smtClean="0"/>
              <a:t>, </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5</a:t>
            </a:fld>
            <a:endParaRPr lang="fr-FR"/>
          </a:p>
        </p:txBody>
      </p:sp>
    </p:spTree>
    <p:extLst>
      <p:ext uri="{BB962C8B-B14F-4D97-AF65-F5344CB8AC3E}">
        <p14:creationId xmlns:p14="http://schemas.microsoft.com/office/powerpoint/2010/main" val="4236122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r>
              <a:rPr lang="fr-FR" dirty="0" smtClean="0"/>
              <a:t>maintenant, répondons à notre première question, </a:t>
            </a:r>
            <a:r>
              <a:rPr lang="fr-FR" dirty="0" err="1" smtClean="0"/>
              <a:t>microservices</a:t>
            </a:r>
            <a:r>
              <a:rPr lang="fr-FR" dirty="0" smtClean="0"/>
              <a:t> </a:t>
            </a:r>
            <a:r>
              <a:rPr lang="fr-FR" dirty="0" err="1" smtClean="0"/>
              <a:t>sans-ils</a:t>
            </a:r>
            <a:r>
              <a:rPr lang="fr-FR" dirty="0" smtClean="0"/>
              <a:t> sans </a:t>
            </a:r>
            <a:r>
              <a:rPr lang="fr-FR" dirty="0" err="1" smtClean="0"/>
              <a:t>defauts</a:t>
            </a:r>
            <a:r>
              <a:rPr lang="fr-FR" dirty="0" smtClean="0"/>
              <a:t> ? </a:t>
            </a:r>
            <a:br>
              <a:rPr lang="fr-FR" dirty="0" smtClean="0"/>
            </a:br>
            <a:r>
              <a:rPr lang="fr-FR" dirty="0" smtClean="0"/>
              <a:t>c'est vrai que les </a:t>
            </a:r>
            <a:r>
              <a:rPr lang="fr-FR" dirty="0" err="1" smtClean="0"/>
              <a:t>microservices</a:t>
            </a:r>
            <a:r>
              <a:rPr lang="fr-FR" dirty="0" smtClean="0"/>
              <a:t> offrent une liberté , une isolation en cas d’erreurs, ils sont </a:t>
            </a:r>
            <a:r>
              <a:rPr lang="fr-FR" dirty="0" err="1" smtClean="0"/>
              <a:t>concu</a:t>
            </a:r>
            <a:r>
              <a:rPr lang="fr-FR" dirty="0" smtClean="0"/>
              <a:t> comme </a:t>
            </a:r>
            <a:r>
              <a:rPr lang="fr-FR" dirty="0" err="1" smtClean="0"/>
              <a:t>legers</a:t>
            </a:r>
            <a:r>
              <a:rPr lang="fr-FR" dirty="0" smtClean="0"/>
              <a:t> et donc facilitation de la maintenance, </a:t>
            </a:r>
          </a:p>
          <a:p>
            <a:r>
              <a:rPr lang="fr-FR" dirty="0" smtClean="0"/>
              <a:t>mais avec de nouvelles architectures vient de nouveaux défis, </a:t>
            </a:r>
            <a:r>
              <a:rPr lang="fr-FR" dirty="0" err="1" smtClean="0"/>
              <a:t>le^premier</a:t>
            </a:r>
            <a:r>
              <a:rPr lang="fr-FR" dirty="0" smtClean="0"/>
              <a:t> </a:t>
            </a:r>
            <a:r>
              <a:rPr lang="fr-FR" dirty="0" err="1" smtClean="0"/>
              <a:t>defis</a:t>
            </a:r>
            <a:r>
              <a:rPr lang="fr-FR" dirty="0" smtClean="0"/>
              <a:t> est la division </a:t>
            </a:r>
          </a:p>
          <a:p>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6</a:t>
            </a:fld>
            <a:endParaRPr lang="fr-FR"/>
          </a:p>
        </p:txBody>
      </p:sp>
    </p:spTree>
    <p:extLst>
      <p:ext uri="{BB962C8B-B14F-4D97-AF65-F5344CB8AC3E}">
        <p14:creationId xmlns:p14="http://schemas.microsoft.com/office/powerpoint/2010/main" val="46821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r>
              <a:rPr lang="fr-FR" dirty="0" smtClean="0"/>
              <a:t>L’idée du projet est née du fait que la jouissance du</a:t>
            </a:r>
            <a:r>
              <a:rPr lang="fr-FR" baseline="0" dirty="0" smtClean="0"/>
              <a:t> 7</a:t>
            </a:r>
            <a:r>
              <a:rPr lang="fr-FR" baseline="30000" dirty="0" smtClean="0"/>
              <a:t>ème</a:t>
            </a:r>
            <a:r>
              <a:rPr lang="fr-FR" baseline="0" dirty="0" smtClean="0"/>
              <a:t> art</a:t>
            </a:r>
            <a:r>
              <a:rPr lang="fr-FR" dirty="0" smtClean="0"/>
              <a:t>,</a:t>
            </a:r>
            <a:r>
              <a:rPr lang="fr-FR" baseline="0" dirty="0" smtClean="0"/>
              <a:t> en Tunisie, reste encore une tâche fastidieuse, malgré sa forte croissance.</a:t>
            </a:r>
            <a:br>
              <a:rPr lang="fr-FR" baseline="0" dirty="0" smtClean="0"/>
            </a:br>
            <a:endParaRPr lang="fr-FR" baseline="0" dirty="0" smtClean="0"/>
          </a:p>
          <a:p>
            <a:r>
              <a:rPr lang="fr-FR" baseline="0" dirty="0" smtClean="0"/>
              <a:t>On trouve un manque d’une plateforme offrant même les exigences de base des cinéphiles, d’où la présence physique aux cinémas qui est généralement nécessaire pour consulter le programme ainsi que faire une réservation.</a:t>
            </a:r>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8</a:t>
            </a:fld>
            <a:endParaRPr lang="fr-FR"/>
          </a:p>
        </p:txBody>
      </p:sp>
    </p:spTree>
    <p:extLst>
      <p:ext uri="{BB962C8B-B14F-4D97-AF65-F5344CB8AC3E}">
        <p14:creationId xmlns:p14="http://schemas.microsoft.com/office/powerpoint/2010/main" val="465501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r>
              <a:rPr lang="fr-FR" dirty="0" smtClean="0"/>
              <a:t>Pour le moment, un seul cinéma offre ses services via un site web, c’est Pathé</a:t>
            </a:r>
            <a:br>
              <a:rPr lang="fr-FR" dirty="0" smtClean="0"/>
            </a:br>
            <a:r>
              <a:rPr lang="fr-FR" dirty="0" smtClean="0"/>
              <a:t/>
            </a:r>
            <a:br>
              <a:rPr lang="fr-FR" dirty="0" smtClean="0"/>
            </a:br>
            <a:r>
              <a:rPr lang="fr-FR" dirty="0" smtClean="0"/>
              <a:t>Mais, le</a:t>
            </a:r>
            <a:r>
              <a:rPr lang="fr-FR" baseline="0" dirty="0" smtClean="0"/>
              <a:t> problème réside dans le fait que ses services lui sont uniques et que  le cinéma, bien entendu, n’est accessible qu’à ceux qui,,,</a:t>
            </a:r>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9</a:t>
            </a:fld>
            <a:endParaRPr lang="fr-FR"/>
          </a:p>
        </p:txBody>
      </p:sp>
    </p:spTree>
    <p:extLst>
      <p:ext uri="{BB962C8B-B14F-4D97-AF65-F5344CB8AC3E}">
        <p14:creationId xmlns:p14="http://schemas.microsoft.com/office/powerpoint/2010/main" val="3023483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r>
              <a:rPr lang="fr-FR" dirty="0" smtClean="0"/>
              <a:t>Notre solution consiste</a:t>
            </a:r>
            <a:r>
              <a:rPr lang="fr-FR" baseline="0" dirty="0" smtClean="0"/>
              <a:t> à développer une plateforme pour toutes les cinémas tunisiens, ce qu’on appelle un </a:t>
            </a:r>
            <a:r>
              <a:rPr lang="fr-FR" baseline="0" dirty="0" err="1" smtClean="0"/>
              <a:t>cinéplex</a:t>
            </a:r>
            <a:r>
              <a:rPr lang="fr-FR" baseline="0" dirty="0" smtClean="0"/>
              <a:t>, suivant l’architecture </a:t>
            </a:r>
            <a:r>
              <a:rPr lang="fr-FR" baseline="0" dirty="0" err="1" smtClean="0"/>
              <a:t>microservices</a:t>
            </a:r>
            <a:r>
              <a:rPr lang="fr-FR" baseline="0" dirty="0" smtClean="0"/>
              <a:t>, tout en ayant recours à la technologie de conteneurisation.</a:t>
            </a:r>
            <a:endParaRPr lang="fr-FR" dirty="0"/>
          </a:p>
        </p:txBody>
      </p:sp>
      <p:sp>
        <p:nvSpPr>
          <p:cNvPr id="4" name="Espace réservé du numéro de diapositive 3"/>
          <p:cNvSpPr>
            <a:spLocks noGrp="1"/>
          </p:cNvSpPr>
          <p:nvPr>
            <p:ph type="sldNum" sz="quarter" idx="10"/>
          </p:nvPr>
        </p:nvSpPr>
        <p:spPr/>
        <p:txBody>
          <a:bodyPr/>
          <a:lstStyle/>
          <a:p>
            <a:fld id="{5FE7C449-2EFB-422C-904B-0159C3A27242}" type="slidenum">
              <a:rPr lang="fr-FR" smtClean="0"/>
              <a:pPr/>
              <a:t>10</a:t>
            </a:fld>
            <a:endParaRPr lang="fr-FR"/>
          </a:p>
        </p:txBody>
      </p:sp>
    </p:spTree>
    <p:extLst>
      <p:ext uri="{BB962C8B-B14F-4D97-AF65-F5344CB8AC3E}">
        <p14:creationId xmlns:p14="http://schemas.microsoft.com/office/powerpoint/2010/main" val="3454608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itr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5019" y="4953000"/>
            <a:ext cx="12197020"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A0C64F75-90DA-4AA9-A25E-74F0C5B90076}" type="datetime1">
              <a:rPr lang="fr-FR" smtClean="0"/>
              <a:pPr/>
              <a:t>26/04/2019</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EC4A128C-B719-4BA8-87FB-9F5CC71ADEA0}"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1481330"/>
            <a:ext cx="10972800" cy="4386071"/>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3C6D3822-D37C-4CAA-B0C2-0E3BB29933F6}" type="datetime1">
              <a:rPr lang="fr-FR" smtClean="0"/>
              <a:pPr/>
              <a:t>26/04/2019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4A128C-B719-4BA8-87FB-9F5CC71ADEA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25351" y="274641"/>
            <a:ext cx="2369960" cy="5592761"/>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274641"/>
            <a:ext cx="8432800" cy="5592760"/>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61878B7-1896-4768-84E4-8593C22B9A2E}" type="datetime1">
              <a:rPr lang="fr-FR" smtClean="0"/>
              <a:pPr/>
              <a:t>26/04/2019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4A128C-B719-4BA8-87FB-9F5CC71ADEA0}" type="slidenum">
              <a:rPr lang="fr-FR" smtClean="0"/>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746CE713-8172-44E2-96E3-D6AD1D1FD587}" type="datetimeFigureOut">
              <a:rPr lang="fr-FR" smtClean="0"/>
              <a:t>26/04/2019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06F8FD0-5CF0-4B7B-A20E-0798CD7DF21C}" type="slidenum">
              <a:rPr lang="fr-FR" smtClean="0"/>
              <a:t>‹N°›</a:t>
            </a:fld>
            <a:endParaRPr lang="fr-FR"/>
          </a:p>
        </p:txBody>
      </p:sp>
    </p:spTree>
    <p:extLst>
      <p:ext uri="{BB962C8B-B14F-4D97-AF65-F5344CB8AC3E}">
        <p14:creationId xmlns:p14="http://schemas.microsoft.com/office/powerpoint/2010/main" val="2106803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46CE713-8172-44E2-96E3-D6AD1D1FD587}" type="datetimeFigureOut">
              <a:rPr lang="fr-FR" smtClean="0"/>
              <a:t>26/04/2019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06F8FD0-5CF0-4B7B-A20E-0798CD7DF21C}" type="slidenum">
              <a:rPr lang="fr-FR" smtClean="0"/>
              <a:t>‹N°›</a:t>
            </a:fld>
            <a:endParaRPr lang="fr-FR"/>
          </a:p>
        </p:txBody>
      </p:sp>
    </p:spTree>
    <p:extLst>
      <p:ext uri="{BB962C8B-B14F-4D97-AF65-F5344CB8AC3E}">
        <p14:creationId xmlns:p14="http://schemas.microsoft.com/office/powerpoint/2010/main" val="2219672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746CE713-8172-44E2-96E3-D6AD1D1FD587}" type="datetimeFigureOut">
              <a:rPr lang="fr-FR" smtClean="0"/>
              <a:t>26/04/2019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06F8FD0-5CF0-4B7B-A20E-0798CD7DF21C}" type="slidenum">
              <a:rPr lang="fr-FR" smtClean="0"/>
              <a:t>‹N°›</a:t>
            </a:fld>
            <a:endParaRPr lang="fr-FR"/>
          </a:p>
        </p:txBody>
      </p:sp>
    </p:spTree>
    <p:extLst>
      <p:ext uri="{BB962C8B-B14F-4D97-AF65-F5344CB8AC3E}">
        <p14:creationId xmlns:p14="http://schemas.microsoft.com/office/powerpoint/2010/main" val="1951311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746CE713-8172-44E2-96E3-D6AD1D1FD587}" type="datetimeFigureOut">
              <a:rPr lang="fr-FR" smtClean="0"/>
              <a:t>26/04/2019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06F8FD0-5CF0-4B7B-A20E-0798CD7DF21C}" type="slidenum">
              <a:rPr lang="fr-FR" smtClean="0"/>
              <a:t>‹N°›</a:t>
            </a:fld>
            <a:endParaRPr lang="fr-FR"/>
          </a:p>
        </p:txBody>
      </p:sp>
    </p:spTree>
    <p:extLst>
      <p:ext uri="{BB962C8B-B14F-4D97-AF65-F5344CB8AC3E}">
        <p14:creationId xmlns:p14="http://schemas.microsoft.com/office/powerpoint/2010/main" val="249876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46CE713-8172-44E2-96E3-D6AD1D1FD587}" type="datetimeFigureOut">
              <a:rPr lang="fr-FR" smtClean="0"/>
              <a:t>26/04/2019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06F8FD0-5CF0-4B7B-A20E-0798CD7DF21C}" type="slidenum">
              <a:rPr lang="fr-FR" smtClean="0"/>
              <a:t>‹N°›</a:t>
            </a:fld>
            <a:endParaRPr lang="fr-FR"/>
          </a:p>
        </p:txBody>
      </p:sp>
    </p:spTree>
    <p:extLst>
      <p:ext uri="{BB962C8B-B14F-4D97-AF65-F5344CB8AC3E}">
        <p14:creationId xmlns:p14="http://schemas.microsoft.com/office/powerpoint/2010/main" val="252286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746CE713-8172-44E2-96E3-D6AD1D1FD587}" type="datetimeFigureOut">
              <a:rPr lang="fr-FR" smtClean="0"/>
              <a:t>26/04/2019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06F8FD0-5CF0-4B7B-A20E-0798CD7DF21C}" type="slidenum">
              <a:rPr lang="fr-FR" smtClean="0"/>
              <a:t>‹N°›</a:t>
            </a:fld>
            <a:endParaRPr lang="fr-FR"/>
          </a:p>
        </p:txBody>
      </p:sp>
    </p:spTree>
    <p:extLst>
      <p:ext uri="{BB962C8B-B14F-4D97-AF65-F5344CB8AC3E}">
        <p14:creationId xmlns:p14="http://schemas.microsoft.com/office/powerpoint/2010/main" val="461290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46CE713-8172-44E2-96E3-D6AD1D1FD587}" type="datetimeFigureOut">
              <a:rPr lang="fr-FR" smtClean="0"/>
              <a:t>26/04/2019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06F8FD0-5CF0-4B7B-A20E-0798CD7DF21C}" type="slidenum">
              <a:rPr lang="fr-FR" smtClean="0"/>
              <a:t>‹N°›</a:t>
            </a:fld>
            <a:endParaRPr lang="fr-FR"/>
          </a:p>
        </p:txBody>
      </p:sp>
    </p:spTree>
    <p:extLst>
      <p:ext uri="{BB962C8B-B14F-4D97-AF65-F5344CB8AC3E}">
        <p14:creationId xmlns:p14="http://schemas.microsoft.com/office/powerpoint/2010/main" val="3521508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746CE713-8172-44E2-96E3-D6AD1D1FD587}" type="datetimeFigureOut">
              <a:rPr lang="fr-FR" smtClean="0"/>
              <a:t>26/04/2019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06F8FD0-5CF0-4B7B-A20E-0798CD7DF21C}" type="slidenum">
              <a:rPr lang="fr-FR" smtClean="0"/>
              <a:t>‹N°›</a:t>
            </a:fld>
            <a:endParaRPr lang="fr-FR"/>
          </a:p>
        </p:txBody>
      </p:sp>
    </p:spTree>
    <p:extLst>
      <p:ext uri="{BB962C8B-B14F-4D97-AF65-F5344CB8AC3E}">
        <p14:creationId xmlns:p14="http://schemas.microsoft.com/office/powerpoint/2010/main" val="54720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125F5F1-1273-4E87-84B3-38EB29DE588B}" type="datetime1">
              <a:rPr lang="fr-FR" smtClean="0"/>
              <a:pPr/>
              <a:t>26/04/2019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4A128C-B719-4BA8-87FB-9F5CC71ADEA0}" type="slidenum">
              <a:rPr lang="fr-FR" smtClean="0"/>
              <a:pPr/>
              <a:t>‹N°›</a:t>
            </a:fld>
            <a:endParaRPr lang="fr-FR"/>
          </a:p>
        </p:txBody>
      </p:sp>
      <p:sp>
        <p:nvSpPr>
          <p:cNvPr id="7" name="Titre 6"/>
          <p:cNvSpPr>
            <a:spLocks noGrp="1"/>
          </p:cNvSpPr>
          <p:nvPr>
            <p:ph type="title"/>
          </p:nvPr>
        </p:nvSpPr>
        <p:spPr/>
        <p:txBody>
          <a:bodyPr rtlCol="0"/>
          <a:lstStyle/>
          <a:p>
            <a:r>
              <a:rPr kumimoji="0" lang="fr-FR" smtClean="0"/>
              <a:t>Cliquez pour modifier le style du titre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746CE713-8172-44E2-96E3-D6AD1D1FD587}" type="datetimeFigureOut">
              <a:rPr lang="fr-FR" smtClean="0"/>
              <a:t>26/04/2019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06F8FD0-5CF0-4B7B-A20E-0798CD7DF21C}" type="slidenum">
              <a:rPr lang="fr-FR" smtClean="0"/>
              <a:t>‹N°›</a:t>
            </a:fld>
            <a:endParaRPr lang="fr-FR"/>
          </a:p>
        </p:txBody>
      </p:sp>
    </p:spTree>
    <p:extLst>
      <p:ext uri="{BB962C8B-B14F-4D97-AF65-F5344CB8AC3E}">
        <p14:creationId xmlns:p14="http://schemas.microsoft.com/office/powerpoint/2010/main" val="33212820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46CE713-8172-44E2-96E3-D6AD1D1FD587}" type="datetimeFigureOut">
              <a:rPr lang="fr-FR" smtClean="0"/>
              <a:t>26/04/2019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06F8FD0-5CF0-4B7B-A20E-0798CD7DF21C}" type="slidenum">
              <a:rPr lang="fr-FR" smtClean="0"/>
              <a:t>‹N°›</a:t>
            </a:fld>
            <a:endParaRPr lang="fr-FR"/>
          </a:p>
        </p:txBody>
      </p:sp>
    </p:spTree>
    <p:extLst>
      <p:ext uri="{BB962C8B-B14F-4D97-AF65-F5344CB8AC3E}">
        <p14:creationId xmlns:p14="http://schemas.microsoft.com/office/powerpoint/2010/main" val="40536851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46CE713-8172-44E2-96E3-D6AD1D1FD587}" type="datetimeFigureOut">
              <a:rPr lang="fr-FR" smtClean="0"/>
              <a:t>26/04/2019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06F8FD0-5CF0-4B7B-A20E-0798CD7DF21C}" type="slidenum">
              <a:rPr lang="fr-FR" smtClean="0"/>
              <a:t>‹N°›</a:t>
            </a:fld>
            <a:endParaRPr lang="fr-FR"/>
          </a:p>
        </p:txBody>
      </p:sp>
    </p:spTree>
    <p:extLst>
      <p:ext uri="{BB962C8B-B14F-4D97-AF65-F5344CB8AC3E}">
        <p14:creationId xmlns:p14="http://schemas.microsoft.com/office/powerpoint/2010/main" val="3685360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ED7DC90A-82B6-473D-B48D-92763EB280D9}" type="datetime1">
              <a:rPr lang="fr-FR" smtClean="0"/>
              <a:pPr/>
              <a:t>26/04/2019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4A128C-B719-4BA8-87FB-9F5CC71ADEA0}" type="slidenum">
              <a:rPr lang="fr-FR" smtClean="0"/>
              <a:pPr/>
              <a:t>‹N°›</a:t>
            </a:fld>
            <a:endParaRPr lang="fr-FR"/>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F8AD8755-5F4C-4A81-81B7-04300EDE87CB}" type="datetime1">
              <a:rPr lang="fr-FR" smtClean="0"/>
              <a:pPr/>
              <a:t>26/04/2019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C4A128C-B719-4BA8-87FB-9F5CC71ADEA0}" type="slidenum">
              <a:rPr lang="fr-FR" smtClean="0"/>
              <a:pPr/>
              <a:t>‹N°›</a:t>
            </a:fld>
            <a:endParaRPr lang="fr-FR"/>
          </a:p>
        </p:txBody>
      </p:sp>
      <p:sp>
        <p:nvSpPr>
          <p:cNvPr id="8" name="Titre 7"/>
          <p:cNvSpPr>
            <a:spLocks noGrp="1"/>
          </p:cNvSpPr>
          <p:nvPr>
            <p:ph type="title"/>
          </p:nvPr>
        </p:nvSpPr>
        <p:spPr/>
        <p:txBody>
          <a:bodyPr rtlCol="0"/>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109728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8FA21D85-7602-4204-AB68-4CCEB9C70C5F}" type="datetime1">
              <a:rPr lang="fr-FR" smtClean="0"/>
              <a:pPr/>
              <a:t>26/04/2019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C4A128C-B719-4BA8-87FB-9F5CC71ADEA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8BFBBB46-C03F-4E85-81B8-1155E1E586B9}" type="datetime1">
              <a:rPr lang="fr-FR" smtClean="0"/>
              <a:pPr/>
              <a:t>26/04/2019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C4A128C-B719-4BA8-87FB-9F5CC71ADEA0}" type="slidenum">
              <a:rPr lang="fr-FR" smtClean="0"/>
              <a:pPr/>
              <a:t>‹N°›</a:t>
            </a:fld>
            <a:endParaRPr lang="fr-FR"/>
          </a:p>
        </p:txBody>
      </p:sp>
      <p:sp>
        <p:nvSpPr>
          <p:cNvPr id="6" name="Titre 5"/>
          <p:cNvSpPr>
            <a:spLocks noGrp="1"/>
          </p:cNvSpPr>
          <p:nvPr>
            <p:ph type="title"/>
          </p:nvPr>
        </p:nvSpPr>
        <p:spPr/>
        <p:txBody>
          <a:bodyPr rtlCol="0"/>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B73A91F-FE9A-4481-9B30-3F4855720D55}" type="datetime1">
              <a:rPr lang="fr-FR" smtClean="0"/>
              <a:pPr/>
              <a:t>26/04/2019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C4A128C-B719-4BA8-87FB-9F5CC71ADEA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8969376" y="6407944"/>
            <a:ext cx="2560320" cy="365760"/>
          </a:xfrm>
        </p:spPr>
        <p:txBody>
          <a:bodyPr/>
          <a:lstStyle/>
          <a:p>
            <a:fld id="{C0C84509-13F0-4A3C-AE0C-B839A0E203E7}" type="datetime1">
              <a:rPr lang="fr-FR" smtClean="0"/>
              <a:pPr/>
              <a:t>26/04/2019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C4A128C-B719-4BA8-87FB-9F5CC71ADEA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5D670A71-810D-4AA7-ADF2-E081FE7C7AA1}" type="datetime1">
              <a:rPr lang="fr-FR" smtClean="0"/>
              <a:pPr/>
              <a:t>26/04/2019</a:t>
            </a:fld>
            <a:endParaRPr lang="fr-FR"/>
          </a:p>
        </p:txBody>
      </p:sp>
      <p:sp>
        <p:nvSpPr>
          <p:cNvPr id="6" name="Espace réservé du pied de page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EC4A128C-B719-4BA8-87FB-9F5CC71ADEA0}" type="slidenum">
              <a:rPr lang="fr-FR" smtClean="0"/>
              <a:pPr/>
              <a:t>‹N°›</a:t>
            </a:fld>
            <a:endParaRPr lang="fr-FR"/>
          </a:p>
        </p:txBody>
      </p:sp>
      <p:sp>
        <p:nvSpPr>
          <p:cNvPr id="2" name="Titr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Forme libre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Triangle rect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Connecteur droit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Forme libre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Triangle rect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5" name="Connecteur droit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7189FA4A-328A-435C-B42B-0618C7B9E7F9}" type="datetime1">
              <a:rPr lang="fr-FR" smtClean="0"/>
              <a:pPr/>
              <a:t>26/04/2019</a:t>
            </a:fld>
            <a:endParaRPr lang="fr-FR"/>
          </a:p>
        </p:txBody>
      </p:sp>
      <p:sp>
        <p:nvSpPr>
          <p:cNvPr id="22" name="Espace réservé du pied de page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EC4A128C-B719-4BA8-87FB-9F5CC71ADEA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CE713-8172-44E2-96E3-D6AD1D1FD587}" type="datetimeFigureOut">
              <a:rPr lang="fr-FR" smtClean="0"/>
              <a:t>26/04/2019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F8FD0-5CF0-4B7B-A20E-0798CD7DF21C}" type="slidenum">
              <a:rPr lang="fr-FR" smtClean="0"/>
              <a:t>‹N°›</a:t>
            </a:fld>
            <a:endParaRPr lang="fr-FR"/>
          </a:p>
        </p:txBody>
      </p:sp>
    </p:spTree>
    <p:extLst>
      <p:ext uri="{BB962C8B-B14F-4D97-AF65-F5344CB8AC3E}">
        <p14:creationId xmlns:p14="http://schemas.microsoft.com/office/powerpoint/2010/main" val="214534154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31504" y="1785927"/>
            <a:ext cx="8905528" cy="1258257"/>
          </a:xfrm>
        </p:spPr>
        <p:txBody>
          <a:bodyPr>
            <a:normAutofit fontScale="90000"/>
          </a:bodyPr>
          <a:lstStyle/>
          <a:p>
            <a:pPr algn="ctr"/>
            <a:r>
              <a:rPr lang="fr-FR" sz="3600" dirty="0"/>
              <a:t>Mise en place d’une architecture </a:t>
            </a:r>
            <a:r>
              <a:rPr lang="fr-FR" sz="3600" dirty="0" err="1"/>
              <a:t>microservices</a:t>
            </a:r>
            <a:r>
              <a:rPr lang="fr-FR" sz="3600" dirty="0"/>
              <a:t> pour la gestion de cinémas</a:t>
            </a:r>
          </a:p>
        </p:txBody>
      </p:sp>
      <p:sp>
        <p:nvSpPr>
          <p:cNvPr id="3" name="Sous-titre 2"/>
          <p:cNvSpPr>
            <a:spLocks noGrp="1"/>
          </p:cNvSpPr>
          <p:nvPr>
            <p:ph type="subTitle" idx="1"/>
          </p:nvPr>
        </p:nvSpPr>
        <p:spPr>
          <a:xfrm>
            <a:off x="2238348" y="3143248"/>
            <a:ext cx="7772400" cy="2143140"/>
          </a:xfrm>
        </p:spPr>
        <p:txBody>
          <a:bodyPr>
            <a:normAutofit/>
          </a:bodyPr>
          <a:lstStyle/>
          <a:p>
            <a:pPr algn="ctr"/>
            <a:r>
              <a:rPr lang="fr-FR" sz="1600" dirty="0">
                <a:solidFill>
                  <a:schemeClr val="tx1"/>
                </a:solidFill>
              </a:rPr>
              <a:t>encadré par</a:t>
            </a:r>
          </a:p>
          <a:p>
            <a:pPr algn="ctr"/>
            <a:r>
              <a:rPr lang="fr-FR" sz="1900" b="1" dirty="0">
                <a:solidFill>
                  <a:schemeClr val="tx1"/>
                </a:solidFill>
              </a:rPr>
              <a:t>Mme Meriem KASSAR</a:t>
            </a:r>
            <a:endParaRPr lang="fr-FR" sz="2100" b="1" dirty="0">
              <a:solidFill>
                <a:schemeClr val="tx1"/>
              </a:solidFill>
            </a:endParaRPr>
          </a:p>
          <a:p>
            <a:pPr algn="ctr"/>
            <a:r>
              <a:rPr lang="fr-FR" sz="1600" dirty="0">
                <a:solidFill>
                  <a:schemeClr val="tx1"/>
                </a:solidFill>
              </a:rPr>
              <a:t>présenté par</a:t>
            </a:r>
          </a:p>
          <a:p>
            <a:pPr algn="ctr"/>
            <a:r>
              <a:rPr lang="fr-FR" sz="2000" b="1" dirty="0">
                <a:solidFill>
                  <a:schemeClr val="tx1"/>
                </a:solidFill>
              </a:rPr>
              <a:t>Omar BOUAOUINA </a:t>
            </a:r>
            <a:r>
              <a:rPr lang="fr-FR" sz="1600" b="1" dirty="0">
                <a:solidFill>
                  <a:schemeClr val="tx1"/>
                </a:solidFill>
              </a:rPr>
              <a:t>&amp;</a:t>
            </a:r>
            <a:r>
              <a:rPr lang="fr-FR" sz="2000" b="1" dirty="0">
                <a:solidFill>
                  <a:schemeClr val="tx1"/>
                </a:solidFill>
              </a:rPr>
              <a:t> </a:t>
            </a:r>
            <a:r>
              <a:rPr lang="fr-FR" sz="2000" b="1" dirty="0" err="1">
                <a:solidFill>
                  <a:schemeClr val="tx1"/>
                </a:solidFill>
              </a:rPr>
              <a:t>Oussema</a:t>
            </a:r>
            <a:r>
              <a:rPr lang="fr-FR" sz="2000" b="1" dirty="0">
                <a:solidFill>
                  <a:schemeClr val="tx1"/>
                </a:solidFill>
              </a:rPr>
              <a:t> LOUATI</a:t>
            </a:r>
          </a:p>
          <a:p>
            <a:pPr algn="ctr"/>
            <a:r>
              <a:rPr lang="fr-FR" sz="1600" dirty="0">
                <a:solidFill>
                  <a:schemeClr val="tx1"/>
                </a:solidFill>
              </a:rPr>
              <a:t>devant le Jury composé de</a:t>
            </a:r>
          </a:p>
          <a:p>
            <a:pPr algn="ctr"/>
            <a:r>
              <a:rPr lang="fr-FR" sz="2000" b="1" dirty="0">
                <a:solidFill>
                  <a:schemeClr val="tx1"/>
                </a:solidFill>
              </a:rPr>
              <a:t>Mr Mohamed Ramzi HADDAD &amp; Mr </a:t>
            </a:r>
            <a:r>
              <a:rPr lang="fr-FR" sz="2000" b="1" dirty="0" err="1">
                <a:solidFill>
                  <a:schemeClr val="tx1"/>
                </a:solidFill>
              </a:rPr>
              <a:t>Moez</a:t>
            </a:r>
            <a:r>
              <a:rPr lang="fr-FR" sz="2000" b="1" dirty="0">
                <a:solidFill>
                  <a:schemeClr val="tx1"/>
                </a:solidFill>
              </a:rPr>
              <a:t> Ben Hadj HMIDA</a:t>
            </a:r>
          </a:p>
        </p:txBody>
      </p:sp>
      <p:sp>
        <p:nvSpPr>
          <p:cNvPr id="5" name="Espace réservé du numéro de diapositive 4"/>
          <p:cNvSpPr>
            <a:spLocks noGrp="1"/>
          </p:cNvSpPr>
          <p:nvPr>
            <p:ph type="sldNum" sz="quarter" idx="12"/>
          </p:nvPr>
        </p:nvSpPr>
        <p:spPr/>
        <p:txBody>
          <a:bodyPr/>
          <a:lstStyle/>
          <a:p>
            <a:fld id="{EC4A128C-B719-4BA8-87FB-9F5CC71ADEA0}" type="slidenum">
              <a:rPr lang="fr-FR" smtClean="0"/>
              <a:pPr/>
              <a:t>1</a:t>
            </a:fld>
            <a:endParaRPr lang="fr-FR"/>
          </a:p>
        </p:txBody>
      </p:sp>
      <p:sp>
        <p:nvSpPr>
          <p:cNvPr id="6" name="ZoneTexte 5"/>
          <p:cNvSpPr txBox="1"/>
          <p:nvPr/>
        </p:nvSpPr>
        <p:spPr>
          <a:xfrm>
            <a:off x="4238613" y="6072206"/>
            <a:ext cx="3797835" cy="369332"/>
          </a:xfrm>
          <a:prstGeom prst="rect">
            <a:avLst/>
          </a:prstGeom>
          <a:noFill/>
        </p:spPr>
        <p:txBody>
          <a:bodyPr wrap="none" rtlCol="0">
            <a:spAutoFit/>
          </a:bodyPr>
          <a:lstStyle/>
          <a:p>
            <a:r>
              <a:rPr lang="fr-FR" b="1" dirty="0"/>
              <a:t>Année Universitaire: 2018/2019</a:t>
            </a:r>
          </a:p>
        </p:txBody>
      </p:sp>
      <p:pic>
        <p:nvPicPr>
          <p:cNvPr id="8" name="Image 7" descr="LOGO_ENIT_300.png"/>
          <p:cNvPicPr>
            <a:picLocks noChangeAspect="1"/>
          </p:cNvPicPr>
          <p:nvPr/>
        </p:nvPicPr>
        <p:blipFill>
          <a:blip r:embed="rId3"/>
          <a:stretch>
            <a:fillRect/>
          </a:stretch>
        </p:blipFill>
        <p:spPr>
          <a:xfrm>
            <a:off x="10024938" y="140594"/>
            <a:ext cx="1504758" cy="1504758"/>
          </a:xfrm>
          <a:prstGeom prst="rect">
            <a:avLst/>
          </a:prstGeom>
        </p:spPr>
      </p:pic>
      <p:pic>
        <p:nvPicPr>
          <p:cNvPr id="7" name="Image 6" descr="logo-utm-eng-jpg.jpg"/>
          <p:cNvPicPr/>
          <p:nvPr/>
        </p:nvPicPr>
        <p:blipFill>
          <a:blip r:embed="rId4" cstate="print"/>
          <a:stretch>
            <a:fillRect/>
          </a:stretch>
        </p:blipFill>
        <p:spPr>
          <a:xfrm>
            <a:off x="695400" y="316710"/>
            <a:ext cx="1114425" cy="11525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0" y="0"/>
            <a:ext cx="8229600" cy="785818"/>
          </a:xfrm>
        </p:spPr>
        <p:txBody>
          <a:bodyPr/>
          <a:lstStyle/>
          <a:p>
            <a:r>
              <a:rPr lang="fr-FR" dirty="0" smtClean="0"/>
              <a:t>Objectif du projet</a:t>
            </a:r>
            <a:endParaRPr lang="fr-FR" dirty="0"/>
          </a:p>
        </p:txBody>
      </p:sp>
      <p:sp>
        <p:nvSpPr>
          <p:cNvPr id="4" name="Espace réservé du numéro de diapositive 3"/>
          <p:cNvSpPr>
            <a:spLocks noGrp="1"/>
          </p:cNvSpPr>
          <p:nvPr>
            <p:ph type="sldNum" sz="quarter" idx="12"/>
          </p:nvPr>
        </p:nvSpPr>
        <p:spPr/>
        <p:txBody>
          <a:bodyPr/>
          <a:lstStyle/>
          <a:p>
            <a:fld id="{EC4A128C-B719-4BA8-87FB-9F5CC71ADEA0}" type="slidenum">
              <a:rPr lang="fr-FR" smtClean="0"/>
              <a:pPr/>
              <a:t>10</a:t>
            </a:fld>
            <a:endParaRPr lang="fr-FR"/>
          </a:p>
        </p:txBody>
      </p:sp>
      <p:sp>
        <p:nvSpPr>
          <p:cNvPr id="5" name="Espace réservé du contenu 4"/>
          <p:cNvSpPr>
            <a:spLocks noGrp="1"/>
          </p:cNvSpPr>
          <p:nvPr>
            <p:ph idx="1"/>
          </p:nvPr>
        </p:nvSpPr>
        <p:spPr>
          <a:xfrm>
            <a:off x="527069" y="1308248"/>
            <a:ext cx="10978312" cy="4857055"/>
          </a:xfrm>
        </p:spPr>
        <p:txBody>
          <a:bodyPr>
            <a:normAutofit/>
          </a:bodyPr>
          <a:lstStyle/>
          <a:p>
            <a:r>
              <a:rPr lang="fr-FR" sz="2400" dirty="0" smtClean="0"/>
              <a:t>Plateforme pour toutes les cinémas tunisiens: </a:t>
            </a:r>
            <a:r>
              <a:rPr lang="fr-FR" sz="2400" dirty="0" err="1" smtClean="0"/>
              <a:t>Cinéplex</a:t>
            </a:r>
            <a:r>
              <a:rPr lang="fr-FR" sz="2400" dirty="0" smtClean="0"/>
              <a:t>.</a:t>
            </a:r>
          </a:p>
          <a:p>
            <a:endParaRPr lang="fr-FR" sz="2400" dirty="0"/>
          </a:p>
          <a:p>
            <a:r>
              <a:rPr lang="fr-FR" sz="2400" dirty="0" smtClean="0"/>
              <a:t>Développement suivant l’architecture </a:t>
            </a:r>
            <a:r>
              <a:rPr lang="fr-FR" sz="2400" dirty="0" err="1" smtClean="0"/>
              <a:t>microservices</a:t>
            </a:r>
            <a:r>
              <a:rPr lang="fr-FR" sz="2400" dirty="0" smtClean="0"/>
              <a:t>.</a:t>
            </a:r>
          </a:p>
          <a:p>
            <a:endParaRPr lang="fr-FR" sz="2400" dirty="0"/>
          </a:p>
          <a:p>
            <a:r>
              <a:rPr lang="fr-FR" sz="2400" dirty="0" smtClean="0"/>
              <a:t>Conteneurisation des </a:t>
            </a:r>
            <a:r>
              <a:rPr lang="fr-FR" sz="2400" dirty="0" err="1" smtClean="0"/>
              <a:t>microservices</a:t>
            </a:r>
            <a:r>
              <a:rPr lang="fr-FR" sz="2400" dirty="0" smtClean="0"/>
              <a:t>.</a:t>
            </a:r>
            <a:r>
              <a:rPr lang="fr-FR" sz="2400" dirty="0"/>
              <a:t/>
            </a:r>
            <a:br>
              <a:rPr lang="fr-FR" sz="2400" dirty="0"/>
            </a:br>
            <a:endParaRPr lang="fr-FR" sz="2400" dirty="0"/>
          </a:p>
        </p:txBody>
      </p:sp>
      <p:sp>
        <p:nvSpPr>
          <p:cNvPr id="6" name="Rectangle 5"/>
          <p:cNvSpPr/>
          <p:nvPr/>
        </p:nvSpPr>
        <p:spPr>
          <a:xfrm>
            <a:off x="0" y="692696"/>
            <a:ext cx="9001156" cy="615553"/>
          </a:xfrm>
          <a:prstGeom prst="rect">
            <a:avLst/>
          </a:prstGeom>
          <a:noFill/>
        </p:spPr>
        <p:txBody>
          <a:bodyPr wrap="square" lIns="91440" tIns="45720" rIns="91440" bIns="45720">
            <a:spAutoFit/>
          </a:bodyPr>
          <a:lstStyle/>
          <a:p>
            <a:r>
              <a:rPr lang="fr-FR" sz="3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Solution proposée</a:t>
            </a:r>
            <a:endParaRPr lang="fr-FR" sz="3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2104" y="3978448"/>
            <a:ext cx="720080" cy="720080"/>
          </a:xfrm>
          <a:prstGeom prst="rect">
            <a:avLst/>
          </a:prstGeom>
        </p:spPr>
      </p:pic>
      <p:sp>
        <p:nvSpPr>
          <p:cNvPr id="12" name="Ellipse 11"/>
          <p:cNvSpPr/>
          <p:nvPr/>
        </p:nvSpPr>
        <p:spPr>
          <a:xfrm>
            <a:off x="6816080" y="3284984"/>
            <a:ext cx="3744416" cy="25202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chemeClr val="tx1"/>
                </a:solidFill>
              </a:ln>
            </a:endParaRPr>
          </a:p>
        </p:txBody>
      </p:sp>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7398" y="4900078"/>
            <a:ext cx="720080" cy="720080"/>
          </a:xfrm>
          <a:prstGeom prst="rect">
            <a:avLst/>
          </a:prstGeom>
        </p:spPr>
      </p:pic>
      <p:pic>
        <p:nvPicPr>
          <p:cNvPr id="14" name="Imag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0425" y="3382008"/>
            <a:ext cx="720080" cy="720080"/>
          </a:xfrm>
          <a:prstGeom prst="rect">
            <a:avLst/>
          </a:prstGeom>
        </p:spPr>
      </p:pic>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5609" y="4338488"/>
            <a:ext cx="720080" cy="720080"/>
          </a:xfrm>
          <a:prstGeom prst="rect">
            <a:avLst/>
          </a:prstGeom>
        </p:spPr>
      </p:pic>
      <p:pic>
        <p:nvPicPr>
          <p:cNvPr id="16" name="Imag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8103" y="4153721"/>
            <a:ext cx="720080" cy="720080"/>
          </a:xfrm>
          <a:prstGeom prst="rect">
            <a:avLst/>
          </a:prstGeom>
        </p:spPr>
      </p:pic>
    </p:spTree>
    <p:extLst>
      <p:ext uri="{BB962C8B-B14F-4D97-AF65-F5344CB8AC3E}">
        <p14:creationId xmlns:p14="http://schemas.microsoft.com/office/powerpoint/2010/main" val="2341155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2"/>
          <p:cNvSpPr>
            <a:spLocks noGrp="1"/>
          </p:cNvSpPr>
          <p:nvPr>
            <p:ph type="title"/>
          </p:nvPr>
        </p:nvSpPr>
        <p:spPr>
          <a:xfrm>
            <a:off x="119336" y="2285992"/>
            <a:ext cx="11809312" cy="1582726"/>
          </a:xfrm>
        </p:spPr>
        <p:txBody>
          <a:bodyPr>
            <a:normAutofit/>
          </a:bodyPr>
          <a:lstStyle/>
          <a:p>
            <a:pPr algn="ctr"/>
            <a:r>
              <a:rPr lang="fr-FR" sz="4800" dirty="0" smtClean="0"/>
              <a:t>Analyse et spécification des besoins</a:t>
            </a:r>
            <a:br>
              <a:rPr lang="fr-FR" sz="4800" dirty="0" smtClean="0"/>
            </a:br>
            <a:r>
              <a:rPr lang="fr-FR" sz="4800" dirty="0" smtClean="0"/>
              <a:t>fonctionnels</a:t>
            </a:r>
            <a:endParaRPr lang="fr-FR" sz="4800" dirty="0"/>
          </a:p>
        </p:txBody>
      </p:sp>
      <p:sp>
        <p:nvSpPr>
          <p:cNvPr id="2" name="Espace réservé du numéro de diapositive 1"/>
          <p:cNvSpPr>
            <a:spLocks noGrp="1"/>
          </p:cNvSpPr>
          <p:nvPr>
            <p:ph type="sldNum" sz="quarter" idx="12"/>
          </p:nvPr>
        </p:nvSpPr>
        <p:spPr/>
        <p:txBody>
          <a:bodyPr/>
          <a:lstStyle/>
          <a:p>
            <a:fld id="{EC4A128C-B719-4BA8-87FB-9F5CC71ADEA0}" type="slidenum">
              <a:rPr lang="fr-FR" smtClean="0"/>
              <a:pPr/>
              <a:t>11</a:t>
            </a:fld>
            <a:endParaRPr lang="fr-FR"/>
          </a:p>
        </p:txBody>
      </p:sp>
    </p:spTree>
    <p:extLst>
      <p:ext uri="{BB962C8B-B14F-4D97-AF65-F5344CB8AC3E}">
        <p14:creationId xmlns:p14="http://schemas.microsoft.com/office/powerpoint/2010/main" val="2448236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0" y="0"/>
            <a:ext cx="11529696" cy="785818"/>
          </a:xfrm>
        </p:spPr>
        <p:txBody>
          <a:bodyPr>
            <a:normAutofit fontScale="90000"/>
          </a:bodyPr>
          <a:lstStyle/>
          <a:p>
            <a:r>
              <a:rPr lang="fr-FR" dirty="0"/>
              <a:t>Analyse et spécification des besoins fonctionnels</a:t>
            </a:r>
          </a:p>
        </p:txBody>
      </p:sp>
      <p:sp>
        <p:nvSpPr>
          <p:cNvPr id="4" name="Espace réservé du numéro de diapositive 3"/>
          <p:cNvSpPr>
            <a:spLocks noGrp="1"/>
          </p:cNvSpPr>
          <p:nvPr>
            <p:ph type="sldNum" sz="quarter" idx="12"/>
          </p:nvPr>
        </p:nvSpPr>
        <p:spPr/>
        <p:txBody>
          <a:bodyPr/>
          <a:lstStyle/>
          <a:p>
            <a:fld id="{EC4A128C-B719-4BA8-87FB-9F5CC71ADEA0}" type="slidenum">
              <a:rPr lang="fr-FR" smtClean="0"/>
              <a:pPr/>
              <a:t>12</a:t>
            </a:fld>
            <a:endParaRPr lang="fr-FR"/>
          </a:p>
        </p:txBody>
      </p:sp>
      <p:sp>
        <p:nvSpPr>
          <p:cNvPr id="5" name="Espace réservé du contenu 4"/>
          <p:cNvSpPr>
            <a:spLocks noGrp="1"/>
          </p:cNvSpPr>
          <p:nvPr>
            <p:ph idx="1"/>
          </p:nvPr>
        </p:nvSpPr>
        <p:spPr>
          <a:xfrm>
            <a:off x="551384" y="785818"/>
            <a:ext cx="10978312" cy="5112568"/>
          </a:xfrm>
        </p:spPr>
        <p:txBody>
          <a:bodyPr>
            <a:normAutofit/>
          </a:bodyPr>
          <a:lstStyle/>
          <a:p>
            <a:r>
              <a:rPr lang="fr-FR" sz="2400" dirty="0" smtClean="0"/>
              <a:t>IT Guy:</a:t>
            </a:r>
            <a:endParaRPr lang="fr-FR" sz="2400"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340" y="1412776"/>
            <a:ext cx="10058400" cy="4288465"/>
          </a:xfrm>
          <a:prstGeom prst="rect">
            <a:avLst/>
          </a:prstGeom>
        </p:spPr>
      </p:pic>
    </p:spTree>
    <p:extLst>
      <p:ext uri="{BB962C8B-B14F-4D97-AF65-F5344CB8AC3E}">
        <p14:creationId xmlns:p14="http://schemas.microsoft.com/office/powerpoint/2010/main" val="1235906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0" y="0"/>
            <a:ext cx="11529696" cy="785818"/>
          </a:xfrm>
        </p:spPr>
        <p:txBody>
          <a:bodyPr>
            <a:normAutofit fontScale="90000"/>
          </a:bodyPr>
          <a:lstStyle/>
          <a:p>
            <a:r>
              <a:rPr lang="fr-FR" dirty="0"/>
              <a:t>Analyse et spécification des besoins fonctionnels</a:t>
            </a:r>
          </a:p>
        </p:txBody>
      </p:sp>
      <p:sp>
        <p:nvSpPr>
          <p:cNvPr id="4" name="Espace réservé du numéro de diapositive 3"/>
          <p:cNvSpPr>
            <a:spLocks noGrp="1"/>
          </p:cNvSpPr>
          <p:nvPr>
            <p:ph type="sldNum" sz="quarter" idx="12"/>
          </p:nvPr>
        </p:nvSpPr>
        <p:spPr/>
        <p:txBody>
          <a:bodyPr/>
          <a:lstStyle/>
          <a:p>
            <a:fld id="{EC4A128C-B719-4BA8-87FB-9F5CC71ADEA0}" type="slidenum">
              <a:rPr lang="fr-FR" smtClean="0"/>
              <a:pPr/>
              <a:t>13</a:t>
            </a:fld>
            <a:endParaRPr lang="fr-FR"/>
          </a:p>
        </p:txBody>
      </p:sp>
      <p:sp>
        <p:nvSpPr>
          <p:cNvPr id="5" name="Espace réservé du contenu 4"/>
          <p:cNvSpPr>
            <a:spLocks noGrp="1"/>
          </p:cNvSpPr>
          <p:nvPr>
            <p:ph idx="1"/>
          </p:nvPr>
        </p:nvSpPr>
        <p:spPr>
          <a:xfrm>
            <a:off x="551384" y="785818"/>
            <a:ext cx="10978312" cy="5112568"/>
          </a:xfrm>
        </p:spPr>
        <p:txBody>
          <a:bodyPr>
            <a:normAutofit/>
          </a:bodyPr>
          <a:lstStyle/>
          <a:p>
            <a:r>
              <a:rPr lang="fr-FR" sz="2400" dirty="0" smtClean="0"/>
              <a:t>Manager du cinéma:</a:t>
            </a:r>
            <a:endParaRPr lang="fr-FR" sz="24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340" y="1571636"/>
            <a:ext cx="10058400" cy="3376748"/>
          </a:xfrm>
          <a:prstGeom prst="rect">
            <a:avLst/>
          </a:prstGeom>
        </p:spPr>
      </p:pic>
    </p:spTree>
    <p:extLst>
      <p:ext uri="{BB962C8B-B14F-4D97-AF65-F5344CB8AC3E}">
        <p14:creationId xmlns:p14="http://schemas.microsoft.com/office/powerpoint/2010/main" val="1000066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0" y="0"/>
            <a:ext cx="11529696" cy="785818"/>
          </a:xfrm>
        </p:spPr>
        <p:txBody>
          <a:bodyPr>
            <a:normAutofit fontScale="90000"/>
          </a:bodyPr>
          <a:lstStyle/>
          <a:p>
            <a:r>
              <a:rPr lang="fr-FR" dirty="0"/>
              <a:t>Analyse et spécification des besoins fonctionnels</a:t>
            </a:r>
          </a:p>
        </p:txBody>
      </p:sp>
      <p:sp>
        <p:nvSpPr>
          <p:cNvPr id="4" name="Espace réservé du numéro de diapositive 3"/>
          <p:cNvSpPr>
            <a:spLocks noGrp="1"/>
          </p:cNvSpPr>
          <p:nvPr>
            <p:ph type="sldNum" sz="quarter" idx="12"/>
          </p:nvPr>
        </p:nvSpPr>
        <p:spPr/>
        <p:txBody>
          <a:bodyPr/>
          <a:lstStyle/>
          <a:p>
            <a:fld id="{EC4A128C-B719-4BA8-87FB-9F5CC71ADEA0}" type="slidenum">
              <a:rPr lang="fr-FR" smtClean="0"/>
              <a:pPr/>
              <a:t>14</a:t>
            </a:fld>
            <a:endParaRPr lang="fr-FR"/>
          </a:p>
        </p:txBody>
      </p:sp>
      <p:sp>
        <p:nvSpPr>
          <p:cNvPr id="5" name="Espace réservé du contenu 4"/>
          <p:cNvSpPr>
            <a:spLocks noGrp="1"/>
          </p:cNvSpPr>
          <p:nvPr>
            <p:ph idx="1"/>
          </p:nvPr>
        </p:nvSpPr>
        <p:spPr>
          <a:xfrm>
            <a:off x="551384" y="785818"/>
            <a:ext cx="10978312" cy="5112568"/>
          </a:xfrm>
        </p:spPr>
        <p:txBody>
          <a:bodyPr>
            <a:normAutofit/>
          </a:bodyPr>
          <a:lstStyle/>
          <a:p>
            <a:r>
              <a:rPr lang="fr-FR" sz="2400" dirty="0" smtClean="0"/>
              <a:t>Utilisateur:</a:t>
            </a:r>
            <a:endParaRPr lang="fr-FR" sz="2400"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0080" y="1198190"/>
            <a:ext cx="8280920" cy="4954976"/>
          </a:xfrm>
          <a:prstGeom prst="rect">
            <a:avLst/>
          </a:prstGeom>
        </p:spPr>
      </p:pic>
    </p:spTree>
    <p:extLst>
      <p:ext uri="{BB962C8B-B14F-4D97-AF65-F5344CB8AC3E}">
        <p14:creationId xmlns:p14="http://schemas.microsoft.com/office/powerpoint/2010/main" val="15726522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2"/>
          <p:cNvSpPr>
            <a:spLocks noGrp="1"/>
          </p:cNvSpPr>
          <p:nvPr>
            <p:ph type="title"/>
          </p:nvPr>
        </p:nvSpPr>
        <p:spPr>
          <a:xfrm>
            <a:off x="1524000" y="2285992"/>
            <a:ext cx="9144000" cy="1582726"/>
          </a:xfrm>
        </p:spPr>
        <p:txBody>
          <a:bodyPr>
            <a:normAutofit/>
          </a:bodyPr>
          <a:lstStyle/>
          <a:p>
            <a:pPr algn="ctr"/>
            <a:r>
              <a:rPr lang="fr-FR" sz="4800" dirty="0" smtClean="0"/>
              <a:t>Conception de l’application</a:t>
            </a:r>
            <a:endParaRPr lang="fr-FR" sz="4800" dirty="0"/>
          </a:p>
        </p:txBody>
      </p:sp>
      <p:sp>
        <p:nvSpPr>
          <p:cNvPr id="2" name="Espace réservé du numéro de diapositive 1"/>
          <p:cNvSpPr>
            <a:spLocks noGrp="1"/>
          </p:cNvSpPr>
          <p:nvPr>
            <p:ph type="sldNum" sz="quarter" idx="12"/>
          </p:nvPr>
        </p:nvSpPr>
        <p:spPr/>
        <p:txBody>
          <a:bodyPr/>
          <a:lstStyle/>
          <a:p>
            <a:fld id="{EC4A128C-B719-4BA8-87FB-9F5CC71ADEA0}" type="slidenum">
              <a:rPr lang="fr-FR" smtClean="0"/>
              <a:pPr/>
              <a:t>15</a:t>
            </a:fld>
            <a:endParaRPr lang="fr-FR"/>
          </a:p>
        </p:txBody>
      </p:sp>
    </p:spTree>
    <p:extLst>
      <p:ext uri="{BB962C8B-B14F-4D97-AF65-F5344CB8AC3E}">
        <p14:creationId xmlns:p14="http://schemas.microsoft.com/office/powerpoint/2010/main" val="271858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Espace réservé du numéro de diapositive 4"/>
          <p:cNvSpPr>
            <a:spLocks noGrp="1"/>
          </p:cNvSpPr>
          <p:nvPr>
            <p:ph type="sldNum" sz="quarter" idx="12"/>
          </p:nvPr>
        </p:nvSpPr>
        <p:spPr>
          <a:xfrm>
            <a:off x="9264352" y="6448251"/>
            <a:ext cx="2743200" cy="365125"/>
          </a:xfrm>
        </p:spPr>
        <p:txBody>
          <a:bodyPr/>
          <a:lstStyle/>
          <a:p>
            <a:fld id="{B06F8FD0-5CF0-4B7B-A20E-0798CD7DF21C}" type="slidenum">
              <a:rPr lang="fr-FR" smtClean="0"/>
              <a:t>16</a:t>
            </a:fld>
            <a:endParaRPr lang="fr-FR" dirty="0"/>
          </a:p>
        </p:txBody>
      </p:sp>
    </p:spTree>
    <p:extLst>
      <p:ext uri="{BB962C8B-B14F-4D97-AF65-F5344CB8AC3E}">
        <p14:creationId xmlns:p14="http://schemas.microsoft.com/office/powerpoint/2010/main" val="867589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9264352" y="6448251"/>
            <a:ext cx="2743200" cy="365125"/>
          </a:xfrm>
        </p:spPr>
        <p:txBody>
          <a:bodyPr/>
          <a:lstStyle/>
          <a:p>
            <a:fld id="{B06F8FD0-5CF0-4B7B-A20E-0798CD7DF21C}" type="slidenum">
              <a:rPr lang="fr-FR" smtClean="0"/>
              <a:t>17</a:t>
            </a:fld>
            <a:endParaRPr lang="fr-FR"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878463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0" y="0"/>
            <a:ext cx="10992544" cy="785818"/>
          </a:xfrm>
        </p:spPr>
        <p:txBody>
          <a:bodyPr/>
          <a:lstStyle/>
          <a:p>
            <a:r>
              <a:rPr lang="fr-FR" dirty="0" smtClean="0"/>
              <a:t>Logiciels et technologies employés</a:t>
            </a:r>
            <a:endParaRPr lang="fr-FR" dirty="0"/>
          </a:p>
        </p:txBody>
      </p:sp>
      <p:sp>
        <p:nvSpPr>
          <p:cNvPr id="4" name="Espace réservé du numéro de diapositive 3"/>
          <p:cNvSpPr>
            <a:spLocks noGrp="1"/>
          </p:cNvSpPr>
          <p:nvPr>
            <p:ph type="sldNum" sz="quarter" idx="12"/>
          </p:nvPr>
        </p:nvSpPr>
        <p:spPr/>
        <p:txBody>
          <a:bodyPr/>
          <a:lstStyle/>
          <a:p>
            <a:fld id="{EC4A128C-B719-4BA8-87FB-9F5CC71ADEA0}" type="slidenum">
              <a:rPr lang="fr-FR" smtClean="0"/>
              <a:pPr/>
              <a:t>18</a:t>
            </a:fld>
            <a:endParaRPr lang="fr-FR"/>
          </a:p>
        </p:txBody>
      </p:sp>
      <p:sp>
        <p:nvSpPr>
          <p:cNvPr id="5" name="Espace réservé du contenu 4"/>
          <p:cNvSpPr>
            <a:spLocks noGrp="1"/>
          </p:cNvSpPr>
          <p:nvPr>
            <p:ph idx="1"/>
          </p:nvPr>
        </p:nvSpPr>
        <p:spPr>
          <a:xfrm>
            <a:off x="0" y="1207108"/>
            <a:ext cx="2711624" cy="4857055"/>
          </a:xfrm>
        </p:spPr>
        <p:txBody>
          <a:bodyPr>
            <a:normAutofit/>
          </a:bodyPr>
          <a:lstStyle/>
          <a:p>
            <a:pPr marL="109728" indent="0">
              <a:buNone/>
            </a:pPr>
            <a:r>
              <a:rPr lang="fr-FR" sz="1800" dirty="0" smtClean="0"/>
              <a:t>Logiciels:</a:t>
            </a:r>
          </a:p>
          <a:p>
            <a:pPr marL="109728" indent="0">
              <a:buNone/>
            </a:pPr>
            <a:endParaRPr lang="fr-FR" sz="1800" dirty="0"/>
          </a:p>
          <a:p>
            <a:r>
              <a:rPr lang="fr-FR" sz="1800" dirty="0" err="1" smtClean="0"/>
              <a:t>IntelliJ</a:t>
            </a:r>
            <a:r>
              <a:rPr lang="fr-FR" sz="1800" dirty="0" smtClean="0"/>
              <a:t> IDEA</a:t>
            </a:r>
          </a:p>
          <a:p>
            <a:endParaRPr lang="fr-FR" sz="1800" dirty="0" smtClean="0"/>
          </a:p>
          <a:p>
            <a:r>
              <a:rPr lang="fr-FR" sz="1800" dirty="0" smtClean="0"/>
              <a:t>Node.JS</a:t>
            </a:r>
          </a:p>
          <a:p>
            <a:endParaRPr lang="fr-FR" sz="1800" dirty="0"/>
          </a:p>
          <a:p>
            <a:r>
              <a:rPr lang="fr-FR" sz="1800" dirty="0" smtClean="0"/>
              <a:t>MySQL </a:t>
            </a:r>
            <a:r>
              <a:rPr lang="fr-FR" sz="1800" dirty="0" err="1" smtClean="0"/>
              <a:t>Workbench</a:t>
            </a:r>
            <a:endParaRPr lang="fr-FR" sz="1800" dirty="0" smtClean="0"/>
          </a:p>
          <a:p>
            <a:endParaRPr lang="fr-FR" sz="1800" dirty="0"/>
          </a:p>
          <a:p>
            <a:r>
              <a:rPr lang="fr-FR" sz="1800" dirty="0" smtClean="0"/>
              <a:t>Docker Desktop</a:t>
            </a:r>
            <a:r>
              <a:rPr lang="fr-FR" sz="2400" dirty="0"/>
              <a:t/>
            </a:r>
            <a:br>
              <a:rPr lang="fr-FR" sz="2400" dirty="0"/>
            </a:br>
            <a:endParaRPr lang="fr-FR" sz="2400" dirty="0"/>
          </a:p>
        </p:txBody>
      </p:sp>
      <p:cxnSp>
        <p:nvCxnSpPr>
          <p:cNvPr id="8" name="Connecteur droit 7"/>
          <p:cNvCxnSpPr/>
          <p:nvPr/>
        </p:nvCxnSpPr>
        <p:spPr>
          <a:xfrm>
            <a:off x="5735960" y="863329"/>
            <a:ext cx="0" cy="5544616"/>
          </a:xfrm>
          <a:prstGeom prst="line">
            <a:avLst/>
          </a:prstGeom>
        </p:spPr>
        <p:style>
          <a:lnRef idx="1">
            <a:schemeClr val="accent1"/>
          </a:lnRef>
          <a:fillRef idx="0">
            <a:schemeClr val="accent1"/>
          </a:fillRef>
          <a:effectRef idx="0">
            <a:schemeClr val="accent1"/>
          </a:effectRef>
          <a:fontRef idx="minor">
            <a:schemeClr val="tx1"/>
          </a:fontRef>
        </p:style>
      </p:cxnSp>
      <p:sp>
        <p:nvSpPr>
          <p:cNvPr id="9" name="Espace réservé du contenu 4"/>
          <p:cNvSpPr txBox="1">
            <a:spLocks/>
          </p:cNvSpPr>
          <p:nvPr/>
        </p:nvSpPr>
        <p:spPr>
          <a:xfrm>
            <a:off x="5735960" y="1207107"/>
            <a:ext cx="3456384" cy="4857055"/>
          </a:xfrm>
          <a:prstGeom prst="rect">
            <a:avLst/>
          </a:prstGeom>
        </p:spPr>
        <p:txBody>
          <a:bodyPr vert="horz">
            <a:normAutofit fontScale="92500"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Font typeface="Wingdings 3"/>
              <a:buNone/>
            </a:pPr>
            <a:r>
              <a:rPr lang="fr-FR" sz="1900" dirty="0" smtClean="0"/>
              <a:t>Technologies:</a:t>
            </a:r>
          </a:p>
          <a:p>
            <a:pPr marL="109728" indent="0">
              <a:buFont typeface="Wingdings 3"/>
              <a:buNone/>
            </a:pPr>
            <a:endParaRPr lang="fr-FR" sz="1900" dirty="0" smtClean="0"/>
          </a:p>
          <a:p>
            <a:r>
              <a:rPr lang="fr-FR" sz="1900" dirty="0" smtClean="0"/>
              <a:t>Java</a:t>
            </a:r>
          </a:p>
          <a:p>
            <a:endParaRPr lang="fr-FR" sz="1900" dirty="0" smtClean="0"/>
          </a:p>
          <a:p>
            <a:r>
              <a:rPr lang="fr-FR" sz="1900" dirty="0" err="1" smtClean="0"/>
              <a:t>Spring</a:t>
            </a:r>
            <a:r>
              <a:rPr lang="fr-FR" sz="1900" dirty="0"/>
              <a:t> </a:t>
            </a:r>
            <a:r>
              <a:rPr lang="fr-FR" sz="1900" dirty="0" smtClean="0"/>
              <a:t>(</a:t>
            </a:r>
            <a:r>
              <a:rPr lang="fr-FR" sz="1900" dirty="0" err="1" smtClean="0"/>
              <a:t>Spring</a:t>
            </a:r>
            <a:r>
              <a:rPr lang="fr-FR" sz="1900" dirty="0" smtClean="0"/>
              <a:t> Boot, </a:t>
            </a:r>
            <a:r>
              <a:rPr lang="fr-FR" sz="1900" dirty="0" err="1" smtClean="0"/>
              <a:t>Spring</a:t>
            </a:r>
            <a:r>
              <a:rPr lang="fr-FR" sz="1900" dirty="0" smtClean="0"/>
              <a:t> Cloud, </a:t>
            </a:r>
            <a:r>
              <a:rPr lang="fr-FR" sz="1900" dirty="0" err="1" smtClean="0"/>
              <a:t>etc</a:t>
            </a:r>
            <a:r>
              <a:rPr lang="fr-FR" sz="1900" dirty="0" smtClean="0"/>
              <a:t>)</a:t>
            </a:r>
          </a:p>
          <a:p>
            <a:endParaRPr lang="fr-FR" sz="1900" dirty="0" smtClean="0"/>
          </a:p>
          <a:p>
            <a:r>
              <a:rPr lang="fr-FR" sz="1900" dirty="0" err="1" smtClean="0"/>
              <a:t>Netflix</a:t>
            </a:r>
            <a:r>
              <a:rPr lang="fr-FR" sz="1900" dirty="0" smtClean="0"/>
              <a:t> OSS (Eureka, ZUUL, </a:t>
            </a:r>
            <a:r>
              <a:rPr lang="fr-FR" sz="1900" dirty="0" err="1" smtClean="0"/>
              <a:t>etc</a:t>
            </a:r>
            <a:r>
              <a:rPr lang="fr-FR" sz="1900" dirty="0" smtClean="0"/>
              <a:t>)</a:t>
            </a:r>
          </a:p>
          <a:p>
            <a:endParaRPr lang="fr-FR" sz="1900" dirty="0" smtClean="0"/>
          </a:p>
          <a:p>
            <a:r>
              <a:rPr lang="fr-FR" sz="1900" dirty="0" err="1" smtClean="0"/>
              <a:t>Angular</a:t>
            </a:r>
            <a:r>
              <a:rPr lang="fr-FR" sz="1900" dirty="0"/>
              <a:t> </a:t>
            </a:r>
            <a:r>
              <a:rPr lang="fr-FR" sz="1900" dirty="0" smtClean="0"/>
              <a:t>7</a:t>
            </a:r>
            <a:br>
              <a:rPr lang="fr-FR" sz="1900" dirty="0" smtClean="0"/>
            </a:br>
            <a:endParaRPr lang="fr-FR" sz="1900" dirty="0" smtClean="0"/>
          </a:p>
          <a:p>
            <a:r>
              <a:rPr lang="fr-FR" sz="1900" dirty="0" smtClean="0"/>
              <a:t>Docker</a:t>
            </a:r>
            <a:br>
              <a:rPr lang="fr-FR" sz="1900" dirty="0" smtClean="0"/>
            </a:br>
            <a:endParaRPr lang="fr-FR" sz="1900" dirty="0" smtClean="0"/>
          </a:p>
          <a:p>
            <a:r>
              <a:rPr lang="fr-FR" sz="1900" dirty="0" err="1" smtClean="0"/>
              <a:t>Kitematic</a:t>
            </a:r>
            <a:r>
              <a:rPr lang="fr-FR" sz="2400" dirty="0" smtClean="0"/>
              <a:t/>
            </a:r>
            <a:br>
              <a:rPr lang="fr-FR" sz="2400" dirty="0" smtClean="0"/>
            </a:br>
            <a:endParaRPr lang="fr-FR" sz="2400" dirty="0"/>
          </a:p>
        </p:txBody>
      </p:sp>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3469" y="1049985"/>
            <a:ext cx="1783055" cy="936104"/>
          </a:xfrm>
          <a:prstGeom prst="rect">
            <a:avLst/>
          </a:prstGeom>
        </p:spPr>
      </p:pic>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9816" y="2250256"/>
            <a:ext cx="864096" cy="998031"/>
          </a:xfrm>
          <a:prstGeom prst="rect">
            <a:avLst/>
          </a:prstGeom>
        </p:spPr>
      </p:pic>
      <p:pic>
        <p:nvPicPr>
          <p:cNvPr id="12" name="Imag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5972" y="3512454"/>
            <a:ext cx="978865" cy="978865"/>
          </a:xfrm>
          <a:prstGeom prst="rect">
            <a:avLst/>
          </a:prstGeom>
        </p:spPr>
      </p:pic>
      <p:pic>
        <p:nvPicPr>
          <p:cNvPr id="13" name="Imag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74249" y="4671875"/>
            <a:ext cx="1036589" cy="917365"/>
          </a:xfrm>
          <a:prstGeom prst="rect">
            <a:avLst/>
          </a:prstGeom>
        </p:spPr>
      </p:pic>
      <p:pic>
        <p:nvPicPr>
          <p:cNvPr id="14" name="Imag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52484" y="188640"/>
            <a:ext cx="1080120" cy="1153153"/>
          </a:xfrm>
          <a:prstGeom prst="rect">
            <a:avLst/>
          </a:prstGeom>
        </p:spPr>
      </p:pic>
      <p:pic>
        <p:nvPicPr>
          <p:cNvPr id="15" name="Imag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3528" y="1497435"/>
            <a:ext cx="998032" cy="998032"/>
          </a:xfrm>
          <a:prstGeom prst="rect">
            <a:avLst/>
          </a:prstGeom>
        </p:spPr>
      </p:pic>
      <p:pic>
        <p:nvPicPr>
          <p:cNvPr id="16" name="Imag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53558" y="2651109"/>
            <a:ext cx="2119978" cy="711450"/>
          </a:xfrm>
          <a:prstGeom prst="rect">
            <a:avLst/>
          </a:prstGeom>
        </p:spPr>
      </p:pic>
      <p:pic>
        <p:nvPicPr>
          <p:cNvPr id="17" name="Imag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32988" y="3361545"/>
            <a:ext cx="1119112" cy="1119112"/>
          </a:xfrm>
          <a:prstGeom prst="rect">
            <a:avLst/>
          </a:prstGeom>
        </p:spPr>
      </p:pic>
      <p:pic>
        <p:nvPicPr>
          <p:cNvPr id="18" name="Image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10175" y="4755486"/>
            <a:ext cx="931064" cy="931064"/>
          </a:xfrm>
          <a:prstGeom prst="rect">
            <a:avLst/>
          </a:prstGeom>
        </p:spPr>
      </p:pic>
      <p:pic>
        <p:nvPicPr>
          <p:cNvPr id="19" name="Image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653558" y="5881161"/>
            <a:ext cx="2209071" cy="500167"/>
          </a:xfrm>
          <a:prstGeom prst="rect">
            <a:avLst/>
          </a:prstGeom>
        </p:spPr>
      </p:pic>
    </p:spTree>
    <p:extLst>
      <p:ext uri="{BB962C8B-B14F-4D97-AF65-F5344CB8AC3E}">
        <p14:creationId xmlns:p14="http://schemas.microsoft.com/office/powerpoint/2010/main" val="33611402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2"/>
          <p:cNvSpPr>
            <a:spLocks noGrp="1"/>
          </p:cNvSpPr>
          <p:nvPr>
            <p:ph type="title"/>
          </p:nvPr>
        </p:nvSpPr>
        <p:spPr>
          <a:xfrm>
            <a:off x="1524000" y="2285992"/>
            <a:ext cx="9144000" cy="1582726"/>
          </a:xfrm>
        </p:spPr>
        <p:txBody>
          <a:bodyPr>
            <a:normAutofit/>
          </a:bodyPr>
          <a:lstStyle/>
          <a:p>
            <a:pPr algn="ctr"/>
            <a:r>
              <a:rPr lang="fr-FR" sz="4800" dirty="0" smtClean="0"/>
              <a:t>Conteneurisation avec Docker</a:t>
            </a:r>
            <a:endParaRPr lang="fr-FR" sz="4800" dirty="0"/>
          </a:p>
        </p:txBody>
      </p:sp>
      <p:sp>
        <p:nvSpPr>
          <p:cNvPr id="2" name="Espace réservé du numéro de diapositive 1"/>
          <p:cNvSpPr>
            <a:spLocks noGrp="1"/>
          </p:cNvSpPr>
          <p:nvPr>
            <p:ph type="sldNum" sz="quarter" idx="12"/>
          </p:nvPr>
        </p:nvSpPr>
        <p:spPr/>
        <p:txBody>
          <a:bodyPr/>
          <a:lstStyle/>
          <a:p>
            <a:fld id="{EC4A128C-B719-4BA8-87FB-9F5CC71ADEA0}" type="slidenum">
              <a:rPr lang="fr-FR" smtClean="0"/>
              <a:pPr/>
              <a:t>19</a:t>
            </a:fld>
            <a:endParaRPr lang="fr-FR"/>
          </a:p>
        </p:txBody>
      </p:sp>
    </p:spTree>
    <p:extLst>
      <p:ext uri="{BB962C8B-B14F-4D97-AF65-F5344CB8AC3E}">
        <p14:creationId xmlns:p14="http://schemas.microsoft.com/office/powerpoint/2010/main" val="3446221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063552" y="785818"/>
            <a:ext cx="8229600" cy="5328592"/>
          </a:xfrm>
        </p:spPr>
        <p:txBody>
          <a:bodyPr>
            <a:noAutofit/>
          </a:bodyPr>
          <a:lstStyle/>
          <a:p>
            <a:r>
              <a:rPr lang="fr-FR" sz="1600" b="1" dirty="0"/>
              <a:t>Introduction</a:t>
            </a:r>
            <a:br>
              <a:rPr lang="fr-FR" sz="1600" b="1" dirty="0"/>
            </a:br>
            <a:endParaRPr lang="fr-FR" sz="1600" b="1" dirty="0"/>
          </a:p>
          <a:p>
            <a:r>
              <a:rPr lang="fr-FR" sz="1600" b="1" dirty="0" err="1"/>
              <a:t>Microservices</a:t>
            </a:r>
            <a:r>
              <a:rPr lang="fr-FR" sz="1600" b="1" dirty="0"/>
              <a:t/>
            </a:r>
            <a:br>
              <a:rPr lang="fr-FR" sz="1600" b="1" dirty="0"/>
            </a:br>
            <a:endParaRPr lang="fr-FR" sz="1600" b="1" dirty="0"/>
          </a:p>
          <a:p>
            <a:r>
              <a:rPr lang="fr-FR" sz="1600" b="1" dirty="0" smtClean="0"/>
              <a:t>Objectif du projet</a:t>
            </a:r>
            <a:r>
              <a:rPr lang="fr-FR" sz="1600" b="1" dirty="0"/>
              <a:t/>
            </a:r>
            <a:br>
              <a:rPr lang="fr-FR" sz="1600" b="1" dirty="0"/>
            </a:br>
            <a:endParaRPr lang="fr-FR" sz="1600" b="1" dirty="0"/>
          </a:p>
          <a:p>
            <a:r>
              <a:rPr lang="fr-FR" sz="1600" b="1" dirty="0" smtClean="0"/>
              <a:t>Besoins fonctionnels</a:t>
            </a:r>
            <a:r>
              <a:rPr lang="fr-FR" sz="1600" b="1" dirty="0"/>
              <a:t/>
            </a:r>
            <a:br>
              <a:rPr lang="fr-FR" sz="1600" b="1" dirty="0"/>
            </a:br>
            <a:endParaRPr lang="fr-FR" sz="1600" b="1" dirty="0"/>
          </a:p>
          <a:p>
            <a:r>
              <a:rPr lang="fr-FR" sz="1600" b="1" dirty="0" smtClean="0"/>
              <a:t>Conception de l’application</a:t>
            </a:r>
            <a:r>
              <a:rPr lang="fr-FR" sz="1600" b="1" dirty="0"/>
              <a:t/>
            </a:r>
            <a:br>
              <a:rPr lang="fr-FR" sz="1600" b="1" dirty="0"/>
            </a:br>
            <a:endParaRPr lang="fr-FR" sz="1600" b="1" dirty="0"/>
          </a:p>
          <a:p>
            <a:r>
              <a:rPr lang="fr-FR" sz="1600" b="1" dirty="0"/>
              <a:t>Logiciels et technologies employés</a:t>
            </a:r>
            <a:br>
              <a:rPr lang="fr-FR" sz="1600" b="1" dirty="0"/>
            </a:br>
            <a:endParaRPr lang="fr-FR" sz="1600" b="1" dirty="0"/>
          </a:p>
          <a:p>
            <a:r>
              <a:rPr lang="fr-FR" sz="1600" b="1" dirty="0"/>
              <a:t>Conteneurisation avec Docker</a:t>
            </a:r>
            <a:br>
              <a:rPr lang="fr-FR" sz="1600" b="1" dirty="0"/>
            </a:br>
            <a:endParaRPr lang="fr-FR" sz="1600" b="1" dirty="0"/>
          </a:p>
          <a:p>
            <a:r>
              <a:rPr lang="fr-FR" sz="1600" b="1" dirty="0"/>
              <a:t>Difficultés affrontées</a:t>
            </a:r>
            <a:br>
              <a:rPr lang="fr-FR" sz="1600" b="1" dirty="0"/>
            </a:br>
            <a:endParaRPr lang="fr-FR" sz="1600" b="1" dirty="0"/>
          </a:p>
          <a:p>
            <a:r>
              <a:rPr lang="fr-FR" sz="1600" b="1" dirty="0"/>
              <a:t>Réalisation</a:t>
            </a:r>
            <a:br>
              <a:rPr lang="fr-FR" sz="1600" b="1" dirty="0"/>
            </a:br>
            <a:endParaRPr lang="fr-FR" sz="1600" b="1" dirty="0"/>
          </a:p>
          <a:p>
            <a:r>
              <a:rPr lang="fr-FR" sz="1600" b="1" dirty="0" smtClean="0"/>
              <a:t>Conclusion et perspectives</a:t>
            </a:r>
            <a:endParaRPr lang="fr-FR" sz="1600" b="1" dirty="0"/>
          </a:p>
        </p:txBody>
      </p:sp>
      <p:sp>
        <p:nvSpPr>
          <p:cNvPr id="3" name="Titre 2"/>
          <p:cNvSpPr>
            <a:spLocks noGrp="1"/>
          </p:cNvSpPr>
          <p:nvPr>
            <p:ph type="title"/>
          </p:nvPr>
        </p:nvSpPr>
        <p:spPr>
          <a:xfrm>
            <a:off x="0" y="0"/>
            <a:ext cx="8229600" cy="785818"/>
          </a:xfrm>
        </p:spPr>
        <p:txBody>
          <a:bodyPr/>
          <a:lstStyle/>
          <a:p>
            <a:r>
              <a:rPr lang="fr-FR" dirty="0" smtClean="0"/>
              <a:t>Plan</a:t>
            </a:r>
            <a:endParaRPr lang="fr-FR" dirty="0"/>
          </a:p>
        </p:txBody>
      </p:sp>
      <p:sp>
        <p:nvSpPr>
          <p:cNvPr id="4" name="Espace réservé du numéro de diapositive 3"/>
          <p:cNvSpPr>
            <a:spLocks noGrp="1"/>
          </p:cNvSpPr>
          <p:nvPr>
            <p:ph type="sldNum" sz="quarter" idx="12"/>
          </p:nvPr>
        </p:nvSpPr>
        <p:spPr/>
        <p:txBody>
          <a:bodyPr/>
          <a:lstStyle/>
          <a:p>
            <a:fld id="{EC4A128C-B719-4BA8-87FB-9F5CC71ADEA0}" type="slidenum">
              <a:rPr lang="fr-FR" smtClean="0"/>
              <a:pPr/>
              <a:t>2</a:t>
            </a:fld>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0" y="0"/>
            <a:ext cx="8229600" cy="785818"/>
          </a:xfrm>
        </p:spPr>
        <p:txBody>
          <a:bodyPr/>
          <a:lstStyle/>
          <a:p>
            <a:r>
              <a:rPr lang="fr-FR" dirty="0" smtClean="0"/>
              <a:t>Conteneurisation avec Docker</a:t>
            </a:r>
            <a:endParaRPr lang="fr-FR" dirty="0"/>
          </a:p>
        </p:txBody>
      </p:sp>
      <p:sp>
        <p:nvSpPr>
          <p:cNvPr id="4" name="Espace réservé du numéro de diapositive 3"/>
          <p:cNvSpPr>
            <a:spLocks noGrp="1"/>
          </p:cNvSpPr>
          <p:nvPr>
            <p:ph type="sldNum" sz="quarter" idx="12"/>
          </p:nvPr>
        </p:nvSpPr>
        <p:spPr/>
        <p:txBody>
          <a:bodyPr/>
          <a:lstStyle/>
          <a:p>
            <a:fld id="{EC4A128C-B719-4BA8-87FB-9F5CC71ADEA0}" type="slidenum">
              <a:rPr lang="fr-FR" smtClean="0"/>
              <a:pPr/>
              <a:t>20</a:t>
            </a:fld>
            <a:endParaRPr lang="fr-FR"/>
          </a:p>
        </p:txBody>
      </p:sp>
      <p:sp>
        <p:nvSpPr>
          <p:cNvPr id="5" name="Espace réservé du contenu 4"/>
          <p:cNvSpPr>
            <a:spLocks noGrp="1"/>
          </p:cNvSpPr>
          <p:nvPr>
            <p:ph idx="1"/>
          </p:nvPr>
        </p:nvSpPr>
        <p:spPr>
          <a:xfrm>
            <a:off x="527069" y="1308248"/>
            <a:ext cx="8017203" cy="4857055"/>
          </a:xfrm>
        </p:spPr>
        <p:txBody>
          <a:bodyPr>
            <a:normAutofit/>
          </a:bodyPr>
          <a:lstStyle/>
          <a:p>
            <a:r>
              <a:rPr lang="fr-FR" sz="2400" dirty="0"/>
              <a:t>Différents développeurs utilisent différents environnements pour développer la même application </a:t>
            </a:r>
            <a:r>
              <a:rPr lang="fr-FR" sz="2400" dirty="0" smtClean="0"/>
              <a:t>??</a:t>
            </a:r>
            <a:endParaRPr lang="fr-FR" sz="2400" dirty="0"/>
          </a:p>
          <a:p>
            <a:pPr lvl="1"/>
            <a:r>
              <a:rPr lang="fr-FR" sz="2000" dirty="0" smtClean="0"/>
              <a:t>Gérer </a:t>
            </a:r>
            <a:r>
              <a:rPr lang="fr-FR" sz="2000" dirty="0"/>
              <a:t>encore plus </a:t>
            </a:r>
            <a:r>
              <a:rPr lang="fr-FR" sz="2000" dirty="0" smtClean="0"/>
              <a:t>d'environnements.</a:t>
            </a:r>
          </a:p>
          <a:p>
            <a:pPr lvl="1"/>
            <a:r>
              <a:rPr lang="fr-FR" sz="2000" dirty="0" smtClean="0"/>
              <a:t>Conflit </a:t>
            </a:r>
            <a:r>
              <a:rPr lang="fr-FR" sz="2000" dirty="0"/>
              <a:t>entre ces différents environnements de </a:t>
            </a:r>
            <a:r>
              <a:rPr lang="fr-FR" sz="2000" dirty="0" smtClean="0"/>
              <a:t>développement.</a:t>
            </a:r>
            <a:br>
              <a:rPr lang="fr-FR" sz="2000" dirty="0" smtClean="0"/>
            </a:br>
            <a:endParaRPr lang="fr-FR" sz="2000" dirty="0" smtClean="0"/>
          </a:p>
          <a:p>
            <a:endParaRPr lang="fr-FR" sz="2400" dirty="0" smtClean="0"/>
          </a:p>
          <a:p>
            <a:endParaRPr lang="fr-FR" sz="2400" dirty="0" smtClean="0"/>
          </a:p>
          <a:p>
            <a:r>
              <a:rPr lang="fr-FR" sz="2400" dirty="0" smtClean="0"/>
              <a:t>Solution </a:t>
            </a:r>
            <a:r>
              <a:rPr lang="fr-FR" sz="2400" dirty="0"/>
              <a:t>: encapsuler chaque </a:t>
            </a:r>
            <a:r>
              <a:rPr lang="fr-FR" sz="2400" dirty="0" err="1"/>
              <a:t>microservice</a:t>
            </a:r>
            <a:r>
              <a:rPr lang="fr-FR" sz="2400" dirty="0"/>
              <a:t> dans un </a:t>
            </a:r>
            <a:r>
              <a:rPr lang="fr-FR" sz="2400" dirty="0" smtClean="0"/>
              <a:t>conteneur.</a:t>
            </a:r>
            <a:endParaRPr lang="fr-FR" sz="2400" dirty="0"/>
          </a:p>
        </p:txBody>
      </p:sp>
      <p:sp>
        <p:nvSpPr>
          <p:cNvPr id="6" name="Rectangle 5"/>
          <p:cNvSpPr/>
          <p:nvPr/>
        </p:nvSpPr>
        <p:spPr>
          <a:xfrm>
            <a:off x="0" y="692696"/>
            <a:ext cx="9001156" cy="615553"/>
          </a:xfrm>
          <a:prstGeom prst="rect">
            <a:avLst/>
          </a:prstGeom>
          <a:noFill/>
        </p:spPr>
        <p:txBody>
          <a:bodyPr wrap="square" lIns="91440" tIns="45720" rIns="91440" bIns="45720">
            <a:spAutoFit/>
          </a:bodyPr>
          <a:lstStyle/>
          <a:p>
            <a:r>
              <a:rPr lang="fr-FR" sz="3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Situation et solution</a:t>
            </a:r>
            <a:endParaRPr lang="fr-FR" sz="3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69456" y="1308248"/>
            <a:ext cx="2160240" cy="2160240"/>
          </a:xfrm>
          <a:prstGeom prst="rect">
            <a:avLst/>
          </a:prstGeom>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69456" y="4221088"/>
            <a:ext cx="1800200" cy="1800200"/>
          </a:xfrm>
          <a:prstGeom prst="rect">
            <a:avLst/>
          </a:prstGeom>
        </p:spPr>
      </p:pic>
    </p:spTree>
    <p:extLst>
      <p:ext uri="{BB962C8B-B14F-4D97-AF65-F5344CB8AC3E}">
        <p14:creationId xmlns:p14="http://schemas.microsoft.com/office/powerpoint/2010/main" val="35818851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0" y="0"/>
            <a:ext cx="8229600" cy="785818"/>
          </a:xfrm>
        </p:spPr>
        <p:txBody>
          <a:bodyPr/>
          <a:lstStyle/>
          <a:p>
            <a:r>
              <a:rPr lang="fr-FR" dirty="0" smtClean="0"/>
              <a:t>Conteneurisation avec Docker</a:t>
            </a:r>
            <a:endParaRPr lang="fr-FR" dirty="0"/>
          </a:p>
        </p:txBody>
      </p:sp>
      <p:sp>
        <p:nvSpPr>
          <p:cNvPr id="4" name="Espace réservé du numéro de diapositive 3"/>
          <p:cNvSpPr>
            <a:spLocks noGrp="1"/>
          </p:cNvSpPr>
          <p:nvPr>
            <p:ph type="sldNum" sz="quarter" idx="12"/>
          </p:nvPr>
        </p:nvSpPr>
        <p:spPr/>
        <p:txBody>
          <a:bodyPr/>
          <a:lstStyle/>
          <a:p>
            <a:fld id="{EC4A128C-B719-4BA8-87FB-9F5CC71ADEA0}" type="slidenum">
              <a:rPr lang="fr-FR" smtClean="0"/>
              <a:pPr/>
              <a:t>21</a:t>
            </a:fld>
            <a:endParaRPr lang="fr-FR"/>
          </a:p>
        </p:txBody>
      </p:sp>
      <p:sp>
        <p:nvSpPr>
          <p:cNvPr id="5" name="Espace réservé du contenu 4"/>
          <p:cNvSpPr>
            <a:spLocks noGrp="1"/>
          </p:cNvSpPr>
          <p:nvPr>
            <p:ph idx="1"/>
          </p:nvPr>
        </p:nvSpPr>
        <p:spPr>
          <a:xfrm>
            <a:off x="527069" y="1308248"/>
            <a:ext cx="8017203" cy="4857055"/>
          </a:xfrm>
        </p:spPr>
        <p:txBody>
          <a:bodyPr>
            <a:normAutofit/>
          </a:bodyPr>
          <a:lstStyle/>
          <a:p>
            <a:r>
              <a:rPr lang="fr-FR" sz="2400" dirty="0" smtClean="0"/>
              <a:t>Pas de conflit.</a:t>
            </a:r>
          </a:p>
          <a:p>
            <a:endParaRPr lang="fr-FR" sz="2400" dirty="0" smtClean="0"/>
          </a:p>
          <a:p>
            <a:r>
              <a:rPr lang="fr-FR" sz="2400" dirty="0" smtClean="0"/>
              <a:t>Meilleur utilisation des ressources informatiques.</a:t>
            </a:r>
          </a:p>
          <a:p>
            <a:endParaRPr lang="fr-FR" sz="2400" dirty="0"/>
          </a:p>
          <a:p>
            <a:r>
              <a:rPr lang="fr-FR" sz="2400" dirty="0" smtClean="0"/>
              <a:t>Exécution et déploiement rapide.</a:t>
            </a:r>
          </a:p>
        </p:txBody>
      </p:sp>
      <p:sp>
        <p:nvSpPr>
          <p:cNvPr id="6" name="Rectangle 5"/>
          <p:cNvSpPr/>
          <p:nvPr/>
        </p:nvSpPr>
        <p:spPr>
          <a:xfrm>
            <a:off x="0" y="692696"/>
            <a:ext cx="9001156" cy="615553"/>
          </a:xfrm>
          <a:prstGeom prst="rect">
            <a:avLst/>
          </a:prstGeom>
          <a:noFill/>
        </p:spPr>
        <p:txBody>
          <a:bodyPr wrap="square" lIns="91440" tIns="45720" rIns="91440" bIns="45720">
            <a:spAutoFit/>
          </a:bodyPr>
          <a:lstStyle/>
          <a:p>
            <a:r>
              <a:rPr lang="fr-FR" sz="3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Dockerisation</a:t>
            </a:r>
            <a:endParaRPr lang="fr-FR" sz="3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3192" y="2480088"/>
            <a:ext cx="4536504" cy="3927857"/>
          </a:xfrm>
          <a:prstGeom prst="rect">
            <a:avLst/>
          </a:prstGeom>
        </p:spPr>
      </p:pic>
    </p:spTree>
    <p:extLst>
      <p:ext uri="{BB962C8B-B14F-4D97-AF65-F5344CB8AC3E}">
        <p14:creationId xmlns:p14="http://schemas.microsoft.com/office/powerpoint/2010/main" val="3821924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0" y="0"/>
            <a:ext cx="8229600" cy="785818"/>
          </a:xfrm>
        </p:spPr>
        <p:txBody>
          <a:bodyPr/>
          <a:lstStyle/>
          <a:p>
            <a:r>
              <a:rPr lang="fr-FR" dirty="0" smtClean="0"/>
              <a:t>Difficultés affrontées</a:t>
            </a:r>
            <a:endParaRPr lang="fr-FR" dirty="0"/>
          </a:p>
        </p:txBody>
      </p:sp>
      <p:sp>
        <p:nvSpPr>
          <p:cNvPr id="4" name="Espace réservé du numéro de diapositive 3"/>
          <p:cNvSpPr>
            <a:spLocks noGrp="1"/>
          </p:cNvSpPr>
          <p:nvPr>
            <p:ph type="sldNum" sz="quarter" idx="12"/>
          </p:nvPr>
        </p:nvSpPr>
        <p:spPr/>
        <p:txBody>
          <a:bodyPr/>
          <a:lstStyle/>
          <a:p>
            <a:fld id="{EC4A128C-B719-4BA8-87FB-9F5CC71ADEA0}" type="slidenum">
              <a:rPr lang="fr-FR" smtClean="0"/>
              <a:pPr/>
              <a:t>22</a:t>
            </a:fld>
            <a:endParaRPr lang="fr-FR"/>
          </a:p>
        </p:txBody>
      </p:sp>
      <p:sp>
        <p:nvSpPr>
          <p:cNvPr id="5" name="Espace réservé du contenu 4"/>
          <p:cNvSpPr>
            <a:spLocks noGrp="1"/>
          </p:cNvSpPr>
          <p:nvPr>
            <p:ph idx="1"/>
          </p:nvPr>
        </p:nvSpPr>
        <p:spPr>
          <a:xfrm>
            <a:off x="551384" y="1245151"/>
            <a:ext cx="5832648" cy="5112568"/>
          </a:xfrm>
        </p:spPr>
        <p:txBody>
          <a:bodyPr>
            <a:normAutofit/>
          </a:bodyPr>
          <a:lstStyle/>
          <a:p>
            <a:r>
              <a:rPr lang="fr-FR" sz="2400" dirty="0" smtClean="0"/>
              <a:t>Passage de l’architecture monolithique à celle de </a:t>
            </a:r>
            <a:r>
              <a:rPr lang="fr-FR" sz="2400" dirty="0" err="1" smtClean="0"/>
              <a:t>microservice</a:t>
            </a:r>
            <a:r>
              <a:rPr lang="fr-FR" sz="2400" dirty="0" smtClean="0"/>
              <a:t>.</a:t>
            </a:r>
            <a:r>
              <a:rPr lang="fr-FR" sz="2400" dirty="0"/>
              <a:t/>
            </a:r>
            <a:br>
              <a:rPr lang="fr-FR" sz="2400" dirty="0"/>
            </a:br>
            <a:endParaRPr lang="fr-FR" sz="2400" dirty="0"/>
          </a:p>
          <a:p>
            <a:r>
              <a:rPr lang="fr-FR" sz="2400" dirty="0" smtClean="0"/>
              <a:t>Pratiques de </a:t>
            </a:r>
            <a:r>
              <a:rPr lang="fr-FR" sz="2400" dirty="0" err="1" smtClean="0"/>
              <a:t>DevOps</a:t>
            </a:r>
            <a:r>
              <a:rPr lang="fr-FR" sz="2400" dirty="0" smtClean="0"/>
              <a:t>.</a:t>
            </a:r>
            <a:r>
              <a:rPr lang="fr-FR" sz="2400" dirty="0"/>
              <a:t/>
            </a:r>
            <a:br>
              <a:rPr lang="fr-FR" sz="2400" dirty="0"/>
            </a:br>
            <a:endParaRPr lang="fr-FR" sz="2400" dirty="0"/>
          </a:p>
          <a:p>
            <a:r>
              <a:rPr lang="fr-FR" sz="2400" dirty="0" smtClean="0"/>
              <a:t>Sécurité.</a:t>
            </a:r>
            <a:r>
              <a:rPr lang="fr-FR" sz="2400" dirty="0"/>
              <a:t/>
            </a:r>
            <a:br>
              <a:rPr lang="fr-FR" sz="2400" dirty="0"/>
            </a:br>
            <a:endParaRPr lang="fr-FR" sz="2400" dirty="0"/>
          </a:p>
          <a:p>
            <a:r>
              <a:rPr lang="fr-FR" sz="2400" dirty="0" smtClean="0"/>
              <a:t>Authentification et autorisation.</a:t>
            </a:r>
            <a:r>
              <a:rPr lang="fr-FR" sz="2400" dirty="0"/>
              <a:t/>
            </a:r>
            <a:br>
              <a:rPr lang="fr-FR" sz="2400" dirty="0"/>
            </a:br>
            <a:endParaRPr lang="fr-FR" sz="2400" dirty="0"/>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7824" y="1988840"/>
            <a:ext cx="4921872" cy="2532951"/>
          </a:xfrm>
          <a:prstGeom prst="rect">
            <a:avLst/>
          </a:prstGeom>
        </p:spPr>
      </p:pic>
    </p:spTree>
    <p:extLst>
      <p:ext uri="{BB962C8B-B14F-4D97-AF65-F5344CB8AC3E}">
        <p14:creationId xmlns:p14="http://schemas.microsoft.com/office/powerpoint/2010/main" val="32700749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2"/>
          <p:cNvSpPr>
            <a:spLocks noGrp="1"/>
          </p:cNvSpPr>
          <p:nvPr>
            <p:ph type="title"/>
          </p:nvPr>
        </p:nvSpPr>
        <p:spPr>
          <a:xfrm>
            <a:off x="1524000" y="2285992"/>
            <a:ext cx="9144000" cy="1582726"/>
          </a:xfrm>
        </p:spPr>
        <p:txBody>
          <a:bodyPr>
            <a:normAutofit/>
          </a:bodyPr>
          <a:lstStyle/>
          <a:p>
            <a:pPr algn="ctr"/>
            <a:r>
              <a:rPr lang="fr-FR" sz="4800" dirty="0" smtClean="0"/>
              <a:t>Réalisation</a:t>
            </a:r>
            <a:endParaRPr lang="fr-FR" sz="4800" dirty="0"/>
          </a:p>
        </p:txBody>
      </p:sp>
      <p:sp>
        <p:nvSpPr>
          <p:cNvPr id="2" name="Espace réservé du numéro de diapositive 1"/>
          <p:cNvSpPr>
            <a:spLocks noGrp="1"/>
          </p:cNvSpPr>
          <p:nvPr>
            <p:ph type="sldNum" sz="quarter" idx="12"/>
          </p:nvPr>
        </p:nvSpPr>
        <p:spPr/>
        <p:txBody>
          <a:bodyPr/>
          <a:lstStyle/>
          <a:p>
            <a:fld id="{EC4A128C-B719-4BA8-87FB-9F5CC71ADEA0}" type="slidenum">
              <a:rPr lang="fr-FR" smtClean="0"/>
              <a:pPr/>
              <a:t>23</a:t>
            </a:fld>
            <a:endParaRPr lang="fr-FR"/>
          </a:p>
        </p:txBody>
      </p:sp>
    </p:spTree>
    <p:extLst>
      <p:ext uri="{BB962C8B-B14F-4D97-AF65-F5344CB8AC3E}">
        <p14:creationId xmlns:p14="http://schemas.microsoft.com/office/powerpoint/2010/main" val="41930671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4016"/>
            <a:ext cx="12179727" cy="6597352"/>
          </a:xfrm>
          <a:prstGeom prst="rect">
            <a:avLst/>
          </a:prstGeom>
        </p:spPr>
      </p:pic>
      <p:sp>
        <p:nvSpPr>
          <p:cNvPr id="6" name="Espace réservé du numéro de diapositive 5"/>
          <p:cNvSpPr>
            <a:spLocks noGrp="1"/>
          </p:cNvSpPr>
          <p:nvPr>
            <p:ph type="sldNum" sz="quarter" idx="12"/>
          </p:nvPr>
        </p:nvSpPr>
        <p:spPr/>
        <p:txBody>
          <a:bodyPr/>
          <a:lstStyle/>
          <a:p>
            <a:fld id="{B06F8FD0-5CF0-4B7B-A20E-0798CD7DF21C}" type="slidenum">
              <a:rPr lang="fr-FR" smtClean="0"/>
              <a:t>24</a:t>
            </a:fld>
            <a:endParaRPr lang="fr-FR"/>
          </a:p>
        </p:txBody>
      </p:sp>
    </p:spTree>
    <p:extLst>
      <p:ext uri="{BB962C8B-B14F-4D97-AF65-F5344CB8AC3E}">
        <p14:creationId xmlns:p14="http://schemas.microsoft.com/office/powerpoint/2010/main" val="3291310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B06F8FD0-5CF0-4B7B-A20E-0798CD7DF21C}" type="slidenum">
              <a:rPr lang="fr-FR" smtClean="0"/>
              <a:t>25</a:t>
            </a:fld>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448" y="404664"/>
            <a:ext cx="9907383" cy="2429214"/>
          </a:xfrm>
          <a:prstGeom prst="rect">
            <a:avLst/>
          </a:prstGeom>
        </p:spPr>
      </p:pic>
      <p:cxnSp>
        <p:nvCxnSpPr>
          <p:cNvPr id="6" name="Connecteur droit 5"/>
          <p:cNvCxnSpPr/>
          <p:nvPr/>
        </p:nvCxnSpPr>
        <p:spPr>
          <a:xfrm>
            <a:off x="1343472" y="2564904"/>
            <a:ext cx="2304256" cy="3974008"/>
          </a:xfrm>
          <a:prstGeom prst="line">
            <a:avLst/>
          </a:prstGeom>
          <a:ln w="76200"/>
        </p:spPr>
        <p:style>
          <a:lnRef idx="1">
            <a:schemeClr val="dk1"/>
          </a:lnRef>
          <a:fillRef idx="0">
            <a:schemeClr val="dk1"/>
          </a:fillRef>
          <a:effectRef idx="0">
            <a:schemeClr val="dk1"/>
          </a:effectRef>
          <a:fontRef idx="minor">
            <a:schemeClr val="tx1"/>
          </a:fontRef>
        </p:style>
      </p:cxnSp>
      <p:cxnSp>
        <p:nvCxnSpPr>
          <p:cNvPr id="7" name="Connecteur droit 6"/>
          <p:cNvCxnSpPr/>
          <p:nvPr/>
        </p:nvCxnSpPr>
        <p:spPr>
          <a:xfrm>
            <a:off x="2495600" y="2564904"/>
            <a:ext cx="1152128" cy="1224136"/>
          </a:xfrm>
          <a:prstGeom prst="line">
            <a:avLst/>
          </a:prstGeom>
          <a:ln w="76200"/>
        </p:spPr>
        <p:style>
          <a:lnRef idx="1">
            <a:schemeClr val="dk1"/>
          </a:lnRef>
          <a:fillRef idx="0">
            <a:schemeClr val="dk1"/>
          </a:fillRef>
          <a:effectRef idx="0">
            <a:schemeClr val="dk1"/>
          </a:effectRef>
          <a:fontRef idx="minor">
            <a:schemeClr val="tx1"/>
          </a:fontRef>
        </p:style>
      </p:cxnSp>
      <p:sp>
        <p:nvSpPr>
          <p:cNvPr id="12" name="Espace réservé du contenu 4"/>
          <p:cNvSpPr>
            <a:spLocks noGrp="1"/>
          </p:cNvSpPr>
          <p:nvPr>
            <p:ph idx="1"/>
          </p:nvPr>
        </p:nvSpPr>
        <p:spPr>
          <a:xfrm>
            <a:off x="3680081" y="3789041"/>
            <a:ext cx="7354749" cy="2749872"/>
          </a:xfrm>
        </p:spPr>
        <p:txBody>
          <a:bodyPr>
            <a:normAutofit fontScale="85000" lnSpcReduction="20000"/>
          </a:bodyPr>
          <a:lstStyle/>
          <a:p>
            <a:r>
              <a:rPr lang="fr-FR" sz="2400" dirty="0" smtClean="0"/>
              <a:t>Image </a:t>
            </a:r>
            <a:r>
              <a:rPr lang="fr-FR" sz="2400" dirty="0"/>
              <a:t>de base pour l'image que nous </a:t>
            </a:r>
            <a:r>
              <a:rPr lang="fr-FR" sz="2400" dirty="0" smtClean="0"/>
              <a:t>construisons</a:t>
            </a:r>
            <a:r>
              <a:rPr lang="fr-FR" sz="2400" dirty="0"/>
              <a:t> </a:t>
            </a:r>
            <a:r>
              <a:rPr lang="fr-FR" sz="2400" dirty="0" smtClean="0"/>
              <a:t>(java:8)</a:t>
            </a:r>
            <a:br>
              <a:rPr lang="fr-FR" sz="2400" dirty="0" smtClean="0"/>
            </a:br>
            <a:endParaRPr lang="fr-FR" sz="2400" dirty="0"/>
          </a:p>
          <a:p>
            <a:r>
              <a:rPr lang="fr-FR" sz="2400" dirty="0"/>
              <a:t>N</a:t>
            </a:r>
            <a:r>
              <a:rPr lang="fr-FR" sz="2400" dirty="0" smtClean="0"/>
              <a:t>uméro </a:t>
            </a:r>
            <a:r>
              <a:rPr lang="fr-FR" sz="2400" dirty="0"/>
              <a:t>de port sur lequel le conteneur </a:t>
            </a:r>
            <a:r>
              <a:rPr lang="fr-FR" sz="2400" dirty="0" smtClean="0"/>
              <a:t>Docker </a:t>
            </a:r>
            <a:r>
              <a:rPr lang="fr-FR" sz="2400" dirty="0"/>
              <a:t>est en cours </a:t>
            </a:r>
            <a:r>
              <a:rPr lang="fr-FR" sz="2400" dirty="0" smtClean="0"/>
              <a:t>d'exécution.</a:t>
            </a:r>
            <a:r>
              <a:rPr lang="fr-FR" sz="2400" dirty="0"/>
              <a:t/>
            </a:r>
            <a:br>
              <a:rPr lang="fr-FR" sz="2400" dirty="0"/>
            </a:br>
            <a:endParaRPr lang="fr-FR" sz="2400" dirty="0"/>
          </a:p>
          <a:p>
            <a:r>
              <a:rPr lang="fr-FR" sz="2400" dirty="0" smtClean="0"/>
              <a:t>Création </a:t>
            </a:r>
            <a:r>
              <a:rPr lang="fr-FR" sz="2400" dirty="0"/>
              <a:t>des répertoires de travail et </a:t>
            </a:r>
            <a:r>
              <a:rPr lang="fr-FR" sz="2400" dirty="0" smtClean="0"/>
              <a:t>l’autorisation d’écrire </a:t>
            </a:r>
            <a:r>
              <a:rPr lang="fr-FR" sz="2400" dirty="0"/>
              <a:t>dans le système de </a:t>
            </a:r>
            <a:r>
              <a:rPr lang="fr-FR" sz="2400" dirty="0" smtClean="0"/>
              <a:t>fichiers.</a:t>
            </a:r>
            <a:r>
              <a:rPr lang="fr-FR" sz="2400" dirty="0"/>
              <a:t/>
            </a:r>
            <a:br>
              <a:rPr lang="fr-FR" sz="2400" dirty="0"/>
            </a:br>
            <a:endParaRPr lang="fr-FR" sz="2400" dirty="0"/>
          </a:p>
          <a:p>
            <a:r>
              <a:rPr lang="fr-FR" sz="2400" dirty="0" err="1" smtClean="0"/>
              <a:t>Etc</a:t>
            </a:r>
            <a:r>
              <a:rPr lang="fr-FR" sz="2400" dirty="0"/>
              <a:t/>
            </a:r>
            <a:br>
              <a:rPr lang="fr-FR" sz="2400" dirty="0"/>
            </a:br>
            <a:endParaRPr lang="fr-FR" sz="2400" dirty="0"/>
          </a:p>
        </p:txBody>
      </p:sp>
      <p:sp>
        <p:nvSpPr>
          <p:cNvPr id="13" name="Rectangle 12"/>
          <p:cNvSpPr/>
          <p:nvPr/>
        </p:nvSpPr>
        <p:spPr>
          <a:xfrm>
            <a:off x="3647728" y="3717032"/>
            <a:ext cx="7387102" cy="282188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07562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Espace réservé du numéro de diapositive 7"/>
          <p:cNvSpPr>
            <a:spLocks noGrp="1"/>
          </p:cNvSpPr>
          <p:nvPr>
            <p:ph type="sldNum" sz="quarter" idx="12"/>
          </p:nvPr>
        </p:nvSpPr>
        <p:spPr/>
        <p:txBody>
          <a:bodyPr/>
          <a:lstStyle/>
          <a:p>
            <a:fld id="{B06F8FD0-5CF0-4B7B-A20E-0798CD7DF21C}" type="slidenum">
              <a:rPr lang="fr-FR" smtClean="0"/>
              <a:t>26</a:t>
            </a:fld>
            <a:endParaRPr lang="fr-FR"/>
          </a:p>
        </p:txBody>
      </p:sp>
    </p:spTree>
    <p:extLst>
      <p:ext uri="{BB962C8B-B14F-4D97-AF65-F5344CB8AC3E}">
        <p14:creationId xmlns:p14="http://schemas.microsoft.com/office/powerpoint/2010/main" val="40842379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3" y="124123"/>
            <a:ext cx="12179727" cy="6597352"/>
          </a:xfrm>
          <a:prstGeom prst="rect">
            <a:avLst/>
          </a:prstGeom>
        </p:spPr>
      </p:pic>
      <p:sp>
        <p:nvSpPr>
          <p:cNvPr id="5" name="Espace réservé du numéro de diapositive 4"/>
          <p:cNvSpPr>
            <a:spLocks noGrp="1"/>
          </p:cNvSpPr>
          <p:nvPr>
            <p:ph type="sldNum" sz="quarter" idx="12"/>
          </p:nvPr>
        </p:nvSpPr>
        <p:spPr/>
        <p:txBody>
          <a:bodyPr/>
          <a:lstStyle/>
          <a:p>
            <a:fld id="{B06F8FD0-5CF0-4B7B-A20E-0798CD7DF21C}" type="slidenum">
              <a:rPr lang="fr-FR" smtClean="0"/>
              <a:t>27</a:t>
            </a:fld>
            <a:endParaRPr lang="fr-FR"/>
          </a:p>
        </p:txBody>
      </p:sp>
    </p:spTree>
    <p:extLst>
      <p:ext uri="{BB962C8B-B14F-4D97-AF65-F5344CB8AC3E}">
        <p14:creationId xmlns:p14="http://schemas.microsoft.com/office/powerpoint/2010/main" val="18809065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3" y="124123"/>
            <a:ext cx="12179726" cy="6597352"/>
          </a:xfrm>
          <a:prstGeom prst="rect">
            <a:avLst/>
          </a:prstGeom>
        </p:spPr>
      </p:pic>
      <p:sp>
        <p:nvSpPr>
          <p:cNvPr id="2" name="Espace réservé du numéro de diapositive 1"/>
          <p:cNvSpPr>
            <a:spLocks noGrp="1"/>
          </p:cNvSpPr>
          <p:nvPr>
            <p:ph type="sldNum" sz="quarter" idx="12"/>
          </p:nvPr>
        </p:nvSpPr>
        <p:spPr/>
        <p:txBody>
          <a:bodyPr/>
          <a:lstStyle/>
          <a:p>
            <a:fld id="{B06F8FD0-5CF0-4B7B-A20E-0798CD7DF21C}" type="slidenum">
              <a:rPr lang="fr-FR" smtClean="0"/>
              <a:t>28</a:t>
            </a:fld>
            <a:endParaRPr lang="fr-FR"/>
          </a:p>
        </p:txBody>
      </p:sp>
    </p:spTree>
    <p:extLst>
      <p:ext uri="{BB962C8B-B14F-4D97-AF65-F5344CB8AC3E}">
        <p14:creationId xmlns:p14="http://schemas.microsoft.com/office/powerpoint/2010/main" val="32409631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3" y="130467"/>
            <a:ext cx="12179726" cy="6584664"/>
          </a:xfrm>
          <a:prstGeom prst="rect">
            <a:avLst/>
          </a:prstGeom>
        </p:spPr>
      </p:pic>
      <p:sp>
        <p:nvSpPr>
          <p:cNvPr id="2" name="Espace réservé du numéro de diapositive 1"/>
          <p:cNvSpPr>
            <a:spLocks noGrp="1"/>
          </p:cNvSpPr>
          <p:nvPr>
            <p:ph type="sldNum" sz="quarter" idx="12"/>
          </p:nvPr>
        </p:nvSpPr>
        <p:spPr/>
        <p:txBody>
          <a:bodyPr/>
          <a:lstStyle/>
          <a:p>
            <a:fld id="{B06F8FD0-5CF0-4B7B-A20E-0798CD7DF21C}" type="slidenum">
              <a:rPr lang="fr-FR" smtClean="0"/>
              <a:t>29</a:t>
            </a:fld>
            <a:endParaRPr lang="fr-FR"/>
          </a:p>
        </p:txBody>
      </p:sp>
    </p:spTree>
    <p:extLst>
      <p:ext uri="{BB962C8B-B14F-4D97-AF65-F5344CB8AC3E}">
        <p14:creationId xmlns:p14="http://schemas.microsoft.com/office/powerpoint/2010/main" val="3033236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0" y="0"/>
            <a:ext cx="8229600" cy="785818"/>
          </a:xfrm>
        </p:spPr>
        <p:txBody>
          <a:bodyPr/>
          <a:lstStyle/>
          <a:p>
            <a:r>
              <a:rPr lang="fr-FR" dirty="0" smtClean="0"/>
              <a:t>Introduction</a:t>
            </a:r>
            <a:endParaRPr lang="fr-FR" dirty="0"/>
          </a:p>
        </p:txBody>
      </p:sp>
      <p:sp>
        <p:nvSpPr>
          <p:cNvPr id="4" name="Espace réservé du numéro de diapositive 3"/>
          <p:cNvSpPr>
            <a:spLocks noGrp="1"/>
          </p:cNvSpPr>
          <p:nvPr>
            <p:ph type="sldNum" sz="quarter" idx="12"/>
          </p:nvPr>
        </p:nvSpPr>
        <p:spPr/>
        <p:txBody>
          <a:bodyPr/>
          <a:lstStyle/>
          <a:p>
            <a:fld id="{EC4A128C-B719-4BA8-87FB-9F5CC71ADEA0}" type="slidenum">
              <a:rPr lang="fr-FR" smtClean="0"/>
              <a:pPr/>
              <a:t>3</a:t>
            </a:fld>
            <a:endParaRPr lang="fr-FR"/>
          </a:p>
        </p:txBody>
      </p:sp>
      <p:sp>
        <p:nvSpPr>
          <p:cNvPr id="5" name="Espace réservé du contenu 4"/>
          <p:cNvSpPr>
            <a:spLocks noGrp="1"/>
          </p:cNvSpPr>
          <p:nvPr>
            <p:ph idx="1"/>
          </p:nvPr>
        </p:nvSpPr>
        <p:spPr>
          <a:xfrm>
            <a:off x="551384" y="785818"/>
            <a:ext cx="10978312" cy="5112568"/>
          </a:xfrm>
        </p:spPr>
        <p:txBody>
          <a:bodyPr>
            <a:normAutofit/>
          </a:bodyPr>
          <a:lstStyle/>
          <a:p>
            <a:r>
              <a:rPr lang="fr-FR" sz="2400" dirty="0"/>
              <a:t>Modèle d'architecture monolithique: le style architectural traditionnel.</a:t>
            </a:r>
            <a:br>
              <a:rPr lang="fr-FR" sz="2400" dirty="0"/>
            </a:br>
            <a:endParaRPr lang="fr-FR" sz="2400" dirty="0"/>
          </a:p>
          <a:p>
            <a:r>
              <a:rPr lang="fr-FR" sz="2400" dirty="0"/>
              <a:t>Nombreuses limitations et problèmes: passer aux </a:t>
            </a:r>
            <a:r>
              <a:rPr lang="fr-FR" sz="2400" dirty="0" err="1"/>
              <a:t>microservices</a:t>
            </a:r>
            <a:r>
              <a:rPr lang="fr-FR" sz="2400" dirty="0"/>
              <a:t>.</a:t>
            </a:r>
            <a:br>
              <a:rPr lang="fr-FR" sz="2400" dirty="0"/>
            </a:br>
            <a:endParaRPr lang="fr-FR" sz="2400" dirty="0"/>
          </a:p>
          <a:p>
            <a:r>
              <a:rPr lang="fr-FR" sz="2400" dirty="0"/>
              <a:t>Applications en </a:t>
            </a:r>
            <a:r>
              <a:rPr lang="fr-FR" sz="2400" dirty="0" err="1"/>
              <a:t>microservices</a:t>
            </a:r>
            <a:r>
              <a:rPr lang="fr-FR" sz="2400" dirty="0"/>
              <a:t>: petites pièces qui fonctionnent ensemble</a:t>
            </a:r>
            <a:r>
              <a:rPr lang="fr-FR" sz="2400" dirty="0" smtClean="0"/>
              <a:t>.</a:t>
            </a:r>
            <a:r>
              <a:rPr lang="fr-FR" sz="2400" dirty="0"/>
              <a:t/>
            </a:r>
            <a:br>
              <a:rPr lang="fr-FR" sz="2400" dirty="0"/>
            </a:br>
            <a:endParaRPr lang="fr-FR" sz="2400" dirty="0"/>
          </a:p>
          <a:p>
            <a:r>
              <a:rPr lang="fr-FR" sz="2400" dirty="0"/>
              <a:t>L'architecture des </a:t>
            </a:r>
            <a:r>
              <a:rPr lang="fr-FR" sz="2400" dirty="0" err="1"/>
              <a:t>microservices</a:t>
            </a:r>
            <a:r>
              <a:rPr lang="fr-FR" sz="2400" dirty="0"/>
              <a:t> est-elle sans faille?</a:t>
            </a:r>
          </a:p>
        </p:txBody>
      </p:sp>
    </p:spTree>
    <p:extLst>
      <p:ext uri="{BB962C8B-B14F-4D97-AF65-F5344CB8AC3E}">
        <p14:creationId xmlns:p14="http://schemas.microsoft.com/office/powerpoint/2010/main" val="18182488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0" y="0"/>
            <a:ext cx="8229600" cy="785818"/>
          </a:xfrm>
        </p:spPr>
        <p:txBody>
          <a:bodyPr/>
          <a:lstStyle/>
          <a:p>
            <a:r>
              <a:rPr lang="fr-FR" dirty="0" smtClean="0"/>
              <a:t>Conclusion et Perspectives</a:t>
            </a:r>
            <a:endParaRPr lang="fr-FR" dirty="0"/>
          </a:p>
        </p:txBody>
      </p:sp>
      <p:sp>
        <p:nvSpPr>
          <p:cNvPr id="4" name="Espace réservé du numéro de diapositive 3"/>
          <p:cNvSpPr>
            <a:spLocks noGrp="1"/>
          </p:cNvSpPr>
          <p:nvPr>
            <p:ph type="sldNum" sz="quarter" idx="12"/>
          </p:nvPr>
        </p:nvSpPr>
        <p:spPr/>
        <p:txBody>
          <a:bodyPr/>
          <a:lstStyle/>
          <a:p>
            <a:fld id="{EC4A128C-B719-4BA8-87FB-9F5CC71ADEA0}" type="slidenum">
              <a:rPr lang="fr-FR" smtClean="0"/>
              <a:pPr/>
              <a:t>30</a:t>
            </a:fld>
            <a:endParaRPr lang="fr-FR"/>
          </a:p>
        </p:txBody>
      </p:sp>
      <p:sp>
        <p:nvSpPr>
          <p:cNvPr id="5" name="Espace réservé du contenu 4"/>
          <p:cNvSpPr>
            <a:spLocks noGrp="1"/>
          </p:cNvSpPr>
          <p:nvPr>
            <p:ph idx="1"/>
          </p:nvPr>
        </p:nvSpPr>
        <p:spPr>
          <a:xfrm>
            <a:off x="551384" y="785818"/>
            <a:ext cx="10978312" cy="5112568"/>
          </a:xfrm>
        </p:spPr>
        <p:txBody>
          <a:bodyPr>
            <a:normAutofit/>
          </a:bodyPr>
          <a:lstStyle/>
          <a:p>
            <a:r>
              <a:rPr lang="fr-FR" sz="2400" dirty="0" smtClean="0"/>
              <a:t>Aperçu sur le monde des </a:t>
            </a:r>
            <a:r>
              <a:rPr lang="fr-FR" sz="2400" dirty="0" err="1" smtClean="0"/>
              <a:t>microservices</a:t>
            </a:r>
            <a:r>
              <a:rPr lang="fr-FR" sz="2400" dirty="0" smtClean="0"/>
              <a:t> et des conteneurs</a:t>
            </a:r>
          </a:p>
          <a:p>
            <a:endParaRPr lang="fr-FR" sz="2400" dirty="0"/>
          </a:p>
          <a:p>
            <a:r>
              <a:rPr lang="fr-FR" sz="2400" dirty="0" smtClean="0"/>
              <a:t>Ajouter </a:t>
            </a:r>
            <a:r>
              <a:rPr lang="fr-FR" sz="2400" dirty="0"/>
              <a:t>de nouveaux </a:t>
            </a:r>
            <a:r>
              <a:rPr lang="fr-FR" sz="2400" dirty="0" err="1" smtClean="0"/>
              <a:t>microservices</a:t>
            </a:r>
            <a:r>
              <a:rPr lang="fr-FR" sz="2400" dirty="0" smtClean="0"/>
              <a:t>, </a:t>
            </a:r>
            <a:r>
              <a:rPr lang="fr-FR" sz="2400" dirty="0"/>
              <a:t>avec de nouvelles </a:t>
            </a:r>
            <a:r>
              <a:rPr lang="fr-FR" sz="2400" dirty="0" smtClean="0"/>
              <a:t>fonctionnalités, telles </a:t>
            </a:r>
            <a:r>
              <a:rPr lang="fr-FR" sz="2400" dirty="0"/>
              <a:t>que le paiement</a:t>
            </a:r>
            <a:r>
              <a:rPr lang="fr-FR" sz="2400" dirty="0" smtClean="0"/>
              <a:t>.</a:t>
            </a:r>
          </a:p>
          <a:p>
            <a:endParaRPr lang="fr-FR" sz="2400" dirty="0"/>
          </a:p>
          <a:p>
            <a:r>
              <a:rPr lang="fr-FR" sz="2400" dirty="0" smtClean="0"/>
              <a:t>Utiliser </a:t>
            </a:r>
            <a:r>
              <a:rPr lang="fr-FR" sz="2400" dirty="0"/>
              <a:t>des outils d’automatisation, comme </a:t>
            </a:r>
            <a:r>
              <a:rPr lang="fr-FR" sz="2400" dirty="0" err="1"/>
              <a:t>A</a:t>
            </a:r>
            <a:r>
              <a:rPr lang="fr-FR" sz="2400" dirty="0" err="1" smtClean="0"/>
              <a:t>nsible</a:t>
            </a:r>
            <a:r>
              <a:rPr lang="fr-FR" sz="2400" dirty="0" smtClean="0"/>
              <a:t> </a:t>
            </a:r>
            <a:r>
              <a:rPr lang="fr-FR" sz="2400" dirty="0"/>
              <a:t>ou </a:t>
            </a:r>
            <a:r>
              <a:rPr lang="fr-FR" sz="2400" dirty="0" err="1"/>
              <a:t>K</a:t>
            </a:r>
            <a:r>
              <a:rPr lang="fr-FR" sz="2400" dirty="0" err="1" smtClean="0"/>
              <a:t>ubernetes</a:t>
            </a:r>
            <a:r>
              <a:rPr lang="fr-FR" sz="2400" dirty="0" smtClean="0"/>
              <a:t>.</a:t>
            </a:r>
          </a:p>
          <a:p>
            <a:endParaRPr lang="fr-FR" sz="2400" dirty="0"/>
          </a:p>
          <a:p>
            <a:r>
              <a:rPr lang="fr-FR" sz="2400" dirty="0" smtClean="0"/>
              <a:t>Intégrez </a:t>
            </a:r>
            <a:r>
              <a:rPr lang="fr-FR" sz="2400" dirty="0"/>
              <a:t>JSON Web </a:t>
            </a:r>
            <a:r>
              <a:rPr lang="fr-FR" sz="2400" dirty="0" err="1"/>
              <a:t>Token</a:t>
            </a:r>
            <a:r>
              <a:rPr lang="fr-FR" sz="2400" dirty="0"/>
              <a:t> (</a:t>
            </a:r>
            <a:r>
              <a:rPr lang="fr-FR" sz="2400" dirty="0" err="1"/>
              <a:t>jwt</a:t>
            </a:r>
            <a:r>
              <a:rPr lang="fr-FR" sz="2400" dirty="0"/>
              <a:t>) pour assurer un niveau de sécurité </a:t>
            </a:r>
            <a:r>
              <a:rPr lang="fr-FR" sz="2400" dirty="0" smtClean="0"/>
              <a:t>élevé.</a:t>
            </a:r>
            <a:endParaRPr lang="fr-FR" sz="2400" dirty="0"/>
          </a:p>
        </p:txBody>
      </p:sp>
    </p:spTree>
    <p:extLst>
      <p:ext uri="{BB962C8B-B14F-4D97-AF65-F5344CB8AC3E}">
        <p14:creationId xmlns:p14="http://schemas.microsoft.com/office/powerpoint/2010/main" val="40529044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2"/>
          <p:cNvSpPr>
            <a:spLocks noGrp="1"/>
          </p:cNvSpPr>
          <p:nvPr>
            <p:ph type="title"/>
          </p:nvPr>
        </p:nvSpPr>
        <p:spPr>
          <a:xfrm>
            <a:off x="1524000" y="2285992"/>
            <a:ext cx="9144000" cy="1582726"/>
          </a:xfrm>
        </p:spPr>
        <p:txBody>
          <a:bodyPr>
            <a:normAutofit/>
          </a:bodyPr>
          <a:lstStyle/>
          <a:p>
            <a:pPr algn="ctr"/>
            <a:r>
              <a:rPr lang="fr-FR" sz="4800" dirty="0"/>
              <a:t>Merci pour votre attention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2"/>
          <p:cNvSpPr>
            <a:spLocks noGrp="1"/>
          </p:cNvSpPr>
          <p:nvPr>
            <p:ph type="title"/>
          </p:nvPr>
        </p:nvSpPr>
        <p:spPr>
          <a:xfrm>
            <a:off x="1524000" y="2285992"/>
            <a:ext cx="9144000" cy="1582726"/>
          </a:xfrm>
        </p:spPr>
        <p:txBody>
          <a:bodyPr>
            <a:normAutofit/>
          </a:bodyPr>
          <a:lstStyle/>
          <a:p>
            <a:pPr algn="ctr"/>
            <a:r>
              <a:rPr lang="fr-FR" sz="4800" dirty="0" err="1" smtClean="0"/>
              <a:t>Microservices</a:t>
            </a:r>
            <a:endParaRPr lang="fr-FR" sz="4800" dirty="0"/>
          </a:p>
        </p:txBody>
      </p:sp>
      <p:sp>
        <p:nvSpPr>
          <p:cNvPr id="2" name="Espace réservé du numéro de diapositive 1"/>
          <p:cNvSpPr>
            <a:spLocks noGrp="1"/>
          </p:cNvSpPr>
          <p:nvPr>
            <p:ph type="sldNum" sz="quarter" idx="12"/>
          </p:nvPr>
        </p:nvSpPr>
        <p:spPr/>
        <p:txBody>
          <a:bodyPr/>
          <a:lstStyle/>
          <a:p>
            <a:fld id="{EC4A128C-B719-4BA8-87FB-9F5CC71ADEA0}" type="slidenum">
              <a:rPr lang="fr-FR" smtClean="0"/>
              <a:pPr/>
              <a:t>4</a:t>
            </a:fld>
            <a:endParaRPr lang="fr-FR"/>
          </a:p>
        </p:txBody>
      </p:sp>
    </p:spTree>
    <p:extLst>
      <p:ext uri="{BB962C8B-B14F-4D97-AF65-F5344CB8AC3E}">
        <p14:creationId xmlns:p14="http://schemas.microsoft.com/office/powerpoint/2010/main" val="1608493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0" y="0"/>
            <a:ext cx="8229600" cy="785818"/>
          </a:xfrm>
        </p:spPr>
        <p:txBody>
          <a:bodyPr/>
          <a:lstStyle/>
          <a:p>
            <a:r>
              <a:rPr lang="fr-FR" dirty="0" err="1" smtClean="0"/>
              <a:t>Microservices</a:t>
            </a:r>
            <a:endParaRPr lang="fr-FR" dirty="0"/>
          </a:p>
        </p:txBody>
      </p:sp>
      <p:sp>
        <p:nvSpPr>
          <p:cNvPr id="4" name="Espace réservé du numéro de diapositive 3"/>
          <p:cNvSpPr>
            <a:spLocks noGrp="1"/>
          </p:cNvSpPr>
          <p:nvPr>
            <p:ph type="sldNum" sz="quarter" idx="12"/>
          </p:nvPr>
        </p:nvSpPr>
        <p:spPr/>
        <p:txBody>
          <a:bodyPr/>
          <a:lstStyle/>
          <a:p>
            <a:fld id="{EC4A128C-B719-4BA8-87FB-9F5CC71ADEA0}" type="slidenum">
              <a:rPr lang="fr-FR" smtClean="0"/>
              <a:pPr/>
              <a:t>5</a:t>
            </a:fld>
            <a:endParaRPr lang="fr-FR"/>
          </a:p>
        </p:txBody>
      </p:sp>
      <p:sp>
        <p:nvSpPr>
          <p:cNvPr id="5" name="Espace réservé du contenu 4"/>
          <p:cNvSpPr>
            <a:spLocks noGrp="1"/>
          </p:cNvSpPr>
          <p:nvPr>
            <p:ph idx="1"/>
          </p:nvPr>
        </p:nvSpPr>
        <p:spPr>
          <a:xfrm>
            <a:off x="527069" y="1308248"/>
            <a:ext cx="10978312" cy="4857055"/>
          </a:xfrm>
        </p:spPr>
        <p:txBody>
          <a:bodyPr>
            <a:normAutofit/>
          </a:bodyPr>
          <a:lstStyle/>
          <a:p>
            <a:r>
              <a:rPr lang="fr-FR" sz="2400" dirty="0" smtClean="0"/>
              <a:t>Style architectural de développement</a:t>
            </a:r>
            <a:br>
              <a:rPr lang="fr-FR" sz="2400" dirty="0" smtClean="0"/>
            </a:br>
            <a:endParaRPr lang="fr-FR" sz="2400" dirty="0" smtClean="0"/>
          </a:p>
          <a:p>
            <a:r>
              <a:rPr lang="fr-FR" sz="2400" dirty="0" smtClean="0"/>
              <a:t>Opté pour notamment par:</a:t>
            </a:r>
          </a:p>
          <a:p>
            <a:endParaRPr lang="fr-FR" sz="2400" dirty="0" smtClean="0"/>
          </a:p>
          <a:p>
            <a:r>
              <a:rPr lang="fr-FR" sz="2400" dirty="0" smtClean="0"/>
              <a:t>Par rapport à l’architecture monolithique:</a:t>
            </a:r>
            <a:r>
              <a:rPr lang="fr-FR" sz="2400" dirty="0"/>
              <a:t/>
            </a:r>
            <a:br>
              <a:rPr lang="fr-FR" sz="2400" dirty="0"/>
            </a:br>
            <a:endParaRPr lang="fr-FR" sz="2400" dirty="0"/>
          </a:p>
        </p:txBody>
      </p:sp>
      <p:sp>
        <p:nvSpPr>
          <p:cNvPr id="6" name="Rectangle 5"/>
          <p:cNvSpPr/>
          <p:nvPr/>
        </p:nvSpPr>
        <p:spPr>
          <a:xfrm>
            <a:off x="0" y="692696"/>
            <a:ext cx="9001156" cy="615553"/>
          </a:xfrm>
          <a:prstGeom prst="rect">
            <a:avLst/>
          </a:prstGeom>
          <a:noFill/>
        </p:spPr>
        <p:txBody>
          <a:bodyPr wrap="square" lIns="91440" tIns="45720" rIns="91440" bIns="45720">
            <a:spAutoFit/>
          </a:bodyPr>
          <a:lstStyle/>
          <a:p>
            <a:r>
              <a:rPr lang="fr-FR" sz="3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Que veulent-ils dire?</a:t>
            </a:r>
            <a:endParaRPr lang="fr-FR" sz="3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0201" y="1923802"/>
            <a:ext cx="367807" cy="664872"/>
          </a:xfrm>
          <a:prstGeom prst="rect">
            <a:avLst/>
          </a:prstGeom>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65504" y="1892095"/>
            <a:ext cx="864096" cy="864096"/>
          </a:xfrm>
          <a:prstGeom prst="rect">
            <a:avLst/>
          </a:prstGeom>
        </p:spPr>
      </p:pic>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37426" y="1690799"/>
            <a:ext cx="2592270" cy="1130878"/>
          </a:xfrm>
          <a:prstGeom prst="rect">
            <a:avLst/>
          </a:prstGeom>
        </p:spPr>
      </p:pic>
      <p:pic>
        <p:nvPicPr>
          <p:cNvPr id="9" name="Imag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57834" y="3549339"/>
            <a:ext cx="5525753" cy="2671993"/>
          </a:xfrm>
          <a:prstGeom prst="rect">
            <a:avLst/>
          </a:prstGeom>
        </p:spPr>
      </p:pic>
    </p:spTree>
    <p:extLst>
      <p:ext uri="{BB962C8B-B14F-4D97-AF65-F5344CB8AC3E}">
        <p14:creationId xmlns:p14="http://schemas.microsoft.com/office/powerpoint/2010/main" val="1635527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0" y="0"/>
            <a:ext cx="8229600" cy="785818"/>
          </a:xfrm>
        </p:spPr>
        <p:txBody>
          <a:bodyPr/>
          <a:lstStyle/>
          <a:p>
            <a:r>
              <a:rPr lang="fr-FR" dirty="0" err="1" smtClean="0"/>
              <a:t>Microservices</a:t>
            </a:r>
            <a:endParaRPr lang="fr-FR" dirty="0"/>
          </a:p>
        </p:txBody>
      </p:sp>
      <p:sp>
        <p:nvSpPr>
          <p:cNvPr id="4" name="Espace réservé du numéro de diapositive 3"/>
          <p:cNvSpPr>
            <a:spLocks noGrp="1"/>
          </p:cNvSpPr>
          <p:nvPr>
            <p:ph type="sldNum" sz="quarter" idx="12"/>
          </p:nvPr>
        </p:nvSpPr>
        <p:spPr/>
        <p:txBody>
          <a:bodyPr/>
          <a:lstStyle/>
          <a:p>
            <a:fld id="{EC4A128C-B719-4BA8-87FB-9F5CC71ADEA0}" type="slidenum">
              <a:rPr lang="fr-FR" smtClean="0"/>
              <a:pPr/>
              <a:t>6</a:t>
            </a:fld>
            <a:endParaRPr lang="fr-FR"/>
          </a:p>
        </p:txBody>
      </p:sp>
      <p:sp>
        <p:nvSpPr>
          <p:cNvPr id="5" name="Espace réservé du contenu 4"/>
          <p:cNvSpPr>
            <a:spLocks noGrp="1"/>
          </p:cNvSpPr>
          <p:nvPr>
            <p:ph idx="1"/>
          </p:nvPr>
        </p:nvSpPr>
        <p:spPr>
          <a:xfrm>
            <a:off x="527069" y="1308248"/>
            <a:ext cx="10978312" cy="4857055"/>
          </a:xfrm>
        </p:spPr>
        <p:txBody>
          <a:bodyPr>
            <a:normAutofit/>
          </a:bodyPr>
          <a:lstStyle/>
          <a:p>
            <a:pPr>
              <a:buClr>
                <a:srgbClr val="00B050"/>
              </a:buClr>
            </a:pPr>
            <a:r>
              <a:rPr lang="fr-FR" sz="2400" dirty="0" smtClean="0"/>
              <a:t>Liberté dans les choix technologiques.</a:t>
            </a:r>
          </a:p>
          <a:p>
            <a:pPr>
              <a:buClr>
                <a:srgbClr val="00B050"/>
              </a:buClr>
            </a:pPr>
            <a:r>
              <a:rPr lang="fr-FR" sz="2400" dirty="0"/>
              <a:t>Erreur affectant uniquement le </a:t>
            </a:r>
            <a:r>
              <a:rPr lang="fr-FR" sz="2400" dirty="0" err="1" smtClean="0"/>
              <a:t>microservice</a:t>
            </a:r>
            <a:r>
              <a:rPr lang="fr-FR" sz="2400" dirty="0" smtClean="0"/>
              <a:t> associé.</a:t>
            </a:r>
          </a:p>
          <a:p>
            <a:pPr>
              <a:buClr>
                <a:srgbClr val="00B050"/>
              </a:buClr>
            </a:pPr>
            <a:r>
              <a:rPr lang="fr-FR" sz="2400" dirty="0"/>
              <a:t>T</a:t>
            </a:r>
            <a:r>
              <a:rPr lang="fr-FR" sz="2400" dirty="0" smtClean="0"/>
              <a:t>aille relativement petite des </a:t>
            </a:r>
            <a:r>
              <a:rPr lang="fr-FR" sz="2400" dirty="0" err="1" smtClean="0"/>
              <a:t>microservices</a:t>
            </a:r>
            <a:r>
              <a:rPr lang="fr-FR" sz="2400" dirty="0" smtClean="0"/>
              <a:t>.</a:t>
            </a:r>
          </a:p>
          <a:p>
            <a:pPr>
              <a:buClr>
                <a:srgbClr val="00B050"/>
              </a:buClr>
            </a:pPr>
            <a:r>
              <a:rPr lang="fr-FR" sz="2400" dirty="0" smtClean="0"/>
              <a:t>Amélioration et facilitation de la maintenance.</a:t>
            </a:r>
            <a:br>
              <a:rPr lang="fr-FR" sz="2400" dirty="0" smtClean="0"/>
            </a:br>
            <a:endParaRPr lang="fr-FR" sz="2400" dirty="0" smtClean="0"/>
          </a:p>
          <a:p>
            <a:pPr>
              <a:buClr>
                <a:srgbClr val="FF0000"/>
              </a:buClr>
            </a:pPr>
            <a:r>
              <a:rPr lang="fr-FR" sz="2400" dirty="0" smtClean="0"/>
              <a:t>Difficulté dans la division de l’application en des services correctement.</a:t>
            </a:r>
          </a:p>
          <a:p>
            <a:pPr>
              <a:buClr>
                <a:srgbClr val="FF0000"/>
              </a:buClr>
            </a:pPr>
            <a:r>
              <a:rPr lang="fr-FR" sz="2400" dirty="0"/>
              <a:t>Cauchemar de consommation de </a:t>
            </a:r>
            <a:r>
              <a:rPr lang="fr-FR" sz="2400" dirty="0" smtClean="0"/>
              <a:t>mémoire.</a:t>
            </a:r>
          </a:p>
          <a:p>
            <a:pPr>
              <a:buClr>
                <a:srgbClr val="FF0000"/>
              </a:buClr>
            </a:pPr>
            <a:r>
              <a:rPr lang="fr-FR" sz="2400" dirty="0" smtClean="0"/>
              <a:t>Complexité du déploiement et de la </a:t>
            </a:r>
            <a:r>
              <a:rPr lang="fr-FR" sz="2400" dirty="0"/>
              <a:t>gestion de plusieurs </a:t>
            </a:r>
            <a:r>
              <a:rPr lang="fr-FR" sz="2400" dirty="0" err="1" smtClean="0"/>
              <a:t>microservices</a:t>
            </a:r>
            <a:r>
              <a:rPr lang="fr-FR" sz="2400" dirty="0" smtClean="0"/>
              <a:t>.</a:t>
            </a:r>
          </a:p>
          <a:p>
            <a:pPr>
              <a:buClr>
                <a:srgbClr val="FF0000"/>
              </a:buClr>
            </a:pPr>
            <a:r>
              <a:rPr lang="fr-FR" sz="2400" dirty="0"/>
              <a:t>Manque d'outils de développement supportant cette </a:t>
            </a:r>
            <a:r>
              <a:rPr lang="fr-FR" sz="2400" dirty="0" smtClean="0"/>
              <a:t>architecture.</a:t>
            </a:r>
            <a:r>
              <a:rPr lang="fr-FR" sz="2400" dirty="0"/>
              <a:t/>
            </a:r>
            <a:br>
              <a:rPr lang="fr-FR" sz="2400" dirty="0"/>
            </a:br>
            <a:endParaRPr lang="fr-FR" sz="2400" dirty="0"/>
          </a:p>
        </p:txBody>
      </p:sp>
      <p:sp>
        <p:nvSpPr>
          <p:cNvPr id="6" name="Rectangle 5"/>
          <p:cNvSpPr/>
          <p:nvPr/>
        </p:nvSpPr>
        <p:spPr>
          <a:xfrm>
            <a:off x="0" y="692696"/>
            <a:ext cx="9001156" cy="615553"/>
          </a:xfrm>
          <a:prstGeom prst="rect">
            <a:avLst/>
          </a:prstGeom>
          <a:noFill/>
        </p:spPr>
        <p:txBody>
          <a:bodyPr wrap="square" lIns="91440" tIns="45720" rIns="91440" bIns="45720">
            <a:spAutoFit/>
          </a:bodyPr>
          <a:lstStyle/>
          <a:p>
            <a:r>
              <a:rPr lang="fr-FR" sz="3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Sont-ils sans défauts?</a:t>
            </a:r>
          </a:p>
        </p:txBody>
      </p:sp>
    </p:spTree>
    <p:extLst>
      <p:ext uri="{BB962C8B-B14F-4D97-AF65-F5344CB8AC3E}">
        <p14:creationId xmlns:p14="http://schemas.microsoft.com/office/powerpoint/2010/main" val="1479749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2"/>
          <p:cNvSpPr>
            <a:spLocks noGrp="1"/>
          </p:cNvSpPr>
          <p:nvPr>
            <p:ph type="title"/>
          </p:nvPr>
        </p:nvSpPr>
        <p:spPr>
          <a:xfrm>
            <a:off x="1524000" y="2285992"/>
            <a:ext cx="9144000" cy="1582726"/>
          </a:xfrm>
        </p:spPr>
        <p:txBody>
          <a:bodyPr>
            <a:normAutofit/>
          </a:bodyPr>
          <a:lstStyle/>
          <a:p>
            <a:pPr algn="ctr"/>
            <a:r>
              <a:rPr lang="fr-FR" sz="4800" dirty="0" smtClean="0"/>
              <a:t>Objectif du projet</a:t>
            </a:r>
            <a:endParaRPr lang="fr-FR" sz="4800" dirty="0"/>
          </a:p>
        </p:txBody>
      </p:sp>
      <p:sp>
        <p:nvSpPr>
          <p:cNvPr id="2" name="Espace réservé du numéro de diapositive 1"/>
          <p:cNvSpPr>
            <a:spLocks noGrp="1"/>
          </p:cNvSpPr>
          <p:nvPr>
            <p:ph type="sldNum" sz="quarter" idx="12"/>
          </p:nvPr>
        </p:nvSpPr>
        <p:spPr/>
        <p:txBody>
          <a:bodyPr/>
          <a:lstStyle/>
          <a:p>
            <a:fld id="{EC4A128C-B719-4BA8-87FB-9F5CC71ADEA0}" type="slidenum">
              <a:rPr lang="fr-FR" smtClean="0"/>
              <a:pPr/>
              <a:t>7</a:t>
            </a:fld>
            <a:endParaRPr lang="fr-FR"/>
          </a:p>
        </p:txBody>
      </p:sp>
    </p:spTree>
    <p:extLst>
      <p:ext uri="{BB962C8B-B14F-4D97-AF65-F5344CB8AC3E}">
        <p14:creationId xmlns:p14="http://schemas.microsoft.com/office/powerpoint/2010/main" val="1057823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0" y="0"/>
            <a:ext cx="8229600" cy="785818"/>
          </a:xfrm>
        </p:spPr>
        <p:txBody>
          <a:bodyPr/>
          <a:lstStyle/>
          <a:p>
            <a:r>
              <a:rPr lang="fr-FR" dirty="0" smtClean="0"/>
              <a:t>Objectif du projet</a:t>
            </a:r>
            <a:endParaRPr lang="fr-FR" dirty="0"/>
          </a:p>
        </p:txBody>
      </p:sp>
      <p:sp>
        <p:nvSpPr>
          <p:cNvPr id="4" name="Espace réservé du numéro de diapositive 3"/>
          <p:cNvSpPr>
            <a:spLocks noGrp="1"/>
          </p:cNvSpPr>
          <p:nvPr>
            <p:ph type="sldNum" sz="quarter" idx="12"/>
          </p:nvPr>
        </p:nvSpPr>
        <p:spPr/>
        <p:txBody>
          <a:bodyPr/>
          <a:lstStyle/>
          <a:p>
            <a:fld id="{EC4A128C-B719-4BA8-87FB-9F5CC71ADEA0}" type="slidenum">
              <a:rPr lang="fr-FR" smtClean="0"/>
              <a:pPr/>
              <a:t>8</a:t>
            </a:fld>
            <a:endParaRPr lang="fr-FR"/>
          </a:p>
        </p:txBody>
      </p:sp>
      <p:sp>
        <p:nvSpPr>
          <p:cNvPr id="5" name="Espace réservé du contenu 4"/>
          <p:cNvSpPr>
            <a:spLocks noGrp="1"/>
          </p:cNvSpPr>
          <p:nvPr>
            <p:ph idx="1"/>
          </p:nvPr>
        </p:nvSpPr>
        <p:spPr>
          <a:xfrm>
            <a:off x="527069" y="1308248"/>
            <a:ext cx="10978312" cy="4857055"/>
          </a:xfrm>
        </p:spPr>
        <p:txBody>
          <a:bodyPr>
            <a:normAutofit/>
          </a:bodyPr>
          <a:lstStyle/>
          <a:p>
            <a:r>
              <a:rPr lang="fr-FR" sz="2400" dirty="0"/>
              <a:t>Le 7ème art est en forte croissance en </a:t>
            </a:r>
            <a:r>
              <a:rPr lang="fr-FR" sz="2400" dirty="0" smtClean="0"/>
              <a:t>Tunisie.</a:t>
            </a:r>
            <a:br>
              <a:rPr lang="fr-FR" sz="2400" dirty="0" smtClean="0"/>
            </a:br>
            <a:endParaRPr lang="fr-FR" sz="2400" dirty="0" smtClean="0"/>
          </a:p>
          <a:p>
            <a:r>
              <a:rPr lang="fr-FR" sz="2400" dirty="0"/>
              <a:t>Problème apparent: essayer d'en faire l'expérience est une </a:t>
            </a:r>
            <a:r>
              <a:rPr lang="fr-FR" sz="2400" dirty="0" smtClean="0"/>
              <a:t>nuisance.</a:t>
            </a:r>
            <a:br>
              <a:rPr lang="fr-FR" sz="2400" dirty="0" smtClean="0"/>
            </a:br>
            <a:endParaRPr lang="fr-FR" sz="2400" dirty="0" smtClean="0"/>
          </a:p>
          <a:p>
            <a:r>
              <a:rPr lang="fr-FR" sz="2400" dirty="0"/>
              <a:t>Généralement, la présence physique aux cinémas est nécessaire pour consulter et réserver.</a:t>
            </a:r>
            <a:r>
              <a:rPr lang="fr-FR" sz="2400" dirty="0" smtClean="0"/>
              <a:t/>
            </a:r>
            <a:br>
              <a:rPr lang="fr-FR" sz="2400" dirty="0" smtClean="0"/>
            </a:br>
            <a:endParaRPr lang="fr-FR" sz="2400" dirty="0" smtClean="0"/>
          </a:p>
          <a:p>
            <a:r>
              <a:rPr lang="fr-FR" sz="2400" dirty="0" smtClean="0"/>
              <a:t>Manque d’une </a:t>
            </a:r>
            <a:r>
              <a:rPr lang="fr-FR" sz="2400" dirty="0"/>
              <a:t>plateforme offrant même les exigences de base des </a:t>
            </a:r>
            <a:r>
              <a:rPr lang="fr-FR" sz="2400" dirty="0" smtClean="0"/>
              <a:t>Cinéphiles. </a:t>
            </a:r>
            <a:r>
              <a:rPr lang="fr-FR" sz="2400" dirty="0"/>
              <a:t/>
            </a:r>
            <a:br>
              <a:rPr lang="fr-FR" sz="2400" dirty="0"/>
            </a:br>
            <a:endParaRPr lang="fr-FR" sz="2400" dirty="0"/>
          </a:p>
        </p:txBody>
      </p:sp>
      <p:sp>
        <p:nvSpPr>
          <p:cNvPr id="6" name="Rectangle 5"/>
          <p:cNvSpPr/>
          <p:nvPr/>
        </p:nvSpPr>
        <p:spPr>
          <a:xfrm>
            <a:off x="0" y="692696"/>
            <a:ext cx="9001156" cy="615553"/>
          </a:xfrm>
          <a:prstGeom prst="rect">
            <a:avLst/>
          </a:prstGeom>
          <a:noFill/>
        </p:spPr>
        <p:txBody>
          <a:bodyPr wrap="square" lIns="91440" tIns="45720" rIns="91440" bIns="45720">
            <a:spAutoFit/>
          </a:bodyPr>
          <a:lstStyle/>
          <a:p>
            <a:r>
              <a:rPr lang="fr-FR" sz="3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Problématique</a:t>
            </a:r>
            <a:endParaRPr lang="fr-FR" sz="3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1821144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0" y="0"/>
            <a:ext cx="8229600" cy="785818"/>
          </a:xfrm>
        </p:spPr>
        <p:txBody>
          <a:bodyPr/>
          <a:lstStyle/>
          <a:p>
            <a:r>
              <a:rPr lang="fr-FR" dirty="0" smtClean="0"/>
              <a:t>Objectif du projet</a:t>
            </a:r>
            <a:endParaRPr lang="fr-FR" dirty="0"/>
          </a:p>
        </p:txBody>
      </p:sp>
      <p:sp>
        <p:nvSpPr>
          <p:cNvPr id="4" name="Espace réservé du numéro de diapositive 3"/>
          <p:cNvSpPr>
            <a:spLocks noGrp="1"/>
          </p:cNvSpPr>
          <p:nvPr>
            <p:ph type="sldNum" sz="quarter" idx="12"/>
          </p:nvPr>
        </p:nvSpPr>
        <p:spPr/>
        <p:txBody>
          <a:bodyPr/>
          <a:lstStyle/>
          <a:p>
            <a:fld id="{EC4A128C-B719-4BA8-87FB-9F5CC71ADEA0}" type="slidenum">
              <a:rPr lang="fr-FR" smtClean="0"/>
              <a:pPr/>
              <a:t>9</a:t>
            </a:fld>
            <a:endParaRPr lang="fr-FR"/>
          </a:p>
        </p:txBody>
      </p:sp>
      <p:sp>
        <p:nvSpPr>
          <p:cNvPr id="5" name="Espace réservé du contenu 4"/>
          <p:cNvSpPr>
            <a:spLocks noGrp="1"/>
          </p:cNvSpPr>
          <p:nvPr>
            <p:ph idx="1"/>
          </p:nvPr>
        </p:nvSpPr>
        <p:spPr>
          <a:xfrm>
            <a:off x="527069" y="1884313"/>
            <a:ext cx="10978312" cy="4857055"/>
          </a:xfrm>
        </p:spPr>
        <p:txBody>
          <a:bodyPr>
            <a:normAutofit/>
          </a:bodyPr>
          <a:lstStyle/>
          <a:p>
            <a:r>
              <a:rPr lang="fr-FR" sz="2400" dirty="0" smtClean="0"/>
              <a:t>Pathé Tunis City.</a:t>
            </a:r>
          </a:p>
          <a:p>
            <a:endParaRPr lang="fr-FR" sz="2400" dirty="0"/>
          </a:p>
          <a:p>
            <a:r>
              <a:rPr lang="fr-FR" sz="2400" dirty="0" smtClean="0"/>
              <a:t>Services unique à ce cinéma.</a:t>
            </a:r>
          </a:p>
          <a:p>
            <a:endParaRPr lang="fr-FR" sz="2400" dirty="0"/>
          </a:p>
          <a:p>
            <a:r>
              <a:rPr lang="fr-FR" sz="2400" dirty="0" smtClean="0"/>
              <a:t>Accessible, facilement</a:t>
            </a:r>
            <a:r>
              <a:rPr lang="fr-FR" sz="2400" dirty="0"/>
              <a:t>, seulement à ceux </a:t>
            </a:r>
            <a:r>
              <a:rPr lang="fr-FR" sz="2400" dirty="0" smtClean="0"/>
              <a:t/>
            </a:r>
            <a:br>
              <a:rPr lang="fr-FR" sz="2400" dirty="0" smtClean="0"/>
            </a:br>
            <a:r>
              <a:rPr lang="fr-FR" sz="2400" dirty="0" smtClean="0"/>
              <a:t>qui </a:t>
            </a:r>
            <a:r>
              <a:rPr lang="fr-FR" sz="2400" dirty="0"/>
              <a:t>vivent à </a:t>
            </a:r>
            <a:r>
              <a:rPr lang="fr-FR" sz="2400" dirty="0" smtClean="0"/>
              <a:t>proximité.</a:t>
            </a:r>
          </a:p>
          <a:p>
            <a:endParaRPr lang="fr-FR" sz="2400" dirty="0" smtClean="0"/>
          </a:p>
          <a:p>
            <a:pPr marL="109728" indent="0">
              <a:buNone/>
            </a:pPr>
            <a:r>
              <a:rPr lang="fr-FR" sz="2400" dirty="0" smtClean="0"/>
              <a:t/>
            </a:r>
            <a:br>
              <a:rPr lang="fr-FR" sz="2400" dirty="0" smtClean="0"/>
            </a:br>
            <a:endParaRPr lang="fr-FR" sz="2400" dirty="0"/>
          </a:p>
        </p:txBody>
      </p:sp>
      <p:sp>
        <p:nvSpPr>
          <p:cNvPr id="6" name="Rectangle 5"/>
          <p:cNvSpPr/>
          <p:nvPr/>
        </p:nvSpPr>
        <p:spPr>
          <a:xfrm>
            <a:off x="0" y="692696"/>
            <a:ext cx="9001156" cy="615553"/>
          </a:xfrm>
          <a:prstGeom prst="rect">
            <a:avLst/>
          </a:prstGeom>
          <a:noFill/>
        </p:spPr>
        <p:txBody>
          <a:bodyPr wrap="square" lIns="91440" tIns="45720" rIns="91440" bIns="45720">
            <a:spAutoFit/>
          </a:bodyPr>
          <a:lstStyle/>
          <a:p>
            <a:r>
              <a:rPr lang="fr-FR" sz="3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Critique de l’existant</a:t>
            </a:r>
            <a:endParaRPr lang="fr-FR" sz="3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9600" y="2000945"/>
            <a:ext cx="2969463" cy="2227097"/>
          </a:xfrm>
          <a:prstGeom prst="rect">
            <a:avLst/>
          </a:prstGeom>
        </p:spPr>
      </p:pic>
    </p:spTree>
    <p:extLst>
      <p:ext uri="{BB962C8B-B14F-4D97-AF65-F5344CB8AC3E}">
        <p14:creationId xmlns:p14="http://schemas.microsoft.com/office/powerpoint/2010/main" val="36664090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1763</TotalTime>
  <Words>1085</Words>
  <Application>Microsoft Office PowerPoint</Application>
  <PresentationFormat>Grand écran</PresentationFormat>
  <Paragraphs>216</Paragraphs>
  <Slides>31</Slides>
  <Notes>25</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31</vt:i4>
      </vt:variant>
    </vt:vector>
  </HeadingPairs>
  <TitlesOfParts>
    <vt:vector size="40" baseType="lpstr">
      <vt:lpstr>Arial</vt:lpstr>
      <vt:lpstr>Calibri</vt:lpstr>
      <vt:lpstr>Calibri Light</vt:lpstr>
      <vt:lpstr>Lucida Sans Unicode</vt:lpstr>
      <vt:lpstr>Verdana</vt:lpstr>
      <vt:lpstr>Wingdings 2</vt:lpstr>
      <vt:lpstr>Wingdings 3</vt:lpstr>
      <vt:lpstr>Rotonde</vt:lpstr>
      <vt:lpstr>Thème Office</vt:lpstr>
      <vt:lpstr>Mise en place d’une architecture microservices pour la gestion de cinémas</vt:lpstr>
      <vt:lpstr>Plan</vt:lpstr>
      <vt:lpstr>Introduction</vt:lpstr>
      <vt:lpstr>Microservices</vt:lpstr>
      <vt:lpstr>Microservices</vt:lpstr>
      <vt:lpstr>Microservices</vt:lpstr>
      <vt:lpstr>Objectif du projet</vt:lpstr>
      <vt:lpstr>Objectif du projet</vt:lpstr>
      <vt:lpstr>Objectif du projet</vt:lpstr>
      <vt:lpstr>Objectif du projet</vt:lpstr>
      <vt:lpstr>Analyse et spécification des besoins fonctionnels</vt:lpstr>
      <vt:lpstr>Analyse et spécification des besoins fonctionnels</vt:lpstr>
      <vt:lpstr>Analyse et spécification des besoins fonctionnels</vt:lpstr>
      <vt:lpstr>Analyse et spécification des besoins fonctionnels</vt:lpstr>
      <vt:lpstr>Conception de l’application</vt:lpstr>
      <vt:lpstr>Présentation PowerPoint</vt:lpstr>
      <vt:lpstr>Présentation PowerPoint</vt:lpstr>
      <vt:lpstr>Logiciels et technologies employés</vt:lpstr>
      <vt:lpstr>Conteneurisation avec Docker</vt:lpstr>
      <vt:lpstr>Conteneurisation avec Docker</vt:lpstr>
      <vt:lpstr>Conteneurisation avec Docker</vt:lpstr>
      <vt:lpstr>Difficultés affrontées</vt:lpstr>
      <vt:lpstr>Réalisation</vt:lpstr>
      <vt:lpstr>Présentation PowerPoint</vt:lpstr>
      <vt:lpstr>Présentation PowerPoint</vt:lpstr>
      <vt:lpstr>Présentation PowerPoint</vt:lpstr>
      <vt:lpstr>Présentation PowerPoint</vt:lpstr>
      <vt:lpstr>Présentation PowerPoint</vt:lpstr>
      <vt:lpstr>Présentation PowerPoint</vt:lpstr>
      <vt:lpstr>Conclusion et Perspectives</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JEU DE SUDOKU</dc:title>
  <dc:creator>Bouaouina</dc:creator>
  <cp:lastModifiedBy>LENOVO</cp:lastModifiedBy>
  <cp:revision>222</cp:revision>
  <dcterms:created xsi:type="dcterms:W3CDTF">2017-12-30T07:57:11Z</dcterms:created>
  <dcterms:modified xsi:type="dcterms:W3CDTF">2019-04-26T14:35:15Z</dcterms:modified>
</cp:coreProperties>
</file>