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118202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348189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47215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8B108FE-3540-4C34-BFAB-11764D0E3C36}" type="slidenum">
              <a:rPr lang="fr-FR" smtClean="0"/>
              <a:t>‹N°›</a:t>
            </a:fld>
            <a:endParaRPr lang="fr-FR"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342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365885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3708615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1138372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426292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2967773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4133489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335797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345921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335568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4104960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376785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61655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375063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3679435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BAC5437-32B4-42E8-A4EF-5EC466BE8839}" type="datetimeFigureOut">
              <a:rPr lang="fr-FR" smtClean="0"/>
              <a:t>31/08/2020</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38B108FE-3540-4C34-BFAB-11764D0E3C36}" type="slidenum">
              <a:rPr lang="fr-FR" smtClean="0"/>
              <a:t>‹N°›</a:t>
            </a:fld>
            <a:endParaRPr lang="fr-FR" dirty="0"/>
          </a:p>
        </p:txBody>
      </p:sp>
    </p:spTree>
    <p:extLst>
      <p:ext uri="{BB962C8B-B14F-4D97-AF65-F5344CB8AC3E}">
        <p14:creationId xmlns:p14="http://schemas.microsoft.com/office/powerpoint/2010/main" val="1729095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BAC5437-32B4-42E8-A4EF-5EC466BE8839}" type="datetimeFigureOut">
              <a:rPr lang="fr-FR" smtClean="0"/>
              <a:t>31/08/2020</a:t>
            </a:fld>
            <a:endParaRPr lang="fr-FR"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8B108FE-3540-4C34-BFAB-11764D0E3C36}" type="slidenum">
              <a:rPr lang="fr-FR" smtClean="0"/>
              <a:t>‹N°›</a:t>
            </a:fld>
            <a:endParaRPr lang="fr-FR" dirty="0"/>
          </a:p>
        </p:txBody>
      </p:sp>
    </p:spTree>
    <p:extLst>
      <p:ext uri="{BB962C8B-B14F-4D97-AF65-F5344CB8AC3E}">
        <p14:creationId xmlns:p14="http://schemas.microsoft.com/office/powerpoint/2010/main" val="948825534"/>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academind.com/static/136dd1f4e2fc0a5bf15e3a2174e64bc8/e5166/how-the-web-works-big-picture.jpg"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7256B9-D4C0-452A-8336-F305CFD036F5}"/>
              </a:ext>
            </a:extLst>
          </p:cNvPr>
          <p:cNvSpPr/>
          <p:nvPr/>
        </p:nvSpPr>
        <p:spPr>
          <a:xfrm>
            <a:off x="537693" y="1806752"/>
            <a:ext cx="10923183" cy="92333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0">
            <a:schemeClr val="accent3"/>
          </a:lnRef>
          <a:fillRef idx="3">
            <a:schemeClr val="accent3"/>
          </a:fillRef>
          <a:effectRef idx="3">
            <a:schemeClr val="accent3"/>
          </a:effectRef>
          <a:fontRef idx="minor">
            <a:schemeClr val="lt1"/>
          </a:fontRef>
        </p:style>
        <p:txBody>
          <a:bodyPr wrap="none" lIns="91440" tIns="45720" rIns="91440" bIns="45720">
            <a:spAutoFit/>
          </a:bodyPr>
          <a:lstStyle/>
          <a:p>
            <a:pPr algn="ctr"/>
            <a:r>
              <a:rPr lang="fr-F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ndalus" panose="02020603050405020304" pitchFamily="18" charset="-78"/>
                <a:cs typeface="Andalus" panose="02020603050405020304" pitchFamily="18" charset="-78"/>
              </a:rPr>
              <a:t>Web fundamentals Checkpoint project</a:t>
            </a:r>
            <a:endParaRPr lang="fr-F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Sous-titre 7">
            <a:extLst>
              <a:ext uri="{FF2B5EF4-FFF2-40B4-BE49-F238E27FC236}">
                <a16:creationId xmlns:a16="http://schemas.microsoft.com/office/drawing/2014/main" id="{12D81BEF-C6F3-493B-99B2-53A61D119DBF}"/>
              </a:ext>
            </a:extLst>
          </p:cNvPr>
          <p:cNvSpPr>
            <a:spLocks noGrp="1"/>
          </p:cNvSpPr>
          <p:nvPr>
            <p:ph type="subTitle" idx="1"/>
          </p:nvPr>
        </p:nvSpPr>
        <p:spPr>
          <a:xfrm>
            <a:off x="1751012" y="3534508"/>
            <a:ext cx="8689976" cy="1723291"/>
          </a:xfrm>
        </p:spPr>
        <p:txBody>
          <a:bodyPr>
            <a:normAutofit/>
          </a:bodyPr>
          <a:lstStyle/>
          <a:p>
            <a:r>
              <a:rPr lang="en-US" sz="2400" b="1" i="1" dirty="0">
                <a:solidFill>
                  <a:schemeClr val="tx1"/>
                </a:solidFill>
                <a:effectLst>
                  <a:outerShdw blurRad="38100" dist="38100" dir="2700000" algn="tl">
                    <a:srgbClr val="000000">
                      <a:alpha val="43137"/>
                    </a:srgbClr>
                  </a:outerShdw>
                </a:effectLst>
                <a:latin typeface="Bahnschrift" panose="020B0502040204020203" pitchFamily="34" charset="0"/>
              </a:rPr>
              <a:t>How does the web works ? </a:t>
            </a:r>
          </a:p>
          <a:p>
            <a:r>
              <a:rPr lang="en-US" sz="2400" b="1" i="1" dirty="0">
                <a:solidFill>
                  <a:schemeClr val="tx1"/>
                </a:solidFill>
                <a:effectLst>
                  <a:outerShdw blurRad="38100" dist="38100" dir="2700000" algn="tl">
                    <a:srgbClr val="000000">
                      <a:alpha val="43137"/>
                    </a:srgbClr>
                  </a:outerShdw>
                </a:effectLst>
                <a:latin typeface="Bahnschrift" panose="020B0502040204020203" pitchFamily="34" charset="0"/>
              </a:rPr>
              <a:t>What do you need to be a web developer ? </a:t>
            </a:r>
          </a:p>
          <a:p>
            <a:r>
              <a:rPr lang="en-US" sz="2400" b="1" i="1" dirty="0">
                <a:solidFill>
                  <a:schemeClr val="tx1"/>
                </a:solidFill>
                <a:effectLst>
                  <a:outerShdw blurRad="38100" dist="38100" dir="2700000" algn="tl">
                    <a:srgbClr val="000000">
                      <a:alpha val="43137"/>
                    </a:srgbClr>
                  </a:outerShdw>
                </a:effectLst>
                <a:latin typeface="Bahnschrift" panose="020B0502040204020203" pitchFamily="34" charset="0"/>
              </a:rPr>
              <a:t>What’s the role of a web developer ?</a:t>
            </a:r>
            <a:endParaRPr lang="fr-FR" sz="2400" b="1" i="1" dirty="0">
              <a:solidFill>
                <a:schemeClr val="tx1"/>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391245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down)">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61F6DBB-6B63-4AFF-AF47-D4B5FA66194A}"/>
              </a:ext>
            </a:extLst>
          </p:cNvPr>
          <p:cNvSpPr>
            <a:spLocks noGrp="1"/>
          </p:cNvSpPr>
          <p:nvPr>
            <p:ph idx="1"/>
          </p:nvPr>
        </p:nvSpPr>
        <p:spPr>
          <a:xfrm>
            <a:off x="838200" y="254978"/>
            <a:ext cx="10515600" cy="5921986"/>
          </a:xfrm>
        </p:spPr>
        <p:txBody>
          <a:bodyPr>
            <a:normAutofit fontScale="25000" lnSpcReduction="20000"/>
          </a:bodyPr>
          <a:lstStyle/>
          <a:p>
            <a:pPr marL="0" indent="0">
              <a:buNone/>
            </a:pPr>
            <a:r>
              <a:rPr lang="en-US" sz="3200" b="1" i="1" dirty="0"/>
              <a:t> </a:t>
            </a:r>
          </a:p>
          <a:p>
            <a:pPr marL="0" indent="0">
              <a:buNone/>
            </a:pPr>
            <a:endParaRPr lang="en-US" sz="3200" b="1" i="1" dirty="0"/>
          </a:p>
          <a:p>
            <a:pPr marL="0" indent="0">
              <a:buNone/>
            </a:pPr>
            <a:endParaRPr lang="en-US" sz="12800" b="1" i="1" dirty="0"/>
          </a:p>
          <a:p>
            <a:pPr marL="0" indent="0">
              <a:buNone/>
            </a:pPr>
            <a:r>
              <a:rPr lang="en-US" sz="12800" b="1" i="1" dirty="0"/>
              <a:t>What’s the role of a web developer?</a:t>
            </a:r>
          </a:p>
          <a:p>
            <a:pPr marL="0" indent="0">
              <a:lnSpc>
                <a:spcPct val="120000"/>
              </a:lnSpc>
              <a:buNone/>
            </a:pPr>
            <a:r>
              <a:rPr lang="en-US" sz="5600" dirty="0">
                <a:latin typeface="Bahnschrift Light" panose="020B0502040204020203" pitchFamily="34" charset="0"/>
              </a:rPr>
              <a:t>A Web Developer is responsible for the coding, design and layout of a website according to a company’s specifications.</a:t>
            </a:r>
          </a:p>
          <a:p>
            <a:pPr marL="0" indent="0">
              <a:lnSpc>
                <a:spcPct val="120000"/>
              </a:lnSpc>
              <a:buNone/>
            </a:pPr>
            <a:r>
              <a:rPr lang="en-US" sz="5600" dirty="0">
                <a:latin typeface="Bahnschrift Light" panose="020B0502040204020203" pitchFamily="34" charset="0"/>
              </a:rPr>
              <a:t>As the role takes into consideration user experience and function, a certain level of both graphic design and computer programming is necessary. Once a website has been created, a Web Developer will generally assist with the maintenance and the upkeep of the website.</a:t>
            </a:r>
          </a:p>
          <a:p>
            <a:pPr marL="0" indent="0">
              <a:lnSpc>
                <a:spcPct val="120000"/>
              </a:lnSpc>
              <a:buNone/>
            </a:pPr>
            <a:r>
              <a:rPr lang="en-US" sz="5600" b="1" dirty="0"/>
              <a:t>Web Developer duties and responsibilities of the job:</a:t>
            </a:r>
          </a:p>
          <a:p>
            <a:pPr marL="0" indent="0">
              <a:lnSpc>
                <a:spcPct val="120000"/>
              </a:lnSpc>
              <a:buNone/>
            </a:pPr>
            <a:r>
              <a:rPr lang="en-US" sz="5600" dirty="0">
                <a:latin typeface="Bahnschrift Light" panose="020B0502040204020203" pitchFamily="34" charset="0"/>
              </a:rPr>
              <a:t>A Web Developer must have experience in the planning and the delivery of web applications across multiple platforms.</a:t>
            </a:r>
          </a:p>
          <a:p>
            <a:pPr marL="0" indent="0">
              <a:lnSpc>
                <a:spcPct val="120000"/>
              </a:lnSpc>
              <a:buNone/>
            </a:pPr>
            <a:r>
              <a:rPr lang="en-US" sz="5600" dirty="0"/>
              <a:t> </a:t>
            </a:r>
            <a:r>
              <a:rPr lang="en-US" sz="5600" b="1" dirty="0"/>
              <a:t>A typical Web Developer job description should cover:</a:t>
            </a:r>
          </a:p>
          <a:p>
            <a:pPr>
              <a:lnSpc>
                <a:spcPct val="170000"/>
              </a:lnSpc>
            </a:pPr>
            <a:r>
              <a:rPr lang="en-US" sz="5600" dirty="0">
                <a:latin typeface="Bahnschrift Light" panose="020B0502040204020203" pitchFamily="34" charset="0"/>
              </a:rPr>
              <a:t>Writing efficient code</a:t>
            </a:r>
          </a:p>
          <a:p>
            <a:pPr>
              <a:lnSpc>
                <a:spcPct val="170000"/>
              </a:lnSpc>
            </a:pPr>
            <a:r>
              <a:rPr lang="en-US" sz="5600" dirty="0">
                <a:latin typeface="Bahnschrift Light" panose="020B0502040204020203" pitchFamily="34" charset="0"/>
              </a:rPr>
              <a:t>Creating websites/a website using standard HTML/CSS practices</a:t>
            </a:r>
          </a:p>
          <a:p>
            <a:pPr>
              <a:lnSpc>
                <a:spcPct val="170000"/>
              </a:lnSpc>
            </a:pPr>
            <a:r>
              <a:rPr lang="en-US" sz="5600" dirty="0">
                <a:latin typeface="Bahnschrift Light" panose="020B0502040204020203" pitchFamily="34" charset="0"/>
              </a:rPr>
              <a:t>Working closely with web designers and programmers to produce the website</a:t>
            </a:r>
          </a:p>
          <a:p>
            <a:pPr>
              <a:lnSpc>
                <a:spcPct val="170000"/>
              </a:lnSpc>
            </a:pPr>
            <a:r>
              <a:rPr lang="en-US" sz="5600" dirty="0">
                <a:latin typeface="Bahnschrift Light" panose="020B0502040204020203" pitchFamily="34" charset="0"/>
              </a:rPr>
              <a:t>Constant communication with other colleagues in the business to develop and deploy their content – and ensuring there is a clear establishment of what can be created within what timeframe</a:t>
            </a:r>
          </a:p>
          <a:p>
            <a:pPr>
              <a:lnSpc>
                <a:spcPct val="170000"/>
              </a:lnSpc>
            </a:pPr>
            <a:r>
              <a:rPr lang="en-US" sz="5600" dirty="0">
                <a:latin typeface="Bahnschrift Light" panose="020B0502040204020203" pitchFamily="34" charset="0"/>
              </a:rPr>
              <a:t>Researching different software programs, maintaining software documentation</a:t>
            </a:r>
          </a:p>
          <a:p>
            <a:pPr>
              <a:lnSpc>
                <a:spcPct val="170000"/>
              </a:lnSpc>
            </a:pPr>
            <a:r>
              <a:rPr lang="en-US" sz="5600" dirty="0">
                <a:latin typeface="Bahnschrift Light" panose="020B0502040204020203" pitchFamily="34" charset="0"/>
              </a:rPr>
              <a:t>Implementing contingency plans in case the website goes down</a:t>
            </a:r>
          </a:p>
          <a:p>
            <a:pPr marL="0" indent="0">
              <a:buNone/>
            </a:pPr>
            <a:endParaRPr lang="en-US" sz="3200" b="1" i="1" dirty="0"/>
          </a:p>
          <a:p>
            <a:pPr marL="0" indent="0">
              <a:buNone/>
            </a:pPr>
            <a:endParaRPr lang="en-US" sz="3200" b="1" dirty="0"/>
          </a:p>
          <a:p>
            <a:endParaRPr lang="fr-FR" dirty="0"/>
          </a:p>
        </p:txBody>
      </p:sp>
    </p:spTree>
    <p:extLst>
      <p:ext uri="{BB962C8B-B14F-4D97-AF65-F5344CB8AC3E}">
        <p14:creationId xmlns:p14="http://schemas.microsoft.com/office/powerpoint/2010/main" val="312268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barn(inVertical)">
                                      <p:cBhvr>
                                        <p:cTn id="14" dur="500"/>
                                        <p:tgtEl>
                                          <p:spTgt spid="3">
                                            <p:txEl>
                                              <p:pRg st="4" end="4"/>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arn(inVertical)">
                                      <p:cBhvr>
                                        <p:cTn id="41" dur="500"/>
                                        <p:tgtEl>
                                          <p:spTgt spid="3">
                                            <p:txEl>
                                              <p:pRg st="9" end="9"/>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barn(inVertical)">
                                      <p:cBhvr>
                                        <p:cTn id="44" dur="500"/>
                                        <p:tgtEl>
                                          <p:spTgt spid="3">
                                            <p:txEl>
                                              <p:pRg st="10" end="10"/>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arn(inVertical)">
                                      <p:cBhvr>
                                        <p:cTn id="47" dur="500"/>
                                        <p:tgtEl>
                                          <p:spTgt spid="3">
                                            <p:txEl>
                                              <p:pRg st="11" end="11"/>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barn(inVertical)">
                                      <p:cBhvr>
                                        <p:cTn id="50" dur="500"/>
                                        <p:tgtEl>
                                          <p:spTgt spid="3">
                                            <p:txEl>
                                              <p:pRg st="12" end="12"/>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barn(inVertical)">
                                      <p:cBhvr>
                                        <p:cTn id="53" dur="500"/>
                                        <p:tgtEl>
                                          <p:spTgt spid="3">
                                            <p:txEl>
                                              <p:pRg st="13" end="13"/>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barn(inVertical)">
                                      <p:cBhvr>
                                        <p:cTn id="5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1DC6A32-3A8F-42E7-9161-6D60C80EEF54}"/>
              </a:ext>
            </a:extLst>
          </p:cNvPr>
          <p:cNvSpPr>
            <a:spLocks noGrp="1"/>
          </p:cNvSpPr>
          <p:nvPr>
            <p:ph idx="1"/>
          </p:nvPr>
        </p:nvSpPr>
        <p:spPr>
          <a:xfrm>
            <a:off x="838200" y="404446"/>
            <a:ext cx="10515600" cy="5772517"/>
          </a:xfrm>
        </p:spPr>
        <p:txBody>
          <a:bodyPr>
            <a:normAutofit/>
          </a:bodyPr>
          <a:lstStyle/>
          <a:p>
            <a:pPr>
              <a:lnSpc>
                <a:spcPct val="150000"/>
              </a:lnSpc>
            </a:pPr>
            <a:r>
              <a:rPr lang="en-US" sz="1400" dirty="0">
                <a:latin typeface="Bahnschrift Light" panose="020B0502040204020203" pitchFamily="34" charset="0"/>
              </a:rPr>
              <a:t>Maintaining and expanding/enhancing the website once built</a:t>
            </a:r>
          </a:p>
          <a:p>
            <a:pPr>
              <a:lnSpc>
                <a:spcPct val="150000"/>
              </a:lnSpc>
            </a:pPr>
            <a:r>
              <a:rPr lang="en-US" sz="1400" dirty="0">
                <a:latin typeface="Bahnschrift Light" panose="020B0502040204020203" pitchFamily="34" charset="0"/>
              </a:rPr>
              <a:t>Managing a team might also be part of the job role</a:t>
            </a:r>
          </a:p>
          <a:p>
            <a:pPr marL="0" indent="0">
              <a:lnSpc>
                <a:spcPct val="100000"/>
              </a:lnSpc>
              <a:buNone/>
            </a:pPr>
            <a:r>
              <a:rPr lang="en-US" sz="1400" b="1" dirty="0"/>
              <a:t>Web Developer job qualifications and requirements:</a:t>
            </a:r>
          </a:p>
          <a:p>
            <a:pPr marL="0" indent="0">
              <a:lnSpc>
                <a:spcPct val="100000"/>
              </a:lnSpc>
              <a:buNone/>
            </a:pPr>
            <a:r>
              <a:rPr lang="en-US" sz="1400" b="1" dirty="0"/>
              <a:t>Although there are no formal educational requirements to become a Web Developer, experience in the field will be expected. </a:t>
            </a:r>
          </a:p>
          <a:p>
            <a:pPr marL="0" indent="0">
              <a:lnSpc>
                <a:spcPct val="100000"/>
              </a:lnSpc>
              <a:buNone/>
            </a:pPr>
            <a:r>
              <a:rPr lang="en-US" sz="1400" b="1" dirty="0"/>
              <a:t>Knowledge in the following is a requirement</a:t>
            </a:r>
            <a:r>
              <a:rPr lang="en-US" sz="1400" dirty="0"/>
              <a:t>:</a:t>
            </a:r>
          </a:p>
          <a:p>
            <a:pPr>
              <a:lnSpc>
                <a:spcPct val="150000"/>
              </a:lnSpc>
            </a:pPr>
            <a:r>
              <a:rPr lang="en-US" sz="1400" dirty="0">
                <a:latin typeface="Bahnschrift Light" panose="020B0502040204020203" pitchFamily="34" charset="0"/>
              </a:rPr>
              <a:t>HTML/XHTML, CSS, JavaScript</a:t>
            </a:r>
          </a:p>
          <a:p>
            <a:pPr>
              <a:lnSpc>
                <a:spcPct val="150000"/>
              </a:lnSpc>
            </a:pPr>
            <a:r>
              <a:rPr lang="en-US" sz="1400" dirty="0">
                <a:latin typeface="Bahnschrift Light" panose="020B0502040204020203" pitchFamily="34" charset="0"/>
              </a:rPr>
              <a:t>Server architecture</a:t>
            </a:r>
          </a:p>
          <a:p>
            <a:pPr>
              <a:lnSpc>
                <a:spcPct val="150000"/>
              </a:lnSpc>
            </a:pPr>
            <a:r>
              <a:rPr lang="en-US" sz="1400" dirty="0">
                <a:latin typeface="Bahnschrift Light" panose="020B0502040204020203" pitchFamily="34" charset="0"/>
              </a:rPr>
              <a:t>Experience with server-side frameworks such as python, ruby, php, Java, ASP, ASP.NET</a:t>
            </a:r>
          </a:p>
          <a:p>
            <a:pPr>
              <a:lnSpc>
                <a:spcPct val="150000"/>
              </a:lnSpc>
            </a:pPr>
            <a:r>
              <a:rPr lang="en-US" sz="1400" dirty="0">
                <a:latin typeface="Bahnschrift Light" panose="020B0502040204020203" pitchFamily="34" charset="0"/>
              </a:rPr>
              <a:t>Experience with database systems such as SQL and Oracle</a:t>
            </a:r>
          </a:p>
          <a:p>
            <a:pPr>
              <a:lnSpc>
                <a:spcPct val="150000"/>
              </a:lnSpc>
            </a:pPr>
            <a:r>
              <a:rPr lang="en-US" sz="1400" dirty="0">
                <a:latin typeface="Bahnschrift Light" panose="020B0502040204020203" pitchFamily="34" charset="0"/>
              </a:rPr>
              <a:t>Ability to multitask with strict time constraints, budgets and business goals</a:t>
            </a:r>
          </a:p>
          <a:p>
            <a:pPr>
              <a:lnSpc>
                <a:spcPct val="150000"/>
              </a:lnSpc>
            </a:pPr>
            <a:r>
              <a:rPr lang="en-US" sz="1400" dirty="0">
                <a:latin typeface="Bahnschrift Light" panose="020B0502040204020203" pitchFamily="34" charset="0"/>
              </a:rPr>
              <a:t>Strong communication skills</a:t>
            </a:r>
          </a:p>
          <a:p>
            <a:pPr>
              <a:lnSpc>
                <a:spcPct val="150000"/>
              </a:lnSpc>
            </a:pPr>
            <a:r>
              <a:rPr lang="en-US" sz="1400" dirty="0">
                <a:latin typeface="Bahnschrift Light" panose="020B0502040204020203" pitchFamily="34" charset="0"/>
              </a:rPr>
              <a:t>Management experience or examples that show ability to manage a team, should this role involve team management</a:t>
            </a:r>
          </a:p>
          <a:p>
            <a:pPr>
              <a:lnSpc>
                <a:spcPct val="150000"/>
              </a:lnSpc>
            </a:pPr>
            <a:endParaRPr lang="fr-FR" sz="1400" dirty="0"/>
          </a:p>
        </p:txBody>
      </p:sp>
    </p:spTree>
    <p:extLst>
      <p:ext uri="{BB962C8B-B14F-4D97-AF65-F5344CB8AC3E}">
        <p14:creationId xmlns:p14="http://schemas.microsoft.com/office/powerpoint/2010/main" val="416588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500"/>
                                        <p:tgtEl>
                                          <p:spTgt spid="3">
                                            <p:txEl>
                                              <p:pRg st="5" end="5"/>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barn(inVertical)">
                                      <p:cBhvr>
                                        <p:cTn id="39" dur="500"/>
                                        <p:tgtEl>
                                          <p:spTgt spid="3">
                                            <p:txEl>
                                              <p:pRg st="6" end="6"/>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arn(inVertical)">
                                      <p:cBhvr>
                                        <p:cTn id="45" dur="500"/>
                                        <p:tgtEl>
                                          <p:spTgt spid="3">
                                            <p:txEl>
                                              <p:pRg st="8" end="8"/>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arn(inVertical)">
                                      <p:cBhvr>
                                        <p:cTn id="48" dur="500"/>
                                        <p:tgtEl>
                                          <p:spTgt spid="3">
                                            <p:txEl>
                                              <p:pRg st="9" end="9"/>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barn(inVertical)">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296C108C-3B16-463C-983C-F9F5B528F322}"/>
              </a:ext>
            </a:extLst>
          </p:cNvPr>
          <p:cNvSpPr>
            <a:spLocks noGrp="1"/>
          </p:cNvSpPr>
          <p:nvPr>
            <p:ph idx="1"/>
          </p:nvPr>
        </p:nvSpPr>
        <p:spPr>
          <a:xfrm>
            <a:off x="5141912" y="774700"/>
            <a:ext cx="5943601" cy="5308600"/>
          </a:xfrm>
        </p:spPr>
        <p:txBody>
          <a:bodyPr/>
          <a:lstStyle/>
          <a:p>
            <a:pPr marL="0" indent="0">
              <a:buNone/>
            </a:pPr>
            <a:r>
              <a:rPr lang="en-US" b="1" dirty="0"/>
              <a:t>How Websites Work?</a:t>
            </a:r>
          </a:p>
          <a:p>
            <a:r>
              <a:rPr lang="en-US" sz="1400" dirty="0">
                <a:latin typeface="Bahnschrift Light" panose="020B0502040204020203" pitchFamily="34" charset="0"/>
              </a:rPr>
              <a:t>Let’s start with the most obvious way of using the internet: You visit a website like www.google.com </a:t>
            </a:r>
          </a:p>
          <a:p>
            <a:r>
              <a:rPr lang="en-US" sz="1400" dirty="0">
                <a:latin typeface="Bahnschrift Light" panose="020B0502040204020203" pitchFamily="34" charset="0"/>
              </a:rPr>
              <a:t>The moment you enter this address in your browser and you hit ENTER, a lot of different things happen:</a:t>
            </a:r>
          </a:p>
          <a:p>
            <a:r>
              <a:rPr lang="en-US" sz="1400" dirty="0">
                <a:latin typeface="Bahnschrift Light" panose="020B0502040204020203" pitchFamily="34" charset="0"/>
              </a:rPr>
              <a:t>The URL gets resolved</a:t>
            </a:r>
          </a:p>
          <a:p>
            <a:r>
              <a:rPr lang="en-US" sz="1400" dirty="0">
                <a:latin typeface="Bahnschrift Light" panose="020B0502040204020203" pitchFamily="34" charset="0"/>
              </a:rPr>
              <a:t>A Request is sent to the server of the website</a:t>
            </a:r>
          </a:p>
          <a:p>
            <a:r>
              <a:rPr lang="en-US" sz="1400" dirty="0">
                <a:latin typeface="Bahnschrift Light" panose="020B0502040204020203" pitchFamily="34" charset="0"/>
              </a:rPr>
              <a:t>The response of the server is parsed</a:t>
            </a:r>
          </a:p>
          <a:p>
            <a:r>
              <a:rPr lang="en-US" sz="1400" dirty="0">
                <a:latin typeface="Bahnschrift Light" panose="020B0502040204020203" pitchFamily="34" charset="0"/>
              </a:rPr>
              <a:t>The page is rendered and displayed</a:t>
            </a:r>
          </a:p>
          <a:p>
            <a:pPr marL="0" indent="0">
              <a:buNone/>
            </a:pPr>
            <a:br>
              <a:rPr lang="en-US" dirty="0">
                <a:hlinkClick r:id="rId2"/>
              </a:rPr>
            </a:br>
            <a:endParaRPr lang="fr-FR" dirty="0"/>
          </a:p>
        </p:txBody>
      </p:sp>
      <p:pic>
        <p:nvPicPr>
          <p:cNvPr id="3076" name="Picture 4" descr="A server receives a request by the browser and responds with data - typically an HTML file which then can be parsed by the browser.">
            <a:extLst>
              <a:ext uri="{FF2B5EF4-FFF2-40B4-BE49-F238E27FC236}">
                <a16:creationId xmlns:a16="http://schemas.microsoft.com/office/drawing/2014/main" id="{0F4329F7-C7A3-459A-891F-124596FDE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642" y="2292471"/>
            <a:ext cx="4484077" cy="372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50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076"/>
                                        </p:tgtEl>
                                        <p:attrNameLst>
                                          <p:attrName>style.visibility</p:attrName>
                                        </p:attrNameLst>
                                      </p:cBhvr>
                                      <p:to>
                                        <p:strVal val="visible"/>
                                      </p:to>
                                    </p:set>
                                    <p:anim calcmode="lin" valueType="num">
                                      <p:cBhvr additive="base">
                                        <p:cTn id="47" dur="500" fill="hold"/>
                                        <p:tgtEl>
                                          <p:spTgt spid="3076"/>
                                        </p:tgtEl>
                                        <p:attrNameLst>
                                          <p:attrName>ppt_x</p:attrName>
                                        </p:attrNameLst>
                                      </p:cBhvr>
                                      <p:tavLst>
                                        <p:tav tm="0">
                                          <p:val>
                                            <p:strVal val="#ppt_x"/>
                                          </p:val>
                                        </p:tav>
                                        <p:tav tm="100000">
                                          <p:val>
                                            <p:strVal val="#ppt_x"/>
                                          </p:val>
                                        </p:tav>
                                      </p:tavLst>
                                    </p:anim>
                                    <p:anim calcmode="lin" valueType="num">
                                      <p:cBhvr additive="base">
                                        <p:cTn id="48"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299BE23-C8D4-4AAE-8643-F27A0014848F}"/>
              </a:ext>
            </a:extLst>
          </p:cNvPr>
          <p:cNvSpPr>
            <a:spLocks noGrp="1" noChangeArrowheads="1"/>
          </p:cNvSpPr>
          <p:nvPr>
            <p:ph idx="1"/>
          </p:nvPr>
        </p:nvSpPr>
        <p:spPr bwMode="auto">
          <a:xfrm>
            <a:off x="624254" y="-89388"/>
            <a:ext cx="10585937" cy="651184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Bahnschrift Light" panose="020B0502040204020203" pitchFamily="34" charset="0"/>
              </a:rPr>
              <a:t>Actually, every single step could be split up in multiple other steps, but for a good overview of how it all works, that’s something we can ignore here. Let’s have a look at all four steps.</a:t>
            </a:r>
            <a:endParaRPr kumimoji="0" lang="fr-FR" altLang="fr-FR" sz="1400" b="1" i="0" u="none" strike="noStrike" cap="none" normalizeH="0" baseline="0" dirty="0">
              <a:ln>
                <a:noFill/>
              </a:ln>
              <a:solidFill>
                <a:srgbClr val="171717"/>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1" i="0" u="none" strike="noStrike" cap="none" normalizeH="0" baseline="0" dirty="0">
                <a:ln>
                  <a:noFill/>
                </a:ln>
                <a:solidFill>
                  <a:srgbClr val="171717"/>
                </a:solidFill>
                <a:effectLst/>
                <a:latin typeface="Bahnschrift Light" panose="020B0502040204020203" pitchFamily="34" charset="0"/>
              </a:rPr>
              <a:t>Step 1 - URL Gets Resolved</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Bahnschrift Light" panose="020B0502040204020203" pitchFamily="34" charset="0"/>
              </a:rPr>
              <a:t>The website code is obviously not stored on your machine and hence needs to be fetched from another computer where it is stored. This “other computer” is called a “server”. Because it serves some purpose, in our case, it serves the website.</a:t>
            </a:r>
            <a:endParaRPr kumimoji="0" lang="fr-FR" altLang="fr-FR" sz="14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Bahnschrift Light" panose="020B0502040204020203" pitchFamily="34" charset="0"/>
              </a:rPr>
              <a:t>You enter “academind.com” (that is called “a domain”) but actually, the server which hosts the source code of a website, is identified via IP (= Internet Protocol) addresses. The browser sends a “request” (see step 2) to the server with the IP address you entered (indirectly - you of course entered “academind.com”).</a:t>
            </a:r>
            <a:endParaRPr kumimoji="0" lang="fr-FR" altLang="fr-FR" sz="14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521751"/>
                </a:solidFill>
                <a:effectLst/>
                <a:latin typeface="Bahnschrift Light" panose="020B0502040204020203" pitchFamily="34" charset="0"/>
              </a:rPr>
              <a:t>In reality, you also often enter </a:t>
            </a:r>
            <a:r>
              <a:rPr kumimoji="0" lang="fr-FR" altLang="fr-FR" sz="1400" b="0" i="0" u="none" strike="noStrike" cap="none" normalizeH="0" baseline="0" dirty="0">
                <a:ln>
                  <a:noFill/>
                </a:ln>
                <a:solidFill>
                  <a:srgbClr val="171717"/>
                </a:solidFill>
                <a:effectLst/>
                <a:latin typeface="Bahnschrift Light" panose="020B0502040204020203" pitchFamily="34" charset="0"/>
              </a:rPr>
              <a:t>"academind.com/learn"</a:t>
            </a:r>
            <a:r>
              <a:rPr kumimoji="0" lang="fr-FR" altLang="fr-FR" sz="1400" b="0" i="0" u="none" strike="noStrike" cap="none" normalizeH="0" baseline="0" dirty="0">
                <a:ln>
                  <a:noFill/>
                </a:ln>
                <a:solidFill>
                  <a:srgbClr val="521751"/>
                </a:solidFill>
                <a:effectLst/>
                <a:latin typeface="Bahnschrift Light" panose="020B0502040204020203" pitchFamily="34" charset="0"/>
              </a:rPr>
              <a:t> or anything like that. </a:t>
            </a:r>
            <a:r>
              <a:rPr kumimoji="0" lang="fr-FR" altLang="fr-FR" sz="1400" b="0" i="0" u="none" strike="noStrike" cap="none" normalizeH="0" baseline="0" dirty="0">
                <a:ln>
                  <a:noFill/>
                </a:ln>
                <a:solidFill>
                  <a:srgbClr val="171717"/>
                </a:solidFill>
                <a:effectLst/>
                <a:latin typeface="Bahnschrift Light" panose="020B0502040204020203" pitchFamily="34" charset="0"/>
              </a:rPr>
              <a:t>« google.com"</a:t>
            </a:r>
            <a:r>
              <a:rPr kumimoji="0" lang="fr-FR" altLang="fr-FR" sz="1400" b="0" i="0" u="none" strike="noStrike" cap="none" normalizeH="0" baseline="0" dirty="0">
                <a:ln>
                  <a:noFill/>
                </a:ln>
                <a:solidFill>
                  <a:srgbClr val="521751"/>
                </a:solidFill>
                <a:effectLst/>
                <a:latin typeface="Bahnschrift Light" panose="020B0502040204020203" pitchFamily="34" charset="0"/>
              </a:rPr>
              <a:t> is the </a:t>
            </a:r>
            <a:r>
              <a:rPr kumimoji="0" lang="fr-FR" altLang="fr-FR" sz="1400" b="1" i="0" u="none" strike="noStrike" cap="none" normalizeH="0" baseline="0" dirty="0">
                <a:ln>
                  <a:noFill/>
                </a:ln>
                <a:solidFill>
                  <a:srgbClr val="521751"/>
                </a:solidFill>
                <a:effectLst/>
                <a:latin typeface="Bahnschrift Light" panose="020B0502040204020203" pitchFamily="34" charset="0"/>
              </a:rPr>
              <a:t>domain</a:t>
            </a:r>
            <a:r>
              <a:rPr kumimoji="0" lang="fr-FR" altLang="fr-FR" sz="1400" b="0" i="0" u="none" strike="noStrike" cap="none" normalizeH="0" baseline="0" dirty="0">
                <a:ln>
                  <a:noFill/>
                </a:ln>
                <a:solidFill>
                  <a:srgbClr val="521751"/>
                </a:solidFill>
                <a:effectLst/>
                <a:latin typeface="Bahnschrift Light" panose="020B0502040204020203" pitchFamily="34" charset="0"/>
              </a:rPr>
              <a:t>, </a:t>
            </a:r>
            <a:r>
              <a:rPr kumimoji="0" lang="fr-FR" altLang="fr-FR" sz="1400" b="0" i="0" u="none" strike="noStrike" cap="none" normalizeH="0" baseline="0" dirty="0">
                <a:ln>
                  <a:noFill/>
                </a:ln>
                <a:solidFill>
                  <a:srgbClr val="171717"/>
                </a:solidFill>
                <a:effectLst/>
                <a:latin typeface="Bahnschrift Light" panose="020B0502040204020203" pitchFamily="34" charset="0"/>
              </a:rPr>
              <a:t>"/learn"</a:t>
            </a:r>
            <a:r>
              <a:rPr kumimoji="0" lang="fr-FR" altLang="fr-FR" sz="1400" b="0" i="0" u="none" strike="noStrike" cap="none" normalizeH="0" baseline="0" dirty="0">
                <a:ln>
                  <a:noFill/>
                </a:ln>
                <a:solidFill>
                  <a:srgbClr val="521751"/>
                </a:solidFill>
                <a:effectLst/>
                <a:latin typeface="Bahnschrift Light" panose="020B0502040204020203" pitchFamily="34" charset="0"/>
              </a:rPr>
              <a:t> is the so-called </a:t>
            </a:r>
            <a:r>
              <a:rPr kumimoji="0" lang="fr-FR" altLang="fr-FR" sz="1400" b="1" i="0" u="none" strike="noStrike" cap="none" normalizeH="0" baseline="0" dirty="0">
                <a:ln>
                  <a:noFill/>
                </a:ln>
                <a:solidFill>
                  <a:srgbClr val="521751"/>
                </a:solidFill>
                <a:effectLst/>
                <a:latin typeface="Bahnschrift Light" panose="020B0502040204020203" pitchFamily="34" charset="0"/>
              </a:rPr>
              <a:t>path</a:t>
            </a:r>
            <a:r>
              <a:rPr kumimoji="0" lang="fr-FR" altLang="fr-FR" sz="1400" b="0" i="0" u="none" strike="noStrike" cap="none" normalizeH="0" baseline="0" dirty="0">
                <a:ln>
                  <a:noFill/>
                </a:ln>
                <a:solidFill>
                  <a:srgbClr val="521751"/>
                </a:solidFill>
                <a:effectLst/>
                <a:latin typeface="Bahnschrift Light" panose="020B0502040204020203" pitchFamily="34" charset="0"/>
              </a:rPr>
              <a:t>. Together, they make up the </a:t>
            </a:r>
            <a:r>
              <a:rPr kumimoji="0" lang="fr-FR" altLang="fr-FR" sz="1400" b="1" i="0" u="none" strike="noStrike" cap="none" normalizeH="0" baseline="0" dirty="0">
                <a:ln>
                  <a:noFill/>
                </a:ln>
                <a:solidFill>
                  <a:srgbClr val="521751"/>
                </a:solidFill>
                <a:effectLst/>
                <a:latin typeface="Bahnschrift Light" panose="020B0502040204020203" pitchFamily="34" charset="0"/>
              </a:rPr>
              <a:t>“URL”</a:t>
            </a:r>
            <a:r>
              <a:rPr kumimoji="0" lang="fr-FR" altLang="fr-FR" sz="1400" b="0" i="0" u="none" strike="noStrike" cap="none" normalizeH="0" baseline="0" dirty="0">
                <a:ln>
                  <a:noFill/>
                </a:ln>
                <a:solidFill>
                  <a:srgbClr val="521751"/>
                </a:solidFill>
                <a:effectLst/>
                <a:latin typeface="Bahnschrift Light" panose="020B0502040204020203" pitchFamily="34" charset="0"/>
              </a:rPr>
              <a:t> (“Uniform Resource Locator”).</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521751"/>
                </a:solidFill>
                <a:effectLst/>
                <a:latin typeface="Bahnschrift Light" panose="020B0502040204020203" pitchFamily="34" charset="0"/>
              </a:rPr>
              <a:t>In addition, you can visit most websites via </a:t>
            </a:r>
            <a:r>
              <a:rPr kumimoji="0" lang="fr-FR" altLang="fr-FR" sz="1400" b="0" i="0" u="none" strike="noStrike" cap="none" normalizeH="0" baseline="0" dirty="0">
                <a:ln>
                  <a:noFill/>
                </a:ln>
                <a:solidFill>
                  <a:srgbClr val="171717"/>
                </a:solidFill>
                <a:effectLst/>
                <a:latin typeface="Bahnschrift Light" panose="020B0502040204020203" pitchFamily="34" charset="0"/>
              </a:rPr>
              <a:t>"www.google.com"</a:t>
            </a:r>
            <a:r>
              <a:rPr kumimoji="0" lang="fr-FR" altLang="fr-FR" sz="1400" b="0" i="0" u="none" strike="noStrike" cap="none" normalizeH="0" baseline="0" dirty="0">
                <a:ln>
                  <a:noFill/>
                </a:ln>
                <a:solidFill>
                  <a:srgbClr val="521751"/>
                </a:solidFill>
                <a:effectLst/>
                <a:latin typeface="Bahnschrift Light" panose="020B0502040204020203" pitchFamily="34" charset="0"/>
              </a:rPr>
              <a:t> or just </a:t>
            </a:r>
            <a:r>
              <a:rPr kumimoji="0" lang="fr-FR" altLang="fr-FR" sz="1400" b="0" i="0" u="none" strike="noStrike" cap="none" normalizeH="0" baseline="0" dirty="0">
                <a:ln>
                  <a:noFill/>
                </a:ln>
                <a:solidFill>
                  <a:srgbClr val="171717"/>
                </a:solidFill>
                <a:effectLst/>
                <a:latin typeface="Bahnschrift Light" panose="020B0502040204020203" pitchFamily="34" charset="0"/>
              </a:rPr>
              <a:t>« google.com"</a:t>
            </a:r>
            <a:r>
              <a:rPr kumimoji="0" lang="fr-FR" altLang="fr-FR" sz="1400" b="0" i="0" u="none" strike="noStrike" cap="none" normalizeH="0" baseline="0" dirty="0">
                <a:ln>
                  <a:noFill/>
                </a:ln>
                <a:solidFill>
                  <a:srgbClr val="521751"/>
                </a:solidFill>
                <a:effectLst/>
                <a:latin typeface="Bahnschrift Light" panose="020B0502040204020203" pitchFamily="34" charset="0"/>
              </a:rPr>
              <a:t>. Technically, </a:t>
            </a:r>
            <a:r>
              <a:rPr kumimoji="0" lang="fr-FR" altLang="fr-FR" sz="1400" b="0" i="0" u="none" strike="noStrike" cap="none" normalizeH="0" baseline="0" dirty="0">
                <a:ln>
                  <a:noFill/>
                </a:ln>
                <a:solidFill>
                  <a:srgbClr val="171717"/>
                </a:solidFill>
                <a:effectLst/>
                <a:latin typeface="Bahnschrift Light" panose="020B0502040204020203" pitchFamily="34" charset="0"/>
              </a:rPr>
              <a:t>"www"</a:t>
            </a:r>
            <a:r>
              <a:rPr kumimoji="0" lang="fr-FR" altLang="fr-FR" sz="1400" b="0" i="0" u="none" strike="noStrike" cap="none" normalizeH="0" baseline="0" dirty="0">
                <a:ln>
                  <a:noFill/>
                </a:ln>
                <a:solidFill>
                  <a:srgbClr val="521751"/>
                </a:solidFill>
                <a:effectLst/>
                <a:latin typeface="Bahnschrift Light" panose="020B0502040204020203" pitchFamily="34" charset="0"/>
              </a:rPr>
              <a:t> is a </a:t>
            </a:r>
            <a:r>
              <a:rPr kumimoji="0" lang="fr-FR" altLang="fr-FR" sz="1400" b="1" i="0" u="none" strike="noStrike" cap="none" normalizeH="0" baseline="0" dirty="0">
                <a:ln>
                  <a:noFill/>
                </a:ln>
                <a:solidFill>
                  <a:srgbClr val="521751"/>
                </a:solidFill>
                <a:effectLst/>
                <a:latin typeface="Bahnschrift Light" panose="020B0502040204020203" pitchFamily="34" charset="0"/>
              </a:rPr>
              <a:t>subdomain</a:t>
            </a:r>
            <a:r>
              <a:rPr kumimoji="0" lang="fr-FR" altLang="fr-FR" sz="1400" b="0" i="0" u="none" strike="noStrike" cap="none" normalizeH="0" baseline="0" dirty="0">
                <a:ln>
                  <a:noFill/>
                </a:ln>
                <a:solidFill>
                  <a:srgbClr val="521751"/>
                </a:solidFill>
                <a:effectLst/>
                <a:latin typeface="Bahnschrift Light" panose="020B0502040204020203" pitchFamily="34" charset="0"/>
              </a:rPr>
              <a:t> but most websites simply redirect traffic to </a:t>
            </a:r>
            <a:r>
              <a:rPr kumimoji="0" lang="fr-FR" altLang="fr-FR" sz="1400" b="0" i="0" u="none" strike="noStrike" cap="none" normalizeH="0" baseline="0" dirty="0">
                <a:ln>
                  <a:noFill/>
                </a:ln>
                <a:solidFill>
                  <a:srgbClr val="171717"/>
                </a:solidFill>
                <a:effectLst/>
                <a:latin typeface="Bahnschrift Light" panose="020B0502040204020203" pitchFamily="34" charset="0"/>
              </a:rPr>
              <a:t>"www"</a:t>
            </a:r>
            <a:r>
              <a:rPr kumimoji="0" lang="fr-FR" altLang="fr-FR" sz="1400" b="0" i="0" u="none" strike="noStrike" cap="none" normalizeH="0" baseline="0" dirty="0">
                <a:ln>
                  <a:noFill/>
                </a:ln>
                <a:solidFill>
                  <a:srgbClr val="521751"/>
                </a:solidFill>
                <a:effectLst/>
                <a:latin typeface="Bahnschrift Light" panose="020B0502040204020203" pitchFamily="34" charset="0"/>
              </a:rPr>
              <a:t> to the main page.</a:t>
            </a:r>
            <a:endParaRPr kumimoji="0" lang="fr-FR" altLang="fr-FR" sz="14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Bahnschrift Light" panose="020B0502040204020203" pitchFamily="34" charset="0"/>
              </a:rPr>
              <a:t>An IP address typically looks like this: </a:t>
            </a:r>
            <a:r>
              <a:rPr kumimoji="0" lang="fr-FR" altLang="fr-FR" sz="1400" b="0" i="0" u="none" strike="noStrike" cap="none" normalizeH="0" baseline="0" dirty="0">
                <a:ln>
                  <a:noFill/>
                </a:ln>
                <a:solidFill>
                  <a:srgbClr val="171717"/>
                </a:solidFill>
                <a:effectLst/>
                <a:latin typeface="Bahnschrift Light" panose="020B0502040204020203" pitchFamily="34" charset="0"/>
              </a:rPr>
              <a:t>172.56.180.5</a:t>
            </a:r>
            <a:r>
              <a:rPr kumimoji="0" lang="fr-FR" altLang="fr-FR" sz="1400" b="0" i="0" u="none" strike="noStrike" cap="none" normalizeH="0" baseline="0" dirty="0">
                <a:ln>
                  <a:noFill/>
                </a:ln>
                <a:solidFill>
                  <a:srgbClr val="000000"/>
                </a:solidFill>
                <a:effectLst/>
                <a:latin typeface="Bahnschrift Light" panose="020B0502040204020203" pitchFamily="34" charset="0"/>
              </a:rPr>
              <a:t> (though there also is a more “modern” form called IPv6 - but let’s ignore that for now). </a:t>
            </a:r>
            <a:endParaRPr kumimoji="0" lang="fr-FR" altLang="fr-FR" sz="14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Bahnschrift Light" panose="020B0502040204020203" pitchFamily="34" charset="0"/>
              </a:rPr>
              <a:t>How is the domain “google.com” translated to its IP address?</a:t>
            </a:r>
            <a:endParaRPr kumimoji="0" lang="fr-FR" altLang="fr-FR" sz="14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Bahnschrift Light" panose="020B0502040204020203" pitchFamily="34" charset="0"/>
              </a:rPr>
              <a:t>There’s a special type of server out there in the internet - not just one but many servers of that type. A so called “name server” or “DNS server” (where DNS = “Domain Name System”).</a:t>
            </a:r>
            <a:endParaRPr kumimoji="0" lang="fr-FR" altLang="fr-FR" sz="14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Bahnschrift Light" panose="020B0502040204020203" pitchFamily="34" charset="0"/>
              </a:rPr>
              <a:t>The job of these DNS servers is to translate domains to IP addresses. You can imagine those servers as huge dictionaries that store translation tables: </a:t>
            </a:r>
            <a:r>
              <a:rPr kumimoji="0" lang="fr-FR" altLang="fr-FR" sz="1400" b="1" i="0" u="none" strike="noStrike" cap="none" normalizeH="0" baseline="0" dirty="0">
                <a:ln>
                  <a:noFill/>
                </a:ln>
                <a:solidFill>
                  <a:srgbClr val="000000"/>
                </a:solidFill>
                <a:effectLst/>
                <a:latin typeface="Bahnschrift Light" panose="020B0502040204020203" pitchFamily="34" charset="0"/>
              </a:rPr>
              <a:t>Domain =&gt; IP address</a:t>
            </a:r>
            <a:r>
              <a:rPr kumimoji="0" lang="fr-FR" altLang="fr-FR" sz="1400" b="0" i="0" u="none" strike="noStrike" cap="none" normalizeH="0" baseline="0" dirty="0">
                <a:ln>
                  <a:noFill/>
                </a:ln>
                <a:solidFill>
                  <a:srgbClr val="000000"/>
                </a:solidFill>
                <a:effectLst/>
                <a:latin typeface="Bahnschrift Light" panose="020B0502040204020203" pitchFamily="34" charset="0"/>
              </a:rPr>
              <a:t>.</a:t>
            </a:r>
            <a:endParaRPr kumimoji="0" lang="fr-FR" altLang="fr-FR" sz="14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rgbClr val="000000"/>
                </a:solidFill>
                <a:effectLst/>
                <a:latin typeface="Bahnschrift Light" panose="020B0502040204020203" pitchFamily="34" charset="0"/>
              </a:rPr>
              <a:t>When you enter “google.com”, the browser therefore first fetches the IP address from such a DNS server.</a:t>
            </a:r>
            <a:endParaRPr kumimoji="0" lang="fr-FR" altLang="fr-FR" sz="1400" b="0" i="0" u="none" strike="noStrike" cap="none" normalizeH="0" baseline="0" dirty="0">
              <a:ln>
                <a:noFill/>
              </a:ln>
              <a:solidFill>
                <a:schemeClr val="tx1"/>
              </a:solidFill>
              <a:effectLst/>
              <a:latin typeface="Bahnschrift Light" panose="020B0502040204020203" pitchFamily="34" charset="0"/>
            </a:endParaRPr>
          </a:p>
        </p:txBody>
      </p:sp>
    </p:spTree>
    <p:extLst>
      <p:ext uri="{BB962C8B-B14F-4D97-AF65-F5344CB8AC3E}">
        <p14:creationId xmlns:p14="http://schemas.microsoft.com/office/powerpoint/2010/main" val="31737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CA8CFC5-0776-4A0C-B1B3-BFF54B476730}"/>
              </a:ext>
            </a:extLst>
          </p:cNvPr>
          <p:cNvSpPr>
            <a:spLocks noGrp="1"/>
          </p:cNvSpPr>
          <p:nvPr>
            <p:ph idx="1"/>
          </p:nvPr>
        </p:nvSpPr>
        <p:spPr>
          <a:xfrm>
            <a:off x="5275630" y="729762"/>
            <a:ext cx="6172200" cy="5706208"/>
          </a:xfrm>
        </p:spPr>
        <p:txBody>
          <a:bodyPr>
            <a:noAutofit/>
          </a:bodyPr>
          <a:lstStyle/>
          <a:p>
            <a:pPr marL="0" indent="0">
              <a:lnSpc>
                <a:spcPct val="150000"/>
              </a:lnSpc>
              <a:buNone/>
            </a:pPr>
            <a:r>
              <a:rPr lang="en-US" sz="1400" dirty="0">
                <a:latin typeface="Bahnschrift Light" panose="020B0502040204020203" pitchFamily="34" charset="0"/>
              </a:rPr>
              <a:t>In case you’re wondering: The browser knows the addresses of these domain servers by heart, they’re programmed into the browser so to say.</a:t>
            </a:r>
          </a:p>
          <a:p>
            <a:pPr marL="0" indent="0">
              <a:lnSpc>
                <a:spcPct val="150000"/>
              </a:lnSpc>
              <a:buNone/>
            </a:pPr>
            <a:r>
              <a:rPr lang="en-US" sz="1400" dirty="0">
                <a:latin typeface="Bahnschrift Light" panose="020B0502040204020203" pitchFamily="34" charset="0"/>
              </a:rPr>
              <a:t>Once the IP address is known, we advanced to step 2.</a:t>
            </a:r>
          </a:p>
          <a:p>
            <a:pPr marL="0" indent="0">
              <a:lnSpc>
                <a:spcPct val="150000"/>
              </a:lnSpc>
              <a:buNone/>
            </a:pPr>
            <a:r>
              <a:rPr lang="en-US" sz="1400" b="1" dirty="0">
                <a:latin typeface="Bahnschrift Light" panose="020B0502040204020203" pitchFamily="34" charset="0"/>
              </a:rPr>
              <a:t>Step 2 - Request Is Sent</a:t>
            </a:r>
          </a:p>
          <a:p>
            <a:pPr marL="0" indent="0">
              <a:lnSpc>
                <a:spcPct val="150000"/>
              </a:lnSpc>
              <a:buNone/>
            </a:pPr>
            <a:r>
              <a:rPr lang="en-US" sz="1400" dirty="0">
                <a:latin typeface="Bahnschrift Light" panose="020B0502040204020203" pitchFamily="34" charset="0"/>
              </a:rPr>
              <a:t>With the IP address resolved, the browser goes ahead and makes a request to the server with that IP address.</a:t>
            </a:r>
          </a:p>
          <a:p>
            <a:pPr marL="0" indent="0">
              <a:lnSpc>
                <a:spcPct val="150000"/>
              </a:lnSpc>
              <a:buNone/>
            </a:pPr>
            <a:r>
              <a:rPr lang="en-US" sz="1400" dirty="0">
                <a:latin typeface="Bahnschrift Light" panose="020B0502040204020203" pitchFamily="34" charset="0"/>
              </a:rPr>
              <a:t>“A request” is not just a term. It really is a technical thing that happens behind the scenes.</a:t>
            </a:r>
          </a:p>
          <a:p>
            <a:pPr marL="0" indent="0">
              <a:lnSpc>
                <a:spcPct val="150000"/>
              </a:lnSpc>
              <a:buNone/>
            </a:pPr>
            <a:r>
              <a:rPr lang="en-US" sz="1400" dirty="0">
                <a:latin typeface="Bahnschrift Light" panose="020B0502040204020203" pitchFamily="34" charset="0"/>
              </a:rPr>
              <a:t>The browser bundles up a bunch of information (What’s the exact URL? Which kind of request should be made? Should metadata be attached) and sends that data package to the IP address.</a:t>
            </a:r>
          </a:p>
          <a:p>
            <a:pPr marL="0" indent="0">
              <a:lnSpc>
                <a:spcPct val="150000"/>
              </a:lnSpc>
              <a:buNone/>
            </a:pPr>
            <a:r>
              <a:rPr lang="en-US" sz="1400" dirty="0">
                <a:latin typeface="Bahnschrift Light" panose="020B0502040204020203" pitchFamily="34" charset="0"/>
              </a:rPr>
              <a:t>The data is sent via the “HyperText Transfer Protocol” (known as “HTTP”) - a standardized protocol which defines what a request (and response) has to look like, which data may be included (and in which form) and how the request will be submitted</a:t>
            </a:r>
          </a:p>
          <a:p>
            <a:pPr>
              <a:lnSpc>
                <a:spcPct val="150000"/>
              </a:lnSpc>
            </a:pPr>
            <a:endParaRPr lang="fr-FR" sz="1400" dirty="0">
              <a:latin typeface="Bahnschrift Light" panose="020B0502040204020203" pitchFamily="34" charset="0"/>
            </a:endParaRPr>
          </a:p>
        </p:txBody>
      </p:sp>
      <p:pic>
        <p:nvPicPr>
          <p:cNvPr id="5122" name="Picture 2" descr="A DNS server translates the domain in the URL to an IP address.">
            <a:extLst>
              <a:ext uri="{FF2B5EF4-FFF2-40B4-BE49-F238E27FC236}">
                <a16:creationId xmlns:a16="http://schemas.microsoft.com/office/drawing/2014/main" id="{25B8A191-606F-4181-A203-0A53C472E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48" y="1199783"/>
            <a:ext cx="4894140" cy="444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0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5122"/>
                                        </p:tgtEl>
                                        <p:attrNameLst>
                                          <p:attrName>style.visibility</p:attrName>
                                        </p:attrNameLst>
                                      </p:cBhvr>
                                      <p:to>
                                        <p:strVal val="visible"/>
                                      </p:to>
                                    </p:set>
                                    <p:anim calcmode="lin" valueType="num">
                                      <p:cBhvr>
                                        <p:cTn id="42" dur="1000" fill="hold"/>
                                        <p:tgtEl>
                                          <p:spTgt spid="5122"/>
                                        </p:tgtEl>
                                        <p:attrNameLst>
                                          <p:attrName>ppt_w</p:attrName>
                                        </p:attrNameLst>
                                      </p:cBhvr>
                                      <p:tavLst>
                                        <p:tav tm="0">
                                          <p:val>
                                            <p:fltVal val="0"/>
                                          </p:val>
                                        </p:tav>
                                        <p:tav tm="100000">
                                          <p:val>
                                            <p:strVal val="#ppt_w"/>
                                          </p:val>
                                        </p:tav>
                                      </p:tavLst>
                                    </p:anim>
                                    <p:anim calcmode="lin" valueType="num">
                                      <p:cBhvr>
                                        <p:cTn id="43" dur="1000" fill="hold"/>
                                        <p:tgtEl>
                                          <p:spTgt spid="5122"/>
                                        </p:tgtEl>
                                        <p:attrNameLst>
                                          <p:attrName>ppt_h</p:attrName>
                                        </p:attrNameLst>
                                      </p:cBhvr>
                                      <p:tavLst>
                                        <p:tav tm="0">
                                          <p:val>
                                            <p:fltVal val="0"/>
                                          </p:val>
                                        </p:tav>
                                        <p:tav tm="100000">
                                          <p:val>
                                            <p:strVal val="#ppt_h"/>
                                          </p:val>
                                        </p:tav>
                                      </p:tavLst>
                                    </p:anim>
                                    <p:anim calcmode="lin" valueType="num">
                                      <p:cBhvr>
                                        <p:cTn id="44" dur="1000" fill="hold"/>
                                        <p:tgtEl>
                                          <p:spTgt spid="5122"/>
                                        </p:tgtEl>
                                        <p:attrNameLst>
                                          <p:attrName>style.rotation</p:attrName>
                                        </p:attrNameLst>
                                      </p:cBhvr>
                                      <p:tavLst>
                                        <p:tav tm="0">
                                          <p:val>
                                            <p:fltVal val="90"/>
                                          </p:val>
                                        </p:tav>
                                        <p:tav tm="100000">
                                          <p:val>
                                            <p:fltVal val="0"/>
                                          </p:val>
                                        </p:tav>
                                      </p:tavLst>
                                    </p:anim>
                                    <p:animEffect transition="in" filter="fade">
                                      <p:cBhvr>
                                        <p:cTn id="45"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9B026D2-CC57-4297-83E2-2DEAFDF27946}"/>
              </a:ext>
            </a:extLst>
          </p:cNvPr>
          <p:cNvSpPr>
            <a:spLocks noGrp="1"/>
          </p:cNvSpPr>
          <p:nvPr>
            <p:ph idx="1"/>
          </p:nvPr>
        </p:nvSpPr>
        <p:spPr>
          <a:xfrm>
            <a:off x="838200" y="263770"/>
            <a:ext cx="10515600" cy="6594230"/>
          </a:xfrm>
        </p:spPr>
        <p:txBody>
          <a:bodyPr>
            <a:normAutofit fontScale="92500"/>
          </a:bodyPr>
          <a:lstStyle/>
          <a:p>
            <a:pPr marL="0" indent="0">
              <a:lnSpc>
                <a:spcPct val="150000"/>
              </a:lnSpc>
              <a:buNone/>
            </a:pPr>
            <a:r>
              <a:rPr lang="en-US" sz="1400" dirty="0">
                <a:latin typeface="Bahnschrift Light" panose="020B0502040204020203" pitchFamily="34" charset="0"/>
              </a:rPr>
              <a:t>Since the whole process and format is standardized, there is no guessing about how that request has to be read by the server.</a:t>
            </a:r>
          </a:p>
          <a:p>
            <a:pPr marL="0" indent="0">
              <a:lnSpc>
                <a:spcPct val="150000"/>
              </a:lnSpc>
              <a:buNone/>
            </a:pPr>
            <a:r>
              <a:rPr lang="en-US" sz="1400" dirty="0">
                <a:latin typeface="Bahnschrift Light" panose="020B0502040204020203" pitchFamily="34" charset="0"/>
              </a:rPr>
              <a:t>The server then handles the request appropriately and returns a so called “response”. Again, a “response” is a technical thing and kind of similar to a “request”. You could say it’s basically a “request” in the opposite direction.</a:t>
            </a:r>
            <a:endParaRPr lang="en-US" sz="1400" b="1" dirty="0">
              <a:latin typeface="Bahnschrift Light" panose="020B0502040204020203" pitchFamily="34" charset="0"/>
            </a:endParaRPr>
          </a:p>
          <a:p>
            <a:pPr marL="0" indent="0">
              <a:lnSpc>
                <a:spcPct val="160000"/>
              </a:lnSpc>
              <a:buNone/>
            </a:pPr>
            <a:r>
              <a:rPr lang="en-US" sz="1400" b="1" dirty="0">
                <a:latin typeface="Bahnschrift Light" panose="020B0502040204020203" pitchFamily="34" charset="0"/>
              </a:rPr>
              <a:t>What happens on the server?</a:t>
            </a:r>
          </a:p>
          <a:p>
            <a:pPr marL="0" indent="0">
              <a:lnSpc>
                <a:spcPct val="160000"/>
              </a:lnSpc>
              <a:buNone/>
            </a:pPr>
            <a:r>
              <a:rPr lang="en-US" sz="1400" dirty="0">
                <a:latin typeface="Bahnschrift Light" panose="020B0502040204020203" pitchFamily="34" charset="0"/>
              </a:rPr>
              <a:t>That’s defined by web developers. In the end, a response has to be sent. That response doesn’t have to contain “a website”. It can contain any data - including files or images.</a:t>
            </a:r>
          </a:p>
          <a:p>
            <a:pPr marL="0" indent="0">
              <a:lnSpc>
                <a:spcPct val="160000"/>
              </a:lnSpc>
              <a:buNone/>
            </a:pPr>
            <a:r>
              <a:rPr lang="en-US" sz="1400" dirty="0">
                <a:latin typeface="Bahnschrift Light" panose="020B0502040204020203" pitchFamily="34" charset="0"/>
              </a:rPr>
              <a:t>Some servers are programmed to generate websites dynamically based on the request (e.g. a profile page that contains your personal data), other servers return pre-generated HTML pages (e.g. a news page). Or both is done - for different parts of a webpage. There also is a third alternative: Websites that are pre-generated but that change their appearance and data in the browser.</a:t>
            </a:r>
          </a:p>
          <a:p>
            <a:pPr marL="0" indent="0">
              <a:lnSpc>
                <a:spcPct val="160000"/>
              </a:lnSpc>
              <a:buNone/>
            </a:pPr>
            <a:r>
              <a:rPr lang="fr-FR" sz="1400" dirty="0">
                <a:latin typeface="Bahnschrift Light" panose="020B0502040204020203" pitchFamily="34" charset="0"/>
              </a:rPr>
              <a:t> </a:t>
            </a:r>
            <a:r>
              <a:rPr lang="en-US" sz="1400" dirty="0">
                <a:latin typeface="Bahnschrift Light" panose="020B0502040204020203" pitchFamily="34" charset="0"/>
              </a:rPr>
              <a:t>For our simple case we have a server that returns the code to display a website. So let’s continue with step 3.</a:t>
            </a:r>
          </a:p>
          <a:p>
            <a:pPr marL="0" indent="0">
              <a:lnSpc>
                <a:spcPct val="160000"/>
              </a:lnSpc>
              <a:buNone/>
            </a:pPr>
            <a:r>
              <a:rPr lang="en-US" sz="1400" b="1" dirty="0">
                <a:latin typeface="Bahnschrift Light" panose="020B0502040204020203" pitchFamily="34" charset="0"/>
              </a:rPr>
              <a:t>Step 3 - Response Is Parsed</a:t>
            </a:r>
          </a:p>
          <a:p>
            <a:pPr marL="0" indent="0">
              <a:lnSpc>
                <a:spcPct val="160000"/>
              </a:lnSpc>
              <a:buNone/>
            </a:pPr>
            <a:r>
              <a:rPr lang="en-US" sz="1400" dirty="0">
                <a:latin typeface="Bahnschrift Light" panose="020B0502040204020203" pitchFamily="34" charset="0"/>
              </a:rPr>
              <a:t>The browser receives the response sent by the server. This alone, doesn’t display anything on the screen though.</a:t>
            </a:r>
          </a:p>
          <a:p>
            <a:pPr marL="0" indent="0">
              <a:lnSpc>
                <a:spcPct val="160000"/>
              </a:lnSpc>
              <a:buNone/>
            </a:pPr>
            <a:r>
              <a:rPr lang="en-US" sz="1400" dirty="0">
                <a:latin typeface="Bahnschrift Light" panose="020B0502040204020203" pitchFamily="34" charset="0"/>
              </a:rPr>
              <a:t>Instead, the next step is that the browser parses the response. Just as the server did it with the request. Again, the standardization enforced by HTTP helps of course.</a:t>
            </a:r>
          </a:p>
          <a:p>
            <a:pPr marL="0" indent="0">
              <a:lnSpc>
                <a:spcPct val="160000"/>
              </a:lnSpc>
              <a:buNone/>
            </a:pPr>
            <a:r>
              <a:rPr lang="en-US" sz="1400" dirty="0">
                <a:latin typeface="Bahnschrift Light" panose="020B0502040204020203" pitchFamily="34" charset="0"/>
              </a:rPr>
              <a:t>The browser checks the data and metadata that’s enclosed in the response. And based on that, it decides what to do.</a:t>
            </a:r>
          </a:p>
          <a:p>
            <a:pPr>
              <a:lnSpc>
                <a:spcPct val="160000"/>
              </a:lnSpc>
            </a:pPr>
            <a:endParaRPr lang="fr-FR" sz="1400" dirty="0">
              <a:latin typeface="Bahnschrift Light" panose="020B0502040204020203" pitchFamily="34" charset="0"/>
            </a:endParaRPr>
          </a:p>
        </p:txBody>
      </p:sp>
    </p:spTree>
    <p:extLst>
      <p:ext uri="{BB962C8B-B14F-4D97-AF65-F5344CB8AC3E}">
        <p14:creationId xmlns:p14="http://schemas.microsoft.com/office/powerpoint/2010/main" val="360655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EBC7E1B-42A2-410E-AA1B-2287E5ACD3B2}"/>
              </a:ext>
            </a:extLst>
          </p:cNvPr>
          <p:cNvSpPr>
            <a:spLocks noGrp="1"/>
          </p:cNvSpPr>
          <p:nvPr>
            <p:ph idx="1"/>
          </p:nvPr>
        </p:nvSpPr>
        <p:spPr>
          <a:xfrm>
            <a:off x="838200" y="545123"/>
            <a:ext cx="10515600" cy="5631840"/>
          </a:xfrm>
        </p:spPr>
        <p:txBody>
          <a:bodyPr>
            <a:normAutofit/>
          </a:bodyPr>
          <a:lstStyle/>
          <a:p>
            <a:pPr marL="0" indent="0">
              <a:lnSpc>
                <a:spcPct val="160000"/>
              </a:lnSpc>
              <a:buNone/>
            </a:pPr>
            <a:r>
              <a:rPr lang="en-US" sz="1400" dirty="0">
                <a:latin typeface="Bahnschrift Light" panose="020B0502040204020203" pitchFamily="34" charset="0"/>
              </a:rPr>
              <a:t>You might’ve had cases where a PDF opened in your browser. That happened because the response informed the browser that the data is </a:t>
            </a:r>
            <a:r>
              <a:rPr lang="en-US" sz="1400" b="1" dirty="0">
                <a:latin typeface="Bahnschrift Light" panose="020B0502040204020203" pitchFamily="34" charset="0"/>
              </a:rPr>
              <a:t>not</a:t>
            </a:r>
            <a:r>
              <a:rPr lang="en-US" sz="1400" dirty="0">
                <a:latin typeface="Bahnschrift Light" panose="020B0502040204020203" pitchFamily="34" charset="0"/>
              </a:rPr>
              <a:t> a website but a PDF document instead. And the browser tries to pick the best handling mechanism for any data type it detects.</a:t>
            </a:r>
          </a:p>
          <a:p>
            <a:pPr marL="0" indent="0">
              <a:lnSpc>
                <a:spcPct val="160000"/>
              </a:lnSpc>
              <a:buNone/>
            </a:pPr>
            <a:r>
              <a:rPr lang="en-US" sz="1400" dirty="0">
                <a:latin typeface="Bahnschrift Light" panose="020B0502040204020203" pitchFamily="34" charset="0"/>
              </a:rPr>
              <a:t>Back to our website scenario.</a:t>
            </a:r>
          </a:p>
          <a:p>
            <a:pPr marL="0" indent="0">
              <a:lnSpc>
                <a:spcPct val="160000"/>
              </a:lnSpc>
              <a:buNone/>
            </a:pPr>
            <a:r>
              <a:rPr lang="en-US" sz="1400" dirty="0">
                <a:latin typeface="Bahnschrift Light" panose="020B0502040204020203" pitchFamily="34" charset="0"/>
              </a:rPr>
              <a:t>In that case, the response would contain a specific piece of metadata, that tells the browser that the response data is of type text/html. </a:t>
            </a:r>
            <a:endParaRPr lang="en-US" sz="1400" b="1" dirty="0">
              <a:latin typeface="Bahnschrift Light" panose="020B0502040204020203" pitchFamily="34" charset="0"/>
            </a:endParaRPr>
          </a:p>
          <a:p>
            <a:pPr marL="0" indent="0">
              <a:lnSpc>
                <a:spcPct val="150000"/>
              </a:lnSpc>
              <a:buNone/>
            </a:pPr>
            <a:r>
              <a:rPr lang="en-US" sz="1400" b="1" dirty="0">
                <a:latin typeface="Bahnschrift Light" panose="020B0502040204020203" pitchFamily="34" charset="0"/>
              </a:rPr>
              <a:t>Step 4 - Page Is Displayed</a:t>
            </a:r>
          </a:p>
          <a:p>
            <a:pPr marL="0" indent="0">
              <a:lnSpc>
                <a:spcPct val="150000"/>
              </a:lnSpc>
              <a:buNone/>
            </a:pPr>
            <a:r>
              <a:rPr lang="en-US" sz="1400" dirty="0">
                <a:latin typeface="Bahnschrift Light" panose="020B0502040204020203" pitchFamily="34" charset="0"/>
              </a:rPr>
              <a:t>As mentioned, the browser goes through the HTML data returned by the server and builds a website based on that.</a:t>
            </a:r>
          </a:p>
          <a:p>
            <a:pPr marL="0" indent="0">
              <a:lnSpc>
                <a:spcPct val="150000"/>
              </a:lnSpc>
              <a:buNone/>
            </a:pPr>
            <a:r>
              <a:rPr lang="en-US" sz="1400" dirty="0">
                <a:latin typeface="Bahnschrift Light" panose="020B0502040204020203" pitchFamily="34" charset="0"/>
              </a:rPr>
              <a:t>Though it is important to know, that HTML does not include any instructions regarding </a:t>
            </a:r>
            <a:r>
              <a:rPr lang="en-US" sz="1400" b="1" dirty="0">
                <a:latin typeface="Bahnschrift Light" panose="020B0502040204020203" pitchFamily="34" charset="0"/>
              </a:rPr>
              <a:t>what</a:t>
            </a:r>
            <a:r>
              <a:rPr lang="en-US" sz="1400" dirty="0">
                <a:latin typeface="Bahnschrift Light" panose="020B0502040204020203" pitchFamily="34" charset="0"/>
              </a:rPr>
              <a:t> the site should look like (i.e. how it should be styled). It really only defines the structure and tells the browser which content is a heading, which content is an image, which content is a paragraph etc. This is especially important for accessibility - screen readers get all the useful information out of the HTML structure.</a:t>
            </a:r>
          </a:p>
          <a:p>
            <a:endParaRPr lang="fr-FR" sz="1400" dirty="0">
              <a:latin typeface="Bahnschrift Light" panose="020B0502040204020203" pitchFamily="34" charset="0"/>
            </a:endParaRPr>
          </a:p>
        </p:txBody>
      </p:sp>
    </p:spTree>
    <p:extLst>
      <p:ext uri="{BB962C8B-B14F-4D97-AF65-F5344CB8AC3E}">
        <p14:creationId xmlns:p14="http://schemas.microsoft.com/office/powerpoint/2010/main" val="282574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95F3C8C-BDB8-4653-A1E4-BCA1657EF216}"/>
              </a:ext>
            </a:extLst>
          </p:cNvPr>
          <p:cNvSpPr>
            <a:spLocks noGrp="1"/>
          </p:cNvSpPr>
          <p:nvPr>
            <p:ph idx="1"/>
          </p:nvPr>
        </p:nvSpPr>
        <p:spPr>
          <a:xfrm>
            <a:off x="838200" y="589085"/>
            <a:ext cx="10515600" cy="5587878"/>
          </a:xfrm>
        </p:spPr>
        <p:txBody>
          <a:bodyPr>
            <a:normAutofit/>
          </a:bodyPr>
          <a:lstStyle/>
          <a:p>
            <a:pPr marL="0" indent="0">
              <a:buNone/>
            </a:pPr>
            <a:r>
              <a:rPr lang="en-US" sz="3200" b="1" i="1" dirty="0"/>
              <a:t>   What </a:t>
            </a:r>
            <a:r>
              <a:rPr lang="en-US" sz="3200" b="1" dirty="0"/>
              <a:t>do you need</a:t>
            </a:r>
            <a:r>
              <a:rPr lang="en-US" sz="3200" b="1" i="1" dirty="0"/>
              <a:t> to be a web developer?</a:t>
            </a:r>
            <a:endParaRPr lang="en-US" sz="3200" b="1" dirty="0"/>
          </a:p>
          <a:p>
            <a:r>
              <a:rPr lang="en-US" b="1" dirty="0"/>
              <a:t>1. Who Can Become A Web Developer?</a:t>
            </a:r>
          </a:p>
          <a:p>
            <a:pPr marL="0" indent="0">
              <a:lnSpc>
                <a:spcPct val="150000"/>
              </a:lnSpc>
              <a:buNone/>
            </a:pPr>
            <a:r>
              <a:rPr lang="en-US" sz="1400" dirty="0">
                <a:latin typeface="Bahnschrift Light" panose="020B0502040204020203" pitchFamily="34" charset="0"/>
              </a:rPr>
              <a:t>Anyone can become a web developer. You don’t need to be a tech wizard or possess a never-ending list of formal qualifications; as long as you’re passionate about the field and willing to learn, a career in web development is well within your reach.</a:t>
            </a:r>
          </a:p>
          <a:p>
            <a:pPr marL="0" indent="0">
              <a:lnSpc>
                <a:spcPct val="150000"/>
              </a:lnSpc>
              <a:buNone/>
            </a:pPr>
            <a:r>
              <a:rPr lang="en-US" sz="1400" dirty="0">
                <a:latin typeface="Bahnschrift Light" panose="020B0502040204020203" pitchFamily="34" charset="0"/>
              </a:rPr>
              <a:t>Don’t believe me? Just look at my friend Aziz, He originally trained as a musician, before swapping chords for code and enrolling on the Web Development course. With no prior knowledge or experience, he dove head-first into the industry and has never looked back.</a:t>
            </a:r>
          </a:p>
          <a:p>
            <a:pPr marL="0" indent="0">
              <a:lnSpc>
                <a:spcPct val="150000"/>
              </a:lnSpc>
              <a:buNone/>
            </a:pPr>
            <a:r>
              <a:rPr lang="en-US" sz="1400" dirty="0">
                <a:latin typeface="Bahnschrift Light" panose="020B0502040204020203" pitchFamily="34" charset="0"/>
              </a:rPr>
              <a:t>That isn’t to say that forging a successful career in web development is easy. Learning the necessary skills takes time and dedication, and there’ll be times when your brain will hurt. But the point is, web development isn’t reserved for one type of person </a:t>
            </a:r>
            <a:r>
              <a:rPr lang="en-US" sz="1400" i="1" dirty="0">
                <a:latin typeface="Bahnschrift Light" panose="020B0502040204020203" pitchFamily="34" charset="0"/>
              </a:rPr>
              <a:t>—</a:t>
            </a:r>
            <a:r>
              <a:rPr lang="en-US" sz="1400" dirty="0">
                <a:latin typeface="Bahnschrift Light" panose="020B0502040204020203" pitchFamily="34" charset="0"/>
              </a:rPr>
              <a:t>nor is there a clear-cut route into the field. Anyone who wants to do it, can.</a:t>
            </a:r>
          </a:p>
          <a:p>
            <a:pPr marL="0" indent="0">
              <a:buNone/>
            </a:pPr>
            <a:endParaRPr lang="fr-FR" b="1" dirty="0"/>
          </a:p>
        </p:txBody>
      </p:sp>
    </p:spTree>
    <p:extLst>
      <p:ext uri="{BB962C8B-B14F-4D97-AF65-F5344CB8AC3E}">
        <p14:creationId xmlns:p14="http://schemas.microsoft.com/office/powerpoint/2010/main" val="408100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AD1B5F-8F7F-4601-B7C2-0F3BD520F726}"/>
              </a:ext>
            </a:extLst>
          </p:cNvPr>
          <p:cNvSpPr>
            <a:spLocks noGrp="1"/>
          </p:cNvSpPr>
          <p:nvPr>
            <p:ph idx="1"/>
          </p:nvPr>
        </p:nvSpPr>
        <p:spPr>
          <a:xfrm>
            <a:off x="838200" y="562708"/>
            <a:ext cx="10515600" cy="5614255"/>
          </a:xfrm>
        </p:spPr>
        <p:txBody>
          <a:bodyPr>
            <a:normAutofit fontScale="85000" lnSpcReduction="20000"/>
          </a:bodyPr>
          <a:lstStyle/>
          <a:p>
            <a:pPr>
              <a:lnSpc>
                <a:spcPct val="150000"/>
              </a:lnSpc>
            </a:pPr>
            <a:r>
              <a:rPr lang="en-US" sz="2200" b="1" dirty="0"/>
              <a:t>2. What Are The Key Skills That I’ll Need To Learn To Become A Web Developer?</a:t>
            </a:r>
          </a:p>
          <a:p>
            <a:pPr>
              <a:lnSpc>
                <a:spcPct val="150000"/>
              </a:lnSpc>
            </a:pPr>
            <a:r>
              <a:rPr lang="en-US" sz="1400" dirty="0"/>
              <a:t>Before you can call yourself a web developer and start applying for jobs, you’ll need to master the following skills:</a:t>
            </a:r>
          </a:p>
          <a:p>
            <a:pPr>
              <a:lnSpc>
                <a:spcPct val="150000"/>
              </a:lnSpc>
            </a:pPr>
            <a:r>
              <a:rPr lang="en-US" sz="1800" b="1" dirty="0">
                <a:solidFill>
                  <a:srgbClr val="C00000"/>
                </a:solidFill>
              </a:rPr>
              <a:t>Languages: HTML, CSS and JavaScript</a:t>
            </a:r>
            <a:br>
              <a:rPr lang="en-US" dirty="0"/>
            </a:br>
            <a:r>
              <a:rPr lang="en-US" sz="1500" dirty="0">
                <a:latin typeface="Bahnschrift Light" panose="020B0502040204020203" pitchFamily="34" charset="0"/>
              </a:rPr>
              <a:t>It’s impossible to go into a career in web development if you’re not fluent in these three core languages. </a:t>
            </a:r>
            <a:r>
              <a:rPr lang="en-US" sz="1500" u="sng" dirty="0">
                <a:latin typeface="Bahnschrift Light" panose="020B0502040204020203" pitchFamily="34" charset="0"/>
              </a:rPr>
              <a:t>HTML is the language used to create websites and apps</a:t>
            </a:r>
            <a:r>
              <a:rPr lang="en-US" sz="1500" dirty="0">
                <a:latin typeface="Bahnschrift Light" panose="020B0502040204020203" pitchFamily="34" charset="0"/>
              </a:rPr>
              <a:t>, you’ll use it to describe the structure of the page. </a:t>
            </a:r>
            <a:r>
              <a:rPr lang="en-US" sz="1500" u="sng" dirty="0">
                <a:latin typeface="Bahnschrift Light" panose="020B0502040204020203" pitchFamily="34" charset="0"/>
              </a:rPr>
              <a:t>CSS is used to describe the visual presentation of these pages</a:t>
            </a:r>
            <a:r>
              <a:rPr lang="en-US" sz="1500" dirty="0">
                <a:latin typeface="Bahnschrift Light" panose="020B0502040204020203" pitchFamily="34" charset="0"/>
              </a:rPr>
              <a:t>, determining things like layout, colours and fonts. </a:t>
            </a:r>
            <a:r>
              <a:rPr lang="en-US" sz="1500" u="sng" dirty="0">
                <a:latin typeface="Bahnschrift Light" panose="020B0502040204020203" pitchFamily="34" charset="0"/>
              </a:rPr>
              <a:t>JavaScript is used to make these pages interactive</a:t>
            </a:r>
            <a:r>
              <a:rPr lang="en-US" sz="1500" dirty="0">
                <a:latin typeface="Bahnschrift Light" panose="020B0502040204020203" pitchFamily="34" charset="0"/>
              </a:rPr>
              <a:t>. These aren’t the only programming languages but they are the most useful for beginners.</a:t>
            </a:r>
          </a:p>
          <a:p>
            <a:pPr>
              <a:lnSpc>
                <a:spcPct val="150000"/>
              </a:lnSpc>
            </a:pPr>
            <a:r>
              <a:rPr lang="en-US" sz="1800" b="1" dirty="0">
                <a:solidFill>
                  <a:srgbClr val="C00000"/>
                </a:solidFill>
              </a:rPr>
              <a:t>Libraries and Frameworks: Bootstrap and jQuery</a:t>
            </a:r>
            <a:br>
              <a:rPr lang="en-US" dirty="0"/>
            </a:br>
            <a:r>
              <a:rPr lang="en-US" sz="1600" dirty="0">
                <a:latin typeface="Bahnschrift Light" panose="020B0502040204020203" pitchFamily="34" charset="0"/>
              </a:rPr>
              <a:t>Once you’ve mastered the basic languages, you can start exploring libraries and frameworks</a:t>
            </a:r>
            <a:r>
              <a:rPr lang="en-US" sz="1600" i="1" dirty="0">
                <a:latin typeface="Bahnschrift Light" panose="020B0502040204020203" pitchFamily="34" charset="0"/>
              </a:rPr>
              <a:t>—</a:t>
            </a:r>
            <a:r>
              <a:rPr lang="en-US" sz="1600" dirty="0">
                <a:latin typeface="Bahnschrift Light" panose="020B0502040204020203" pitchFamily="34" charset="0"/>
              </a:rPr>
              <a:t>which have essentially been created to simplify and speed-up the way you work with HTML, CSS and JavaScript. There are tons of libraries and frameworks out there, but Bootstrap and jQuery are the most popular, so knowing these two will give you a huge advantage.</a:t>
            </a:r>
            <a:br>
              <a:rPr lang="en-US" sz="1600" dirty="0">
                <a:latin typeface="Bahnschrift Light" panose="020B0502040204020203" pitchFamily="34" charset="0"/>
              </a:rPr>
            </a:br>
            <a:br>
              <a:rPr lang="en-US" sz="1600" dirty="0">
                <a:latin typeface="Bahnschrift Light" panose="020B0502040204020203" pitchFamily="34" charset="0"/>
              </a:rPr>
            </a:br>
            <a:r>
              <a:rPr lang="en-US" sz="1600" dirty="0">
                <a:latin typeface="Bahnschrift Light" panose="020B0502040204020203" pitchFamily="34" charset="0"/>
              </a:rPr>
              <a:t>A free, open-source front-end library containing HTML and CSS-based design templates, Bootstrap will enable you to create responsive, mobile-friendly websites that display flawlessly on any device. Now remember the programming language JavaScript? Well, jQuery is simply a JavaScript library. In very basic terms, jQuery condenses common JavaScript tasks into fewer lines of code.</a:t>
            </a:r>
          </a:p>
          <a:p>
            <a:endParaRPr lang="fr-FR" dirty="0"/>
          </a:p>
        </p:txBody>
      </p:sp>
    </p:spTree>
    <p:extLst>
      <p:ext uri="{BB962C8B-B14F-4D97-AF65-F5344CB8AC3E}">
        <p14:creationId xmlns:p14="http://schemas.microsoft.com/office/powerpoint/2010/main" val="69075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335AD71-C9D7-41FC-8113-AE03BE1844B3}"/>
              </a:ext>
            </a:extLst>
          </p:cNvPr>
          <p:cNvSpPr>
            <a:spLocks noGrp="1"/>
          </p:cNvSpPr>
          <p:nvPr>
            <p:ph idx="1"/>
          </p:nvPr>
        </p:nvSpPr>
        <p:spPr>
          <a:xfrm>
            <a:off x="838200" y="360485"/>
            <a:ext cx="10515600" cy="5816478"/>
          </a:xfrm>
        </p:spPr>
        <p:txBody>
          <a:bodyPr>
            <a:normAutofit/>
          </a:bodyPr>
          <a:lstStyle/>
          <a:p>
            <a:pPr>
              <a:lnSpc>
                <a:spcPct val="150000"/>
              </a:lnSpc>
            </a:pPr>
            <a:r>
              <a:rPr lang="en-US" sz="1800" b="1" dirty="0">
                <a:solidFill>
                  <a:srgbClr val="C00000"/>
                </a:solidFill>
              </a:rPr>
              <a:t>Git and GitHub</a:t>
            </a:r>
            <a:br>
              <a:rPr lang="en-US" dirty="0"/>
            </a:br>
            <a:r>
              <a:rPr lang="en-US" sz="1400" dirty="0">
                <a:latin typeface="Bahnschrift Light" panose="020B0502040204020203" pitchFamily="34" charset="0"/>
              </a:rPr>
              <a:t>Git is a version control system that enables you to keep track of all changes made to your code. GitHub is a hosting service for your Git repository, enabling teamwork and collaborative projects.</a:t>
            </a:r>
          </a:p>
          <a:p>
            <a:pPr>
              <a:lnSpc>
                <a:spcPct val="150000"/>
              </a:lnSpc>
            </a:pPr>
            <a:r>
              <a:rPr lang="en-US" sz="1800" b="1" dirty="0">
                <a:solidFill>
                  <a:srgbClr val="C00000"/>
                </a:solidFill>
              </a:rPr>
              <a:t>Optional: Design Software Sketch and Photoshop</a:t>
            </a:r>
            <a:br>
              <a:rPr lang="en-US" dirty="0"/>
            </a:br>
            <a:r>
              <a:rPr lang="en-US" sz="1400" dirty="0">
                <a:latin typeface="Bahnschrift Light" panose="020B0502040204020203" pitchFamily="34" charset="0"/>
              </a:rPr>
              <a:t>When working in web development, it’s not strictly necessary to be familiar with programmes like Sketch and Photoshop</a:t>
            </a:r>
            <a:r>
              <a:rPr lang="en-US" sz="1400" i="1" dirty="0">
                <a:latin typeface="Bahnschrift Light" panose="020B0502040204020203" pitchFamily="34" charset="0"/>
              </a:rPr>
              <a:t>—</a:t>
            </a:r>
            <a:r>
              <a:rPr lang="en-US" sz="1400" dirty="0">
                <a:latin typeface="Bahnschrift Light" panose="020B0502040204020203" pitchFamily="34" charset="0"/>
              </a:rPr>
              <a:t>but it doesn’t hurt. Many designers use these tools to present website mockups and prototypes, and if you ever plan on working as a freelance allrounder, this will certainly give you an advantage.</a:t>
            </a:r>
          </a:p>
          <a:p>
            <a:pPr>
              <a:lnSpc>
                <a:spcPct val="150000"/>
              </a:lnSpc>
            </a:pPr>
            <a:r>
              <a:rPr lang="en-US" sz="1400" dirty="0">
                <a:latin typeface="Bahnschrift Light" panose="020B0502040204020203" pitchFamily="34" charset="0"/>
              </a:rPr>
              <a:t>Of course, this is just the tip of the iceberg</a:t>
            </a:r>
            <a:r>
              <a:rPr lang="en-US" sz="1400" i="1" dirty="0">
                <a:latin typeface="Bahnschrift Light" panose="020B0502040204020203" pitchFamily="34" charset="0"/>
              </a:rPr>
              <a:t>—</a:t>
            </a:r>
            <a:r>
              <a:rPr lang="en-US" sz="1400" dirty="0">
                <a:latin typeface="Bahnschrift Light" panose="020B0502040204020203" pitchFamily="34" charset="0"/>
              </a:rPr>
              <a:t>there are loads more languages, tools and platforms that web developers use in their day-to-day work. However, it’s important to start with the basics and walk before you can run!</a:t>
            </a:r>
          </a:p>
          <a:p>
            <a:endParaRPr lang="fr-FR" dirty="0"/>
          </a:p>
        </p:txBody>
      </p:sp>
    </p:spTree>
    <p:extLst>
      <p:ext uri="{BB962C8B-B14F-4D97-AF65-F5344CB8AC3E}">
        <p14:creationId xmlns:p14="http://schemas.microsoft.com/office/powerpoint/2010/main" val="152314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TM04033925[[fn=Ronds dans l’eau]]</Template>
  <TotalTime>78</TotalTime>
  <Words>1058</Words>
  <Application>Microsoft Office PowerPoint</Application>
  <PresentationFormat>Grand écran</PresentationFormat>
  <Paragraphs>86</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Andalus</vt:lpstr>
      <vt:lpstr>Arial</vt:lpstr>
      <vt:lpstr>Bahnschrift</vt:lpstr>
      <vt:lpstr>Bahnschrift Light</vt:lpstr>
      <vt:lpstr>Tw Cen MT</vt:lpstr>
      <vt:lpstr>Ronds dans l’eau</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asus</dc:creator>
  <cp:lastModifiedBy>asus</cp:lastModifiedBy>
  <cp:revision>9</cp:revision>
  <dcterms:created xsi:type="dcterms:W3CDTF">2020-08-31T15:34:41Z</dcterms:created>
  <dcterms:modified xsi:type="dcterms:W3CDTF">2020-08-31T16:52:56Z</dcterms:modified>
</cp:coreProperties>
</file>