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326" r:id="rId2"/>
    <p:sldId id="256" r:id="rId3"/>
    <p:sldId id="259" r:id="rId4"/>
    <p:sldId id="315" r:id="rId5"/>
    <p:sldId id="327" r:id="rId6"/>
    <p:sldId id="328" r:id="rId7"/>
    <p:sldId id="338" r:id="rId8"/>
    <p:sldId id="373" r:id="rId9"/>
    <p:sldId id="337" r:id="rId10"/>
    <p:sldId id="370" r:id="rId11"/>
    <p:sldId id="329" r:id="rId12"/>
    <p:sldId id="371" r:id="rId13"/>
    <p:sldId id="374" r:id="rId14"/>
    <p:sldId id="330" r:id="rId15"/>
    <p:sldId id="375" r:id="rId16"/>
    <p:sldId id="331" r:id="rId17"/>
    <p:sldId id="376" r:id="rId18"/>
    <p:sldId id="336" r:id="rId19"/>
    <p:sldId id="377" r:id="rId20"/>
    <p:sldId id="279" r:id="rId21"/>
  </p:sldIdLst>
  <p:sldSz cx="9144000" cy="5143500" type="screen16x9"/>
  <p:notesSz cx="6858000" cy="9144000"/>
  <p:embeddedFontLst>
    <p:embeddedFont>
      <p:font typeface="Aharoni" panose="020B0604020202020204" charset="-79"/>
      <p:bold r:id="rId23"/>
    </p:embeddedFont>
    <p:embeddedFont>
      <p:font typeface="Bookman Old Style" panose="02050604050505020204" pitchFamily="18" charset="0"/>
      <p:regular r:id="rId24"/>
      <p:bold r:id="rId25"/>
      <p:italic r:id="rId26"/>
      <p:boldItalic r:id="rId27"/>
    </p:embeddedFont>
    <p:embeddedFont>
      <p:font typeface="Arvo" panose="020B0604020202020204" charset="0"/>
      <p:regular r:id="rId28"/>
      <p:bold r:id="rId29"/>
      <p:italic r:id="rId30"/>
      <p:boldItalic r:id="rId31"/>
    </p:embeddedFont>
    <p:embeddedFont>
      <p:font typeface="Centaur" panose="02030504050205020304" pitchFamily="18" charset="0"/>
      <p:regular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  <p:embeddedFont>
      <p:font typeface="Copperplate Gothic Bold" panose="020E0705020206020404" pitchFamily="34" charset="0"/>
      <p:regular r:id="rId41"/>
    </p:embeddedFont>
    <p:embeddedFont>
      <p:font typeface="Arial Unicode MS" panose="020B0604020202020204" pitchFamily="34" charset="-128"/>
      <p:regular r:id="rId42"/>
    </p:embeddedFont>
    <p:embeddedFont>
      <p:font typeface="Berlin Sans FB Demi" panose="020E0802020502020306" pitchFamily="34" charset="0"/>
      <p:bold r:id="rId43"/>
    </p:embeddedFont>
    <p:embeddedFont>
      <p:font typeface="Roboto Condensed Light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868"/>
    <a:srgbClr val="ACEAF2"/>
    <a:srgbClr val="C7D3E6"/>
    <a:srgbClr val="3A81BA"/>
    <a:srgbClr val="C60C34"/>
    <a:srgbClr val="B41E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C1A6FF-3B3F-4000-911D-43FFE7F4B031}">
  <a:tblStyle styleId="{46C1A6FF-3B3F-4000-911D-43FFE7F4B0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86935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341540-35BA-4D0F-9F57-29E3E20A9B8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5139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8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76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09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5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03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37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89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434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69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455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01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B9CB82-D9DF-440F-91FD-AAA66CC291EC}" type="datetime1">
              <a:rPr lang="fr-FR" smtClean="0"/>
              <a:t>05/02/2024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78E363-FF4F-4714-9C0B-6EE48FECDF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21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3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60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67649" y="1426557"/>
            <a:ext cx="5208701" cy="5463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ctr"/>
            <a:r>
              <a:rPr lang="fr-FR" sz="31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  <a:ea typeface="Adobe Heiti Std R" panose="020B0400000000000000" pitchFamily="34" charset="-128"/>
              </a:rPr>
              <a:t>Projet de Machine Learning</a:t>
            </a:r>
            <a:endParaRPr lang="fr-FR" sz="2100" b="1" u="sng" dirty="0">
              <a:latin typeface="Berlin Sans FB Demi" panose="020E0802020502020306" pitchFamily="34" charset="0"/>
              <a:ea typeface="Adobe Heiti Std R" panose="020B0400000000000000" pitchFamily="34" charset="-128"/>
            </a:endParaRPr>
          </a:p>
          <a:p>
            <a:pPr algn="ctr"/>
            <a:endParaRPr lang="fr-FR" sz="2100" dirty="0">
              <a:latin typeface="Berlin Sans FB Demi" panose="020E0802020502020306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72462" y="242597"/>
            <a:ext cx="59295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  <a:defRPr/>
            </a:pP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Agence Nationale de la statistique et de la démographie</a:t>
            </a:r>
          </a:p>
          <a:p>
            <a:pPr algn="ctr" defTabSz="685800">
              <a:buClrTx/>
              <a:defRPr/>
            </a:pP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  <a:p>
            <a:pPr algn="ctr" defTabSz="685800">
              <a:buClrTx/>
              <a:defRPr/>
            </a:pP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  <a:p>
            <a:pPr algn="ctr" defTabSz="685800">
              <a:buClrTx/>
              <a:defRPr/>
            </a:pP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Ecole Nationale de la Statistique et de l’Analyse Economique</a:t>
            </a: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2"/>
            <a:ext cx="1127395" cy="8087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274023" y="2063165"/>
            <a:ext cx="8538693" cy="3808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685800">
              <a:buClrTx/>
              <a:defRPr/>
            </a:pPr>
            <a:r>
              <a:rPr lang="fr-FR" sz="187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Prédiction des émissions de CO2 (Seattle)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74023" y="2571750"/>
            <a:ext cx="8538693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endParaRPr lang="fr-FR" sz="1350" dirty="0">
              <a:solidFill>
                <a:sysClr val="windowText" lastClr="0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732822" y="4003994"/>
            <a:ext cx="2887055" cy="715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fr-FR" sz="1350" b="1" u="sng" dirty="0"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Supervisé par: </a:t>
            </a:r>
          </a:p>
          <a:p>
            <a:pPr defTabSz="685800">
              <a:buClrTx/>
              <a:defRPr/>
            </a:pPr>
            <a:r>
              <a:rPr lang="fr-FR" sz="1350" b="1" dirty="0"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Mme. Mously DIAW</a:t>
            </a:r>
          </a:p>
          <a:p>
            <a:pPr defTabSz="685800">
              <a:buClrTx/>
              <a:defRPr/>
            </a:pPr>
            <a:endParaRPr lang="fr-FR" sz="1350" b="1" dirty="0">
              <a:solidFill>
                <a:sysClr val="windowText" lastClr="000000"/>
              </a:solidFill>
              <a:latin typeface="Centaur" panose="02030504050205020304" pitchFamily="18" charset="0"/>
            </a:endParaRPr>
          </a:p>
        </p:txBody>
      </p:sp>
      <p:sp>
        <p:nvSpPr>
          <p:cNvPr id="10" name="Google Shape;214;p13">
            <a:extLst>
              <a:ext uri="{FF2B5EF4-FFF2-40B4-BE49-F238E27FC236}">
                <a16:creationId xmlns:a16="http://schemas.microsoft.com/office/drawing/2014/main" xmlns="" id="{7A8C43E1-7EF5-45C2-BB0E-7B1B57A89D01}"/>
              </a:ext>
            </a:extLst>
          </p:cNvPr>
          <p:cNvSpPr txBox="1">
            <a:spLocks/>
          </p:cNvSpPr>
          <p:nvPr/>
        </p:nvSpPr>
        <p:spPr>
          <a:xfrm>
            <a:off x="404359" y="3458817"/>
            <a:ext cx="3722367" cy="12607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defTabSz="360000">
              <a:spcBef>
                <a:spcPts val="0"/>
              </a:spcBef>
              <a:buFont typeface="Roboto Condensed Light"/>
              <a:buNone/>
            </a:pPr>
            <a:r>
              <a:rPr lang="fr-SN" sz="1400" b="1" dirty="0" err="1" smtClean="0">
                <a:latin typeface="Aharoni" panose="02010803020104030203" pitchFamily="2" charset="-79"/>
                <a:ea typeface="Arial Unicode MS" panose="020B0604020202020204" pitchFamily="34" charset="-128"/>
                <a:cs typeface="Aharoni" panose="02010803020104030203" pitchFamily="2" charset="-79"/>
              </a:rPr>
              <a:t>Eben-ezer</a:t>
            </a:r>
            <a:r>
              <a:rPr lang="fr-SN" sz="1400" b="1" dirty="0">
                <a:latin typeface="Aharoni" panose="02010803020104030203" pitchFamily="2" charset="-79"/>
                <a:ea typeface="Arial Unicode MS" panose="020B0604020202020204" pitchFamily="34" charset="-128"/>
                <a:cs typeface="Aharoni" panose="02010803020104030203" pitchFamily="2" charset="-79"/>
              </a:rPr>
              <a:t> </a:t>
            </a:r>
            <a:r>
              <a:rPr lang="fr-SN" sz="1400" b="1" dirty="0" err="1" smtClean="0">
                <a:latin typeface="Aharoni" panose="02010803020104030203" pitchFamily="2" charset="-79"/>
                <a:ea typeface="Arial Unicode MS" panose="020B0604020202020204" pitchFamily="34" charset="-128"/>
                <a:cs typeface="Aharoni" panose="02010803020104030203" pitchFamily="2" charset="-79"/>
              </a:rPr>
              <a:t>Ayanou</a:t>
            </a:r>
            <a:endParaRPr lang="fr-SN" sz="1400" b="1" dirty="0">
              <a:latin typeface="Aharoni" panose="02010803020104030203" pitchFamily="2" charset="-79"/>
              <a:ea typeface="Arial Unicode MS" panose="020B0604020202020204" pitchFamily="34" charset="-128"/>
              <a:cs typeface="Aharoni" panose="02010803020104030203" pitchFamily="2" charset="-79"/>
            </a:endParaRPr>
          </a:p>
          <a:p>
            <a:pPr marL="0" indent="0" defTabSz="360000">
              <a:spcBef>
                <a:spcPts val="0"/>
              </a:spcBef>
              <a:buFont typeface="Roboto Condensed Light"/>
              <a:buNone/>
            </a:pPr>
            <a:r>
              <a:rPr lang="fr-SN" sz="1400" b="1" dirty="0">
                <a:latin typeface="Aharoni" panose="02010803020104030203" pitchFamily="2" charset="-79"/>
                <a:ea typeface="Arial Unicode MS" panose="020B0604020202020204" pitchFamily="34" charset="-128"/>
                <a:cs typeface="Aharoni" panose="02010803020104030203" pitchFamily="2" charset="-79"/>
              </a:rPr>
              <a:t>Ousseynou Diop</a:t>
            </a:r>
          </a:p>
          <a:p>
            <a:pPr marL="0" indent="0" defTabSz="360000">
              <a:spcBef>
                <a:spcPts val="0"/>
              </a:spcBef>
              <a:buFont typeface="Roboto Condensed Light"/>
              <a:buNone/>
            </a:pPr>
            <a:r>
              <a:rPr lang="fr-SN" sz="1400" b="1" dirty="0" smtClean="0">
                <a:latin typeface="Aharoni" panose="02010803020104030203" pitchFamily="2" charset="-79"/>
                <a:ea typeface="Arial Unicode MS" panose="020B0604020202020204" pitchFamily="34" charset="-128"/>
                <a:cs typeface="Aharoni" panose="02010803020104030203" pitchFamily="2" charset="-79"/>
              </a:rPr>
              <a:t>AMADOU </a:t>
            </a:r>
            <a:r>
              <a:rPr lang="fr-SN" sz="1400" b="1" dirty="0">
                <a:latin typeface="Aharoni" panose="02010803020104030203" pitchFamily="2" charset="-79"/>
                <a:ea typeface="Arial Unicode MS" panose="020B0604020202020204" pitchFamily="34" charset="-128"/>
                <a:cs typeface="Aharoni" panose="02010803020104030203" pitchFamily="2" charset="-79"/>
              </a:rPr>
              <a:t>Moussa</a:t>
            </a:r>
          </a:p>
          <a:p>
            <a:pPr marL="0" indent="0" defTabSz="360000">
              <a:spcBef>
                <a:spcPts val="0"/>
              </a:spcBef>
              <a:buFont typeface="Roboto Condensed Light"/>
              <a:buNone/>
            </a:pPr>
            <a:r>
              <a:rPr lang="fr-SN" sz="1400" b="1" dirty="0">
                <a:latin typeface="Aharoni" panose="02010803020104030203" pitchFamily="2" charset="-79"/>
                <a:ea typeface="Arial Unicode MS" panose="020B0604020202020204" pitchFamily="34" charset="-128"/>
                <a:cs typeface="Aharoni" panose="02010803020104030203" pitchFamily="2" charset="-79"/>
              </a:rPr>
              <a:t>Ibrahim Souleymane AMADOU</a:t>
            </a:r>
            <a:endParaRPr lang="fr-SN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defTabSz="360000">
              <a:spcBef>
                <a:spcPts val="0"/>
              </a:spcBef>
              <a:buFont typeface="Roboto Condensed Light"/>
              <a:buNone/>
            </a:pPr>
            <a:r>
              <a:rPr lang="fr-SN" sz="1400" b="1" i="1" dirty="0">
                <a:latin typeface="Aharoni" panose="02010803020104030203" pitchFamily="2" charset="-79"/>
                <a:cs typeface="Aharoni" panose="02010803020104030203" pitchFamily="2" charset="-79"/>
              </a:rPr>
              <a:t>Élèves ingénieurs statisticiens économistes</a:t>
            </a:r>
            <a:endParaRPr lang="fr-SN" sz="14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BE5A2197-5D90-424A-AA75-1A8F45674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5" y="1"/>
            <a:ext cx="975395" cy="8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CBF069-4667-7C93-A555-92F4931D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7EA3CFF-53FE-DBA3-09B9-F44E5093BB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6C11A4A7-7521-8772-5217-5D9A919AE379}"/>
              </a:ext>
            </a:extLst>
          </p:cNvPr>
          <p:cNvSpPr txBox="1"/>
          <p:nvPr/>
        </p:nvSpPr>
        <p:spPr>
          <a:xfrm>
            <a:off x="89368" y="1520894"/>
            <a:ext cx="85477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Méthodologie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: 2 principales étapes. D’abord, une </a:t>
            </a:r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analyse variable par variable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(les plus importantes) est effectuée afin de détecter des anomalies ou apporter des corrections pour une meilleure modélisation. Ensuite, </a:t>
            </a:r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une analyse des corrélations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est effectuée pour avoir une idée des variables les plus pertinentes pour l’analyse. </a:t>
            </a:r>
          </a:p>
        </p:txBody>
      </p:sp>
      <p:sp>
        <p:nvSpPr>
          <p:cNvPr id="6" name="Google Shape;544;p37">
            <a:extLst>
              <a:ext uri="{FF2B5EF4-FFF2-40B4-BE49-F238E27FC236}">
                <a16:creationId xmlns:a16="http://schemas.microsoft.com/office/drawing/2014/main" xmlns="" id="{765499F6-59EB-5CDA-AED6-CBC457C941B9}"/>
              </a:ext>
            </a:extLst>
          </p:cNvPr>
          <p:cNvSpPr/>
          <p:nvPr/>
        </p:nvSpPr>
        <p:spPr>
          <a:xfrm rot="5400000" flipV="1">
            <a:off x="-196332" y="1865059"/>
            <a:ext cx="720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37E8825B-95AC-076E-4BE3-C126326D1683}"/>
              </a:ext>
            </a:extLst>
          </p:cNvPr>
          <p:cNvSpPr txBox="1"/>
          <p:nvPr/>
        </p:nvSpPr>
        <p:spPr>
          <a:xfrm>
            <a:off x="89368" y="2447513"/>
            <a:ext cx="7295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Analyse des variables émissions de CO2 : </a:t>
            </a:r>
            <a:r>
              <a:rPr lang="fr-FR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TotalGHGEmissions</a:t>
            </a:r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</a:t>
            </a:r>
            <a:r>
              <a:rPr lang="fr-FR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GHGEmissionsIntensity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8" name="Google Shape;544;p37">
            <a:extLst>
              <a:ext uri="{FF2B5EF4-FFF2-40B4-BE49-F238E27FC236}">
                <a16:creationId xmlns:a16="http://schemas.microsoft.com/office/drawing/2014/main" xmlns="" id="{00ABDD22-E5D9-C0BA-0F14-40FA9BA6E1A5}"/>
              </a:ext>
            </a:extLst>
          </p:cNvPr>
          <p:cNvSpPr/>
          <p:nvPr/>
        </p:nvSpPr>
        <p:spPr>
          <a:xfrm rot="5400000" flipV="1">
            <a:off x="-70332" y="2570427"/>
            <a:ext cx="468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B95BB892-157C-B1F9-199B-D1EDB2FDB842}"/>
              </a:ext>
            </a:extLst>
          </p:cNvPr>
          <p:cNvSpPr txBox="1"/>
          <p:nvPr/>
        </p:nvSpPr>
        <p:spPr>
          <a:xfrm>
            <a:off x="89368" y="2946267"/>
            <a:ext cx="7295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Analyse des caractéristiques des bâtiments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Google Shape;544;p37">
            <a:extLst>
              <a:ext uri="{FF2B5EF4-FFF2-40B4-BE49-F238E27FC236}">
                <a16:creationId xmlns:a16="http://schemas.microsoft.com/office/drawing/2014/main" xmlns="" id="{FE7E5FDD-53C0-BBD6-E122-7A8A4398CCCC}"/>
              </a:ext>
            </a:extLst>
          </p:cNvPr>
          <p:cNvSpPr/>
          <p:nvPr/>
        </p:nvSpPr>
        <p:spPr>
          <a:xfrm rot="5400000" flipV="1">
            <a:off x="-70332" y="3115014"/>
            <a:ext cx="468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18C87842-5686-14C4-07B4-6713C64FD3DA}"/>
              </a:ext>
            </a:extLst>
          </p:cNvPr>
          <p:cNvSpPr txBox="1"/>
          <p:nvPr/>
        </p:nvSpPr>
        <p:spPr>
          <a:xfrm>
            <a:off x="89368" y="4041051"/>
            <a:ext cx="57554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73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Valeurs négatives détectées pour la variable </a:t>
            </a:r>
            <a:r>
              <a:rPr lang="fr-F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NumberOfFloors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873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Transformations des variables</a:t>
            </a:r>
          </a:p>
          <a:p>
            <a:pPr marL="3873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Etc.</a:t>
            </a:r>
          </a:p>
        </p:txBody>
      </p:sp>
      <p:sp>
        <p:nvSpPr>
          <p:cNvPr id="12" name="Google Shape;544;p37">
            <a:extLst>
              <a:ext uri="{FF2B5EF4-FFF2-40B4-BE49-F238E27FC236}">
                <a16:creationId xmlns:a16="http://schemas.microsoft.com/office/drawing/2014/main" xmlns="" id="{F179402F-C2B0-C23D-6AF0-E6410C95F3C4}"/>
              </a:ext>
            </a:extLst>
          </p:cNvPr>
          <p:cNvSpPr/>
          <p:nvPr/>
        </p:nvSpPr>
        <p:spPr>
          <a:xfrm rot="5400000" flipV="1">
            <a:off x="-124332" y="4375884"/>
            <a:ext cx="576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6B774A5D-FF0E-8051-F556-E1A9F8DA168D}"/>
              </a:ext>
            </a:extLst>
          </p:cNvPr>
          <p:cNvSpPr txBox="1"/>
          <p:nvPr/>
        </p:nvSpPr>
        <p:spPr>
          <a:xfrm>
            <a:off x="89368" y="3494525"/>
            <a:ext cx="7295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/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Analyse des colonnes "</a:t>
            </a:r>
            <a:r>
              <a:rPr lang="fr-FR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Weather</a:t>
            </a:r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fr-FR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Normalized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«  a conduit à la suppression de ces colonnes car elles donnaient des informations redondantes</a:t>
            </a:r>
          </a:p>
        </p:txBody>
      </p:sp>
      <p:sp>
        <p:nvSpPr>
          <p:cNvPr id="16" name="Google Shape;544;p37">
            <a:extLst>
              <a:ext uri="{FF2B5EF4-FFF2-40B4-BE49-F238E27FC236}">
                <a16:creationId xmlns:a16="http://schemas.microsoft.com/office/drawing/2014/main" xmlns="" id="{3175C02A-3696-3F96-AE7A-E4A2D4CE1D13}"/>
              </a:ext>
            </a:extLst>
          </p:cNvPr>
          <p:cNvSpPr/>
          <p:nvPr/>
        </p:nvSpPr>
        <p:spPr>
          <a:xfrm rot="5400000" flipV="1">
            <a:off x="-124332" y="3728308"/>
            <a:ext cx="576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2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0" y="3394618"/>
            <a:ext cx="480421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MA" sz="3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Recherche de meilleur modèle - Optimisation</a:t>
            </a:r>
          </a:p>
        </p:txBody>
      </p:sp>
    </p:spTree>
    <p:extLst>
      <p:ext uri="{BB962C8B-B14F-4D97-AF65-F5344CB8AC3E}">
        <p14:creationId xmlns:p14="http://schemas.microsoft.com/office/powerpoint/2010/main" val="289149336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9459CA1-C85C-9A0E-52B9-9EC7C1BA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13F76EB-E5FA-B1C9-0DC4-9988255B49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11015" y="1430215"/>
            <a:ext cx="88157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A- Dans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 premier temps nous 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travaillons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sans </a:t>
            </a:r>
            <a:r>
              <a:rPr lang="fr-F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ENERGYSTARScore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pPr marL="76200" indent="0">
              <a:buNone/>
            </a:pPr>
            <a:endParaRPr lang="fr-FR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76200" indent="0">
              <a:buNone/>
            </a:pP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Pour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ce faire , n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ous avons 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procéder aux étapes suivantes 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 marL="76200" indent="0">
              <a:buNone/>
            </a:pP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619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On met le logarithme afin de réduire les effets de 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tailles (</a:t>
            </a:r>
            <a:r>
              <a:rPr lang="fr-F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TotalGHGEmissions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619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Découpage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des données en train et 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test par randomisation</a:t>
            </a:r>
          </a:p>
          <a:p>
            <a:pPr marL="76200"/>
            <a:endParaRPr lang="fr-FR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619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Standardisation des 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données </a:t>
            </a:r>
          </a:p>
          <a:p>
            <a:pPr marL="76200"/>
            <a:endParaRPr lang="fr-FR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619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Cross validation </a:t>
            </a:r>
          </a:p>
          <a:p>
            <a:pPr marL="76200"/>
            <a:endParaRPr lang="fr-FR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619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Définition d’un dictionnaire des </a:t>
            </a:r>
            <a:r>
              <a:rPr lang="fr-FR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regressors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fr-FR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Dummy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fr-FR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Elastic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Net, </a:t>
            </a:r>
            <a:r>
              <a:rPr lang="fr-FR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Svr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fr-FR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Random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Forest, Extra </a:t>
            </a:r>
            <a:r>
              <a:rPr lang="fr-FR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tree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Gradient </a:t>
            </a:r>
            <a:r>
              <a:rPr lang="fr-FR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Boosting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 marL="76200"/>
            <a:endParaRPr lang="fr-FR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619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Les </a:t>
            </a:r>
            <a:r>
              <a:rPr lang="fr-F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regressors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sont testés 1 à 1 par 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cross-validation ( RMSE, MAE)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76200"/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41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9459CA1-C85C-9A0E-52B9-9EC7C1BA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13F76EB-E5FA-B1C9-0DC4-9988255B49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14215" y="1158775"/>
            <a:ext cx="84875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Réglage des hyper paramètres</a:t>
            </a:r>
          </a:p>
          <a:p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Pour chaque modèle de régression on regarde  le meilleur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score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MAE, le 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core R2 et le meilleurs temps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moyen d'entrainement 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es </a:t>
            </a:r>
            <a:r>
              <a:rPr lang="fr-F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feature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importance</a:t>
            </a:r>
          </a:p>
          <a:p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Comparaison des métriques et temps de calcul entre modèle sur les données d’entrainement et de test </a:t>
            </a:r>
          </a:p>
          <a:p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On choisit le modèle qui a peu de temps de calcul sur le test et un score MAE faible</a:t>
            </a:r>
          </a:p>
          <a:p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B- Nous testons le modèle avec </a:t>
            </a:r>
            <a:r>
              <a:rPr lang="fr-F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ENERGYSTARScore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On reprend le processus mais cette fois-ci en utilisant uniquement le modèle </a:t>
            </a:r>
            <a:r>
              <a:rPr lang="fr-F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RandomForest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1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Prédiction</a:t>
            </a:r>
          </a:p>
        </p:txBody>
      </p:sp>
    </p:spTree>
    <p:extLst>
      <p:ext uri="{BB962C8B-B14F-4D97-AF65-F5344CB8AC3E}">
        <p14:creationId xmlns:p14="http://schemas.microsoft.com/office/powerpoint/2010/main" val="54415780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9459CA1-C85C-9A0E-52B9-9EC7C1BA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Prédiction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13F76EB-E5FA-B1C9-0DC4-9988255B49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8153" y="1455759"/>
            <a:ext cx="84875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Nous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allons faire la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prédiction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 utilisant le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modele </a:t>
            </a:r>
            <a:r>
              <a:rPr lang="fr-F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RandomForest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avec </a:t>
            </a:r>
            <a:r>
              <a:rPr lang="fr-F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ENERGYSTARScore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alculons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les valeurs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prédites</a:t>
            </a:r>
          </a:p>
          <a:p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On évalue ensuite les résidus :</a:t>
            </a:r>
          </a:p>
          <a:p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Homogénéité</a:t>
            </a:r>
          </a:p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Normalité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4962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209244" y="3538331"/>
            <a:ext cx="4094400" cy="688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Cas Pratique</a:t>
            </a:r>
          </a:p>
        </p:txBody>
      </p:sp>
    </p:spTree>
    <p:extLst>
      <p:ext uri="{BB962C8B-B14F-4D97-AF65-F5344CB8AC3E}">
        <p14:creationId xmlns:p14="http://schemas.microsoft.com/office/powerpoint/2010/main" val="124036438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pratique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75138" y="1539631"/>
            <a:ext cx="6244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 pratique a été réalisée sous le logiciel python à l’aide de </a:t>
            </a:r>
            <a:r>
              <a:rPr lang="fr-F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jupyter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lab.</a:t>
            </a:r>
          </a:p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 delà de la prédiction , un tableau de bord a été réalisé et déployé en ligne  pour consulter les statistiques descriptives et le modèle </a:t>
            </a:r>
            <a:r>
              <a:rPr lang="fr-FR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choisit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442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20730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06400" y="1578708"/>
            <a:ext cx="80732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 conclusion, la prédiction des émissions de CO2 à Seattle représente une étape cruciale dans la gestion durable de l'environnement et la lutte contre le changement climatique. Grâce à l'utilisation de modèles de prédiction avancés et de données en temps réel, les autorités et les entreprises peuvent anticiper les tendances, identifier les secteurs à fort impact, et élaborer des stratégies efficaces pour réduire les émissions de gaz à effet de serre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5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03367" y="1090750"/>
            <a:ext cx="7156173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 dirty="0">
                <a:solidFill>
                  <a:srgbClr val="FFFF00"/>
                </a:solidFill>
              </a:rPr>
              <a:t>Prédiction des émissions de CO2 des bâtiments</a:t>
            </a:r>
            <a:endParaRPr u="sng" dirty="0">
              <a:solidFill>
                <a:srgbClr val="00B05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FDA3053-E1FC-4BD4-B1A3-43661591534C}"/>
              </a:ext>
            </a:extLst>
          </p:cNvPr>
          <p:cNvSpPr txBox="1"/>
          <p:nvPr/>
        </p:nvSpPr>
        <p:spPr>
          <a:xfrm>
            <a:off x="2918127" y="1240402"/>
            <a:ext cx="16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Thème</a:t>
            </a:r>
            <a:endParaRPr lang="fr-SN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399"/>
            <a:ext cx="6593700" cy="1517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MERCI POUR VOTRE ATTENTION!</a:t>
            </a:r>
            <a:endParaRPr sz="6000" dirty="0">
              <a:solidFill>
                <a:srgbClr val="FF9800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0" name="Google Shape;570;p37"/>
          <p:cNvSpPr/>
          <p:nvPr/>
        </p:nvSpPr>
        <p:spPr>
          <a:xfrm>
            <a:off x="269343" y="488392"/>
            <a:ext cx="454143" cy="423821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20311A7C-B946-411C-C027-36468C13FAE7}"/>
              </a:ext>
            </a:extLst>
          </p:cNvPr>
          <p:cNvSpPr txBox="1"/>
          <p:nvPr/>
        </p:nvSpPr>
        <p:spPr>
          <a:xfrm>
            <a:off x="139064" y="1477359"/>
            <a:ext cx="7295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 ville de Seattle s’intéresse de près aux émissions des bâtiments non destinés à l’habitation: Prédiction de la consommation des émissions de CO2.</a:t>
            </a:r>
          </a:p>
        </p:txBody>
      </p:sp>
      <p:sp>
        <p:nvSpPr>
          <p:cNvPr id="3" name="Google Shape;544;p37">
            <a:extLst>
              <a:ext uri="{FF2B5EF4-FFF2-40B4-BE49-F238E27FC236}">
                <a16:creationId xmlns:a16="http://schemas.microsoft.com/office/drawing/2014/main" xmlns="" id="{E1F58578-434A-AEB8-DD88-58AE91C303F1}"/>
              </a:ext>
            </a:extLst>
          </p:cNvPr>
          <p:cNvSpPr/>
          <p:nvPr/>
        </p:nvSpPr>
        <p:spPr>
          <a:xfrm rot="5400000" flipV="1">
            <a:off x="-74636" y="1711142"/>
            <a:ext cx="576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D1D07491-BD4C-7B04-9E1C-6006424E9556}"/>
              </a:ext>
            </a:extLst>
          </p:cNvPr>
          <p:cNvSpPr txBox="1"/>
          <p:nvPr/>
        </p:nvSpPr>
        <p:spPr>
          <a:xfrm>
            <a:off x="496413" y="2057553"/>
            <a:ext cx="6719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Pour atteindre son objectif de ville neutre en émissions de carbone en 2050, la ville s’intéresse de près à aux émissions de CO2 des bâtiments non destinés à l’habitation.</a:t>
            </a:r>
          </a:p>
        </p:txBody>
      </p:sp>
      <p:sp>
        <p:nvSpPr>
          <p:cNvPr id="5" name="Google Shape;544;p37">
            <a:extLst>
              <a:ext uri="{FF2B5EF4-FFF2-40B4-BE49-F238E27FC236}">
                <a16:creationId xmlns:a16="http://schemas.microsoft.com/office/drawing/2014/main" xmlns="" id="{71CCFEBF-93E8-8FC8-5731-68D60E59FB4C}"/>
              </a:ext>
            </a:extLst>
          </p:cNvPr>
          <p:cNvSpPr/>
          <p:nvPr/>
        </p:nvSpPr>
        <p:spPr>
          <a:xfrm rot="5400000" flipV="1">
            <a:off x="349988" y="2310705"/>
            <a:ext cx="504000" cy="72000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12395FA4-DA1A-AA58-64FE-562872E3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3" y="2957612"/>
            <a:ext cx="1170669" cy="1381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B2384E59-F349-12D8-9570-E2EE57BA41CE}"/>
              </a:ext>
            </a:extLst>
          </p:cNvPr>
          <p:cNvSpPr txBox="1"/>
          <p:nvPr/>
        </p:nvSpPr>
        <p:spPr>
          <a:xfrm>
            <a:off x="1667082" y="3313756"/>
            <a:ext cx="6719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partir des données déclaratives du permis d'exploitation commerciale (taille et usage des bâtiments, mention de travaux récents, date de construction..), on cherche à prédire l’émission de CO2 des bâtiments</a:t>
            </a:r>
          </a:p>
          <a:p>
            <a:pPr marL="101600" indent="0">
              <a:buNone/>
            </a:pP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1" name="Google Shape;544;p37">
            <a:extLst>
              <a:ext uri="{FF2B5EF4-FFF2-40B4-BE49-F238E27FC236}">
                <a16:creationId xmlns:a16="http://schemas.microsoft.com/office/drawing/2014/main" xmlns="" id="{5FAC1508-501F-9EA9-14F8-BBE5919E6578}"/>
              </a:ext>
            </a:extLst>
          </p:cNvPr>
          <p:cNvSpPr/>
          <p:nvPr/>
        </p:nvSpPr>
        <p:spPr>
          <a:xfrm rot="5400000" flipV="1">
            <a:off x="1289501" y="3668667"/>
            <a:ext cx="864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50">
            <a:extLst>
              <a:ext uri="{FF2B5EF4-FFF2-40B4-BE49-F238E27FC236}">
                <a16:creationId xmlns:a16="http://schemas.microsoft.com/office/drawing/2014/main" xmlns="" id="{626B3F82-A143-F3C9-B5F5-413ED5AD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79" y="3124515"/>
            <a:ext cx="2176461" cy="147536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F085CC77-05F0-0980-8B2D-11E66744A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xmlns="" id="{480DFDBB-929D-C51F-6FCC-02A8DF99A547}"/>
              </a:ext>
            </a:extLst>
          </p:cNvPr>
          <p:cNvSpPr txBox="1"/>
          <p:nvPr/>
        </p:nvSpPr>
        <p:spPr>
          <a:xfrm>
            <a:off x="681942" y="751386"/>
            <a:ext cx="398799" cy="784702"/>
          </a:xfrm>
          <a:prstGeom prst="rect">
            <a:avLst/>
          </a:prstGeom>
          <a:solidFill>
            <a:srgbClr val="CD6767"/>
          </a:solidFill>
          <a:effectLst/>
        </p:spPr>
        <p:txBody>
          <a:bodyPr wrap="square" rtlCol="0" anchor="t">
            <a:spAutoFit/>
          </a:bodyPr>
          <a:lstStyle/>
          <a:p>
            <a:pPr algn="ctr"/>
            <a:r>
              <a:rPr lang="en-US" sz="4499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xmlns="" id="{A21B05BD-9E8B-A1D0-62C7-F0A7464B8B09}"/>
              </a:ext>
            </a:extLst>
          </p:cNvPr>
          <p:cNvSpPr txBox="1"/>
          <p:nvPr/>
        </p:nvSpPr>
        <p:spPr>
          <a:xfrm>
            <a:off x="1693263" y="1559307"/>
            <a:ext cx="376024" cy="784702"/>
          </a:xfrm>
          <a:prstGeom prst="rect">
            <a:avLst/>
          </a:prstGeom>
          <a:solidFill>
            <a:srgbClr val="00B050"/>
          </a:solidFill>
          <a:effectLst/>
        </p:spPr>
        <p:txBody>
          <a:bodyPr wrap="square" rtlCol="0" anchor="t">
            <a:spAutoFit/>
          </a:bodyPr>
          <a:lstStyle/>
          <a:p>
            <a:pPr algn="ctr"/>
            <a:r>
              <a:rPr lang="en-US" sz="4499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xmlns="" id="{CE9A01A3-2DEA-1540-3E68-32FE8E297075}"/>
              </a:ext>
            </a:extLst>
          </p:cNvPr>
          <p:cNvSpPr>
            <a:spLocks/>
          </p:cNvSpPr>
          <p:nvPr/>
        </p:nvSpPr>
        <p:spPr bwMode="auto">
          <a:xfrm>
            <a:off x="3128668" y="1518268"/>
            <a:ext cx="2284238" cy="1474511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799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xmlns="" id="{828CC4A9-3528-61A8-709E-6B6C2BA0AF49}"/>
              </a:ext>
            </a:extLst>
          </p:cNvPr>
          <p:cNvSpPr>
            <a:spLocks/>
          </p:cNvSpPr>
          <p:nvPr/>
        </p:nvSpPr>
        <p:spPr bwMode="auto">
          <a:xfrm>
            <a:off x="2318059" y="770804"/>
            <a:ext cx="2294032" cy="1370833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r>
              <a:rPr lang="en-US" sz="1799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</a:t>
            </a:r>
            <a:endParaRPr lang="en-US" sz="1799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xmlns="" id="{D8BA6EF9-B5D3-1ACF-2018-1433D8A005C7}"/>
              </a:ext>
            </a:extLst>
          </p:cNvPr>
          <p:cNvSpPr>
            <a:spLocks/>
          </p:cNvSpPr>
          <p:nvPr/>
        </p:nvSpPr>
        <p:spPr bwMode="auto">
          <a:xfrm>
            <a:off x="2318059" y="1519756"/>
            <a:ext cx="3117585" cy="6526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0"/>
              </a:cxn>
              <a:cxn ang="0">
                <a:pos x="2200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0" h="597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622" tIns="68562" rIns="685622" bIns="68562" numCol="1" anchor="ctr" anchorCtr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fr-FR" sz="1349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Analyse exploratoire</a:t>
            </a:r>
            <a:endParaRPr lang="fr-LU" sz="1349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xmlns="" id="{A2E369B2-B7D8-8876-009D-B202B28CA9B2}"/>
              </a:ext>
            </a:extLst>
          </p:cNvPr>
          <p:cNvSpPr>
            <a:spLocks/>
          </p:cNvSpPr>
          <p:nvPr/>
        </p:nvSpPr>
        <p:spPr bwMode="auto">
          <a:xfrm>
            <a:off x="1505495" y="751386"/>
            <a:ext cx="3117585" cy="6526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solidFill>
            <a:srgbClr val="CD676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622" tIns="68562" rIns="685622" bIns="68562" numCol="1" anchor="ctr" anchorCtr="1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fr-FR" sz="1349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Traitement de la base</a:t>
            </a:r>
            <a:endParaRPr lang="fr-CM" sz="1349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xmlns="" id="{B2AFF0A2-CAC8-3A9E-9B93-D67E497899AE}"/>
              </a:ext>
            </a:extLst>
          </p:cNvPr>
          <p:cNvSpPr>
            <a:spLocks/>
          </p:cNvSpPr>
          <p:nvPr/>
        </p:nvSpPr>
        <p:spPr bwMode="auto">
          <a:xfrm>
            <a:off x="4030263" y="2322398"/>
            <a:ext cx="2177093" cy="1474511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799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0" name="Freeform 10">
            <a:extLst>
              <a:ext uri="{FF2B5EF4-FFF2-40B4-BE49-F238E27FC236}">
                <a16:creationId xmlns:a16="http://schemas.microsoft.com/office/drawing/2014/main" xmlns="" id="{1C25DD88-3F3F-072B-E2E1-A64A9FE2E7A4}"/>
              </a:ext>
            </a:extLst>
          </p:cNvPr>
          <p:cNvSpPr>
            <a:spLocks/>
          </p:cNvSpPr>
          <p:nvPr/>
        </p:nvSpPr>
        <p:spPr bwMode="auto">
          <a:xfrm>
            <a:off x="3979829" y="3136041"/>
            <a:ext cx="2908112" cy="6526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0"/>
              </a:cxn>
              <a:cxn ang="0">
                <a:pos x="2200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0" h="597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622" tIns="68562" rIns="685622" bIns="68562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fr-FR" sz="1349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Choix du meilleur modèle - Prédiction</a:t>
            </a:r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xmlns="" id="{1BD808DE-C5FF-89E4-7957-50D24D7CB7A9}"/>
              </a:ext>
            </a:extLst>
          </p:cNvPr>
          <p:cNvSpPr>
            <a:spLocks/>
          </p:cNvSpPr>
          <p:nvPr/>
        </p:nvSpPr>
        <p:spPr bwMode="auto">
          <a:xfrm>
            <a:off x="3153565" y="2344009"/>
            <a:ext cx="3053791" cy="6526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solidFill>
            <a:srgbClr val="D163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622" tIns="68562" rIns="685622" bIns="68562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fr-MA" sz="1349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Recherche du meilleur modèle- Optimisation</a:t>
            </a:r>
          </a:p>
        </p:txBody>
      </p:sp>
      <p:sp>
        <p:nvSpPr>
          <p:cNvPr id="42" name="TextBox 12">
            <a:extLst>
              <a:ext uri="{FF2B5EF4-FFF2-40B4-BE49-F238E27FC236}">
                <a16:creationId xmlns:a16="http://schemas.microsoft.com/office/drawing/2014/main" xmlns="" id="{2AE178B9-A8AC-13A8-7720-B772E70CEEA1}"/>
              </a:ext>
            </a:extLst>
          </p:cNvPr>
          <p:cNvSpPr txBox="1"/>
          <p:nvPr/>
        </p:nvSpPr>
        <p:spPr>
          <a:xfrm>
            <a:off x="2586404" y="2434895"/>
            <a:ext cx="376024" cy="784702"/>
          </a:xfrm>
          <a:prstGeom prst="rect">
            <a:avLst/>
          </a:prstGeom>
          <a:solidFill>
            <a:srgbClr val="D163B9"/>
          </a:solidFill>
          <a:effectLst/>
        </p:spPr>
        <p:txBody>
          <a:bodyPr wrap="square" rtlCol="0" anchor="t">
            <a:spAutoFit/>
          </a:bodyPr>
          <a:lstStyle/>
          <a:p>
            <a:pPr algn="ctr"/>
            <a:r>
              <a:rPr lang="en-US" sz="4499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</a:t>
            </a: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xmlns="" id="{F5C36C01-6E19-E55F-2207-828838EEF175}"/>
              </a:ext>
            </a:extLst>
          </p:cNvPr>
          <p:cNvSpPr txBox="1"/>
          <p:nvPr/>
        </p:nvSpPr>
        <p:spPr>
          <a:xfrm>
            <a:off x="3464617" y="3183782"/>
            <a:ext cx="368662" cy="784702"/>
          </a:xfrm>
          <a:prstGeom prst="rect">
            <a:avLst/>
          </a:prstGeom>
          <a:solidFill>
            <a:srgbClr val="0070C0"/>
          </a:solidFill>
          <a:effectLst/>
        </p:spPr>
        <p:txBody>
          <a:bodyPr wrap="square" rtlCol="0" anchor="t">
            <a:spAutoFit/>
          </a:bodyPr>
          <a:lstStyle/>
          <a:p>
            <a:pPr algn="ctr"/>
            <a:r>
              <a:rPr lang="en-US" sz="4499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xmlns="" id="{08C54FDB-0A60-E8E0-5299-28E916E0C9E3}"/>
              </a:ext>
            </a:extLst>
          </p:cNvPr>
          <p:cNvSpPr txBox="1"/>
          <p:nvPr/>
        </p:nvSpPr>
        <p:spPr>
          <a:xfrm rot="10800000" flipV="1">
            <a:off x="449515" y="1404064"/>
            <a:ext cx="874643" cy="299954"/>
          </a:xfrm>
          <a:prstGeom prst="rect">
            <a:avLst/>
          </a:prstGeom>
          <a:solidFill>
            <a:srgbClr val="CD6767"/>
          </a:solidFill>
        </p:spPr>
        <p:txBody>
          <a:bodyPr wrap="square" rtlCol="0" anchor="t">
            <a:spAutoFit/>
          </a:bodyPr>
          <a:lstStyle/>
          <a:p>
            <a:pPr algn="ctr"/>
            <a:endParaRPr lang="en-US" sz="1349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xmlns="" id="{32C78369-081A-319A-F8E3-9AAAE1733057}"/>
              </a:ext>
            </a:extLst>
          </p:cNvPr>
          <p:cNvSpPr txBox="1"/>
          <p:nvPr/>
        </p:nvSpPr>
        <p:spPr>
          <a:xfrm rot="10800000" flipV="1">
            <a:off x="1476752" y="2197520"/>
            <a:ext cx="809045" cy="299954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349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      </a:t>
            </a:r>
          </a:p>
        </p:txBody>
      </p:sp>
      <p:sp>
        <p:nvSpPr>
          <p:cNvPr id="46" name="TextBox 19">
            <a:extLst>
              <a:ext uri="{FF2B5EF4-FFF2-40B4-BE49-F238E27FC236}">
                <a16:creationId xmlns:a16="http://schemas.microsoft.com/office/drawing/2014/main" xmlns="" id="{DC511E9B-19DA-D01F-1C62-A51CB1BA59D9}"/>
              </a:ext>
            </a:extLst>
          </p:cNvPr>
          <p:cNvSpPr txBox="1"/>
          <p:nvPr/>
        </p:nvSpPr>
        <p:spPr>
          <a:xfrm rot="10800000" flipV="1">
            <a:off x="2364087" y="3059653"/>
            <a:ext cx="820657" cy="299954"/>
          </a:xfrm>
          <a:prstGeom prst="rect">
            <a:avLst/>
          </a:prstGeom>
          <a:solidFill>
            <a:srgbClr val="D163B9"/>
          </a:solidFill>
        </p:spPr>
        <p:txBody>
          <a:bodyPr wrap="square" rtlCol="0" anchor="t">
            <a:spAutoFit/>
          </a:bodyPr>
          <a:lstStyle/>
          <a:p>
            <a:pPr algn="ctr"/>
            <a:endParaRPr lang="en-US" sz="1349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xmlns="" id="{DFA2E76A-B71B-BB35-F44F-65168C58E375}"/>
              </a:ext>
            </a:extLst>
          </p:cNvPr>
          <p:cNvSpPr txBox="1"/>
          <p:nvPr/>
        </p:nvSpPr>
        <p:spPr>
          <a:xfrm rot="10800000" flipV="1">
            <a:off x="3234381" y="3778096"/>
            <a:ext cx="827858" cy="299954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t">
            <a:spAutoFit/>
          </a:bodyPr>
          <a:lstStyle/>
          <a:p>
            <a:pPr algn="ctr"/>
            <a:endParaRPr lang="en-US" sz="1349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xmlns="" id="{2E0D88F7-2262-CAE7-6418-A744FE3FD1B1}"/>
              </a:ext>
            </a:extLst>
          </p:cNvPr>
          <p:cNvSpPr>
            <a:spLocks/>
          </p:cNvSpPr>
          <p:nvPr/>
        </p:nvSpPr>
        <p:spPr bwMode="auto">
          <a:xfrm>
            <a:off x="4707960" y="3946873"/>
            <a:ext cx="3117585" cy="6526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0"/>
              </a:cxn>
              <a:cxn ang="0">
                <a:pos x="2200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0" h="597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622" tIns="68562" rIns="685622" bIns="68562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fr-FR" sz="1349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Dashboard</a:t>
            </a:r>
          </a:p>
        </p:txBody>
      </p:sp>
      <p:sp>
        <p:nvSpPr>
          <p:cNvPr id="53" name="TextBox 13">
            <a:extLst>
              <a:ext uri="{FF2B5EF4-FFF2-40B4-BE49-F238E27FC236}">
                <a16:creationId xmlns:a16="http://schemas.microsoft.com/office/drawing/2014/main" xmlns="" id="{AEAD3EAC-5E3D-8435-D2EE-C2755B57DCDA}"/>
              </a:ext>
            </a:extLst>
          </p:cNvPr>
          <p:cNvSpPr txBox="1"/>
          <p:nvPr/>
        </p:nvSpPr>
        <p:spPr>
          <a:xfrm>
            <a:off x="4201407" y="3953940"/>
            <a:ext cx="368662" cy="784702"/>
          </a:xfrm>
          <a:prstGeom prst="rect">
            <a:avLst/>
          </a:prstGeom>
          <a:solidFill>
            <a:srgbClr val="00B050"/>
          </a:solidFill>
          <a:effectLst/>
        </p:spPr>
        <p:txBody>
          <a:bodyPr wrap="square" rtlCol="0" anchor="t">
            <a:spAutoFit/>
          </a:bodyPr>
          <a:lstStyle/>
          <a:p>
            <a:pPr algn="ctr"/>
            <a:r>
              <a:rPr lang="en-US" sz="4499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</a:t>
            </a: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xmlns="" id="{E4FED3D3-E180-A85E-74A8-BA03E300615C}"/>
              </a:ext>
            </a:extLst>
          </p:cNvPr>
          <p:cNvSpPr txBox="1"/>
          <p:nvPr/>
        </p:nvSpPr>
        <p:spPr>
          <a:xfrm rot="10800000" flipV="1">
            <a:off x="3971171" y="4548254"/>
            <a:ext cx="827858" cy="299954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algn="ctr"/>
            <a:endParaRPr lang="en-US" sz="1349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xmlns="" id="{1198CBDE-2566-BE70-1334-FB7ABA7CCEA9}"/>
              </a:ext>
            </a:extLst>
          </p:cNvPr>
          <p:cNvSpPr txBox="1"/>
          <p:nvPr/>
        </p:nvSpPr>
        <p:spPr>
          <a:xfrm>
            <a:off x="243179" y="177687"/>
            <a:ext cx="183898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PL</a:t>
            </a:r>
            <a:r>
              <a:rPr kumimoji="0" lang="fr-FR" sz="1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AN DU TRAVAIL</a:t>
            </a:r>
            <a:endParaRPr lang="fr-FR" sz="1700" dirty="0"/>
          </a:p>
        </p:txBody>
      </p:sp>
      <p:grpSp>
        <p:nvGrpSpPr>
          <p:cNvPr id="59" name="Google Shape;194;p12">
            <a:extLst>
              <a:ext uri="{FF2B5EF4-FFF2-40B4-BE49-F238E27FC236}">
                <a16:creationId xmlns:a16="http://schemas.microsoft.com/office/drawing/2014/main" xmlns="" id="{D6596C8D-AEC4-EEBF-49E7-02D18D1208CD}"/>
              </a:ext>
            </a:extLst>
          </p:cNvPr>
          <p:cNvGrpSpPr/>
          <p:nvPr/>
        </p:nvGrpSpPr>
        <p:grpSpPr>
          <a:xfrm>
            <a:off x="15905" y="177687"/>
            <a:ext cx="227274" cy="284226"/>
            <a:chOff x="590250" y="244200"/>
            <a:chExt cx="407975" cy="532175"/>
          </a:xfrm>
        </p:grpSpPr>
        <p:sp>
          <p:nvSpPr>
            <p:cNvPr id="60" name="Google Shape;195;p12">
              <a:extLst>
                <a:ext uri="{FF2B5EF4-FFF2-40B4-BE49-F238E27FC236}">
                  <a16:creationId xmlns:a16="http://schemas.microsoft.com/office/drawing/2014/main" xmlns="" id="{32521AFD-BFA4-0EE9-E5A7-02A56F0703C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6;p12">
              <a:extLst>
                <a:ext uri="{FF2B5EF4-FFF2-40B4-BE49-F238E27FC236}">
                  <a16:creationId xmlns:a16="http://schemas.microsoft.com/office/drawing/2014/main" xmlns="" id="{49ACD669-3C07-871C-A911-03F7101409D7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7;p12">
              <a:extLst>
                <a:ext uri="{FF2B5EF4-FFF2-40B4-BE49-F238E27FC236}">
                  <a16:creationId xmlns:a16="http://schemas.microsoft.com/office/drawing/2014/main" xmlns="" id="{ECE1F2F4-27DE-4703-9E03-D2C8BE2B726A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8;p12">
              <a:extLst>
                <a:ext uri="{FF2B5EF4-FFF2-40B4-BE49-F238E27FC236}">
                  <a16:creationId xmlns:a16="http://schemas.microsoft.com/office/drawing/2014/main" xmlns="" id="{29E78690-EFF7-C1D0-52E5-5DBA5F120907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9;p12">
              <a:extLst>
                <a:ext uri="{FF2B5EF4-FFF2-40B4-BE49-F238E27FC236}">
                  <a16:creationId xmlns:a16="http://schemas.microsoft.com/office/drawing/2014/main" xmlns="" id="{5AA36ABF-8806-7159-EEE8-17619F44D8A4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0;p12">
              <a:extLst>
                <a:ext uri="{FF2B5EF4-FFF2-40B4-BE49-F238E27FC236}">
                  <a16:creationId xmlns:a16="http://schemas.microsoft.com/office/drawing/2014/main" xmlns="" id="{B9F6679A-083F-D847-A47C-7426B47F18D0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1;p12">
              <a:extLst>
                <a:ext uri="{FF2B5EF4-FFF2-40B4-BE49-F238E27FC236}">
                  <a16:creationId xmlns:a16="http://schemas.microsoft.com/office/drawing/2014/main" xmlns="" id="{B9A0CC3A-3F3D-75C0-4B07-426903334B3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2;p12">
              <a:extLst>
                <a:ext uri="{FF2B5EF4-FFF2-40B4-BE49-F238E27FC236}">
                  <a16:creationId xmlns:a16="http://schemas.microsoft.com/office/drawing/2014/main" xmlns="" id="{2A0966C2-E39D-A81E-0BFA-2AACE4A35667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3;p12">
              <a:extLst>
                <a:ext uri="{FF2B5EF4-FFF2-40B4-BE49-F238E27FC236}">
                  <a16:creationId xmlns:a16="http://schemas.microsoft.com/office/drawing/2014/main" xmlns="" id="{56C1DB8E-CB2D-26CF-B8F1-AC833A989119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4;p12">
              <a:extLst>
                <a:ext uri="{FF2B5EF4-FFF2-40B4-BE49-F238E27FC236}">
                  <a16:creationId xmlns:a16="http://schemas.microsoft.com/office/drawing/2014/main" xmlns="" id="{03C196A3-24E1-ECE9-75C7-4C8834DB7492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5;p12">
              <a:extLst>
                <a:ext uri="{FF2B5EF4-FFF2-40B4-BE49-F238E27FC236}">
                  <a16:creationId xmlns:a16="http://schemas.microsoft.com/office/drawing/2014/main" xmlns="" id="{B0D07DEE-ACAE-5FAA-CA82-7B4F7213B819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6;p12">
              <a:extLst>
                <a:ext uri="{FF2B5EF4-FFF2-40B4-BE49-F238E27FC236}">
                  <a16:creationId xmlns:a16="http://schemas.microsoft.com/office/drawing/2014/main" xmlns="" id="{ECF3E91C-7AD3-5F32-0EA3-EF8E7513367D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7;p12">
              <a:extLst>
                <a:ext uri="{FF2B5EF4-FFF2-40B4-BE49-F238E27FC236}">
                  <a16:creationId xmlns:a16="http://schemas.microsoft.com/office/drawing/2014/main" xmlns="" id="{9639B2F5-6F9A-E14A-3C10-FA277DE2EACC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8;p12">
              <a:extLst>
                <a:ext uri="{FF2B5EF4-FFF2-40B4-BE49-F238E27FC236}">
                  <a16:creationId xmlns:a16="http://schemas.microsoft.com/office/drawing/2014/main" xmlns="" id="{256B50FD-AE2A-98C0-3E13-76CC7DB0E88C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562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2" grpId="0" animBg="1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Traitement de la 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4418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Traitements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2" name="Google Shape;727;p37">
            <a:extLst>
              <a:ext uri="{FF2B5EF4-FFF2-40B4-BE49-F238E27FC236}">
                <a16:creationId xmlns:a16="http://schemas.microsoft.com/office/drawing/2014/main" xmlns="" id="{CB8558F6-5AF6-BF18-7B6C-4F8BAE34FCED}"/>
              </a:ext>
            </a:extLst>
          </p:cNvPr>
          <p:cNvGrpSpPr/>
          <p:nvPr/>
        </p:nvGrpSpPr>
        <p:grpSpPr>
          <a:xfrm>
            <a:off x="238541" y="526775"/>
            <a:ext cx="431244" cy="412019"/>
            <a:chOff x="2599525" y="3688600"/>
            <a:chExt cx="428675" cy="351950"/>
          </a:xfrm>
        </p:grpSpPr>
        <p:sp>
          <p:nvSpPr>
            <p:cNvPr id="3" name="Google Shape;728;p37">
              <a:extLst>
                <a:ext uri="{FF2B5EF4-FFF2-40B4-BE49-F238E27FC236}">
                  <a16:creationId xmlns:a16="http://schemas.microsoft.com/office/drawing/2014/main" xmlns="" id="{0F9D3862-C270-87B0-DAE8-C954C1F4F6FD}"/>
                </a:ext>
              </a:extLst>
            </p:cNvPr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29;p37">
              <a:extLst>
                <a:ext uri="{FF2B5EF4-FFF2-40B4-BE49-F238E27FC236}">
                  <a16:creationId xmlns:a16="http://schemas.microsoft.com/office/drawing/2014/main" xmlns="" id="{380399DC-1741-0097-A526-72FBA495C397}"/>
                </a:ext>
              </a:extLst>
            </p:cNvPr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0;p37">
              <a:extLst>
                <a:ext uri="{FF2B5EF4-FFF2-40B4-BE49-F238E27FC236}">
                  <a16:creationId xmlns:a16="http://schemas.microsoft.com/office/drawing/2014/main" xmlns="" id="{A12EBC78-E8CE-C8CC-3BB4-6E288B8D6E68}"/>
                </a:ext>
              </a:extLst>
            </p:cNvPr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D0208C06-C783-0EA2-ED4E-6C4E82DD3F96}"/>
              </a:ext>
            </a:extLst>
          </p:cNvPr>
          <p:cNvSpPr txBox="1"/>
          <p:nvPr/>
        </p:nvSpPr>
        <p:spPr>
          <a:xfrm>
            <a:off x="814275" y="1512766"/>
            <a:ext cx="7067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fr-FR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Recherche de doublons &amp; anomalies</a:t>
            </a:r>
            <a:r>
              <a:rPr lang="fr-F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Pas de doublons détectés et aucune anomalie au niveau des variables City et </a:t>
            </a:r>
            <a:r>
              <a:rPr lang="fr-FR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DataYear</a:t>
            </a:r>
            <a:endParaRPr lang="fr-FR" sz="1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Google Shape;544;p37">
            <a:extLst>
              <a:ext uri="{FF2B5EF4-FFF2-40B4-BE49-F238E27FC236}">
                <a16:creationId xmlns:a16="http://schemas.microsoft.com/office/drawing/2014/main" xmlns="" id="{82B11C4B-65F5-39D1-E3ED-997CD63F3585}"/>
              </a:ext>
            </a:extLst>
          </p:cNvPr>
          <p:cNvSpPr/>
          <p:nvPr/>
        </p:nvSpPr>
        <p:spPr>
          <a:xfrm rot="5400000" flipV="1">
            <a:off x="568506" y="1808105"/>
            <a:ext cx="576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Espace réservé au contenu 46">
            <a:extLst>
              <a:ext uri="{FF2B5EF4-FFF2-40B4-BE49-F238E27FC236}">
                <a16:creationId xmlns:a16="http://schemas.microsoft.com/office/drawing/2014/main" xmlns="" id="{24B8301C-91E2-1902-758D-79165B47DFF2}"/>
              </a:ext>
            </a:extLst>
          </p:cNvPr>
          <p:cNvSpPr txBox="1">
            <a:spLocks/>
          </p:cNvSpPr>
          <p:nvPr/>
        </p:nvSpPr>
        <p:spPr>
          <a:xfrm>
            <a:off x="49405" y="1365969"/>
            <a:ext cx="666463" cy="651580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fr-FR" sz="6500" dirty="0">
                <a:solidFill>
                  <a:srgbClr val="00B0F0"/>
                </a:solidFill>
                <a:latin typeface="Segoe UI"/>
              </a:rPr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DD973AE3-2AE8-43E2-D927-210370434EF6}"/>
              </a:ext>
            </a:extLst>
          </p:cNvPr>
          <p:cNvSpPr txBox="1"/>
          <p:nvPr/>
        </p:nvSpPr>
        <p:spPr>
          <a:xfrm>
            <a:off x="879327" y="2262629"/>
            <a:ext cx="69234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Traitement des données manquantes </a:t>
            </a:r>
            <a:r>
              <a:rPr lang="fr-F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 Plusieurs variables présentent des données manquantes : Plusieurs traitements effectués</a:t>
            </a:r>
          </a:p>
        </p:txBody>
      </p:sp>
      <p:sp>
        <p:nvSpPr>
          <p:cNvPr id="24" name="Google Shape;544;p37">
            <a:extLst>
              <a:ext uri="{FF2B5EF4-FFF2-40B4-BE49-F238E27FC236}">
                <a16:creationId xmlns:a16="http://schemas.microsoft.com/office/drawing/2014/main" xmlns="" id="{A99A960A-650C-6EF4-29D4-53D75DA4F594}"/>
              </a:ext>
            </a:extLst>
          </p:cNvPr>
          <p:cNvSpPr/>
          <p:nvPr/>
        </p:nvSpPr>
        <p:spPr>
          <a:xfrm rot="5400000" flipV="1">
            <a:off x="568841" y="2575802"/>
            <a:ext cx="576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Organigramme : Connecteur 24">
            <a:extLst>
              <a:ext uri="{FF2B5EF4-FFF2-40B4-BE49-F238E27FC236}">
                <a16:creationId xmlns:a16="http://schemas.microsoft.com/office/drawing/2014/main" xmlns="" id="{112EAC01-B6DC-8051-760A-BA83287EF030}"/>
              </a:ext>
            </a:extLst>
          </p:cNvPr>
          <p:cNvSpPr/>
          <p:nvPr/>
        </p:nvSpPr>
        <p:spPr>
          <a:xfrm>
            <a:off x="40666" y="2253295"/>
            <a:ext cx="700921" cy="695109"/>
          </a:xfrm>
          <a:prstGeom prst="flowChartConnector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Espace réservé au contenu 46">
            <a:extLst>
              <a:ext uri="{FF2B5EF4-FFF2-40B4-BE49-F238E27FC236}">
                <a16:creationId xmlns:a16="http://schemas.microsoft.com/office/drawing/2014/main" xmlns="" id="{38100F9E-FF2C-3738-2278-D8E41CEBCC8C}"/>
              </a:ext>
            </a:extLst>
          </p:cNvPr>
          <p:cNvSpPr txBox="1">
            <a:spLocks/>
          </p:cNvSpPr>
          <p:nvPr/>
        </p:nvSpPr>
        <p:spPr>
          <a:xfrm>
            <a:off x="98014" y="2161526"/>
            <a:ext cx="666463" cy="651580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fr-FR" sz="6000" dirty="0">
                <a:solidFill>
                  <a:srgbClr val="00B0F0"/>
                </a:solidFill>
                <a:latin typeface="Segoe UI"/>
              </a:rPr>
              <a:t>2</a:t>
            </a:r>
          </a:p>
        </p:txBody>
      </p:sp>
      <p:sp>
        <p:nvSpPr>
          <p:cNvPr id="27" name="Organigramme : Connecteur 26">
            <a:extLst>
              <a:ext uri="{FF2B5EF4-FFF2-40B4-BE49-F238E27FC236}">
                <a16:creationId xmlns:a16="http://schemas.microsoft.com/office/drawing/2014/main" xmlns="" id="{10ADA507-75C3-1DDE-E4BD-D43250DDEF0D}"/>
              </a:ext>
            </a:extLst>
          </p:cNvPr>
          <p:cNvSpPr/>
          <p:nvPr/>
        </p:nvSpPr>
        <p:spPr>
          <a:xfrm>
            <a:off x="40666" y="1472806"/>
            <a:ext cx="681403" cy="702514"/>
          </a:xfrm>
          <a:prstGeom prst="flowChartConnector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1D867D32-5B3D-96E1-C4FE-DCC5E0BD205F}"/>
              </a:ext>
            </a:extLst>
          </p:cNvPr>
          <p:cNvSpPr txBox="1"/>
          <p:nvPr/>
        </p:nvSpPr>
        <p:spPr>
          <a:xfrm>
            <a:off x="822006" y="3039101"/>
            <a:ext cx="74771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fr-FR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Suppression des variables redondantes et inutiles pour la prédiction </a:t>
            </a:r>
            <a:r>
              <a:rPr lang="fr-F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Certaines variables étaient redondantes  : expression d’une grandeur dans 2 unités différentes</a:t>
            </a:r>
          </a:p>
        </p:txBody>
      </p:sp>
      <p:sp>
        <p:nvSpPr>
          <p:cNvPr id="29" name="Google Shape;544;p37">
            <a:extLst>
              <a:ext uri="{FF2B5EF4-FFF2-40B4-BE49-F238E27FC236}">
                <a16:creationId xmlns:a16="http://schemas.microsoft.com/office/drawing/2014/main" xmlns="" id="{B7EC1D89-CE2F-86CD-34AE-69B4FA8443ED}"/>
              </a:ext>
            </a:extLst>
          </p:cNvPr>
          <p:cNvSpPr/>
          <p:nvPr/>
        </p:nvSpPr>
        <p:spPr>
          <a:xfrm rot="5400000" flipV="1">
            <a:off x="591327" y="3348797"/>
            <a:ext cx="576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Organigramme : Connecteur 29">
            <a:extLst>
              <a:ext uri="{FF2B5EF4-FFF2-40B4-BE49-F238E27FC236}">
                <a16:creationId xmlns:a16="http://schemas.microsoft.com/office/drawing/2014/main" xmlns="" id="{7882B6D8-1CA8-1B8C-CFDF-BFFAD0E3EA7C}"/>
              </a:ext>
            </a:extLst>
          </p:cNvPr>
          <p:cNvSpPr/>
          <p:nvPr/>
        </p:nvSpPr>
        <p:spPr>
          <a:xfrm>
            <a:off x="98014" y="3086624"/>
            <a:ext cx="681403" cy="702514"/>
          </a:xfrm>
          <a:prstGeom prst="flowChartConnector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Espace réservé au contenu 46">
            <a:extLst>
              <a:ext uri="{FF2B5EF4-FFF2-40B4-BE49-F238E27FC236}">
                <a16:creationId xmlns:a16="http://schemas.microsoft.com/office/drawing/2014/main" xmlns="" id="{7DBA8944-70B0-79D0-6B6F-47AB6D4675B7}"/>
              </a:ext>
            </a:extLst>
          </p:cNvPr>
          <p:cNvSpPr txBox="1">
            <a:spLocks/>
          </p:cNvSpPr>
          <p:nvPr/>
        </p:nvSpPr>
        <p:spPr>
          <a:xfrm>
            <a:off x="133144" y="3015166"/>
            <a:ext cx="666463" cy="651580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fr-FR" sz="6000" dirty="0">
                <a:solidFill>
                  <a:srgbClr val="00B0F0"/>
                </a:solidFill>
                <a:latin typeface="Segoe UI"/>
              </a:rPr>
              <a:t>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39CDAF69-6F5D-D5F1-A13D-5E08C8D4F5C4}"/>
              </a:ext>
            </a:extLst>
          </p:cNvPr>
          <p:cNvSpPr txBox="1"/>
          <p:nvPr/>
        </p:nvSpPr>
        <p:spPr>
          <a:xfrm>
            <a:off x="799607" y="3941831"/>
            <a:ext cx="76180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fr-FR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Sélection des bâtiments non destinés à l'habitation: </a:t>
            </a:r>
            <a:r>
              <a:rPr lang="fr-F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Comme le TP porte sur les bâtiments non destinés à l'habitation, les autres observations ont été exclus pour l'analyse</a:t>
            </a:r>
          </a:p>
        </p:txBody>
      </p:sp>
      <p:sp>
        <p:nvSpPr>
          <p:cNvPr id="7" name="Google Shape;544;p37">
            <a:extLst>
              <a:ext uri="{FF2B5EF4-FFF2-40B4-BE49-F238E27FC236}">
                <a16:creationId xmlns:a16="http://schemas.microsoft.com/office/drawing/2014/main" xmlns="" id="{E34F1287-E512-3018-64DE-4E473A9D80B5}"/>
              </a:ext>
            </a:extLst>
          </p:cNvPr>
          <p:cNvSpPr/>
          <p:nvPr/>
        </p:nvSpPr>
        <p:spPr>
          <a:xfrm rot="5400000" flipV="1">
            <a:off x="591327" y="4165713"/>
            <a:ext cx="576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xmlns="" id="{9666E479-22A4-F5DE-DA84-8AAE73CD372F}"/>
              </a:ext>
            </a:extLst>
          </p:cNvPr>
          <p:cNvSpPr/>
          <p:nvPr/>
        </p:nvSpPr>
        <p:spPr>
          <a:xfrm>
            <a:off x="98014" y="3903540"/>
            <a:ext cx="681403" cy="702514"/>
          </a:xfrm>
          <a:prstGeom prst="flowChartConnector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Espace réservé au contenu 46">
            <a:extLst>
              <a:ext uri="{FF2B5EF4-FFF2-40B4-BE49-F238E27FC236}">
                <a16:creationId xmlns:a16="http://schemas.microsoft.com/office/drawing/2014/main" xmlns="" id="{0BEC888B-82DC-249C-3B26-0832DFD010D5}"/>
              </a:ext>
            </a:extLst>
          </p:cNvPr>
          <p:cNvSpPr txBox="1">
            <a:spLocks/>
          </p:cNvSpPr>
          <p:nvPr/>
        </p:nvSpPr>
        <p:spPr>
          <a:xfrm>
            <a:off x="133144" y="3832082"/>
            <a:ext cx="666463" cy="651580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fr-FR" sz="6000" dirty="0">
                <a:solidFill>
                  <a:srgbClr val="00B0F0"/>
                </a:solidFill>
                <a:latin typeface="Segoe U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1065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/>
      <p:bldP spid="5" grpId="0"/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CC6727B-4C28-06A0-10CB-9C97A931C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F3E5DA8-BEB4-647B-2BF0-EC30216B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données manquantes &amp; </a:t>
            </a:r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40A8444-8961-5026-9DCD-5024A4774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F70D8B5-A3A0-1151-278E-176B96A4BEDE}"/>
              </a:ext>
            </a:extLst>
          </p:cNvPr>
          <p:cNvSpPr txBox="1"/>
          <p:nvPr/>
        </p:nvSpPr>
        <p:spPr>
          <a:xfrm>
            <a:off x="89368" y="1645230"/>
            <a:ext cx="7723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fr-FR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Outliers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 Suppression des lignes répertoriées comme des </a:t>
            </a:r>
            <a:r>
              <a:rPr lang="fr-F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outliers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</p:txBody>
      </p:sp>
      <p:sp>
        <p:nvSpPr>
          <p:cNvPr id="6" name="Google Shape;544;p37">
            <a:extLst>
              <a:ext uri="{FF2B5EF4-FFF2-40B4-BE49-F238E27FC236}">
                <a16:creationId xmlns:a16="http://schemas.microsoft.com/office/drawing/2014/main" xmlns="" id="{02D114BD-921D-AA64-B6FA-92811429F3D9}"/>
              </a:ext>
            </a:extLst>
          </p:cNvPr>
          <p:cNvSpPr/>
          <p:nvPr/>
        </p:nvSpPr>
        <p:spPr>
          <a:xfrm rot="5400000" flipV="1">
            <a:off x="-71833" y="1774910"/>
            <a:ext cx="468000" cy="72000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0D5B1300-739F-9933-A4F3-F4047E8C94EE}"/>
              </a:ext>
            </a:extLst>
          </p:cNvPr>
          <p:cNvSpPr txBox="1"/>
          <p:nvPr/>
        </p:nvSpPr>
        <p:spPr>
          <a:xfrm>
            <a:off x="89368" y="2251032"/>
            <a:ext cx="6217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Suppression des variables très peu remplies et qui n'ont pas une grande utilité.</a:t>
            </a:r>
            <a:endParaRPr lang="fr-F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8" name="Google Shape;544;p37">
            <a:extLst>
              <a:ext uri="{FF2B5EF4-FFF2-40B4-BE49-F238E27FC236}">
                <a16:creationId xmlns:a16="http://schemas.microsoft.com/office/drawing/2014/main" xmlns="" id="{F7E8B863-62D8-F3E8-3BEB-D20F9AA137B9}"/>
              </a:ext>
            </a:extLst>
          </p:cNvPr>
          <p:cNvSpPr/>
          <p:nvPr/>
        </p:nvSpPr>
        <p:spPr>
          <a:xfrm rot="5400000" flipV="1">
            <a:off x="-70332" y="2380021"/>
            <a:ext cx="468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38F15ACA-E547-A8D5-A834-0A8A730FEC05}"/>
              </a:ext>
            </a:extLst>
          </p:cNvPr>
          <p:cNvSpPr txBox="1"/>
          <p:nvPr/>
        </p:nvSpPr>
        <p:spPr>
          <a:xfrm>
            <a:off x="89368" y="2821442"/>
            <a:ext cx="7295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Suppression de données manquantes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Les bâtiments ayant des données manquantes pour la variable </a:t>
            </a:r>
            <a:r>
              <a:rPr lang="fr-F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TotalGHGEmissions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seront supprimés </a:t>
            </a:r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(9 observations)</a:t>
            </a:r>
          </a:p>
        </p:txBody>
      </p:sp>
      <p:sp>
        <p:nvSpPr>
          <p:cNvPr id="10" name="Google Shape;544;p37">
            <a:extLst>
              <a:ext uri="{FF2B5EF4-FFF2-40B4-BE49-F238E27FC236}">
                <a16:creationId xmlns:a16="http://schemas.microsoft.com/office/drawing/2014/main" xmlns="" id="{2DFD53F9-8A32-EDCB-8C4E-6BC0F19C982D}"/>
              </a:ext>
            </a:extLst>
          </p:cNvPr>
          <p:cNvSpPr/>
          <p:nvPr/>
        </p:nvSpPr>
        <p:spPr>
          <a:xfrm rot="5400000" flipV="1">
            <a:off x="-124332" y="3022163"/>
            <a:ext cx="576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47647428-38B9-1DC1-F330-2718F1CDDAD5}"/>
              </a:ext>
            </a:extLst>
          </p:cNvPr>
          <p:cNvSpPr txBox="1"/>
          <p:nvPr/>
        </p:nvSpPr>
        <p:spPr>
          <a:xfrm>
            <a:off x="89368" y="3511209"/>
            <a:ext cx="7295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Imputation par la méthode KNN : </a:t>
            </a:r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 plupart des données manquantes pour les autres variables ont été imputées par la méthode KNN</a:t>
            </a:r>
          </a:p>
        </p:txBody>
      </p:sp>
      <p:sp>
        <p:nvSpPr>
          <p:cNvPr id="16" name="Google Shape;544;p37">
            <a:extLst>
              <a:ext uri="{FF2B5EF4-FFF2-40B4-BE49-F238E27FC236}">
                <a16:creationId xmlns:a16="http://schemas.microsoft.com/office/drawing/2014/main" xmlns="" id="{53EC4E96-7950-197B-3CD0-2C295553BDEF}"/>
              </a:ext>
            </a:extLst>
          </p:cNvPr>
          <p:cNvSpPr/>
          <p:nvPr/>
        </p:nvSpPr>
        <p:spPr>
          <a:xfrm rot="5400000" flipV="1">
            <a:off x="-124332" y="3718305"/>
            <a:ext cx="576000" cy="68998"/>
          </a:xfrm>
          <a:custGeom>
            <a:avLst/>
            <a:gdLst/>
            <a:ahLst/>
            <a:cxnLst/>
            <a:rect l="l" t="t" r="r" b="b"/>
            <a:pathLst>
              <a:path w="10230" h="1" fill="none" extrusionOk="0">
                <a:moveTo>
                  <a:pt x="10229" y="1"/>
                </a:moveTo>
                <a:lnTo>
                  <a:pt x="0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15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14439" y="307656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exploratoire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0217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</TotalTime>
  <Words>779</Words>
  <Application>Microsoft Office PowerPoint</Application>
  <PresentationFormat>Affichage à l'écran (16:9)</PresentationFormat>
  <Paragraphs>117</Paragraphs>
  <Slides>20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34" baseType="lpstr">
      <vt:lpstr>Aharoni</vt:lpstr>
      <vt:lpstr>Bookman Old Style</vt:lpstr>
      <vt:lpstr>Arvo</vt:lpstr>
      <vt:lpstr>Centaur</vt:lpstr>
      <vt:lpstr>Segoe UI</vt:lpstr>
      <vt:lpstr>Adobe Heiti Std R</vt:lpstr>
      <vt:lpstr>Roboto Condensed</vt:lpstr>
      <vt:lpstr>Copperplate Gothic Bold</vt:lpstr>
      <vt:lpstr>Arial Unicode MS</vt:lpstr>
      <vt:lpstr>Berlin Sans FB Demi</vt:lpstr>
      <vt:lpstr>Arial</vt:lpstr>
      <vt:lpstr>Wingdings</vt:lpstr>
      <vt:lpstr>Roboto Condensed Light</vt:lpstr>
      <vt:lpstr>Salerio template</vt:lpstr>
      <vt:lpstr>Présentation PowerPoint</vt:lpstr>
      <vt:lpstr>Prédiction des émissions de CO2 des bâtiments</vt:lpstr>
      <vt:lpstr>INTRODUCTION</vt:lpstr>
      <vt:lpstr>INTRODUCTION</vt:lpstr>
      <vt:lpstr>Présentation PowerPoint</vt:lpstr>
      <vt:lpstr>Traitement de la base</vt:lpstr>
      <vt:lpstr>Traitements</vt:lpstr>
      <vt:lpstr>Traitement des données manquantes &amp; outliers</vt:lpstr>
      <vt:lpstr>Analyse exploratoire</vt:lpstr>
      <vt:lpstr>Analyse exploratoire</vt:lpstr>
      <vt:lpstr>Recherche de meilleur modèle - Optimisation</vt:lpstr>
      <vt:lpstr>Modélisation </vt:lpstr>
      <vt:lpstr>Modélisation </vt:lpstr>
      <vt:lpstr>Prédiction</vt:lpstr>
      <vt:lpstr>Prédiction</vt:lpstr>
      <vt:lpstr>Cas Pratique</vt:lpstr>
      <vt:lpstr>Cas pratique </vt:lpstr>
      <vt:lpstr>CONCLUSION</vt:lpstr>
      <vt:lpstr>Présentation PowerPoint</vt:lpstr>
      <vt:lpstr>MERCI POUR VOTRE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Moussa AMADOU</dc:creator>
  <cp:lastModifiedBy>Moussa AMADOU</cp:lastModifiedBy>
  <cp:revision>318</cp:revision>
  <dcterms:modified xsi:type="dcterms:W3CDTF">2024-02-05T22:44:57Z</dcterms:modified>
</cp:coreProperties>
</file>