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5E6E-2FAC-7B4D-BF68-91FCE021FC00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D4C57-18A8-C144-8427-116F7A2E4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449DD-C095-9640-882D-5BE69857B307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93E23-51D4-9A4C-AC73-25B4B541D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65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3CD2-28C2-1849-9AB3-5F43FBA16D24}" type="datetime1">
              <a:rPr lang="en-CA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78B4-1167-A94B-B47D-E42562255747}" type="datetime1">
              <a:rPr lang="en-CA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3AAA-3F09-FB4C-9B2D-1880EABDD02B}" type="datetime1">
              <a:rPr lang="en-CA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C026-04E0-B44A-84E0-2AA548BB17C8}" type="datetime1">
              <a:rPr lang="en-CA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2012-B33A-7A4C-A873-26DEB6446493}" type="datetime1">
              <a:rPr lang="en-CA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CEC9-819B-7D47-8D5F-9E4ECCFF2714}" type="datetime1">
              <a:rPr lang="en-CA" smtClean="0"/>
              <a:t>2016-02-05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774-B23F-CD48-B2AF-1956B20ECE12}" type="datetime1">
              <a:rPr lang="en-CA" smtClean="0"/>
              <a:t>2016-02-05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4276-B6D8-0141-9BDB-E61A0370EDD2}" type="datetime1">
              <a:rPr lang="en-CA" smtClean="0"/>
              <a:t>2016-02-05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B09A-DBBC-E34A-8CBC-3D45A4B8B524}" type="datetime1">
              <a:rPr lang="en-CA" smtClean="0"/>
              <a:t>2016-02-05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D6F8-F52B-0D47-8211-702961E712B5}" type="datetime1">
              <a:rPr lang="en-CA" smtClean="0"/>
              <a:t>2016-02-05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9182-F5C5-2041-A901-8A1873F5BCDF}" type="datetime1">
              <a:rPr lang="en-CA" smtClean="0"/>
              <a:t>2016-02-05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0DFE80-1E2D-254E-9EDF-3C6FAEEB788C}" type="datetime1">
              <a:rPr lang="en-CA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200C155-3A61-4049-9601-DA804767A1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814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Database provides a consistent way to store epidemic data</a:t>
            </a:r>
          </a:p>
          <a:p>
            <a:endParaRPr lang="en-US" dirty="0" smtClean="0"/>
          </a:p>
          <a:p>
            <a:r>
              <a:rPr lang="en-US" dirty="0" smtClean="0"/>
              <a:t>Both real and synthetic epidemic data</a:t>
            </a:r>
          </a:p>
          <a:p>
            <a:endParaRPr lang="en-US" dirty="0" smtClean="0"/>
          </a:p>
          <a:p>
            <a:r>
              <a:rPr lang="en-US" dirty="0" smtClean="0"/>
              <a:t>Easy access with </a:t>
            </a:r>
            <a:r>
              <a:rPr lang="en-US" dirty="0" err="1" smtClean="0">
                <a:latin typeface="Andale Mono"/>
                <a:cs typeface="Andale Mono"/>
              </a:rPr>
              <a:t>RSQlite</a:t>
            </a:r>
            <a:r>
              <a:rPr lang="en-US" dirty="0" smtClean="0"/>
              <a:t> package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24732" y="1934484"/>
            <a:ext cx="2257816" cy="3595426"/>
            <a:chOff x="6307554" y="1875075"/>
            <a:chExt cx="2257816" cy="3595426"/>
          </a:xfrm>
        </p:grpSpPr>
        <p:sp>
          <p:nvSpPr>
            <p:cNvPr id="4" name="Rectangle 3"/>
            <p:cNvSpPr/>
            <p:nvPr/>
          </p:nvSpPr>
          <p:spPr>
            <a:xfrm>
              <a:off x="6307554" y="1875075"/>
              <a:ext cx="2257816" cy="35954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786112" y="3744039"/>
              <a:ext cx="1128908" cy="2630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incidence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86112" y="4184745"/>
              <a:ext cx="1128908" cy="2630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</a:t>
              </a:r>
              <a:r>
                <a:rPr lang="en-US" sz="1200" dirty="0" smtClean="0"/>
                <a:t>ine lists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86112" y="4625451"/>
              <a:ext cx="1128908" cy="2630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phylogenetic</a:t>
              </a:r>
              <a:endParaRPr lang="en-US" sz="1200" dirty="0"/>
            </a:p>
          </p:txBody>
        </p:sp>
        <p:cxnSp>
          <p:nvCxnSpPr>
            <p:cNvPr id="9" name="Elbow Connector 8"/>
            <p:cNvCxnSpPr>
              <a:stCxn id="5" idx="2"/>
              <a:endCxn id="6" idx="1"/>
            </p:cNvCxnSpPr>
            <p:nvPr/>
          </p:nvCxnSpPr>
          <p:spPr>
            <a:xfrm rot="10800000" flipV="1">
              <a:off x="6786113" y="2591828"/>
              <a:ext cx="1" cy="1283728"/>
            </a:xfrm>
            <a:prstGeom prst="bentConnector3">
              <a:avLst>
                <a:gd name="adj1" fmla="val 22860100000"/>
              </a:avLst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2"/>
              <a:endCxn id="7" idx="0"/>
            </p:cNvCxnSpPr>
            <p:nvPr/>
          </p:nvCxnSpPr>
          <p:spPr>
            <a:xfrm>
              <a:off x="7350566" y="4007072"/>
              <a:ext cx="0" cy="1776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2"/>
              <a:endCxn id="8" idx="0"/>
            </p:cNvCxnSpPr>
            <p:nvPr/>
          </p:nvCxnSpPr>
          <p:spPr>
            <a:xfrm>
              <a:off x="7350566" y="4447778"/>
              <a:ext cx="0" cy="1776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786112" y="5066157"/>
              <a:ext cx="1128908" cy="2630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  <a:r>
                <a:rPr lang="en-US" sz="1200" dirty="0" smtClean="0"/>
                <a:t>tc…</a:t>
              </a:r>
              <a:endParaRPr lang="en-US" sz="1200" dirty="0"/>
            </a:p>
          </p:txBody>
        </p:sp>
        <p:cxnSp>
          <p:nvCxnSpPr>
            <p:cNvPr id="13" name="Straight Connector 12"/>
            <p:cNvCxnSpPr>
              <a:stCxn id="8" idx="2"/>
              <a:endCxn id="12" idx="0"/>
            </p:cNvCxnSpPr>
            <p:nvPr/>
          </p:nvCxnSpPr>
          <p:spPr>
            <a:xfrm>
              <a:off x="7350566" y="4888484"/>
              <a:ext cx="0" cy="1776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940614" y="3469486"/>
              <a:ext cx="8199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accent1"/>
                  </a:solidFill>
                </a:rPr>
                <a:t>data types</a:t>
              </a:r>
              <a:endParaRPr lang="en-US" sz="1100" i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07555" y="1875075"/>
              <a:ext cx="829759" cy="215444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>
                      <a:lumMod val="50000"/>
                    </a:schemeClr>
                  </a:solidFill>
                </a:rPr>
                <a:t>Database</a:t>
              </a:r>
              <a:endParaRPr lang="en-US" sz="14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Magnetic Disk 15"/>
            <p:cNvSpPr/>
            <p:nvPr/>
          </p:nvSpPr>
          <p:spPr>
            <a:xfrm>
              <a:off x="6786113" y="2747509"/>
              <a:ext cx="1128908" cy="535177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Synthetic</a:t>
              </a:r>
              <a:endParaRPr lang="en-US" sz="1400" dirty="0"/>
            </a:p>
          </p:txBody>
        </p:sp>
        <p:sp>
          <p:nvSpPr>
            <p:cNvPr id="5" name="Magnetic Disk 4"/>
            <p:cNvSpPr/>
            <p:nvPr/>
          </p:nvSpPr>
          <p:spPr>
            <a:xfrm>
              <a:off x="6786113" y="2324239"/>
              <a:ext cx="1128908" cy="535177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Real</a:t>
              </a:r>
              <a:endParaRPr lang="en-US" sz="1400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11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 ‘Outbreak-analysis’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tmp_data</a:t>
            </a:r>
            <a:r>
              <a:rPr lang="en-US" dirty="0" smtClean="0"/>
              <a:t>: 			database example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mp_earlyForecast</a:t>
            </a:r>
            <a:r>
              <a:rPr lang="en-US" dirty="0" smtClean="0"/>
              <a:t>: 	simple models </a:t>
            </a:r>
          </a:p>
          <a:p>
            <a:r>
              <a:rPr lang="en-US" dirty="0" err="1" smtClean="0"/>
              <a:t>tmp_SEIFR</a:t>
            </a:r>
            <a:r>
              <a:rPr lang="en-US" dirty="0" smtClean="0"/>
              <a:t>:		SEIFR model, fit, </a:t>
            </a:r>
            <a:r>
              <a:rPr lang="en-US" dirty="0" err="1" smtClean="0"/>
              <a:t>backtest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Next steps?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8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814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 to think hard about the data structure</a:t>
            </a:r>
          </a:p>
          <a:p>
            <a:endParaRPr lang="en-US" dirty="0" smtClean="0"/>
          </a:p>
          <a:p>
            <a:r>
              <a:rPr lang="en-US" dirty="0" smtClean="0"/>
              <a:t>Need a someone comfortable with database/SQL</a:t>
            </a:r>
          </a:p>
          <a:p>
            <a:endParaRPr lang="en-US" dirty="0" smtClean="0"/>
          </a:p>
          <a:p>
            <a:r>
              <a:rPr lang="en-US" dirty="0" smtClean="0"/>
              <a:t>Facilitate pipeline</a:t>
            </a:r>
          </a:p>
          <a:p>
            <a:endParaRPr lang="en-US" dirty="0"/>
          </a:p>
          <a:p>
            <a:r>
              <a:rPr lang="en-US" dirty="0" smtClean="0"/>
              <a:t>Best option for testing models on large number of (synthetic) data sets</a:t>
            </a:r>
          </a:p>
          <a:p>
            <a:endParaRPr lang="en-US" dirty="0" smtClean="0"/>
          </a:p>
        </p:txBody>
      </p:sp>
      <p:pic>
        <p:nvPicPr>
          <p:cNvPr id="17" name="Picture 16" descr="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60" y="4151578"/>
            <a:ext cx="3601586" cy="24010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7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&amp; short-term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into outbreak: few data points, poor quality, noisy</a:t>
            </a:r>
          </a:p>
          <a:p>
            <a:endParaRPr lang="en-US" dirty="0"/>
          </a:p>
          <a:p>
            <a:r>
              <a:rPr lang="en-US" dirty="0" smtClean="0"/>
              <a:t>Not reasonable: final size, peak level/time, …</a:t>
            </a:r>
          </a:p>
          <a:p>
            <a:r>
              <a:rPr lang="en-US" dirty="0" smtClean="0"/>
              <a:t>Reasonable: very short-term prediction, fizzle probability, </a:t>
            </a:r>
            <a:r>
              <a:rPr lang="en-US" dirty="0" smtClean="0"/>
              <a:t>etc.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simple statistical &amp; phenomenological </a:t>
            </a:r>
            <a:r>
              <a:rPr lang="en-US" dirty="0" smtClean="0"/>
              <a:t>models (only valid during exponential phase)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&amp; short-term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Statistical: renewal equation</a:t>
            </a:r>
          </a:p>
          <a:p>
            <a:endParaRPr lang="en-US" dirty="0"/>
          </a:p>
          <a:p>
            <a:r>
              <a:rPr lang="en-US" dirty="0" smtClean="0"/>
              <a:t>Phenomenological: growth rate ‘r’ (Ma et al), IDEA (</a:t>
            </a:r>
            <a:r>
              <a:rPr lang="en-US" dirty="0" err="1" smtClean="0"/>
              <a:t>Fisman</a:t>
            </a:r>
            <a:r>
              <a:rPr lang="en-US" dirty="0" smtClean="0"/>
              <a:t> </a:t>
            </a:r>
            <a:r>
              <a:rPr lang="en-US" dirty="0" err="1" smtClean="0"/>
              <a:t>et.al</a:t>
            </a:r>
            <a:r>
              <a:rPr lang="en-US" dirty="0" smtClean="0"/>
              <a:t>.), etc. </a:t>
            </a:r>
          </a:p>
          <a:p>
            <a:endParaRPr lang="en-US" dirty="0" smtClean="0"/>
          </a:p>
          <a:p>
            <a:r>
              <a:rPr lang="en-US" dirty="0" smtClean="0"/>
              <a:t>But no ‘heavy weight’ models (compartmental, agent-based,…)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&amp; short-term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Statistical: renewal equation </a:t>
            </a:r>
            <a:br>
              <a:rPr lang="en-US" dirty="0" smtClean="0"/>
            </a:br>
            <a:r>
              <a:rPr lang="en-US" dirty="0" smtClean="0"/>
              <a:t>R packages ‘</a:t>
            </a:r>
            <a:r>
              <a:rPr lang="en-US" dirty="0" smtClean="0">
                <a:latin typeface="Andale Mono"/>
                <a:cs typeface="Andale Mono"/>
              </a:rPr>
              <a:t>R0</a:t>
            </a:r>
            <a:r>
              <a:rPr lang="en-US" dirty="0" smtClean="0"/>
              <a:t>’ and ‘</a:t>
            </a:r>
            <a:r>
              <a:rPr lang="en-US" dirty="0" err="1" smtClean="0">
                <a:latin typeface="Andale Mono"/>
                <a:cs typeface="Andale Mono"/>
              </a:rPr>
              <a:t>EpiEstim</a:t>
            </a:r>
            <a:r>
              <a:rPr lang="en-US" dirty="0" smtClean="0"/>
              <a:t>’ (fix small bugs)</a:t>
            </a:r>
          </a:p>
          <a:p>
            <a:endParaRPr lang="en-US" dirty="0"/>
          </a:p>
          <a:p>
            <a:r>
              <a:rPr lang="en-US" dirty="0" smtClean="0"/>
              <a:t>Phenomenological: Own implementation in </a:t>
            </a:r>
            <a:r>
              <a:rPr lang="en-US" dirty="0" smtClean="0"/>
              <a:t>R</a:t>
            </a:r>
          </a:p>
          <a:p>
            <a:endParaRPr lang="en-US" dirty="0"/>
          </a:p>
          <a:p>
            <a:r>
              <a:rPr lang="en-US" dirty="0" smtClean="0"/>
              <a:t>Many </a:t>
            </a:r>
            <a:r>
              <a:rPr lang="en-US" dirty="0" err="1" smtClean="0"/>
              <a:t>epi</a:t>
            </a:r>
            <a:r>
              <a:rPr lang="en-US" dirty="0" smtClean="0"/>
              <a:t>/fit models: same forecasting ability?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ym typeface="Wingdings"/>
              </a:rPr>
              <a:t> assess with back-testing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8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Ebola model: SEIFR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goal of CIHR grant</a:t>
            </a:r>
          </a:p>
          <a:p>
            <a:endParaRPr lang="en-US" dirty="0"/>
          </a:p>
          <a:p>
            <a:r>
              <a:rPr lang="en-US" dirty="0" smtClean="0"/>
              <a:t>Draw some lessons from NIH’s Ebola Challenge:</a:t>
            </a:r>
          </a:p>
          <a:p>
            <a:pPr lvl="1"/>
            <a:r>
              <a:rPr lang="en-US" dirty="0" smtClean="0"/>
              <a:t>SHERIF (compartmental model, C++ wrapped in R)</a:t>
            </a:r>
          </a:p>
          <a:p>
            <a:pPr lvl="1"/>
            <a:r>
              <a:rPr lang="en-US" dirty="0" smtClean="0"/>
              <a:t>Latent incidence (enhanced renewal, R JAGS/STAN/</a:t>
            </a:r>
            <a:r>
              <a:rPr lang="en-US" dirty="0" err="1" smtClean="0"/>
              <a:t>Nimbles</a:t>
            </a:r>
            <a:r>
              <a:rPr lang="en-US" dirty="0" smtClean="0"/>
              <a:t>/…)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6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5553927" y="2374610"/>
            <a:ext cx="3479714" cy="1147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4966" y="2618885"/>
            <a:ext cx="638096" cy="6380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S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42483" y="2618885"/>
            <a:ext cx="759821" cy="761816"/>
            <a:chOff x="1882583" y="2066667"/>
            <a:chExt cx="759821" cy="761816"/>
          </a:xfrm>
        </p:grpSpPr>
        <p:sp>
          <p:nvSpPr>
            <p:cNvPr id="5" name="Rectangle 4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1725" y="2618885"/>
            <a:ext cx="759821" cy="761816"/>
            <a:chOff x="1882583" y="2066667"/>
            <a:chExt cx="759821" cy="76181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I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52067" y="2618885"/>
            <a:ext cx="759821" cy="761816"/>
            <a:chOff x="1882583" y="2066667"/>
            <a:chExt cx="759821" cy="761816"/>
          </a:xfrm>
          <a:solidFill>
            <a:srgbClr val="E6B9B8"/>
          </a:solidFill>
        </p:grpSpPr>
        <p:sp>
          <p:nvSpPr>
            <p:cNvPr id="14" name="Rectangle 13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52067" y="3783649"/>
            <a:ext cx="759821" cy="761816"/>
            <a:chOff x="1882583" y="2066667"/>
            <a:chExt cx="759821" cy="761816"/>
          </a:xfrm>
          <a:solidFill>
            <a:srgbClr val="E6B9B8"/>
          </a:solidFill>
        </p:grpSpPr>
        <p:sp>
          <p:nvSpPr>
            <p:cNvPr id="18" name="Rectangle 17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222795" y="2629157"/>
            <a:ext cx="638096" cy="63809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w</a:t>
            </a:r>
            <a:endParaRPr lang="en-US" sz="2800" baseline="-25000" dirty="0">
              <a:solidFill>
                <a:srgbClr val="0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973551" y="2629157"/>
            <a:ext cx="759821" cy="761816"/>
            <a:chOff x="1882583" y="2066667"/>
            <a:chExt cx="759821" cy="761816"/>
          </a:xfrm>
          <a:solidFill>
            <a:schemeClr val="bg1"/>
          </a:solidFill>
        </p:grpSpPr>
        <p:sp>
          <p:nvSpPr>
            <p:cNvPr id="23" name="Rectangle 22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chemeClr val="tx1"/>
                  </a:solidFill>
                </a:rPr>
                <a:t>E</a:t>
              </a:r>
              <a:r>
                <a:rPr lang="en-US" sz="2800" baseline="-25000" dirty="0" err="1" smtClean="0">
                  <a:solidFill>
                    <a:schemeClr val="tx1"/>
                  </a:solidFill>
                </a:rPr>
                <a:t>w</a:t>
              </a:r>
              <a:endParaRPr lang="en-US" sz="28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24309" y="2618885"/>
            <a:ext cx="759821" cy="761816"/>
            <a:chOff x="1882583" y="2066667"/>
            <a:chExt cx="759821" cy="761816"/>
          </a:xfrm>
          <a:solidFill>
            <a:srgbClr val="E6B9B8"/>
          </a:solidFill>
        </p:grpSpPr>
        <p:sp>
          <p:nvSpPr>
            <p:cNvPr id="27" name="Rectangle 26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2800" baseline="-25000" dirty="0" err="1" smtClean="0">
                  <a:solidFill>
                    <a:schemeClr val="tx1"/>
                  </a:solidFill>
                </a:rPr>
                <a:t>w</a:t>
              </a:r>
              <a:endParaRPr lang="en-US" sz="28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80414" y="1468551"/>
            <a:ext cx="638096" cy="6380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8144" y="5010758"/>
            <a:ext cx="638096" cy="6380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B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33" name="Straight Arrow Connector 32"/>
          <p:cNvCxnSpPr>
            <a:stCxn id="4" idx="3"/>
            <a:endCxn id="7" idx="1"/>
          </p:cNvCxnSpPr>
          <p:nvPr/>
        </p:nvCxnSpPr>
        <p:spPr>
          <a:xfrm>
            <a:off x="1153062" y="2937933"/>
            <a:ext cx="6111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2" idx="1"/>
          </p:cNvCxnSpPr>
          <p:nvPr/>
        </p:nvCxnSpPr>
        <p:spPr>
          <a:xfrm>
            <a:off x="2402304" y="2937933"/>
            <a:ext cx="6111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  <a:endCxn id="16" idx="1"/>
          </p:cNvCxnSpPr>
          <p:nvPr/>
        </p:nvCxnSpPr>
        <p:spPr>
          <a:xfrm>
            <a:off x="3651546" y="2937933"/>
            <a:ext cx="8222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30" idx="1"/>
          </p:cNvCxnSpPr>
          <p:nvPr/>
        </p:nvCxnSpPr>
        <p:spPr>
          <a:xfrm flipV="1">
            <a:off x="3651546" y="1787599"/>
            <a:ext cx="828868" cy="11503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  <a:endCxn id="20" idx="1"/>
          </p:cNvCxnSpPr>
          <p:nvPr/>
        </p:nvCxnSpPr>
        <p:spPr>
          <a:xfrm>
            <a:off x="3651546" y="2937933"/>
            <a:ext cx="822246" cy="11647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0"/>
            <a:endCxn id="30" idx="2"/>
          </p:cNvCxnSpPr>
          <p:nvPr/>
        </p:nvCxnSpPr>
        <p:spPr>
          <a:xfrm flipV="1">
            <a:off x="4792840" y="2106647"/>
            <a:ext cx="6622" cy="5122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20" idx="0"/>
          </p:cNvCxnSpPr>
          <p:nvPr/>
        </p:nvCxnSpPr>
        <p:spPr>
          <a:xfrm>
            <a:off x="4792840" y="3256981"/>
            <a:ext cx="0" cy="5266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2"/>
            <a:endCxn id="31" idx="0"/>
          </p:cNvCxnSpPr>
          <p:nvPr/>
        </p:nvCxnSpPr>
        <p:spPr>
          <a:xfrm flipH="1">
            <a:off x="4787192" y="4421745"/>
            <a:ext cx="5648" cy="5890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1"/>
            <a:endCxn id="16" idx="3"/>
          </p:cNvCxnSpPr>
          <p:nvPr/>
        </p:nvCxnSpPr>
        <p:spPr>
          <a:xfrm flipH="1">
            <a:off x="5111888" y="2937933"/>
            <a:ext cx="7341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5" idx="1"/>
            <a:endCxn id="29" idx="3"/>
          </p:cNvCxnSpPr>
          <p:nvPr/>
        </p:nvCxnSpPr>
        <p:spPr>
          <a:xfrm flipH="1" flipV="1">
            <a:off x="6484130" y="2937933"/>
            <a:ext cx="611146" cy="102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1" idx="1"/>
            <a:endCxn id="25" idx="3"/>
          </p:cNvCxnSpPr>
          <p:nvPr/>
        </p:nvCxnSpPr>
        <p:spPr>
          <a:xfrm flipH="1">
            <a:off x="7733372" y="2948205"/>
            <a:ext cx="48942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12" idx="0"/>
            <a:endCxn id="4" idx="0"/>
          </p:cNvCxnSpPr>
          <p:nvPr/>
        </p:nvCxnSpPr>
        <p:spPr>
          <a:xfrm rot="16200000" flipV="1">
            <a:off x="2083256" y="1369643"/>
            <a:ext cx="12700" cy="2498484"/>
          </a:xfrm>
          <a:prstGeom prst="curvedConnector3">
            <a:avLst>
              <a:gd name="adj1" fmla="val 8225417"/>
            </a:avLst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12" idx="0"/>
            <a:endCxn id="21" idx="0"/>
          </p:cNvCxnSpPr>
          <p:nvPr/>
        </p:nvCxnSpPr>
        <p:spPr>
          <a:xfrm rot="16200000" flipH="1">
            <a:off x="5932034" y="19349"/>
            <a:ext cx="10272" cy="5209345"/>
          </a:xfrm>
          <a:prstGeom prst="curvedConnector3">
            <a:avLst>
              <a:gd name="adj1" fmla="val -19189019"/>
            </a:avLst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0" idx="1"/>
            <a:endCxn id="4" idx="2"/>
          </p:cNvCxnSpPr>
          <p:nvPr/>
        </p:nvCxnSpPr>
        <p:spPr>
          <a:xfrm rot="10800000">
            <a:off x="834014" y="3256981"/>
            <a:ext cx="3639778" cy="845716"/>
          </a:xfrm>
          <a:prstGeom prst="curvedConnector2">
            <a:avLst/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0" idx="3"/>
            <a:endCxn id="21" idx="2"/>
          </p:cNvCxnSpPr>
          <p:nvPr/>
        </p:nvCxnSpPr>
        <p:spPr>
          <a:xfrm flipV="1">
            <a:off x="5111888" y="3267253"/>
            <a:ext cx="3429955" cy="835444"/>
          </a:xfrm>
          <a:prstGeom prst="curvedConnector2">
            <a:avLst/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9" idx="0"/>
            <a:endCxn id="21" idx="0"/>
          </p:cNvCxnSpPr>
          <p:nvPr/>
        </p:nvCxnSpPr>
        <p:spPr>
          <a:xfrm rot="16200000" flipH="1">
            <a:off x="7348326" y="1435641"/>
            <a:ext cx="10272" cy="2376761"/>
          </a:xfrm>
          <a:prstGeom prst="curvedConnector3">
            <a:avLst>
              <a:gd name="adj1" fmla="val -10169675"/>
            </a:avLst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16" idx="2"/>
            <a:endCxn id="21" idx="2"/>
          </p:cNvCxnSpPr>
          <p:nvPr/>
        </p:nvCxnSpPr>
        <p:spPr>
          <a:xfrm rot="16200000" flipH="1">
            <a:off x="6662205" y="1387615"/>
            <a:ext cx="10272" cy="3749003"/>
          </a:xfrm>
          <a:prstGeom prst="curvedConnector3">
            <a:avLst>
              <a:gd name="adj1" fmla="val 4117387"/>
            </a:avLst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29" idx="0"/>
            <a:endCxn id="4" idx="0"/>
          </p:cNvCxnSpPr>
          <p:nvPr/>
        </p:nvCxnSpPr>
        <p:spPr>
          <a:xfrm rot="16200000" flipV="1">
            <a:off x="3499548" y="-46649"/>
            <a:ext cx="12700" cy="5331068"/>
          </a:xfrm>
          <a:prstGeom prst="curvedConnector3">
            <a:avLst>
              <a:gd name="adj1" fmla="val 16003535"/>
            </a:avLst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87404" y="4646805"/>
            <a:ext cx="30159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29746" y="4508305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ransitions</a:t>
            </a:r>
            <a:endParaRPr lang="en-US" sz="12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287404" y="4915781"/>
            <a:ext cx="301591" cy="0"/>
          </a:xfrm>
          <a:prstGeom prst="straightConnector1">
            <a:avLst/>
          </a:prstGeom>
          <a:ln w="12700" cmpd="sng">
            <a:solidFill>
              <a:srgbClr val="C0504D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29746" y="4785304"/>
            <a:ext cx="1282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 of infection</a:t>
            </a:r>
            <a:endParaRPr lang="en-US" sz="1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33908" y="5598584"/>
            <a:ext cx="312422" cy="363976"/>
            <a:chOff x="1882583" y="2066667"/>
            <a:chExt cx="759821" cy="761816"/>
          </a:xfrm>
        </p:grpSpPr>
        <p:sp>
          <p:nvSpPr>
            <p:cNvPr id="106" name="Rectangle 105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38184" y="5528122"/>
            <a:ext cx="198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“box-car” compartments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Erlang</a:t>
            </a:r>
            <a:r>
              <a:rPr lang="en-US" sz="1200" dirty="0" smtClean="0"/>
              <a:t>/Gamma distribution)</a:t>
            </a:r>
            <a:endParaRPr lang="en-US" sz="1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02544" y="6085175"/>
            <a:ext cx="312422" cy="363976"/>
            <a:chOff x="1882583" y="2066667"/>
            <a:chExt cx="759821" cy="761816"/>
          </a:xfrm>
          <a:solidFill>
            <a:srgbClr val="E6B9B8"/>
          </a:solidFill>
        </p:grpSpPr>
        <p:sp>
          <p:nvSpPr>
            <p:cNvPr id="111" name="Rectangle 110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29746" y="6037347"/>
            <a:ext cx="1429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“box-car” infectious </a:t>
            </a:r>
          </a:p>
          <a:p>
            <a:r>
              <a:rPr lang="en-US" sz="1200" dirty="0" smtClean="0"/>
              <a:t>compartments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33908" y="5132198"/>
            <a:ext cx="301003" cy="3010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87169" y="5132198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compartment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670084" y="2313250"/>
            <a:ext cx="1481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Health care workers only</a:t>
            </a:r>
            <a:endParaRPr lang="en-US" sz="9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9" name="Straight Arrow Connector 118"/>
          <p:cNvCxnSpPr>
            <a:stCxn id="29" idx="1"/>
            <a:endCxn id="30" idx="3"/>
          </p:cNvCxnSpPr>
          <p:nvPr/>
        </p:nvCxnSpPr>
        <p:spPr>
          <a:xfrm flipH="1" flipV="1">
            <a:off x="5118510" y="1787599"/>
            <a:ext cx="727524" cy="11503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9" idx="1"/>
            <a:endCxn id="20" idx="3"/>
          </p:cNvCxnSpPr>
          <p:nvPr/>
        </p:nvCxnSpPr>
        <p:spPr>
          <a:xfrm flipH="1">
            <a:off x="5111888" y="2937933"/>
            <a:ext cx="734146" cy="11647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90374" y="2838580"/>
            <a:ext cx="4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endParaRPr lang="en-US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41595" y="2838580"/>
            <a:ext cx="58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Hw</a:t>
            </a:r>
            <a:endParaRPr lang="en-US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18577" y="3339741"/>
            <a:ext cx="4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Symbol" charset="2"/>
                <a:cs typeface="Symbol" charset="2"/>
              </a:rPr>
              <a:t>d</a:t>
            </a:r>
            <a:r>
              <a:rPr lang="en-US" i="1" baseline="-250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endParaRPr lang="en-US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00670" y="3521800"/>
            <a:ext cx="36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Symbol" charset="2"/>
                <a:cs typeface="Symbol" charset="2"/>
              </a:rPr>
              <a:t>d</a:t>
            </a:r>
            <a:endParaRPr lang="en-US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50054" y="3598983"/>
            <a:ext cx="36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Symbol" charset="2"/>
                <a:cs typeface="Symbol" charset="2"/>
              </a:rPr>
              <a:t>d</a:t>
            </a:r>
            <a:endParaRPr lang="en-US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966" y="2618885"/>
            <a:ext cx="638096" cy="6380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S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42483" y="2618885"/>
            <a:ext cx="759821" cy="761816"/>
            <a:chOff x="1882583" y="2066667"/>
            <a:chExt cx="759821" cy="761816"/>
          </a:xfrm>
        </p:grpSpPr>
        <p:sp>
          <p:nvSpPr>
            <p:cNvPr id="5" name="Rectangle 4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1725" y="2618885"/>
            <a:ext cx="759821" cy="761816"/>
            <a:chOff x="1882583" y="2066667"/>
            <a:chExt cx="759821" cy="76181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I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52067" y="3783649"/>
            <a:ext cx="759821" cy="761816"/>
            <a:chOff x="1882583" y="2066667"/>
            <a:chExt cx="759821" cy="761816"/>
          </a:xfrm>
          <a:solidFill>
            <a:srgbClr val="E6B9B8"/>
          </a:solidFill>
        </p:grpSpPr>
        <p:sp>
          <p:nvSpPr>
            <p:cNvPr id="18" name="Rectangle 17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80414" y="1468551"/>
            <a:ext cx="638096" cy="6380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8144" y="5010758"/>
            <a:ext cx="638096" cy="6380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B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33" name="Straight Arrow Connector 32"/>
          <p:cNvCxnSpPr>
            <a:stCxn id="4" idx="3"/>
            <a:endCxn id="7" idx="1"/>
          </p:cNvCxnSpPr>
          <p:nvPr/>
        </p:nvCxnSpPr>
        <p:spPr>
          <a:xfrm>
            <a:off x="1153062" y="2937933"/>
            <a:ext cx="6111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2" idx="1"/>
          </p:cNvCxnSpPr>
          <p:nvPr/>
        </p:nvCxnSpPr>
        <p:spPr>
          <a:xfrm>
            <a:off x="2402304" y="2937933"/>
            <a:ext cx="6111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30" idx="1"/>
          </p:cNvCxnSpPr>
          <p:nvPr/>
        </p:nvCxnSpPr>
        <p:spPr>
          <a:xfrm flipV="1">
            <a:off x="3651546" y="1787599"/>
            <a:ext cx="828868" cy="11503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  <a:endCxn id="20" idx="1"/>
          </p:cNvCxnSpPr>
          <p:nvPr/>
        </p:nvCxnSpPr>
        <p:spPr>
          <a:xfrm>
            <a:off x="3651546" y="2937933"/>
            <a:ext cx="822246" cy="11647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2"/>
            <a:endCxn id="31" idx="0"/>
          </p:cNvCxnSpPr>
          <p:nvPr/>
        </p:nvCxnSpPr>
        <p:spPr>
          <a:xfrm flipH="1">
            <a:off x="4787192" y="4421745"/>
            <a:ext cx="5648" cy="5890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12" idx="0"/>
            <a:endCxn id="4" idx="0"/>
          </p:cNvCxnSpPr>
          <p:nvPr/>
        </p:nvCxnSpPr>
        <p:spPr>
          <a:xfrm rot="16200000" flipV="1">
            <a:off x="2083256" y="1369643"/>
            <a:ext cx="12700" cy="2498484"/>
          </a:xfrm>
          <a:prstGeom prst="curvedConnector3">
            <a:avLst>
              <a:gd name="adj1" fmla="val 8225417"/>
            </a:avLst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0" idx="1"/>
            <a:endCxn id="4" idx="2"/>
          </p:cNvCxnSpPr>
          <p:nvPr/>
        </p:nvCxnSpPr>
        <p:spPr>
          <a:xfrm rot="10800000">
            <a:off x="834014" y="3256981"/>
            <a:ext cx="3639778" cy="845716"/>
          </a:xfrm>
          <a:prstGeom prst="curvedConnector2">
            <a:avLst/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87404" y="4646805"/>
            <a:ext cx="30159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29746" y="4508305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ransitions</a:t>
            </a:r>
            <a:endParaRPr lang="en-US" sz="12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287404" y="4915781"/>
            <a:ext cx="301591" cy="0"/>
          </a:xfrm>
          <a:prstGeom prst="straightConnector1">
            <a:avLst/>
          </a:prstGeom>
          <a:ln w="12700" cmpd="sng">
            <a:solidFill>
              <a:srgbClr val="C0504D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29746" y="4785304"/>
            <a:ext cx="1282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 of infection</a:t>
            </a:r>
            <a:endParaRPr lang="en-US" sz="1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33908" y="5598584"/>
            <a:ext cx="312422" cy="363976"/>
            <a:chOff x="1882583" y="2066667"/>
            <a:chExt cx="759821" cy="761816"/>
          </a:xfrm>
        </p:grpSpPr>
        <p:sp>
          <p:nvSpPr>
            <p:cNvPr id="106" name="Rectangle 105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38184" y="5528122"/>
            <a:ext cx="198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“box-car” compartments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Erlang</a:t>
            </a:r>
            <a:r>
              <a:rPr lang="en-US" sz="1200" dirty="0" smtClean="0"/>
              <a:t>/Gamma distribution)</a:t>
            </a:r>
            <a:endParaRPr lang="en-US" sz="1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02544" y="6085175"/>
            <a:ext cx="312422" cy="363976"/>
            <a:chOff x="1882583" y="2066667"/>
            <a:chExt cx="759821" cy="761816"/>
          </a:xfrm>
          <a:solidFill>
            <a:srgbClr val="E6B9B8"/>
          </a:solidFill>
        </p:grpSpPr>
        <p:sp>
          <p:nvSpPr>
            <p:cNvPr id="111" name="Rectangle 110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29746" y="6037347"/>
            <a:ext cx="1429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“box-car” infectious </a:t>
            </a:r>
          </a:p>
          <a:p>
            <a:r>
              <a:rPr lang="en-US" sz="1200" dirty="0" smtClean="0"/>
              <a:t>compartments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33908" y="5132198"/>
            <a:ext cx="301003" cy="3010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87169" y="5132198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compartment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792879" y="3455035"/>
            <a:ext cx="36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Symbol" charset="2"/>
                <a:cs typeface="Symbol" charset="2"/>
              </a:rPr>
              <a:t>d</a:t>
            </a:r>
            <a:endParaRPr lang="en-US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5897971" y="1450984"/>
            <a:ext cx="3132082" cy="4077138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Much less complex, yet adapted to data &amp; forecasts</a:t>
            </a:r>
          </a:p>
          <a:p>
            <a:endParaRPr lang="en-US" sz="2000" dirty="0"/>
          </a:p>
          <a:p>
            <a:r>
              <a:rPr lang="en-US" sz="2000" dirty="0" smtClean="0"/>
              <a:t>Lighter implementation: R only (</a:t>
            </a:r>
            <a:r>
              <a:rPr lang="en-US" sz="2000" dirty="0" err="1" smtClean="0"/>
              <a:t>Gillepsie</a:t>
            </a:r>
            <a:r>
              <a:rPr lang="en-US" sz="2000" dirty="0" smtClean="0"/>
              <a:t> with ‘</a:t>
            </a:r>
            <a:r>
              <a:rPr lang="en-US" sz="2000" dirty="0" err="1" smtClean="0">
                <a:latin typeface="Andale Mono"/>
                <a:cs typeface="Andale Mono"/>
              </a:rPr>
              <a:t>adaptivetau</a:t>
            </a:r>
            <a:r>
              <a:rPr lang="en-US" sz="2000" dirty="0" smtClean="0"/>
              <a:t>’ R </a:t>
            </a:r>
            <a:r>
              <a:rPr lang="en-US" sz="2000" dirty="0" err="1" smtClean="0"/>
              <a:t>pckg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ABC calibration implemented with ‘</a:t>
            </a:r>
            <a:r>
              <a:rPr lang="en-US" sz="2000" dirty="0" err="1" smtClean="0">
                <a:latin typeface="Andale Mono"/>
                <a:cs typeface="Andale Mono"/>
              </a:rPr>
              <a:t>EasyABC</a:t>
            </a:r>
            <a:r>
              <a:rPr lang="en-US" sz="2000" dirty="0" smtClean="0"/>
              <a:t>’ R </a:t>
            </a:r>
            <a:r>
              <a:rPr lang="en-US" sz="2000" dirty="0" err="1" smtClean="0"/>
              <a:t>pckg</a:t>
            </a:r>
            <a:r>
              <a:rPr lang="en-US" sz="2000" dirty="0" smtClean="0"/>
              <a:t> and back-tested on synthetic data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7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Ebola model: SEIFR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Next steps: </a:t>
            </a:r>
          </a:p>
          <a:p>
            <a:r>
              <a:rPr lang="en-US" dirty="0" smtClean="0"/>
              <a:t>Spatial</a:t>
            </a:r>
            <a:endParaRPr lang="en-US" dirty="0"/>
          </a:p>
          <a:p>
            <a:r>
              <a:rPr lang="en-US" dirty="0" smtClean="0"/>
              <a:t>Other fitting methods (POMP,…)</a:t>
            </a:r>
          </a:p>
          <a:p>
            <a:r>
              <a:rPr lang="en-US" dirty="0" smtClean="0"/>
              <a:t>See how it performs with:</a:t>
            </a:r>
          </a:p>
          <a:p>
            <a:pPr lvl="1"/>
            <a:r>
              <a:rPr lang="en-US" dirty="0" smtClean="0"/>
              <a:t>NIH’s Ebola challenge synthetic data</a:t>
            </a:r>
          </a:p>
          <a:p>
            <a:pPr lvl="1"/>
            <a:r>
              <a:rPr lang="en-US" dirty="0" smtClean="0"/>
              <a:t>Real </a:t>
            </a:r>
            <a:r>
              <a:rPr lang="en-US" dirty="0"/>
              <a:t>E</a:t>
            </a:r>
            <a:r>
              <a:rPr lang="en-US" dirty="0" smtClean="0"/>
              <a:t>bola epidemics (RDC 1995, West Afr. 2014-15)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155-3A61-4049-9601-DA804767A1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5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76</TotalTime>
  <Words>401</Words>
  <Application>Microsoft Macintosh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Data Structure</vt:lpstr>
      <vt:lpstr>Data Structure</vt:lpstr>
      <vt:lpstr>Early &amp; short-term forecasting</vt:lpstr>
      <vt:lpstr>Early &amp; short-term forecasting</vt:lpstr>
      <vt:lpstr>Early &amp; short-term forecasting</vt:lpstr>
      <vt:lpstr>Ebola model: SEIFR</vt:lpstr>
      <vt:lpstr>PowerPoint Presentation</vt:lpstr>
      <vt:lpstr>PowerPoint Presentation</vt:lpstr>
      <vt:lpstr>Ebola model: SEIFR</vt:lpstr>
      <vt:lpstr>Git Repos ‘Outbreak-analysis’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Champredon</dc:creator>
  <cp:lastModifiedBy>David Champredon</cp:lastModifiedBy>
  <cp:revision>20</cp:revision>
  <dcterms:created xsi:type="dcterms:W3CDTF">2016-02-05T13:46:31Z</dcterms:created>
  <dcterms:modified xsi:type="dcterms:W3CDTF">2016-02-05T16:19:26Z</dcterms:modified>
</cp:coreProperties>
</file>