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ace04964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ace0496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ace04964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ace0496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ace04964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ace0496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ace04964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ace0496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ace04964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ace0496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ace049644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ace0496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ace04964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ace0496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ace04964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ace049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4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365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b="0" i="0" sz="5400" u="none" cap="none" strike="noStrik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ECOMMERCE 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051560" y="4609555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Font typeface="Arial"/>
              <a:buChar char="•"/>
            </a:pPr>
            <a:r>
              <a:rPr lang="en-US"/>
              <a:t>ADMIN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Font typeface="Arial"/>
              <a:buChar char="•"/>
            </a:pPr>
            <a:r>
              <a:rPr lang="en-US"/>
              <a:t>USER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06679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82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                        </a:t>
            </a:r>
            <a:r>
              <a:rPr lang="en-US" sz="3982" u="sng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LEVEL-1-DFD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450" y="2093832"/>
            <a:ext cx="5654979" cy="445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82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                        </a:t>
            </a:r>
            <a:r>
              <a:rPr lang="en-US" sz="3982" u="sng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LEVEL-1-DFD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069850" y="1272098"/>
            <a:ext cx="10058400" cy="49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1.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Login (JWT Authentication)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logs in with credentials.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marR="1027791" rtl="0" algn="l">
              <a:lnSpc>
                <a:spcPct val="137069"/>
              </a:lnSpc>
              <a:spcBef>
                <a:spcPts val="826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Server validates and generates a JWT token.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marR="1027791" rtl="0" algn="l">
              <a:lnSpc>
                <a:spcPct val="137069"/>
              </a:lnSpc>
              <a:spcBef>
                <a:spcPts val="826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The token is stored and used for accessing protected routes.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marR="1027791" rtl="0" algn="l">
              <a:lnSpc>
                <a:spcPct val="137069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2.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Browse Products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5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selects categories and subcategories.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Products are displayed 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marR="1114093" rtl="0" algn="l">
              <a:lnSpc>
                <a:spcPct val="135267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can view product details (images, price, description).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marR="1114093" rtl="0" algn="l">
              <a:lnSpc>
                <a:spcPct val="135267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3.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Add to Cart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9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adds desired products to the cart.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marR="1438469" rtl="0" algn="l">
              <a:lnSpc>
                <a:spcPct val="138733"/>
              </a:lnSpc>
              <a:spcBef>
                <a:spcPts val="827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Cart is updated with product details (quantity, price).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marR="1438469" rtl="0" algn="l">
              <a:lnSpc>
                <a:spcPct val="138733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4.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Manage Cart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views cart items.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5.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Review Cart &amp; Place Order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424815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reviews the cart.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424815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adds delivery address and confirms order.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82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                       </a:t>
            </a:r>
            <a:endParaRPr sz="3982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274320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82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274320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620"/>
              <a:buFont typeface="Arial"/>
              <a:buNone/>
            </a:pPr>
            <a:r>
              <a:rPr lang="en-US" sz="3982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en-US" sz="3982" u="sng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LEVEL-1-DFD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9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6.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Make Payment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424815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selects a payment method.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424815" marR="746113" rtl="0" algn="l">
              <a:lnSpc>
                <a:spcPct val="135405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enters payment details and confirms the transaction.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marR="746113" rtl="0" algn="l">
              <a:lnSpc>
                <a:spcPct val="135405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7.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Admin Order Management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424815" rtl="0" algn="l">
              <a:lnSpc>
                <a:spcPct val="10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views all orders placed by users.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424815" marR="470496" rtl="0" algn="l">
              <a:lnSpc>
                <a:spcPct val="135429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can update the order status (e.g., processing, shipped).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can set or update the expected delivery date.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marR="470496" rtl="0" algn="l">
              <a:lnSpc>
                <a:spcPct val="135429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8.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Order Tracking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424815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tracks the status of their order.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0" marR="22144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Real-time updates are provided on order progress and delivery status.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 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can remove or update quantities of items in the cart.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1722098" y="-260793"/>
            <a:ext cx="10058400" cy="1609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33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3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                    </a:t>
            </a:r>
            <a:r>
              <a:rPr lang="en-US" sz="4430" u="sng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LEVEL-2-DFD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713" y="1230207"/>
            <a:ext cx="6165074" cy="520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r>
              <a:rPr lang="en-US" sz="4430" u="sng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LEVEL-2-DFD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8618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1. Admin Login &amp; Role Management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Admin logs in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using credentials (username/password).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The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server validates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the credentials and generates a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JWT token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for authentication.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8469" lvl="0" marL="362437" marR="4380336" rtl="0" algn="l">
              <a:lnSpc>
                <a:spcPct val="135452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manages user roles (add/deactivate roles) and sets access permissions for different users.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2. Admin Product Management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18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Admin adds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products with detailed information (name, description, price, images, etc.).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marR="4312097" rtl="0" algn="l">
              <a:lnSpc>
                <a:spcPct val="138871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can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edit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,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activate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, or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deactivate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products, including managing product stock availability.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sets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exchange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and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refund policies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for products.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61293" rtl="0" algn="l">
              <a:lnSpc>
                <a:spcPct val="100000"/>
              </a:lnSpc>
              <a:spcBef>
                <a:spcPts val="12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3. Admin Category/Subcategory Management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can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add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,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edit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, or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deactivate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product categories and subcategories.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62437" rtl="0" algn="l">
              <a:lnSpc>
                <a:spcPct val="10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4. Admin User Management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Admin adds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new users, sets roles, and can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deactivate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users as needed.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30" u="sng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30" u="sng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LEVEL-2-DFD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3811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5. User Login (JWT Authentication)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logs in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using their credentials (username/password).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The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server validates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the credentials and generates a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JWT token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for accessing protected routes in the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web application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.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marR="4164888" rtl="0" algn="l">
              <a:lnSpc>
                <a:spcPct val="1354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Browse Products(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Products are displayed with details (name, description, price, images, etc.).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selects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categories and subcategories to browse available products.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64269" rtl="0" algn="l">
              <a:lnSpc>
                <a:spcPct val="10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6. User Add to Cart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9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adds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desired products to the cart.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The cart updates with selected items, displaying quantity and price.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63811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7.User Review Cart &amp; Place Order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reviews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the items in the cart and confirms the order.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User adds a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delivery address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and proceeds to place the order.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	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 sz="4430" u="sng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LEVEL-2-DFD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4040" rtl="0" algn="l">
              <a:lnSpc>
                <a:spcPct val="10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8. User Make Payment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selects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 payment method (credit card, debit card, etc.).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Payment details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are entered, and the user confirms the transaction.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63353" rtl="0" algn="l">
              <a:lnSpc>
                <a:spcPct val="100000"/>
              </a:lnSpc>
              <a:spcBef>
                <a:spcPts val="89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9. Admin Order Management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Admin views all orders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placed by users.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updates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order status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(e.g., processing, shipped, delivered).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4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Admin sets the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expected delivery date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68618" rtl="0" algn="l">
              <a:lnSpc>
                <a:spcPct val="100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10.User Order Tracking </a:t>
            </a:r>
            <a:endParaRPr b="1"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4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User tracks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the status of their order (pending, shipped, delivered). 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7" rtl="0" algn="l">
              <a:lnSpc>
                <a:spcPct val="100000"/>
              </a:lnSpc>
              <a:spcBef>
                <a:spcPts val="826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Real-time updates on the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order progress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and </a:t>
            </a:r>
            <a:r>
              <a:rPr b="1" lang="en-US" sz="1400">
                <a:latin typeface="Angsana New"/>
                <a:ea typeface="Angsana New"/>
                <a:cs typeface="Angsana New"/>
                <a:sym typeface="Angsana New"/>
              </a:rPr>
              <a:t>expected delivery </a:t>
            </a:r>
            <a:r>
              <a:rPr lang="en-US" sz="1400">
                <a:latin typeface="Angsana New"/>
                <a:ea typeface="Angsana New"/>
                <a:cs typeface="Angsana New"/>
                <a:sym typeface="Angsana New"/>
              </a:rPr>
              <a:t>are provided.</a:t>
            </a:r>
            <a:endParaRPr sz="1400"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BEGINNER LEVEL DISCUSSION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ADMIN &amp; USER: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	</a:t>
            </a:r>
            <a:r>
              <a:rPr lang="en-US" u="sng"/>
              <a:t>Single server: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		1) Categories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		2) Products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		3) Add to cart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		4) Orders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		5) Profile(both User &amp; Admin)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		6) API calls (both User &amp; Admin)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BEGINNER LEVEL DISCUSSION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069848" y="2121408"/>
            <a:ext cx="3738916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Client Side:[Different Port]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</a:t>
            </a:r>
            <a:r>
              <a:rPr lang="en-US" u="sng"/>
              <a:t>ADMIN: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      1) Register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       2) Login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       3) Manage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	i) User roles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	ii) 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	iii) Categories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	iv) Products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	v) Profile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     4) Individual port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6392637" y="2424792"/>
            <a:ext cx="453117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User: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1)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2) Login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3) Forgot Password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4) Search Products according to               	available categories and sub 	categories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5) Manage Add to cart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6) View Order and its status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7) Track order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8) Profile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9) Individual Port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BEGINNER LEVEL DISCUSSION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069848" y="2121408"/>
            <a:ext cx="4114473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ADMIN: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u="sng"/>
              <a:t>Manage Categories</a:t>
            </a:r>
            <a:endParaRPr/>
          </a:p>
          <a:p>
            <a:pPr indent="-182879" lvl="3" marL="1005839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Manage Main Category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List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View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Create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Update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Delete(Active/Inactive)</a:t>
            </a:r>
            <a:endParaRPr/>
          </a:p>
          <a:p>
            <a:pPr indent="-182879" lvl="3" marL="100583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Manage Sub Category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List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View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Create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Update</a:t>
            </a:r>
            <a:endParaRPr/>
          </a:p>
          <a:p>
            <a:pPr indent="-228600" lvl="5" marL="160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Delete(Active/Inactive)</a:t>
            </a:r>
            <a:endParaRPr/>
          </a:p>
          <a:p>
            <a:pPr indent="-96519" lvl="4" marL="12801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5614308" y="2530929"/>
            <a:ext cx="416543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Manage Products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List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View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Update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Delete(Available/Out of stock)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674178" y="4456118"/>
            <a:ext cx="46645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Manage Orders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List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View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Update(date of delivery and status)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Track Order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BEGINNER LEVEL DISCUSSION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069848" y="2121408"/>
            <a:ext cx="3657273" cy="24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ADMIN: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u="sng"/>
              <a:t>Manage Roles:</a:t>
            </a:r>
            <a:endParaRPr/>
          </a:p>
          <a:p>
            <a:pPr indent="-182879" lvl="3" marL="100583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List</a:t>
            </a:r>
            <a:endParaRPr/>
          </a:p>
          <a:p>
            <a:pPr indent="-182879" lvl="3" marL="100583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View</a:t>
            </a:r>
            <a:endParaRPr/>
          </a:p>
          <a:p>
            <a:pPr indent="-182879" lvl="3" marL="100583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Create</a:t>
            </a:r>
            <a:endParaRPr/>
          </a:p>
          <a:p>
            <a:pPr indent="-182879" lvl="3" marL="100583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Update</a:t>
            </a:r>
            <a:endParaRPr/>
          </a:p>
          <a:p>
            <a:pPr indent="-182879" lvl="3" marL="100583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Delete(Active/Inactive)</a:t>
            </a:r>
            <a:endParaRPr/>
          </a:p>
          <a:p>
            <a:pPr indent="0" lvl="3" marL="82296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1436914" y="4376057"/>
            <a:ext cx="340997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Manage Users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List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View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Update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Delete(Active/Inactive)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6523264" y="2311686"/>
            <a:ext cx="20726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Manage Profile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Update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View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613071" y="3429000"/>
            <a:ext cx="311232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Dashboard Activities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View: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Orders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Pending Orders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Customers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Total Products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BEGINNER LEVEL DISCUSSION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066798" y="1797607"/>
            <a:ext cx="10058400" cy="5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ADMIN/USER (SERVER SIDE):</a:t>
            </a:r>
            <a:endParaRPr/>
          </a:p>
          <a:p>
            <a:pPr indent="0" lvl="0" marL="188024" rtl="0" algn="l">
              <a:lnSpc>
                <a:spcPct val="90000"/>
              </a:lnSpc>
              <a:spcBef>
                <a:spcPts val="951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Shared Server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Admin and User backends run on the same server and port. </a:t>
            </a:r>
            <a:endParaRPr b="0"/>
          </a:p>
          <a:p>
            <a:pPr indent="0" lvl="0" marL="188024" rtl="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Admin Controls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Full access to manage products, users, categories, and orders. </a:t>
            </a:r>
            <a:endParaRPr b="0"/>
          </a:p>
          <a:p>
            <a:pPr indent="0" lvl="0" marL="188024" rtl="0" algn="l">
              <a:lnSpc>
                <a:spcPct val="90000"/>
              </a:lnSpc>
              <a:spcBef>
                <a:spcPts val="825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sng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Admin-Specific Operations</a:t>
            </a:r>
            <a:r>
              <a:rPr b="0" i="0" lang="en-US" sz="1800" u="sng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 </a:t>
            </a:r>
            <a:endParaRPr b="0"/>
          </a:p>
          <a:p>
            <a:pPr indent="0" lvl="0" marL="874459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User Management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Admin can add, view, edit, or deactivate User accounts. </a:t>
            </a:r>
            <a:endParaRPr b="0"/>
          </a:p>
          <a:p>
            <a:pPr indent="0" lvl="0" marL="874459" rtl="0" algn="l">
              <a:lnSpc>
                <a:spcPct val="90000"/>
              </a:lnSpc>
              <a:spcBef>
                <a:spcPts val="301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Product Management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Admin can add, edit, and deactivate products. </a:t>
            </a:r>
            <a:endParaRPr b="0"/>
          </a:p>
          <a:p>
            <a:pPr indent="0" lvl="0" marL="370903" marR="2556434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Category/Subcategory Management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Admin can create, edit, and deactivate categories and subcategories.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Order Management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Admin can view, confirm, and update order statuses (e.g., Confirmed, Shipped, Delivered). </a:t>
            </a:r>
            <a:endParaRPr b="0" i="0" sz="1800" u="none" strike="noStrike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370904" marR="2556434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Admin's changes (e.g., product availability, order status) are reflected immediately for users. </a:t>
            </a:r>
            <a:endParaRPr b="0"/>
          </a:p>
          <a:p>
            <a:pPr indent="-182880" lvl="0" marL="370904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SzPct val="85000"/>
              <a:buChar char="▪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sng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User-Specific Operations</a:t>
            </a:r>
            <a:r>
              <a:rPr b="0" i="0" lang="en-US" sz="1800" u="sng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 </a:t>
            </a:r>
            <a:endParaRPr b="0"/>
          </a:p>
          <a:p>
            <a:pPr indent="0" lvl="0" marL="874459" marR="3734295" rtl="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Registration/Login/Forgot Password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create accounts, login, and reset passwords.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Product Browsing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view categories, subcategories, and individual products. </a:t>
            </a:r>
            <a:endParaRPr b="0"/>
          </a:p>
          <a:p>
            <a:pPr indent="0" lvl="0" marL="874459" rtl="0" algn="l">
              <a:lnSpc>
                <a:spcPct val="90000"/>
              </a:lnSpc>
              <a:spcBef>
                <a:spcPts val="177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Cart Management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add or remove items from the cart. </a:t>
            </a:r>
            <a:endParaRPr b="0"/>
          </a:p>
          <a:p>
            <a:pPr indent="0" lvl="0" marL="874459" rtl="0" algn="l">
              <a:lnSpc>
                <a:spcPct val="90000"/>
              </a:lnSpc>
              <a:spcBef>
                <a:spcPts val="299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Order Placement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proceed to checkout and place orders for items in their cart. </a:t>
            </a:r>
            <a:endParaRPr b="0"/>
          </a:p>
          <a:p>
            <a:pPr indent="0" lvl="0" marL="874459" marR="3295752" rtl="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Order Tracking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track the status of their orders (e.g., Pending, Shipped, Delivered).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Real-Time Sync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Changes made by the Admin (order status) are instantly updated on the User’s side.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BEGINNER LEVEL DISCUSSION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138847" y="1723307"/>
            <a:ext cx="10662300" cy="5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66687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ADMIN (CLIENT):</a:t>
            </a:r>
            <a:endParaRPr/>
          </a:p>
          <a:p>
            <a:pPr indent="0" lvl="0" marL="189535" rtl="0" algn="l">
              <a:lnSpc>
                <a:spcPct val="90000"/>
              </a:lnSpc>
              <a:spcBef>
                <a:spcPts val="2516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Separate Port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Admin’s frontend runs on a different port.  </a:t>
            </a:r>
            <a:endParaRPr b="0"/>
          </a:p>
          <a:p>
            <a:pPr indent="0" lvl="0" marL="189548" rtl="0" algn="l">
              <a:lnSpc>
                <a:spcPct val="90000"/>
              </a:lnSpc>
              <a:spcBef>
                <a:spcPts val="33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Admin UI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 interface for managing products, users, categories, and orders.  </a:t>
            </a:r>
            <a:endParaRPr b="0"/>
          </a:p>
          <a:p>
            <a:pPr indent="0" lvl="0" marL="189535" marR="2426983" rtl="0" algn="l">
              <a:lnSpc>
                <a:spcPct val="90000"/>
              </a:lnSpc>
              <a:spcBef>
                <a:spcPts val="38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Updates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Any change made by the Admin (order status, product availability) is instantly reflected on the User side.  </a:t>
            </a:r>
            <a:endParaRPr/>
          </a:p>
          <a:p>
            <a:pPr indent="0" lvl="0" marL="189535" marR="2426983" rtl="0" algn="l">
              <a:lnSpc>
                <a:spcPct val="90000"/>
              </a:lnSpc>
              <a:spcBef>
                <a:spcPts val="38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Admin Dashboard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Real-time metrics for total orders, total customers, total pending Orders, total products.  </a:t>
            </a:r>
            <a:endParaRPr/>
          </a:p>
          <a:p>
            <a:pPr indent="0" lvl="0" marL="189535" marR="2426983" rtl="0" algn="l">
              <a:lnSpc>
                <a:spcPct val="90000"/>
              </a:lnSpc>
              <a:spcBef>
                <a:spcPts val="3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189535" marR="2426983" rtl="0" algn="l">
              <a:lnSpc>
                <a:spcPct val="90000"/>
              </a:lnSpc>
              <a:spcBef>
                <a:spcPts val="3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66687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USER(CLIENT):</a:t>
            </a:r>
            <a:endParaRPr/>
          </a:p>
          <a:p>
            <a:pPr indent="0" lvl="0" marL="189535" rtl="0" algn="l">
              <a:lnSpc>
                <a:spcPct val="90000"/>
              </a:lnSpc>
              <a:spcBef>
                <a:spcPts val="864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Separate Port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User's frontend runs on a different port. </a:t>
            </a:r>
            <a:endParaRPr b="0"/>
          </a:p>
          <a:p>
            <a:pPr indent="0" lvl="0" marL="189535" marR="2034032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User Interface (UI)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A dynamic and engaging interface for browsing products, adding to cart, and managing orders.</a:t>
            </a:r>
            <a:endParaRPr/>
          </a:p>
          <a:p>
            <a:pPr indent="0" lvl="0" marL="189535" marR="2034032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Product Availability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view real-time product availability (e.g., In Stock, Out of Stock). </a:t>
            </a:r>
            <a:endParaRPr/>
          </a:p>
          <a:p>
            <a:pPr indent="0" lvl="0" marL="189535" marR="2034032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Real-Time Updates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When Admin updates product status or order status, users can see the changes reflected in real time. </a:t>
            </a:r>
            <a:endParaRPr b="0"/>
          </a:p>
          <a:p>
            <a:pPr indent="0" lvl="0" marL="372415" marR="3653828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Example: If Admin marks an order as "Shipped," the user sees the updated status instantly. </a:t>
            </a:r>
            <a:endParaRPr/>
          </a:p>
          <a:p>
            <a:pPr indent="0" lvl="0" marL="189535" rtl="0" algn="l">
              <a:lnSpc>
                <a:spcPct val="90000"/>
              </a:lnSpc>
              <a:spcBef>
                <a:spcPts val="188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Order Placement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proceed to checkout and place orders. </a:t>
            </a:r>
            <a:endParaRPr b="0"/>
          </a:p>
          <a:p>
            <a:pPr indent="0" lvl="0" marL="189548" rtl="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SzPct val="850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Order Tracking</a:t>
            </a:r>
            <a:r>
              <a:rPr b="0" i="0" lang="en-US" sz="18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track the status of their orders and see expected delivery dates.</a:t>
            </a:r>
            <a:endParaRPr/>
          </a:p>
          <a:p>
            <a:pPr indent="0" lvl="0" marL="189548" rtl="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SzPct val="85000"/>
              <a:buNone/>
            </a:pPr>
            <a:r>
              <a:rPr b="1" lang="en-US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b="1" i="0" lang="en-US" sz="20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Cart Management</a:t>
            </a:r>
            <a:r>
              <a:rPr b="0" i="0" lang="en-US" sz="2000" u="none" strike="noStrike">
                <a:solidFill>
                  <a:srgbClr val="000000"/>
                </a:solidFill>
                <a:latin typeface="Angsana New"/>
                <a:ea typeface="Angsana New"/>
                <a:cs typeface="Angsana New"/>
                <a:sym typeface="Angsana New"/>
              </a:rPr>
              <a:t>: Users can add products to their cart and remove them as needed. </a:t>
            </a:r>
            <a:endParaRPr b="0"/>
          </a:p>
          <a:p>
            <a:pPr indent="0" lvl="0" marL="189548" rtl="0" algn="l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066800" y="474002"/>
            <a:ext cx="100584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ARCHITECTURE: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200" y="1784777"/>
            <a:ext cx="8899389" cy="48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1069848" y="25108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8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                       </a:t>
            </a:r>
            <a:r>
              <a:rPr lang="en-US" sz="3980" u="sng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LEVEL- 0 -DFD</a:t>
            </a:r>
            <a:r>
              <a:rPr lang="en-US" sz="3980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050" y="1675513"/>
            <a:ext cx="9661851" cy="28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326450" y="4610200"/>
            <a:ext cx="115452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8579" marR="87513" rtl="0" algn="l">
              <a:lnSpc>
                <a:spcPct val="98706"/>
              </a:lnSpc>
              <a:spcBef>
                <a:spcPts val="729"/>
              </a:spcBef>
              <a:spcAft>
                <a:spcPts val="0"/>
              </a:spcAft>
              <a:buNone/>
            </a:pPr>
            <a:r>
              <a:rPr lang="en-US" sz="2027">
                <a:solidFill>
                  <a:schemeClr val="dk1"/>
                </a:solidFill>
              </a:rPr>
              <a:t>• </a:t>
            </a:r>
            <a:r>
              <a:rPr lang="en-US" sz="2027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ECOMMERCE SYSTEM: An online shopping platform where users can browse products, add them to the cart, make secure payments, track their orders. </a:t>
            </a:r>
            <a:endParaRPr sz="2027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348620" lvl="0" marL="108579" marR="87513" rtl="0" algn="l">
              <a:lnSpc>
                <a:spcPct val="98706"/>
              </a:lnSpc>
              <a:spcBef>
                <a:spcPts val="72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27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 </a:t>
            </a:r>
            <a:r>
              <a:rPr lang="en-US" sz="2027">
                <a:solidFill>
                  <a:schemeClr val="dk1"/>
                </a:solidFill>
              </a:rPr>
              <a:t>• </a:t>
            </a:r>
            <a:r>
              <a:rPr b="1" lang="en-US" sz="2027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Admin</a:t>
            </a:r>
            <a:r>
              <a:rPr lang="en-US" sz="2027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: Manages products, orders, users, and finances and updating the users order status.  </a:t>
            </a:r>
            <a:endParaRPr sz="2027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348620" lvl="0" marL="108579" rtl="0" algn="l">
              <a:spcBef>
                <a:spcPts val="13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27">
                <a:solidFill>
                  <a:schemeClr val="dk1"/>
                </a:solidFill>
              </a:rPr>
              <a:t> • </a:t>
            </a:r>
            <a:r>
              <a:rPr b="1" lang="en-US" sz="2027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User</a:t>
            </a:r>
            <a:r>
              <a:rPr lang="en-US" sz="2027">
                <a:solidFill>
                  <a:schemeClr val="dk1"/>
                </a:solidFill>
                <a:latin typeface="Angsana New"/>
                <a:ea typeface="Angsana New"/>
                <a:cs typeface="Angsana New"/>
                <a:sym typeface="Angsana New"/>
              </a:rPr>
              <a:t>: Browses products, adds items to the cart, places orders, and tracks order status</a:t>
            </a:r>
            <a:endParaRPr sz="2027">
              <a:solidFill>
                <a:schemeClr val="dk1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