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9"/>
  </p:notesMasterIdLst>
  <p:sldIdLst>
    <p:sldId id="256" r:id="rId2"/>
    <p:sldId id="258" r:id="rId3"/>
    <p:sldId id="260" r:id="rId4"/>
    <p:sldId id="261" r:id="rId5"/>
    <p:sldId id="259" r:id="rId6"/>
    <p:sldId id="262" r:id="rId7"/>
    <p:sldId id="263" r:id="rId8"/>
    <p:sldId id="264" r:id="rId9"/>
    <p:sldId id="265" r:id="rId10"/>
    <p:sldId id="266" r:id="rId11"/>
    <p:sldId id="267" r:id="rId12"/>
    <p:sldId id="268" r:id="rId13"/>
    <p:sldId id="273" r:id="rId14"/>
    <p:sldId id="270" r:id="rId15"/>
    <p:sldId id="272" r:id="rId16"/>
    <p:sldId id="271" r:id="rId17"/>
    <p:sldId id="274" r:id="rId18"/>
    <p:sldId id="276" r:id="rId19"/>
    <p:sldId id="277" r:id="rId20"/>
    <p:sldId id="286" r:id="rId21"/>
    <p:sldId id="278" r:id="rId22"/>
    <p:sldId id="279" r:id="rId23"/>
    <p:sldId id="280" r:id="rId24"/>
    <p:sldId id="285" r:id="rId25"/>
    <p:sldId id="282" r:id="rId26"/>
    <p:sldId id="283" r:id="rId27"/>
    <p:sldId id="28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599"/>
  </p:normalViewPr>
  <p:slideViewPr>
    <p:cSldViewPr snapToGrid="0">
      <p:cViewPr>
        <p:scale>
          <a:sx n="93" d="100"/>
          <a:sy n="93"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46A4E-5B31-B446-9F13-F8339485E1A8}" type="datetimeFigureOut">
              <a:rPr kumimoji="1" lang="zh-CN" altLang="en-US" smtClean="0"/>
              <a:t>2024/5/27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89F8E-6521-1540-952C-CF229E797B9E}" type="slidenum">
              <a:rPr kumimoji="1" lang="zh-CN" altLang="en-US" smtClean="0"/>
              <a:t>‹#›</a:t>
            </a:fld>
            <a:endParaRPr kumimoji="1" lang="zh-CN" altLang="en-US"/>
          </a:p>
        </p:txBody>
      </p:sp>
    </p:spTree>
    <p:extLst>
      <p:ext uri="{BB962C8B-B14F-4D97-AF65-F5344CB8AC3E}">
        <p14:creationId xmlns:p14="http://schemas.microsoft.com/office/powerpoint/2010/main" val="2046669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My research is a comparative study of Floyd…</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a:t>
            </a:fld>
            <a:endParaRPr kumimoji="1" lang="zh-CN" altLang="en-US"/>
          </a:p>
        </p:txBody>
      </p:sp>
    </p:spTree>
    <p:extLst>
      <p:ext uri="{BB962C8B-B14F-4D97-AF65-F5344CB8AC3E}">
        <p14:creationId xmlns:p14="http://schemas.microsoft.com/office/powerpoint/2010/main" val="194615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specific proof of it, your welcomed to refer to my paper if you are curious.</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12</a:t>
            </a:fld>
            <a:endParaRPr kumimoji="1" lang="zh-CN" altLang="en-US"/>
          </a:p>
        </p:txBody>
      </p:sp>
    </p:spTree>
    <p:extLst>
      <p:ext uri="{BB962C8B-B14F-4D97-AF65-F5344CB8AC3E}">
        <p14:creationId xmlns:p14="http://schemas.microsoft.com/office/powerpoint/2010/main" val="389097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By lemma 1, we acquire this inequality</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13</a:t>
            </a:fld>
            <a:endParaRPr kumimoji="1" lang="zh-CN" altLang="en-US"/>
          </a:p>
        </p:txBody>
      </p:sp>
    </p:spTree>
    <p:extLst>
      <p:ext uri="{BB962C8B-B14F-4D97-AF65-F5344CB8AC3E}">
        <p14:creationId xmlns:p14="http://schemas.microsoft.com/office/powerpoint/2010/main" val="3833482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result is basically that, by this algebraic transformation, we able to use proof by contradiction to show Bell-Ford’s correctness in detecting negative cycles.</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14</a:t>
            </a:fld>
            <a:endParaRPr kumimoji="1" lang="zh-CN" altLang="en-US"/>
          </a:p>
        </p:txBody>
      </p:sp>
    </p:spTree>
    <p:extLst>
      <p:ext uri="{BB962C8B-B14F-4D97-AF65-F5344CB8AC3E}">
        <p14:creationId xmlns:p14="http://schemas.microsoft.com/office/powerpoint/2010/main" val="259239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the take away is that the optimized complexity of Bellman-Ford Algorithm is quadratic.</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15</a:t>
            </a:fld>
            <a:endParaRPr kumimoji="1" lang="zh-CN" altLang="en-US"/>
          </a:p>
        </p:txBody>
      </p:sp>
    </p:spTree>
    <p:extLst>
      <p:ext uri="{BB962C8B-B14F-4D97-AF65-F5344CB8AC3E}">
        <p14:creationId xmlns:p14="http://schemas.microsoft.com/office/powerpoint/2010/main" val="1186668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F-W uses a Dynamic Programming </a:t>
            </a:r>
            <a:r>
              <a:rPr kumimoji="1" lang="en-US" altLang="zh-CN" dirty="0" err="1"/>
              <a:t>rationale.It</a:t>
            </a:r>
            <a:r>
              <a:rPr kumimoji="1" lang="en-US" altLang="zh-CN" dirty="0"/>
              <a:t> claims this iterative relationship to find the shortest path, where d_(</a:t>
            </a:r>
            <a:r>
              <a:rPr kumimoji="1" lang="en-US" altLang="zh-CN" dirty="0" err="1"/>
              <a:t>i,j</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16</a:t>
            </a:fld>
            <a:endParaRPr kumimoji="1" lang="zh-CN" altLang="en-US"/>
          </a:p>
        </p:txBody>
      </p:sp>
    </p:spTree>
    <p:extLst>
      <p:ext uri="{BB962C8B-B14F-4D97-AF65-F5344CB8AC3E}">
        <p14:creationId xmlns:p14="http://schemas.microsoft.com/office/powerpoint/2010/main" val="3724477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And once again I’m </a:t>
            </a:r>
            <a:r>
              <a:rPr kumimoji="1" lang="en-US" altLang="zh-CN" dirty="0" err="1"/>
              <a:t>gonna</a:t>
            </a:r>
            <a:r>
              <a:rPr kumimoji="1" lang="en-US" altLang="zh-CN" dirty="0"/>
              <a:t> skip the correctness proof part. You‘re welcomed to read through my paper if you are curious.</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17</a:t>
            </a:fld>
            <a:endParaRPr kumimoji="1" lang="zh-CN" altLang="en-US"/>
          </a:p>
        </p:txBody>
      </p:sp>
    </p:spTree>
    <p:extLst>
      <p:ext uri="{BB962C8B-B14F-4D97-AF65-F5344CB8AC3E}">
        <p14:creationId xmlns:p14="http://schemas.microsoft.com/office/powerpoint/2010/main" val="2620507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18</a:t>
            </a:fld>
            <a:endParaRPr kumimoji="1" lang="zh-CN" altLang="en-US"/>
          </a:p>
        </p:txBody>
      </p:sp>
    </p:spTree>
    <p:extLst>
      <p:ext uri="{BB962C8B-B14F-4D97-AF65-F5344CB8AC3E}">
        <p14:creationId xmlns:p14="http://schemas.microsoft.com/office/powerpoint/2010/main" val="3402281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Three nested for loops, which yields a cubic time complexity, but since the data structure is faster, the actual performance is unclear. And need experimentation.</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19</a:t>
            </a:fld>
            <a:endParaRPr kumimoji="1" lang="zh-CN" altLang="en-US"/>
          </a:p>
        </p:txBody>
      </p:sp>
    </p:spTree>
    <p:extLst>
      <p:ext uri="{BB962C8B-B14F-4D97-AF65-F5344CB8AC3E}">
        <p14:creationId xmlns:p14="http://schemas.microsoft.com/office/powerpoint/2010/main" val="210532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Noticing I’ve been keep talking about negative cycle detection, and how does that connects to our focus: arbitrage problem.</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20</a:t>
            </a:fld>
            <a:endParaRPr kumimoji="1" lang="zh-CN" altLang="en-US"/>
          </a:p>
        </p:txBody>
      </p:sp>
    </p:spTree>
    <p:extLst>
      <p:ext uri="{BB962C8B-B14F-4D97-AF65-F5344CB8AC3E}">
        <p14:creationId xmlns:p14="http://schemas.microsoft.com/office/powerpoint/2010/main" val="1181048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mentioned earlier, ambiguity still exits for the comparative efficiency</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21</a:t>
            </a:fld>
            <a:endParaRPr kumimoji="1" lang="zh-CN" altLang="en-US"/>
          </a:p>
        </p:txBody>
      </p:sp>
    </p:spTree>
    <p:extLst>
      <p:ext uri="{BB962C8B-B14F-4D97-AF65-F5344CB8AC3E}">
        <p14:creationId xmlns:p14="http://schemas.microsoft.com/office/powerpoint/2010/main" val="639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 Facilitate Algorithm Execution</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a:t>
            </a:fld>
            <a:endParaRPr kumimoji="1" lang="zh-CN" altLang="en-US"/>
          </a:p>
        </p:txBody>
      </p:sp>
    </p:spTree>
    <p:extLst>
      <p:ext uri="{BB962C8B-B14F-4D97-AF65-F5344CB8AC3E}">
        <p14:creationId xmlns:p14="http://schemas.microsoft.com/office/powerpoint/2010/main" val="1199246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delineate the scenarios, we introduce the concept </a:t>
            </a:r>
            <a:r>
              <a:rPr kumimoji="1" lang="en-US" altLang="zh-CN"/>
              <a:t>of density. </a:t>
            </a:r>
            <a:r>
              <a:rPr kumimoji="1" lang="en-US" altLang="zh-CN" dirty="0"/>
              <a:t>You can view it as the ratio between the number of edges </a:t>
            </a:r>
            <a:r>
              <a:rPr kumimoji="1" lang="en-US" altLang="zh-CN"/>
              <a:t>and nodes. </a:t>
            </a:r>
            <a:r>
              <a:rPr kumimoji="1" lang="en-US" altLang="zh-CN" dirty="0"/>
              <a:t>We </a:t>
            </a:r>
            <a:r>
              <a:rPr kumimoji="1" lang="en-US" altLang="zh-CN" dirty="0" err="1"/>
              <a:t>seperate</a:t>
            </a:r>
            <a:r>
              <a:rPr kumimoji="1" lang="en-US" altLang="zh-CN" dirty="0"/>
              <a:t> scenarios as dense graphs and sparse </a:t>
            </a:r>
            <a:r>
              <a:rPr kumimoji="1" lang="en-US" altLang="zh-CN" dirty="0" err="1"/>
              <a:t>graphs.A</a:t>
            </a:r>
            <a:r>
              <a:rPr kumimoji="1" lang="en-US" altLang="zh-CN" dirty="0"/>
              <a:t> dense graph has a density exceeding one-half…, and for sparse graph. To maximize the contrast, we take their respective definition to extremity.</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22</a:t>
            </a:fld>
            <a:endParaRPr kumimoji="1" lang="zh-CN" altLang="en-US"/>
          </a:p>
        </p:txBody>
      </p:sp>
    </p:spTree>
    <p:extLst>
      <p:ext uri="{BB962C8B-B14F-4D97-AF65-F5344CB8AC3E}">
        <p14:creationId xmlns:p14="http://schemas.microsoft.com/office/powerpoint/2010/main" val="180588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the experiment data. All the currency </a:t>
            </a:r>
            <a:r>
              <a:rPr kumimoji="1" lang="en-US" altLang="zh-CN" dirty="0" err="1"/>
              <a:t>exchante</a:t>
            </a:r>
            <a:r>
              <a:rPr kumimoji="1" lang="en-US" altLang="zh-CN" dirty="0"/>
              <a:t> rates are normalized to euro, so we use this formula to </a:t>
            </a:r>
            <a:r>
              <a:rPr kumimoji="1" lang="en-US" altLang="zh-CN" dirty="0" err="1"/>
              <a:t>denormalize</a:t>
            </a:r>
            <a:r>
              <a:rPr kumimoji="1" lang="en-US" altLang="zh-CN" dirty="0"/>
              <a:t> it to arbitrary exchange rate.</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23</a:t>
            </a:fld>
            <a:endParaRPr kumimoji="1" lang="zh-CN" altLang="en-US"/>
          </a:p>
        </p:txBody>
      </p:sp>
    </p:spTree>
    <p:extLst>
      <p:ext uri="{BB962C8B-B14F-4D97-AF65-F5344CB8AC3E}">
        <p14:creationId xmlns:p14="http://schemas.microsoft.com/office/powerpoint/2010/main" val="284315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error bar represents the variant of the 30 executions. For the time sake, I’m just going to skip the graphic analysis part and directly show you the conclusion.(You could read my paper for the specifics.)</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24</a:t>
            </a:fld>
            <a:endParaRPr kumimoji="1" lang="zh-CN" altLang="en-US"/>
          </a:p>
        </p:txBody>
      </p:sp>
    </p:spTree>
    <p:extLst>
      <p:ext uri="{BB962C8B-B14F-4D97-AF65-F5344CB8AC3E}">
        <p14:creationId xmlns:p14="http://schemas.microsoft.com/office/powerpoint/2010/main" val="982229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the time sake, I’m just going to skip the graphic analysis part and show you the conclusion.</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25</a:t>
            </a:fld>
            <a:endParaRPr kumimoji="1" lang="zh-CN" altLang="en-US"/>
          </a:p>
        </p:txBody>
      </p:sp>
    </p:spTree>
    <p:extLst>
      <p:ext uri="{BB962C8B-B14F-4D97-AF65-F5344CB8AC3E}">
        <p14:creationId xmlns:p14="http://schemas.microsoft.com/office/powerpoint/2010/main" val="694031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conclusion… Yet, </a:t>
            </a:r>
            <a:r>
              <a:rPr kumimoji="1" lang="en-US" altLang="zh-CN" dirty="0" err="1"/>
              <a:t>insuffiency</a:t>
            </a:r>
            <a:r>
              <a:rPr kumimoji="1" lang="en-US" altLang="zh-CN" dirty="0"/>
              <a:t> does present in the study</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26</a:t>
            </a:fld>
            <a:endParaRPr kumimoji="1" lang="zh-CN" altLang="en-US"/>
          </a:p>
        </p:txBody>
      </p:sp>
    </p:spTree>
    <p:extLst>
      <p:ext uri="{BB962C8B-B14F-4D97-AF65-F5344CB8AC3E}">
        <p14:creationId xmlns:p14="http://schemas.microsoft.com/office/powerpoint/2010/main" val="205429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 we compare the efficiency of two algorithms</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3</a:t>
            </a:fld>
            <a:endParaRPr kumimoji="1" lang="zh-CN" altLang="en-US"/>
          </a:p>
        </p:txBody>
      </p:sp>
    </p:spTree>
    <p:extLst>
      <p:ext uri="{BB962C8B-B14F-4D97-AF65-F5344CB8AC3E}">
        <p14:creationId xmlns:p14="http://schemas.microsoft.com/office/powerpoint/2010/main" val="218064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one of the historical example of arbitrage is in the 17</a:t>
            </a:r>
            <a:r>
              <a:rPr kumimoji="1" lang="en-US" altLang="zh-CN" baseline="30000" dirty="0"/>
              <a:t>th</a:t>
            </a:r>
            <a:r>
              <a:rPr kumimoji="1" lang="en-US" altLang="zh-CN" dirty="0"/>
              <a:t> century, when the </a:t>
            </a:r>
            <a:r>
              <a:rPr kumimoji="1" lang="en-US" altLang="zh-CN" dirty="0" err="1"/>
              <a:t>british</a:t>
            </a:r>
            <a:r>
              <a:rPr kumimoji="1" lang="en-US" altLang="zh-CN" dirty="0"/>
              <a:t> merchant</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5</a:t>
            </a:fld>
            <a:endParaRPr kumimoji="1" lang="zh-CN" altLang="en-US"/>
          </a:p>
        </p:txBody>
      </p:sp>
    </p:spTree>
    <p:extLst>
      <p:ext uri="{BB962C8B-B14F-4D97-AF65-F5344CB8AC3E}">
        <p14:creationId xmlns:p14="http://schemas.microsoft.com/office/powerpoint/2010/main" val="80864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However as the Pareto and free </a:t>
            </a:r>
            <a:r>
              <a:rPr kumimoji="1" lang="en-US" altLang="zh-CN" err="1"/>
              <a:t>warket</a:t>
            </a:r>
            <a:r>
              <a:rPr kumimoji="1" lang="en-US" altLang="zh-CN"/>
              <a:t> emerges </a:t>
            </a:r>
            <a:r>
              <a:rPr kumimoji="1" lang="en-US" altLang="zh-CN" dirty="0"/>
              <a:t>people begin </a:t>
            </a:r>
            <a:r>
              <a:rPr kumimoji="1" lang="en-US" altLang="zh-CN"/>
              <a:t>to view </a:t>
            </a:r>
            <a:r>
              <a:rPr kumimoji="1" lang="en-US" altLang="zh-CN" dirty="0"/>
              <a:t>arbitrage‘s advantage</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6</a:t>
            </a:fld>
            <a:endParaRPr kumimoji="1" lang="zh-CN" altLang="en-US"/>
          </a:p>
        </p:txBody>
      </p:sp>
    </p:spTree>
    <p:extLst>
      <p:ext uri="{BB962C8B-B14F-4D97-AF65-F5344CB8AC3E}">
        <p14:creationId xmlns:p14="http://schemas.microsoft.com/office/powerpoint/2010/main" val="131298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the Focus of our study is to discuss the comparative efficiency of…</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7</a:t>
            </a:fld>
            <a:endParaRPr kumimoji="1" lang="zh-CN" altLang="en-US"/>
          </a:p>
        </p:txBody>
      </p:sp>
    </p:spTree>
    <p:extLst>
      <p:ext uri="{BB962C8B-B14F-4D97-AF65-F5344CB8AC3E}">
        <p14:creationId xmlns:p14="http://schemas.microsoft.com/office/powerpoint/2010/main" val="304250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Before we delve into the algorithms, we have to know how the currency relationships could be transformed to a graph, which enables the execution of the algorithms. Edge: exchange rate relationship</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9</a:t>
            </a:fld>
            <a:endParaRPr kumimoji="1" lang="zh-CN" altLang="en-US"/>
          </a:p>
        </p:txBody>
      </p:sp>
    </p:spTree>
    <p:extLst>
      <p:ext uri="{BB962C8B-B14F-4D97-AF65-F5344CB8AC3E}">
        <p14:creationId xmlns:p14="http://schemas.microsoft.com/office/powerpoint/2010/main" val="106351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Now with the graph notion </a:t>
            </a:r>
            <a:r>
              <a:rPr kumimoji="1" lang="en-US" altLang="zh-CN" dirty="0" err="1"/>
              <a:t>established,we</a:t>
            </a:r>
            <a:r>
              <a:rPr kumimoji="1" lang="en-US" altLang="zh-CN" dirty="0"/>
              <a:t> shall introduce the first algorithm</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10</a:t>
            </a:fld>
            <a:endParaRPr kumimoji="1" lang="zh-CN" altLang="en-US"/>
          </a:p>
        </p:txBody>
      </p:sp>
    </p:spTree>
    <p:extLst>
      <p:ext uri="{BB962C8B-B14F-4D97-AF65-F5344CB8AC3E}">
        <p14:creationId xmlns:p14="http://schemas.microsoft.com/office/powerpoint/2010/main" val="1601420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the time sake, I‘m just </a:t>
            </a:r>
            <a:r>
              <a:rPr kumimoji="1" lang="en-US" altLang="zh-CN" dirty="0" err="1"/>
              <a:t>gonna</a:t>
            </a:r>
            <a:r>
              <a:rPr kumimoji="1" lang="en-US" altLang="zh-CN" dirty="0"/>
              <a:t> skip the entire correctness proof </a:t>
            </a:r>
            <a:r>
              <a:rPr kumimoji="1" lang="en-US" altLang="zh-CN" dirty="0" err="1"/>
              <a:t>part.you</a:t>
            </a:r>
            <a:r>
              <a:rPr kumimoji="1" lang="en-US" altLang="zh-CN" dirty="0"/>
              <a:t> can just see that we listed the definition of negative cycle. A negative cycle is a cycle that if you add all the weight value within, you get a negative value.</a:t>
            </a:r>
            <a:endParaRPr kumimoji="1" lang="zh-CN" altLang="en-US" dirty="0"/>
          </a:p>
        </p:txBody>
      </p:sp>
      <p:sp>
        <p:nvSpPr>
          <p:cNvPr id="4" name="灯片编号占位符 3"/>
          <p:cNvSpPr>
            <a:spLocks noGrp="1"/>
          </p:cNvSpPr>
          <p:nvPr>
            <p:ph type="sldNum" sz="quarter" idx="5"/>
          </p:nvPr>
        </p:nvSpPr>
        <p:spPr/>
        <p:txBody>
          <a:bodyPr/>
          <a:lstStyle/>
          <a:p>
            <a:fld id="{38489F8E-6521-1540-952C-CF229E797B9E}" type="slidenum">
              <a:rPr kumimoji="1" lang="zh-CN" altLang="en-US" smtClean="0"/>
              <a:t>11</a:t>
            </a:fld>
            <a:endParaRPr kumimoji="1" lang="zh-CN" altLang="en-US"/>
          </a:p>
        </p:txBody>
      </p:sp>
    </p:spTree>
    <p:extLst>
      <p:ext uri="{BB962C8B-B14F-4D97-AF65-F5344CB8AC3E}">
        <p14:creationId xmlns:p14="http://schemas.microsoft.com/office/powerpoint/2010/main" val="199318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5/27/24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0750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9227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5/27/24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5222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2550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9481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1918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4351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0327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5/27/24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1738469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8247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5/27/24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151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5/27/24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7199463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110000"/>
        </a:lnSpc>
        <a:spcBef>
          <a:spcPct val="0"/>
        </a:spcBef>
        <a:buNone/>
        <a:defRPr sz="4000" b="1" i="0" kern="1200" spc="11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7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7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7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7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09299F6-3805-E419-DE5F-B00009D9D17C}"/>
              </a:ext>
            </a:extLst>
          </p:cNvPr>
          <p:cNvSpPr>
            <a:spLocks noGrp="1"/>
          </p:cNvSpPr>
          <p:nvPr>
            <p:ph type="ctrTitle"/>
          </p:nvPr>
        </p:nvSpPr>
        <p:spPr>
          <a:xfrm>
            <a:off x="565150" y="768334"/>
            <a:ext cx="8791501" cy="2866405"/>
          </a:xfrm>
        </p:spPr>
        <p:txBody>
          <a:bodyPr>
            <a:normAutofit/>
          </a:bodyPr>
          <a:lstStyle/>
          <a:p>
            <a:pPr>
              <a:lnSpc>
                <a:spcPct val="100000"/>
              </a:lnSpc>
            </a:pPr>
            <a:r>
              <a:rPr lang="en" altLang="zh-CN" sz="4000" b="1" dirty="0">
                <a:effectLst/>
                <a:latin typeface="TimesNewRomanPS"/>
              </a:rPr>
              <a:t>A Comparative Study of Floyd-</a:t>
            </a:r>
            <a:r>
              <a:rPr lang="en" altLang="zh-CN" sz="4000" b="1" dirty="0" err="1">
                <a:effectLst/>
                <a:latin typeface="TimesNewRomanPS"/>
              </a:rPr>
              <a:t>Warshall</a:t>
            </a:r>
            <a:r>
              <a:rPr lang="en" altLang="zh-CN" sz="4000" b="1" dirty="0">
                <a:effectLst/>
                <a:latin typeface="TimesNewRomanPS"/>
              </a:rPr>
              <a:t> and Bellman-Ford Algorithms in Diverse Arbitrage Scenarios </a:t>
            </a:r>
            <a:endParaRPr kumimoji="1" lang="zh-CN" altLang="en-US" sz="4000" dirty="0"/>
          </a:p>
        </p:txBody>
      </p:sp>
      <p:sp>
        <p:nvSpPr>
          <p:cNvPr id="3" name="副标题 2">
            <a:extLst>
              <a:ext uri="{FF2B5EF4-FFF2-40B4-BE49-F238E27FC236}">
                <a16:creationId xmlns:a16="http://schemas.microsoft.com/office/drawing/2014/main" id="{EB3647B6-C2BE-9B7C-BC33-A4156E81B532}"/>
              </a:ext>
            </a:extLst>
          </p:cNvPr>
          <p:cNvSpPr>
            <a:spLocks noGrp="1"/>
          </p:cNvSpPr>
          <p:nvPr>
            <p:ph type="subTitle" idx="1"/>
          </p:nvPr>
        </p:nvSpPr>
        <p:spPr>
          <a:xfrm>
            <a:off x="565150" y="4283239"/>
            <a:ext cx="8791501" cy="1475177"/>
          </a:xfrm>
        </p:spPr>
        <p:txBody>
          <a:bodyPr>
            <a:normAutofit/>
          </a:bodyPr>
          <a:lstStyle/>
          <a:p>
            <a:r>
              <a:rPr lang="en" altLang="zh-CN" dirty="0">
                <a:effectLst/>
                <a:latin typeface="TimesNewRomanPSMT"/>
              </a:rPr>
              <a:t>Johnson Zhu</a:t>
            </a:r>
            <a:endParaRPr kumimoji="1" lang="zh-CN" altLang="en-US" dirty="0"/>
          </a:p>
        </p:txBody>
      </p:sp>
      <p:cxnSp>
        <p:nvCxnSpPr>
          <p:cNvPr id="27" name="Straight Connector 26">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30" name="Oval 29">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Oval 36">
              <a:extLst>
                <a:ext uri="{FF2B5EF4-FFF2-40B4-BE49-F238E27FC236}">
                  <a16:creationId xmlns:a16="http://schemas.microsoft.com/office/drawing/2014/main" id="{7FA42EBE-8F86-FE44-BF12-AE5F7C9C1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671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90473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1732849-F55C-4930-6E62-5C1B0BA7BD86}"/>
              </a:ext>
            </a:extLst>
          </p:cNvPr>
          <p:cNvSpPr>
            <a:spLocks noGrp="1"/>
          </p:cNvSpPr>
          <p:nvPr>
            <p:ph type="title"/>
          </p:nvPr>
        </p:nvSpPr>
        <p:spPr>
          <a:xfrm>
            <a:off x="565151" y="4294208"/>
            <a:ext cx="4541446" cy="1587162"/>
          </a:xfrm>
        </p:spPr>
        <p:txBody>
          <a:bodyPr vert="horz" lIns="91440" tIns="45720" rIns="91440" bIns="45720" rtlCol="0" anchor="b">
            <a:normAutofit/>
          </a:bodyPr>
          <a:lstStyle/>
          <a:p>
            <a:pPr>
              <a:lnSpc>
                <a:spcPct val="100000"/>
              </a:lnSpc>
            </a:pPr>
            <a:r>
              <a:rPr kumimoji="1" lang="en-US" altLang="zh-CN"/>
              <a:t>Bellman-Ford Algorithm</a:t>
            </a:r>
          </a:p>
        </p:txBody>
      </p:sp>
      <p:sp>
        <p:nvSpPr>
          <p:cNvPr id="7" name="文本框 6">
            <a:extLst>
              <a:ext uri="{FF2B5EF4-FFF2-40B4-BE49-F238E27FC236}">
                <a16:creationId xmlns:a16="http://schemas.microsoft.com/office/drawing/2014/main" id="{D88295D2-9F3C-EFE3-5913-8EF8AC5E3A6F}"/>
              </a:ext>
            </a:extLst>
          </p:cNvPr>
          <p:cNvSpPr txBox="1"/>
          <p:nvPr/>
        </p:nvSpPr>
        <p:spPr>
          <a:xfrm>
            <a:off x="6155706" y="4294207"/>
            <a:ext cx="5265333" cy="1540857"/>
          </a:xfrm>
          <a:prstGeom prst="rect">
            <a:avLst/>
          </a:prstGeom>
        </p:spPr>
        <p:txBody>
          <a:bodyPr vert="horz" lIns="91440" tIns="45720" rIns="91440" bIns="45720" rtlCol="0" anchor="b">
            <a:normAutofit/>
          </a:bodyPr>
          <a:lstStyle/>
          <a:p>
            <a:pPr indent="-228600">
              <a:spcBef>
                <a:spcPts val="900"/>
              </a:spcBef>
              <a:buFont typeface="Arial" panose="020B0604020202020204" pitchFamily="34" charset="0"/>
              <a:buChar char="•"/>
            </a:pPr>
            <a:r>
              <a:rPr kumimoji="1" lang="en-US" altLang="zh-CN" dirty="0"/>
              <a:t>It finds the shortest path from vertex s to every other vertexes by repeatedly execute the Relax operation for |V-1| rounds.   </a:t>
            </a:r>
          </a:p>
        </p:txBody>
      </p:sp>
      <p:pic>
        <p:nvPicPr>
          <p:cNvPr id="6" name="图片 5">
            <a:extLst>
              <a:ext uri="{FF2B5EF4-FFF2-40B4-BE49-F238E27FC236}">
                <a16:creationId xmlns:a16="http://schemas.microsoft.com/office/drawing/2014/main" id="{2E4872E5-3A8D-3AAF-8B3E-A74ABDC9811B}"/>
              </a:ext>
            </a:extLst>
          </p:cNvPr>
          <p:cNvPicPr>
            <a:picLocks noChangeAspect="1"/>
          </p:cNvPicPr>
          <p:nvPr/>
        </p:nvPicPr>
        <p:blipFill>
          <a:blip r:embed="rId3"/>
          <a:stretch>
            <a:fillRect/>
          </a:stretch>
        </p:blipFill>
        <p:spPr>
          <a:xfrm>
            <a:off x="651489" y="1572645"/>
            <a:ext cx="10885620" cy="1496772"/>
          </a:xfrm>
          <a:prstGeom prst="rect">
            <a:avLst/>
          </a:prstGeom>
        </p:spPr>
      </p:pic>
      <p:grpSp>
        <p:nvGrpSpPr>
          <p:cNvPr id="109" name="Group 108">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0"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5" name="Straight Connector 114">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A6DE5B7-6F70-5098-7968-698848E37904}"/>
              </a:ext>
            </a:extLst>
          </p:cNvPr>
          <p:cNvSpPr txBox="1"/>
          <p:nvPr/>
        </p:nvSpPr>
        <p:spPr>
          <a:xfrm>
            <a:off x="565150" y="1136072"/>
            <a:ext cx="1991251" cy="461665"/>
          </a:xfrm>
          <a:prstGeom prst="rect">
            <a:avLst/>
          </a:prstGeom>
          <a:noFill/>
        </p:spPr>
        <p:txBody>
          <a:bodyPr wrap="none" rtlCol="0">
            <a:spAutoFit/>
          </a:bodyPr>
          <a:lstStyle/>
          <a:p>
            <a:r>
              <a:rPr kumimoji="1" lang="en-US" altLang="zh-CN" sz="2400" dirty="0"/>
              <a:t>Functionality:</a:t>
            </a:r>
            <a:endParaRPr kumimoji="1" lang="zh-CN" altLang="en-US" sz="2400" dirty="0"/>
          </a:p>
        </p:txBody>
      </p:sp>
      <p:sp>
        <p:nvSpPr>
          <p:cNvPr id="10" name="文本框 9">
            <a:extLst>
              <a:ext uri="{FF2B5EF4-FFF2-40B4-BE49-F238E27FC236}">
                <a16:creationId xmlns:a16="http://schemas.microsoft.com/office/drawing/2014/main" id="{4264B8F7-79C9-CF2A-7E37-AC46BE0D8B34}"/>
              </a:ext>
            </a:extLst>
          </p:cNvPr>
          <p:cNvSpPr txBox="1"/>
          <p:nvPr/>
        </p:nvSpPr>
        <p:spPr>
          <a:xfrm>
            <a:off x="6155705" y="4300883"/>
            <a:ext cx="1806905" cy="461665"/>
          </a:xfrm>
          <a:prstGeom prst="rect">
            <a:avLst/>
          </a:prstGeom>
          <a:noFill/>
        </p:spPr>
        <p:txBody>
          <a:bodyPr wrap="none" rtlCol="0">
            <a:spAutoFit/>
          </a:bodyPr>
          <a:lstStyle/>
          <a:p>
            <a:r>
              <a:rPr kumimoji="1" lang="en-US" altLang="zh-CN" sz="2400" dirty="0"/>
              <a:t>Mechanism:</a:t>
            </a:r>
            <a:endParaRPr kumimoji="1" lang="zh-CN" altLang="en-US" sz="2400" dirty="0"/>
          </a:p>
        </p:txBody>
      </p:sp>
    </p:spTree>
    <p:extLst>
      <p:ext uri="{BB962C8B-B14F-4D97-AF65-F5344CB8AC3E}">
        <p14:creationId xmlns:p14="http://schemas.microsoft.com/office/powerpoint/2010/main" val="1447549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90EF7A1-51BD-62E5-9178-B38EC3A805A3}"/>
              </a:ext>
            </a:extLst>
          </p:cNvPr>
          <p:cNvSpPr>
            <a:spLocks noGrp="1"/>
          </p:cNvSpPr>
          <p:nvPr>
            <p:ph type="title"/>
          </p:nvPr>
        </p:nvSpPr>
        <p:spPr>
          <a:xfrm>
            <a:off x="566924" y="765768"/>
            <a:ext cx="10853784" cy="1063244"/>
          </a:xfrm>
        </p:spPr>
        <p:txBody>
          <a:bodyPr vert="horz" lIns="91440" tIns="45720" rIns="91440" bIns="45720" rtlCol="0" anchor="t">
            <a:normAutofit fontScale="90000"/>
          </a:bodyPr>
          <a:lstStyle/>
          <a:p>
            <a:pPr>
              <a:lnSpc>
                <a:spcPct val="100000"/>
              </a:lnSpc>
            </a:pPr>
            <a:r>
              <a:rPr kumimoji="1" lang="en-US" altLang="zh-CN" sz="4800" dirty="0"/>
              <a:t>Correctness Proof of Negative Cycle Detection</a:t>
            </a:r>
          </a:p>
        </p:txBody>
      </p:sp>
      <p:grpSp>
        <p:nvGrpSpPr>
          <p:cNvPr id="39" name="Group 3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内容占位符 3">
            <a:extLst>
              <a:ext uri="{FF2B5EF4-FFF2-40B4-BE49-F238E27FC236}">
                <a16:creationId xmlns:a16="http://schemas.microsoft.com/office/drawing/2014/main" id="{F45A35E4-769D-7FC7-F18B-3F1CB7773CBC}"/>
              </a:ext>
            </a:extLst>
          </p:cNvPr>
          <p:cNvPicPr>
            <a:picLocks noGrp="1" noChangeAspect="1"/>
          </p:cNvPicPr>
          <p:nvPr>
            <p:ph idx="1"/>
          </p:nvPr>
        </p:nvPicPr>
        <p:blipFill>
          <a:blip r:embed="rId3"/>
          <a:stretch>
            <a:fillRect/>
          </a:stretch>
        </p:blipFill>
        <p:spPr>
          <a:xfrm>
            <a:off x="651489" y="2787063"/>
            <a:ext cx="10885620" cy="2476479"/>
          </a:xfrm>
          <a:prstGeom prst="rect">
            <a:avLst/>
          </a:prstGeom>
        </p:spPr>
      </p:pic>
      <p:cxnSp>
        <p:nvCxnSpPr>
          <p:cNvPr id="45" name="Straight Connector 4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0338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9C143-0959-F47C-1CCF-4BD2A66164E7}"/>
              </a:ext>
            </a:extLst>
          </p:cNvPr>
          <p:cNvSpPr>
            <a:spLocks noGrp="1"/>
          </p:cNvSpPr>
          <p:nvPr>
            <p:ph type="title"/>
          </p:nvPr>
        </p:nvSpPr>
        <p:spPr/>
        <p:txBody>
          <a:bodyPr/>
          <a:lstStyle/>
          <a:p>
            <a:r>
              <a:rPr kumimoji="1" lang="en-US" altLang="zh-CN" dirty="0"/>
              <a:t>Proofs</a:t>
            </a:r>
            <a:endParaRPr kumimoji="1" lang="zh-CN" altLang="en-US" dirty="0"/>
          </a:p>
        </p:txBody>
      </p:sp>
      <p:pic>
        <p:nvPicPr>
          <p:cNvPr id="4" name="图片 3">
            <a:extLst>
              <a:ext uri="{FF2B5EF4-FFF2-40B4-BE49-F238E27FC236}">
                <a16:creationId xmlns:a16="http://schemas.microsoft.com/office/drawing/2014/main" id="{22847BBA-6F5A-F4E1-C7D8-773245BAC30C}"/>
              </a:ext>
            </a:extLst>
          </p:cNvPr>
          <p:cNvPicPr>
            <a:picLocks noChangeAspect="1"/>
          </p:cNvPicPr>
          <p:nvPr/>
        </p:nvPicPr>
        <p:blipFill>
          <a:blip r:embed="rId3"/>
          <a:stretch>
            <a:fillRect/>
          </a:stretch>
        </p:blipFill>
        <p:spPr>
          <a:xfrm>
            <a:off x="1056237" y="2477482"/>
            <a:ext cx="10079525" cy="1903035"/>
          </a:xfrm>
          <a:prstGeom prst="rect">
            <a:avLst/>
          </a:prstGeom>
        </p:spPr>
      </p:pic>
    </p:spTree>
    <p:extLst>
      <p:ext uri="{BB962C8B-B14F-4D97-AF65-F5344CB8AC3E}">
        <p14:creationId xmlns:p14="http://schemas.microsoft.com/office/powerpoint/2010/main" val="10175219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A38656-B6F9-C63E-1F01-B84C685059DD}"/>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100000"/>
              </a:lnSpc>
            </a:pPr>
            <a:r>
              <a:rPr kumimoji="1" lang="en-US" altLang="zh-CN" sz="4400"/>
              <a:t>Relaxation Inequality</a:t>
            </a:r>
          </a:p>
        </p:txBody>
      </p:sp>
      <p:grpSp>
        <p:nvGrpSpPr>
          <p:cNvPr id="39" name="Group 3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内容占位符 3">
            <a:extLst>
              <a:ext uri="{FF2B5EF4-FFF2-40B4-BE49-F238E27FC236}">
                <a16:creationId xmlns:a16="http://schemas.microsoft.com/office/drawing/2014/main" id="{318308B3-DB89-F031-C290-6CFF611350AD}"/>
              </a:ext>
            </a:extLst>
          </p:cNvPr>
          <p:cNvPicPr>
            <a:picLocks noGrp="1" noChangeAspect="1"/>
          </p:cNvPicPr>
          <p:nvPr>
            <p:ph idx="1"/>
          </p:nvPr>
        </p:nvPicPr>
        <p:blipFill>
          <a:blip r:embed="rId3"/>
          <a:stretch>
            <a:fillRect/>
          </a:stretch>
        </p:blipFill>
        <p:spPr>
          <a:xfrm>
            <a:off x="651489" y="2732636"/>
            <a:ext cx="10885620" cy="2585334"/>
          </a:xfrm>
          <a:prstGeom prst="rect">
            <a:avLst/>
          </a:prstGeom>
        </p:spPr>
      </p:pic>
      <p:cxnSp>
        <p:nvCxnSpPr>
          <p:cNvPr id="45" name="Straight Connector 4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716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8E99B04-3059-CA84-86B9-15CE23431D74}"/>
              </a:ext>
            </a:extLst>
          </p:cNvPr>
          <p:cNvSpPr>
            <a:spLocks noGrp="1"/>
          </p:cNvSpPr>
          <p:nvPr>
            <p:ph idx="1"/>
          </p:nvPr>
        </p:nvSpPr>
        <p:spPr>
          <a:xfrm>
            <a:off x="6155706" y="4294207"/>
            <a:ext cx="5265333" cy="1540857"/>
          </a:xfrm>
        </p:spPr>
        <p:txBody>
          <a:bodyPr anchor="b">
            <a:normAutofit/>
          </a:bodyPr>
          <a:lstStyle/>
          <a:p>
            <a:r>
              <a:rPr kumimoji="1" lang="en-US" altLang="zh-CN" sz="2200" dirty="0"/>
              <a:t>Hereby we proved Bellman-Fords </a:t>
            </a:r>
            <a:r>
              <a:rPr kumimoji="1" lang="en-US" altLang="zh-CN" sz="2200" b="1" dirty="0"/>
              <a:t>correctness in detecting negative cycles.</a:t>
            </a:r>
          </a:p>
        </p:txBody>
      </p:sp>
      <p:pic>
        <p:nvPicPr>
          <p:cNvPr id="5" name="图片 4">
            <a:extLst>
              <a:ext uri="{FF2B5EF4-FFF2-40B4-BE49-F238E27FC236}">
                <a16:creationId xmlns:a16="http://schemas.microsoft.com/office/drawing/2014/main" id="{93A37C4B-9F98-A096-5485-E06581E8A689}"/>
              </a:ext>
            </a:extLst>
          </p:cNvPr>
          <p:cNvPicPr>
            <a:picLocks noChangeAspect="1"/>
          </p:cNvPicPr>
          <p:nvPr/>
        </p:nvPicPr>
        <p:blipFill>
          <a:blip r:embed="rId3"/>
          <a:stretch>
            <a:fillRect/>
          </a:stretch>
        </p:blipFill>
        <p:spPr>
          <a:xfrm>
            <a:off x="651489" y="729010"/>
            <a:ext cx="10885620" cy="3184042"/>
          </a:xfrm>
          <a:prstGeom prst="rect">
            <a:avLst/>
          </a:prstGeom>
        </p:spPr>
      </p:pic>
      <p:grpSp>
        <p:nvGrpSpPr>
          <p:cNvPr id="50" name="Group 4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6" name="Straight Connector 5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896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31DCF-4061-29F7-D7F7-9B5CC536C338}"/>
              </a:ext>
            </a:extLst>
          </p:cNvPr>
          <p:cNvSpPr>
            <a:spLocks noGrp="1"/>
          </p:cNvSpPr>
          <p:nvPr>
            <p:ph type="title"/>
          </p:nvPr>
        </p:nvSpPr>
        <p:spPr/>
        <p:txBody>
          <a:bodyPr/>
          <a:lstStyle/>
          <a:p>
            <a:r>
              <a:rPr kumimoji="1" lang="en-US" altLang="zh-CN" dirty="0"/>
              <a:t>Time Complexity</a:t>
            </a:r>
            <a:endParaRPr kumimoji="1" lang="zh-CN" altLang="en-US" dirty="0"/>
          </a:p>
        </p:txBody>
      </p:sp>
      <p:sp>
        <p:nvSpPr>
          <p:cNvPr id="3" name="内容占位符 2">
            <a:extLst>
              <a:ext uri="{FF2B5EF4-FFF2-40B4-BE49-F238E27FC236}">
                <a16:creationId xmlns:a16="http://schemas.microsoft.com/office/drawing/2014/main" id="{A858180D-08DC-E2A3-E622-81FB8EE9C17D}"/>
              </a:ext>
            </a:extLst>
          </p:cNvPr>
          <p:cNvSpPr>
            <a:spLocks noGrp="1"/>
          </p:cNvSpPr>
          <p:nvPr>
            <p:ph idx="1"/>
          </p:nvPr>
        </p:nvSpPr>
        <p:spPr/>
        <p:txBody>
          <a:bodyPr/>
          <a:lstStyle/>
          <a:p>
            <a:r>
              <a:rPr kumimoji="1" lang="en-US" altLang="zh-CN" dirty="0"/>
              <a:t>Single Execution</a:t>
            </a:r>
          </a:p>
          <a:p>
            <a:endParaRPr kumimoji="1" lang="en-US" altLang="zh-CN" dirty="0"/>
          </a:p>
          <a:p>
            <a:r>
              <a:rPr kumimoji="1" lang="en-US" altLang="zh-CN" dirty="0"/>
              <a:t>Arbitrage Detection (Execute on every node) </a:t>
            </a:r>
            <a:endParaRPr kumimoji="1" lang="zh-CN" altLang="en-US" dirty="0"/>
          </a:p>
          <a:p>
            <a:endParaRPr kumimoji="1" lang="en-US" altLang="zh-CN" dirty="0"/>
          </a:p>
          <a:p>
            <a:r>
              <a:rPr kumimoji="1" lang="en-US" altLang="zh-CN" dirty="0"/>
              <a:t>“Super Vertex” Optimization</a:t>
            </a:r>
          </a:p>
          <a:p>
            <a:endParaRPr kumimoji="1" lang="zh-CN" altLang="en-US" dirty="0"/>
          </a:p>
        </p:txBody>
      </p:sp>
      <p:pic>
        <p:nvPicPr>
          <p:cNvPr id="4" name="图片 3">
            <a:extLst>
              <a:ext uri="{FF2B5EF4-FFF2-40B4-BE49-F238E27FC236}">
                <a16:creationId xmlns:a16="http://schemas.microsoft.com/office/drawing/2014/main" id="{43E2A626-A504-4388-B563-D6B6CCBD4BC3}"/>
              </a:ext>
            </a:extLst>
          </p:cNvPr>
          <p:cNvPicPr>
            <a:picLocks noChangeAspect="1"/>
          </p:cNvPicPr>
          <p:nvPr/>
        </p:nvPicPr>
        <p:blipFill>
          <a:blip r:embed="rId3"/>
          <a:stretch>
            <a:fillRect/>
          </a:stretch>
        </p:blipFill>
        <p:spPr>
          <a:xfrm>
            <a:off x="1080655" y="2825369"/>
            <a:ext cx="1409700" cy="469900"/>
          </a:xfrm>
          <a:prstGeom prst="rect">
            <a:avLst/>
          </a:prstGeom>
        </p:spPr>
      </p:pic>
      <p:pic>
        <p:nvPicPr>
          <p:cNvPr id="6" name="图片 5">
            <a:extLst>
              <a:ext uri="{FF2B5EF4-FFF2-40B4-BE49-F238E27FC236}">
                <a16:creationId xmlns:a16="http://schemas.microsoft.com/office/drawing/2014/main" id="{AD59D2D8-42C0-F817-8EB5-7D0ED9F6DFF0}"/>
              </a:ext>
            </a:extLst>
          </p:cNvPr>
          <p:cNvPicPr>
            <a:picLocks noChangeAspect="1"/>
          </p:cNvPicPr>
          <p:nvPr/>
        </p:nvPicPr>
        <p:blipFill>
          <a:blip r:embed="rId4"/>
          <a:stretch>
            <a:fillRect/>
          </a:stretch>
        </p:blipFill>
        <p:spPr>
          <a:xfrm>
            <a:off x="1104323" y="3856320"/>
            <a:ext cx="1524000" cy="469900"/>
          </a:xfrm>
          <a:prstGeom prst="rect">
            <a:avLst/>
          </a:prstGeom>
        </p:spPr>
      </p:pic>
      <p:pic>
        <p:nvPicPr>
          <p:cNvPr id="7" name="图片 6">
            <a:extLst>
              <a:ext uri="{FF2B5EF4-FFF2-40B4-BE49-F238E27FC236}">
                <a16:creationId xmlns:a16="http://schemas.microsoft.com/office/drawing/2014/main" id="{4EA7763C-0624-9AFF-72DB-44FC242A7AEA}"/>
              </a:ext>
            </a:extLst>
          </p:cNvPr>
          <p:cNvPicPr>
            <a:picLocks noChangeAspect="1"/>
          </p:cNvPicPr>
          <p:nvPr/>
        </p:nvPicPr>
        <p:blipFill>
          <a:blip r:embed="rId5"/>
          <a:stretch>
            <a:fillRect/>
          </a:stretch>
        </p:blipFill>
        <p:spPr>
          <a:xfrm>
            <a:off x="565150" y="4946246"/>
            <a:ext cx="3073400" cy="431800"/>
          </a:xfrm>
          <a:prstGeom prst="rect">
            <a:avLst/>
          </a:prstGeom>
        </p:spPr>
      </p:pic>
    </p:spTree>
    <p:extLst>
      <p:ext uri="{BB962C8B-B14F-4D97-AF65-F5344CB8AC3E}">
        <p14:creationId xmlns:p14="http://schemas.microsoft.com/office/powerpoint/2010/main" val="33341186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8A1557D-BD76-6365-8B9F-BFA6691940FF}"/>
              </a:ext>
            </a:extLst>
          </p:cNvPr>
          <p:cNvSpPr>
            <a:spLocks noGrp="1"/>
          </p:cNvSpPr>
          <p:nvPr>
            <p:ph type="title"/>
          </p:nvPr>
        </p:nvSpPr>
        <p:spPr>
          <a:xfrm>
            <a:off x="566924" y="765768"/>
            <a:ext cx="9214385" cy="1063244"/>
          </a:xfrm>
        </p:spPr>
        <p:txBody>
          <a:bodyPr vert="horz" lIns="91440" tIns="45720" rIns="91440" bIns="45720" rtlCol="0" anchor="t">
            <a:normAutofit/>
          </a:bodyPr>
          <a:lstStyle/>
          <a:p>
            <a:pPr>
              <a:lnSpc>
                <a:spcPct val="100000"/>
              </a:lnSpc>
            </a:pPr>
            <a:r>
              <a:rPr kumimoji="1" lang="en-US" altLang="zh-CN" sz="4800" dirty="0"/>
              <a:t>Floyd-</a:t>
            </a:r>
            <a:r>
              <a:rPr kumimoji="1" lang="en-US" altLang="zh-CN" sz="4800" dirty="0" err="1"/>
              <a:t>Warshall</a:t>
            </a:r>
            <a:r>
              <a:rPr kumimoji="1" lang="en-US" altLang="zh-CN" sz="4800" dirty="0"/>
              <a:t> Algorithm</a:t>
            </a:r>
          </a:p>
        </p:txBody>
      </p:sp>
      <p:grpSp>
        <p:nvGrpSpPr>
          <p:cNvPr id="39" name="Group 3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内容占位符 3">
            <a:extLst>
              <a:ext uri="{FF2B5EF4-FFF2-40B4-BE49-F238E27FC236}">
                <a16:creationId xmlns:a16="http://schemas.microsoft.com/office/drawing/2014/main" id="{86313B0D-6961-40BD-CBA5-8427B8A43D49}"/>
              </a:ext>
            </a:extLst>
          </p:cNvPr>
          <p:cNvPicPr>
            <a:picLocks noGrp="1" noChangeAspect="1"/>
          </p:cNvPicPr>
          <p:nvPr>
            <p:ph idx="1"/>
          </p:nvPr>
        </p:nvPicPr>
        <p:blipFill>
          <a:blip r:embed="rId3"/>
          <a:stretch>
            <a:fillRect/>
          </a:stretch>
        </p:blipFill>
        <p:spPr>
          <a:xfrm>
            <a:off x="651489" y="2909527"/>
            <a:ext cx="10885620" cy="2231552"/>
          </a:xfrm>
          <a:prstGeom prst="rect">
            <a:avLst/>
          </a:prstGeom>
        </p:spPr>
      </p:pic>
      <p:cxnSp>
        <p:nvCxnSpPr>
          <p:cNvPr id="45" name="Straight Connector 4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805F8FA-63C5-FC7E-92B2-B2D3CEB468DA}"/>
              </a:ext>
            </a:extLst>
          </p:cNvPr>
          <p:cNvPicPr>
            <a:picLocks noChangeAspect="1"/>
          </p:cNvPicPr>
          <p:nvPr/>
        </p:nvPicPr>
        <p:blipFill>
          <a:blip r:embed="rId4"/>
          <a:stretch>
            <a:fillRect/>
          </a:stretch>
        </p:blipFill>
        <p:spPr>
          <a:xfrm>
            <a:off x="771291" y="5189561"/>
            <a:ext cx="8396320" cy="283022"/>
          </a:xfrm>
          <a:prstGeom prst="rect">
            <a:avLst/>
          </a:prstGeom>
        </p:spPr>
      </p:pic>
    </p:spTree>
    <p:extLst>
      <p:ext uri="{BB962C8B-B14F-4D97-AF65-F5344CB8AC3E}">
        <p14:creationId xmlns:p14="http://schemas.microsoft.com/office/powerpoint/2010/main" val="12061942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9"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3"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4"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66DBE31-AD8F-33E0-AA47-9F301618D5EE}"/>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100000"/>
              </a:lnSpc>
            </a:pPr>
            <a:r>
              <a:rPr kumimoji="1" lang="en-US" altLang="zh-CN" sz="4800" dirty="0"/>
              <a:t>Correctness Proof</a:t>
            </a:r>
          </a:p>
        </p:txBody>
      </p:sp>
      <p:grpSp>
        <p:nvGrpSpPr>
          <p:cNvPr id="75" name="Group 3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6"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图片 3">
            <a:extLst>
              <a:ext uri="{FF2B5EF4-FFF2-40B4-BE49-F238E27FC236}">
                <a16:creationId xmlns:a16="http://schemas.microsoft.com/office/drawing/2014/main" id="{1D907CE4-1CC8-BD60-6B48-6403E6692E0F}"/>
              </a:ext>
            </a:extLst>
          </p:cNvPr>
          <p:cNvPicPr>
            <a:picLocks noChangeAspect="1"/>
          </p:cNvPicPr>
          <p:nvPr/>
        </p:nvPicPr>
        <p:blipFill>
          <a:blip r:embed="rId3"/>
          <a:stretch>
            <a:fillRect/>
          </a:stretch>
        </p:blipFill>
        <p:spPr>
          <a:xfrm>
            <a:off x="651489" y="3494629"/>
            <a:ext cx="10885620" cy="1061348"/>
          </a:xfrm>
          <a:prstGeom prst="rect">
            <a:avLst/>
          </a:prstGeom>
        </p:spPr>
      </p:pic>
      <p:cxnSp>
        <p:nvCxnSpPr>
          <p:cNvPr id="45" name="Straight Connector 4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3267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66DBE31-AD8F-33E0-AA47-9F301618D5EE}"/>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100000"/>
              </a:lnSpc>
            </a:pPr>
            <a:r>
              <a:rPr kumimoji="1" lang="en-US" altLang="zh-CN" sz="4800" dirty="0"/>
              <a:t>Correctness Proof</a:t>
            </a:r>
          </a:p>
        </p:txBody>
      </p:sp>
      <p:grpSp>
        <p:nvGrpSpPr>
          <p:cNvPr id="38" name="Group 37">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9"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内容占位符 7">
            <a:extLst>
              <a:ext uri="{FF2B5EF4-FFF2-40B4-BE49-F238E27FC236}">
                <a16:creationId xmlns:a16="http://schemas.microsoft.com/office/drawing/2014/main" id="{60B60C7F-0AA6-B029-CF3A-A1415492EA9A}"/>
              </a:ext>
            </a:extLst>
          </p:cNvPr>
          <p:cNvPicPr>
            <a:picLocks noGrp="1" noChangeAspect="1"/>
          </p:cNvPicPr>
          <p:nvPr>
            <p:ph idx="1"/>
          </p:nvPr>
        </p:nvPicPr>
        <p:blipFill>
          <a:blip r:embed="rId3"/>
          <a:stretch>
            <a:fillRect/>
          </a:stretch>
        </p:blipFill>
        <p:spPr>
          <a:xfrm>
            <a:off x="651489" y="2909527"/>
            <a:ext cx="10885620" cy="2231552"/>
          </a:xfrm>
          <a:prstGeom prst="rect">
            <a:avLst/>
          </a:prstGeom>
        </p:spPr>
      </p:pic>
      <p:cxnSp>
        <p:nvCxnSpPr>
          <p:cNvPr id="44" name="Straight Connector 43">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3480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62E358E-1EE1-AEFF-0CD2-6A5885626A54}"/>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100000"/>
              </a:lnSpc>
            </a:pPr>
            <a:r>
              <a:rPr kumimoji="1" lang="en-US" altLang="zh-CN" sz="5400"/>
              <a:t>Time Complexity</a:t>
            </a:r>
          </a:p>
        </p:txBody>
      </p:sp>
      <p:grpSp>
        <p:nvGrpSpPr>
          <p:cNvPr id="39" name="Group 38">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5" name="Straight Connector 4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99ED704C-D1D3-7ED7-E87A-C8EFF5272F1A}"/>
              </a:ext>
            </a:extLst>
          </p:cNvPr>
          <p:cNvPicPr>
            <a:picLocks noGrp="1" noChangeAspect="1"/>
          </p:cNvPicPr>
          <p:nvPr>
            <p:ph idx="1"/>
          </p:nvPr>
        </p:nvPicPr>
        <p:blipFill>
          <a:blip r:embed="rId3"/>
          <a:stretch>
            <a:fillRect/>
          </a:stretch>
        </p:blipFill>
        <p:spPr>
          <a:xfrm>
            <a:off x="4703644" y="721042"/>
            <a:ext cx="6811292" cy="4427339"/>
          </a:xfrm>
          <a:prstGeom prst="rect">
            <a:avLst/>
          </a:prstGeom>
        </p:spPr>
      </p:pic>
      <p:pic>
        <p:nvPicPr>
          <p:cNvPr id="6" name="图片 5">
            <a:extLst>
              <a:ext uri="{FF2B5EF4-FFF2-40B4-BE49-F238E27FC236}">
                <a16:creationId xmlns:a16="http://schemas.microsoft.com/office/drawing/2014/main" id="{1440DE45-5B47-180B-36E2-C95A704A7A6F}"/>
              </a:ext>
            </a:extLst>
          </p:cNvPr>
          <p:cNvPicPr>
            <a:picLocks noChangeAspect="1"/>
          </p:cNvPicPr>
          <p:nvPr/>
        </p:nvPicPr>
        <p:blipFill>
          <a:blip r:embed="rId4"/>
          <a:stretch>
            <a:fillRect/>
          </a:stretch>
        </p:blipFill>
        <p:spPr>
          <a:xfrm>
            <a:off x="2604423" y="4849981"/>
            <a:ext cx="914400" cy="355600"/>
          </a:xfrm>
          <a:prstGeom prst="rect">
            <a:avLst/>
          </a:prstGeom>
        </p:spPr>
      </p:pic>
      <p:sp>
        <p:nvSpPr>
          <p:cNvPr id="7" name="文本框 6">
            <a:extLst>
              <a:ext uri="{FF2B5EF4-FFF2-40B4-BE49-F238E27FC236}">
                <a16:creationId xmlns:a16="http://schemas.microsoft.com/office/drawing/2014/main" id="{59D751EC-168A-4FF3-2CD4-F1A95A6F8F87}"/>
              </a:ext>
            </a:extLst>
          </p:cNvPr>
          <p:cNvSpPr txBox="1"/>
          <p:nvPr/>
        </p:nvSpPr>
        <p:spPr>
          <a:xfrm>
            <a:off x="648729" y="4836249"/>
            <a:ext cx="1933543" cy="369332"/>
          </a:xfrm>
          <a:prstGeom prst="rect">
            <a:avLst/>
          </a:prstGeom>
          <a:noFill/>
        </p:spPr>
        <p:txBody>
          <a:bodyPr wrap="none" rtlCol="0">
            <a:spAutoFit/>
          </a:bodyPr>
          <a:lstStyle/>
          <a:p>
            <a:r>
              <a:rPr kumimoji="1" lang="en-US" altLang="zh-CN" dirty="0"/>
              <a:t>Time Complexity:</a:t>
            </a:r>
            <a:endParaRPr kumimoji="1" lang="zh-CN" altLang="en-US" dirty="0"/>
          </a:p>
        </p:txBody>
      </p:sp>
      <p:sp>
        <p:nvSpPr>
          <p:cNvPr id="8" name="文本框 7">
            <a:extLst>
              <a:ext uri="{FF2B5EF4-FFF2-40B4-BE49-F238E27FC236}">
                <a16:creationId xmlns:a16="http://schemas.microsoft.com/office/drawing/2014/main" id="{65D2F107-BFCB-22AF-0DC3-D3D4FC259E6D}"/>
              </a:ext>
            </a:extLst>
          </p:cNvPr>
          <p:cNvSpPr txBox="1"/>
          <p:nvPr/>
        </p:nvSpPr>
        <p:spPr>
          <a:xfrm>
            <a:off x="654891" y="5389173"/>
            <a:ext cx="6096000" cy="646331"/>
          </a:xfrm>
          <a:prstGeom prst="rect">
            <a:avLst/>
          </a:prstGeom>
          <a:noFill/>
        </p:spPr>
        <p:txBody>
          <a:bodyPr wrap="square" rtlCol="0">
            <a:spAutoFit/>
          </a:bodyPr>
          <a:lstStyle/>
          <a:p>
            <a:r>
              <a:rPr kumimoji="1" lang="en-US" altLang="zh-CN" dirty="0"/>
              <a:t>Actual performance is unclear, in that the data structured used by F.W. algorithm has less time constant</a:t>
            </a:r>
            <a:endParaRPr kumimoji="1" lang="zh-CN" altLang="en-US" dirty="0"/>
          </a:p>
        </p:txBody>
      </p:sp>
    </p:spTree>
    <p:extLst>
      <p:ext uri="{BB962C8B-B14F-4D97-AF65-F5344CB8AC3E}">
        <p14:creationId xmlns:p14="http://schemas.microsoft.com/office/powerpoint/2010/main" val="20568549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A5ED636-3317-D860-33E8-90A9927E1A61}"/>
              </a:ext>
            </a:extLst>
          </p:cNvPr>
          <p:cNvSpPr>
            <a:spLocks noGrp="1"/>
          </p:cNvSpPr>
          <p:nvPr>
            <p:ph type="title"/>
          </p:nvPr>
        </p:nvSpPr>
        <p:spPr>
          <a:xfrm>
            <a:off x="565150" y="770890"/>
            <a:ext cx="10130224" cy="1268984"/>
          </a:xfrm>
        </p:spPr>
        <p:txBody>
          <a:bodyPr>
            <a:normAutofit/>
          </a:bodyPr>
          <a:lstStyle/>
          <a:p>
            <a:r>
              <a:rPr kumimoji="1" lang="en-US" altLang="zh-CN" dirty="0"/>
              <a:t>Overview</a:t>
            </a:r>
            <a:endParaRPr kumimoji="1" lang="zh-CN" altLang="en-US" dirty="0"/>
          </a:p>
        </p:txBody>
      </p:sp>
      <p:sp>
        <p:nvSpPr>
          <p:cNvPr id="3" name="内容占位符 2">
            <a:extLst>
              <a:ext uri="{FF2B5EF4-FFF2-40B4-BE49-F238E27FC236}">
                <a16:creationId xmlns:a16="http://schemas.microsoft.com/office/drawing/2014/main" id="{2E3E9A82-FC8B-6671-2E0F-61D8D9DE3E0D}"/>
              </a:ext>
            </a:extLst>
          </p:cNvPr>
          <p:cNvSpPr>
            <a:spLocks noGrp="1"/>
          </p:cNvSpPr>
          <p:nvPr>
            <p:ph idx="1"/>
          </p:nvPr>
        </p:nvSpPr>
        <p:spPr>
          <a:xfrm>
            <a:off x="565150" y="2160016"/>
            <a:ext cx="10130224" cy="3601212"/>
          </a:xfrm>
        </p:spPr>
        <p:txBody>
          <a:bodyPr>
            <a:normAutofit fontScale="92500" lnSpcReduction="10000"/>
          </a:bodyPr>
          <a:lstStyle/>
          <a:p>
            <a:r>
              <a:rPr kumimoji="1" lang="en-US" altLang="zh-CN" sz="3200" dirty="0"/>
              <a:t>Part I</a:t>
            </a:r>
          </a:p>
          <a:p>
            <a:r>
              <a:rPr kumimoji="1" lang="en-US" altLang="zh-CN" dirty="0"/>
              <a:t>Historical Background &amp; Definition of Arbitrage</a:t>
            </a:r>
          </a:p>
          <a:p>
            <a:r>
              <a:rPr kumimoji="1" lang="en-US" altLang="zh-CN" dirty="0"/>
              <a:t>Social Implication of Arbitrage</a:t>
            </a:r>
          </a:p>
          <a:p>
            <a:r>
              <a:rPr kumimoji="1" lang="en-US" altLang="zh-CN" sz="3200" dirty="0"/>
              <a:t>Part II</a:t>
            </a:r>
          </a:p>
          <a:p>
            <a:r>
              <a:rPr kumimoji="1" lang="en-US" altLang="zh-CN" dirty="0"/>
              <a:t>Currency Relationships in a Graph</a:t>
            </a:r>
          </a:p>
          <a:p>
            <a:r>
              <a:rPr kumimoji="1" lang="en-US" altLang="zh-CN" dirty="0"/>
              <a:t>Bellman-Ford &amp; Floyd-</a:t>
            </a:r>
            <a:r>
              <a:rPr kumimoji="1" lang="en-US" altLang="zh-CN" dirty="0" err="1"/>
              <a:t>Warshall</a:t>
            </a:r>
            <a:r>
              <a:rPr kumimoji="1" lang="en-US" altLang="zh-CN" dirty="0"/>
              <a:t> Algorithm Analysis</a:t>
            </a:r>
          </a:p>
          <a:p>
            <a:pPr lvl="1"/>
            <a:r>
              <a:rPr kumimoji="1" lang="en-US" altLang="zh-CN" dirty="0"/>
              <a:t>Correctness &amp; Time Complexity Proofs</a:t>
            </a:r>
          </a:p>
          <a:p>
            <a:endParaRPr kumimoji="1" lang="zh-CN" altLang="en-US"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94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E99B-7617-93A5-8477-BF0441CE2716}"/>
              </a:ext>
            </a:extLst>
          </p:cNvPr>
          <p:cNvSpPr>
            <a:spLocks noGrp="1"/>
          </p:cNvSpPr>
          <p:nvPr>
            <p:ph type="title"/>
          </p:nvPr>
        </p:nvSpPr>
        <p:spPr/>
        <p:txBody>
          <a:bodyPr/>
          <a:lstStyle/>
          <a:p>
            <a:r>
              <a:rPr kumimoji="1" lang="en-US" altLang="zh-CN" dirty="0"/>
              <a:t>Reduction</a:t>
            </a:r>
            <a:endParaRPr kumimoji="1" lang="zh-CN" altLang="en-US" dirty="0"/>
          </a:p>
        </p:txBody>
      </p:sp>
      <p:pic>
        <p:nvPicPr>
          <p:cNvPr id="4" name="图片 3">
            <a:extLst>
              <a:ext uri="{FF2B5EF4-FFF2-40B4-BE49-F238E27FC236}">
                <a16:creationId xmlns:a16="http://schemas.microsoft.com/office/drawing/2014/main" id="{02FDBE2C-9891-9B21-A71B-D60D3651DDB0}"/>
              </a:ext>
            </a:extLst>
          </p:cNvPr>
          <p:cNvPicPr>
            <a:picLocks noChangeAspect="1"/>
          </p:cNvPicPr>
          <p:nvPr/>
        </p:nvPicPr>
        <p:blipFill>
          <a:blip r:embed="rId3"/>
          <a:stretch>
            <a:fillRect/>
          </a:stretch>
        </p:blipFill>
        <p:spPr>
          <a:xfrm>
            <a:off x="1374612" y="1788447"/>
            <a:ext cx="7335835" cy="4096766"/>
          </a:xfrm>
          <a:prstGeom prst="rect">
            <a:avLst/>
          </a:prstGeom>
        </p:spPr>
      </p:pic>
      <p:sp>
        <p:nvSpPr>
          <p:cNvPr id="7" name="文本框 6">
            <a:extLst>
              <a:ext uri="{FF2B5EF4-FFF2-40B4-BE49-F238E27FC236}">
                <a16:creationId xmlns:a16="http://schemas.microsoft.com/office/drawing/2014/main" id="{BEC5DD99-BB2A-E6CF-4A7E-AD89B205CCD3}"/>
              </a:ext>
            </a:extLst>
          </p:cNvPr>
          <p:cNvSpPr txBox="1"/>
          <p:nvPr/>
        </p:nvSpPr>
        <p:spPr>
          <a:xfrm>
            <a:off x="433742" y="6217190"/>
            <a:ext cx="9217573" cy="369332"/>
          </a:xfrm>
          <a:prstGeom prst="rect">
            <a:avLst/>
          </a:prstGeom>
          <a:noFill/>
        </p:spPr>
        <p:txBody>
          <a:bodyPr wrap="square">
            <a:spAutoFit/>
          </a:bodyPr>
          <a:lstStyle/>
          <a:p>
            <a:r>
              <a:rPr kumimoji="1" lang="en-US" altLang="zh-CN" dirty="0"/>
              <a:t>Reduction from Negative Cycle Detection to Arbitrage Detection Problem</a:t>
            </a:r>
            <a:endParaRPr lang="zh-CN" altLang="en-US" dirty="0"/>
          </a:p>
        </p:txBody>
      </p:sp>
    </p:spTree>
    <p:extLst>
      <p:ext uri="{BB962C8B-B14F-4D97-AF65-F5344CB8AC3E}">
        <p14:creationId xmlns:p14="http://schemas.microsoft.com/office/powerpoint/2010/main" val="21171314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6BF09-93B5-A239-ACDC-DAC3B53B004A}"/>
              </a:ext>
            </a:extLst>
          </p:cNvPr>
          <p:cNvSpPr>
            <a:spLocks noGrp="1"/>
          </p:cNvSpPr>
          <p:nvPr>
            <p:ph type="title"/>
          </p:nvPr>
        </p:nvSpPr>
        <p:spPr>
          <a:xfrm>
            <a:off x="565150" y="3014965"/>
            <a:ext cx="8791501" cy="2866405"/>
          </a:xfrm>
        </p:spPr>
        <p:txBody>
          <a:bodyPr vert="horz" lIns="91440" tIns="45720" rIns="91440" bIns="45720" rtlCol="0" anchor="b">
            <a:normAutofit/>
          </a:bodyPr>
          <a:lstStyle/>
          <a:p>
            <a:pPr>
              <a:lnSpc>
                <a:spcPct val="100000"/>
              </a:lnSpc>
            </a:pPr>
            <a:r>
              <a:rPr kumimoji="1" lang="en-US" altLang="zh-CN" sz="7200" dirty="0"/>
              <a:t>Part III</a:t>
            </a:r>
          </a:p>
        </p:txBody>
      </p:sp>
    </p:spTree>
    <p:extLst>
      <p:ext uri="{BB962C8B-B14F-4D97-AF65-F5344CB8AC3E}">
        <p14:creationId xmlns:p14="http://schemas.microsoft.com/office/powerpoint/2010/main" val="361736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8717D0C-0F4F-F5DD-17D5-FCEE45E07F01}"/>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100000"/>
              </a:lnSpc>
            </a:pPr>
            <a:r>
              <a:rPr kumimoji="1" lang="en-US" altLang="zh-CN" sz="4800"/>
              <a:t>Density of Graphs</a:t>
            </a:r>
          </a:p>
        </p:txBody>
      </p:sp>
      <p:grpSp>
        <p:nvGrpSpPr>
          <p:cNvPr id="39" name="Group 3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内容占位符 3">
            <a:extLst>
              <a:ext uri="{FF2B5EF4-FFF2-40B4-BE49-F238E27FC236}">
                <a16:creationId xmlns:a16="http://schemas.microsoft.com/office/drawing/2014/main" id="{81059220-45F6-9DAE-519F-4EC61B98FA4E}"/>
              </a:ext>
            </a:extLst>
          </p:cNvPr>
          <p:cNvPicPr>
            <a:picLocks noGrp="1" noChangeAspect="1"/>
          </p:cNvPicPr>
          <p:nvPr>
            <p:ph idx="1"/>
          </p:nvPr>
        </p:nvPicPr>
        <p:blipFill>
          <a:blip r:embed="rId3"/>
          <a:stretch>
            <a:fillRect/>
          </a:stretch>
        </p:blipFill>
        <p:spPr>
          <a:xfrm>
            <a:off x="651489" y="2229176"/>
            <a:ext cx="10885620" cy="3592253"/>
          </a:xfrm>
          <a:prstGeom prst="rect">
            <a:avLst/>
          </a:prstGeom>
        </p:spPr>
      </p:pic>
      <p:cxnSp>
        <p:nvCxnSpPr>
          <p:cNvPr id="45" name="Straight Connector 4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67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8717D0C-0F4F-F5DD-17D5-FCEE45E07F01}"/>
              </a:ext>
            </a:extLst>
          </p:cNvPr>
          <p:cNvSpPr>
            <a:spLocks noGrp="1"/>
          </p:cNvSpPr>
          <p:nvPr>
            <p:ph type="title"/>
          </p:nvPr>
        </p:nvSpPr>
        <p:spPr>
          <a:xfrm>
            <a:off x="565150" y="770890"/>
            <a:ext cx="7668997" cy="1268984"/>
          </a:xfrm>
        </p:spPr>
        <p:txBody>
          <a:bodyPr>
            <a:normAutofit/>
          </a:bodyPr>
          <a:lstStyle/>
          <a:p>
            <a:r>
              <a:rPr kumimoji="1" lang="en-US" altLang="zh-CN" dirty="0"/>
              <a:t>Methodology</a:t>
            </a:r>
            <a:endParaRPr kumimoji="1" lang="zh-CN" altLang="en-US" dirty="0"/>
          </a:p>
        </p:txBody>
      </p:sp>
      <p:grpSp>
        <p:nvGrpSpPr>
          <p:cNvPr id="14" name="Group 1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图片 5">
            <a:extLst>
              <a:ext uri="{FF2B5EF4-FFF2-40B4-BE49-F238E27FC236}">
                <a16:creationId xmlns:a16="http://schemas.microsoft.com/office/drawing/2014/main" id="{138BC069-5F63-BEA1-1143-A1629AF6C452}"/>
              </a:ext>
            </a:extLst>
          </p:cNvPr>
          <p:cNvPicPr>
            <a:picLocks noChangeAspect="1"/>
          </p:cNvPicPr>
          <p:nvPr/>
        </p:nvPicPr>
        <p:blipFill>
          <a:blip r:embed="rId3"/>
          <a:stretch>
            <a:fillRect/>
          </a:stretch>
        </p:blipFill>
        <p:spPr>
          <a:xfrm>
            <a:off x="8574164" y="2925737"/>
            <a:ext cx="2738997" cy="1309955"/>
          </a:xfrm>
          <a:prstGeom prst="rect">
            <a:avLst/>
          </a:prstGeom>
        </p:spPr>
      </p:pic>
      <p:cxnSp>
        <p:nvCxnSpPr>
          <p:cNvPr id="20"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66899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D4C0910F-0953-8597-0E8B-2372ABDE208D}"/>
              </a:ext>
            </a:extLst>
          </p:cNvPr>
          <p:cNvSpPr>
            <a:spLocks noGrp="1"/>
          </p:cNvSpPr>
          <p:nvPr>
            <p:ph idx="1"/>
          </p:nvPr>
        </p:nvSpPr>
        <p:spPr>
          <a:xfrm>
            <a:off x="565149" y="2039874"/>
            <a:ext cx="7668997" cy="4276280"/>
          </a:xfrm>
        </p:spPr>
        <p:txBody>
          <a:bodyPr>
            <a:normAutofit lnSpcReduction="10000"/>
          </a:bodyPr>
          <a:lstStyle/>
          <a:p>
            <a:r>
              <a:rPr kumimoji="1" lang="en-US" altLang="zh-CN" dirty="0"/>
              <a:t>Experiment data: Daily exchange rate of 150 currencies from 2021 to 2024 (150000+ entries)</a:t>
            </a:r>
          </a:p>
          <a:p>
            <a:endParaRPr kumimoji="1" lang="en-US" altLang="zh-CN" dirty="0"/>
          </a:p>
          <a:p>
            <a:r>
              <a:rPr kumimoji="1" lang="en-US" altLang="zh-CN" dirty="0"/>
              <a:t>Construct exchange rate graph of different number of nodes and density.</a:t>
            </a:r>
          </a:p>
          <a:p>
            <a:endParaRPr kumimoji="1" lang="en-US" altLang="zh-CN" dirty="0"/>
          </a:p>
          <a:p>
            <a:r>
              <a:rPr kumimoji="1" lang="en-US" altLang="zh-CN" dirty="0"/>
              <a:t>Execute both algorithms on graph with different nodes 30 times and record results with a error bar line graph.</a:t>
            </a:r>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224688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07AB424-02F9-8AD2-63F3-E08F55D5A385}"/>
              </a:ext>
            </a:extLst>
          </p:cNvPr>
          <p:cNvSpPr>
            <a:spLocks noGrp="1"/>
          </p:cNvSpPr>
          <p:nvPr>
            <p:ph type="title"/>
          </p:nvPr>
        </p:nvSpPr>
        <p:spPr>
          <a:xfrm>
            <a:off x="566924" y="765768"/>
            <a:ext cx="9490589" cy="1063244"/>
          </a:xfrm>
        </p:spPr>
        <p:txBody>
          <a:bodyPr vert="horz" lIns="91440" tIns="45720" rIns="91440" bIns="45720" rtlCol="0" anchor="t">
            <a:normAutofit/>
          </a:bodyPr>
          <a:lstStyle/>
          <a:p>
            <a:pPr>
              <a:lnSpc>
                <a:spcPct val="100000"/>
              </a:lnSpc>
            </a:pPr>
            <a:r>
              <a:rPr kumimoji="1" lang="en-US" altLang="zh-CN" sz="4800" dirty="0"/>
              <a:t>Scenarios (5-30 Nodes)</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图片 3">
            <a:extLst>
              <a:ext uri="{FF2B5EF4-FFF2-40B4-BE49-F238E27FC236}">
                <a16:creationId xmlns:a16="http://schemas.microsoft.com/office/drawing/2014/main" id="{0A388A10-C9B4-1061-2943-C1DBC3C85322}"/>
              </a:ext>
            </a:extLst>
          </p:cNvPr>
          <p:cNvPicPr>
            <a:picLocks noChangeAspect="1"/>
          </p:cNvPicPr>
          <p:nvPr/>
        </p:nvPicPr>
        <p:blipFill>
          <a:blip r:embed="rId3"/>
          <a:stretch>
            <a:fillRect/>
          </a:stretch>
        </p:blipFill>
        <p:spPr>
          <a:xfrm>
            <a:off x="369445" y="2236541"/>
            <a:ext cx="5790875" cy="3706159"/>
          </a:xfrm>
          <a:prstGeom prst="rect">
            <a:avLst/>
          </a:prstGeom>
        </p:spPr>
      </p:pic>
      <p:pic>
        <p:nvPicPr>
          <p:cNvPr id="5" name="图片 4">
            <a:extLst>
              <a:ext uri="{FF2B5EF4-FFF2-40B4-BE49-F238E27FC236}">
                <a16:creationId xmlns:a16="http://schemas.microsoft.com/office/drawing/2014/main" id="{A8099AC5-5131-BE9F-F28D-6B63D5CD6B90}"/>
              </a:ext>
            </a:extLst>
          </p:cNvPr>
          <p:cNvPicPr>
            <a:picLocks noChangeAspect="1"/>
          </p:cNvPicPr>
          <p:nvPr/>
        </p:nvPicPr>
        <p:blipFill>
          <a:blip r:embed="rId4"/>
          <a:stretch>
            <a:fillRect/>
          </a:stretch>
        </p:blipFill>
        <p:spPr>
          <a:xfrm>
            <a:off x="6206758" y="2236541"/>
            <a:ext cx="5985241" cy="3217065"/>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5545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8" name="Straight Connector 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07AB424-02F9-8AD2-63F3-E08F55D5A385}"/>
              </a:ext>
            </a:extLst>
          </p:cNvPr>
          <p:cNvSpPr>
            <a:spLocks noGrp="1"/>
          </p:cNvSpPr>
          <p:nvPr>
            <p:ph type="title"/>
          </p:nvPr>
        </p:nvSpPr>
        <p:spPr>
          <a:xfrm>
            <a:off x="566924" y="765768"/>
            <a:ext cx="9301471" cy="1063244"/>
          </a:xfrm>
        </p:spPr>
        <p:txBody>
          <a:bodyPr vert="horz" lIns="91440" tIns="45720" rIns="91440" bIns="45720" rtlCol="0" anchor="t">
            <a:normAutofit/>
          </a:bodyPr>
          <a:lstStyle/>
          <a:p>
            <a:pPr>
              <a:lnSpc>
                <a:spcPct val="100000"/>
              </a:lnSpc>
            </a:pPr>
            <a:r>
              <a:rPr kumimoji="1" lang="en-US" altLang="zh-CN" sz="4800" dirty="0"/>
              <a:t>Scenarios (110-140 Nodes)</a:t>
            </a:r>
          </a:p>
        </p:txBody>
      </p:sp>
      <p:grpSp>
        <p:nvGrpSpPr>
          <p:cNvPr id="42" name="Group 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图片 5">
            <a:extLst>
              <a:ext uri="{FF2B5EF4-FFF2-40B4-BE49-F238E27FC236}">
                <a16:creationId xmlns:a16="http://schemas.microsoft.com/office/drawing/2014/main" id="{D789CC4F-1FB7-DE93-EB41-953B7F3FCBCF}"/>
              </a:ext>
            </a:extLst>
          </p:cNvPr>
          <p:cNvPicPr>
            <a:picLocks noChangeAspect="1"/>
          </p:cNvPicPr>
          <p:nvPr/>
        </p:nvPicPr>
        <p:blipFill>
          <a:blip r:embed="rId3"/>
          <a:stretch>
            <a:fillRect/>
          </a:stretch>
        </p:blipFill>
        <p:spPr>
          <a:xfrm>
            <a:off x="402107" y="2177380"/>
            <a:ext cx="5985240" cy="3531291"/>
          </a:xfrm>
          <a:prstGeom prst="rect">
            <a:avLst/>
          </a:prstGeom>
        </p:spPr>
      </p:pic>
      <p:pic>
        <p:nvPicPr>
          <p:cNvPr id="7" name="图片 6">
            <a:extLst>
              <a:ext uri="{FF2B5EF4-FFF2-40B4-BE49-F238E27FC236}">
                <a16:creationId xmlns:a16="http://schemas.microsoft.com/office/drawing/2014/main" id="{20783EAF-29D8-9E3A-E489-918D9801DAE9}"/>
              </a:ext>
            </a:extLst>
          </p:cNvPr>
          <p:cNvPicPr>
            <a:picLocks noChangeAspect="1"/>
          </p:cNvPicPr>
          <p:nvPr/>
        </p:nvPicPr>
        <p:blipFill>
          <a:blip r:embed="rId4"/>
          <a:stretch>
            <a:fillRect/>
          </a:stretch>
        </p:blipFill>
        <p:spPr>
          <a:xfrm>
            <a:off x="6206758" y="2228241"/>
            <a:ext cx="5985241" cy="3232028"/>
          </a:xfrm>
          <a:prstGeom prst="rect">
            <a:avLst/>
          </a:prstGeom>
        </p:spPr>
      </p:pic>
      <p:cxnSp>
        <p:nvCxnSpPr>
          <p:cNvPr id="48" name="Straight Connector 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3063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A7DC375-8C76-5BD2-DF38-418E45340BAA}"/>
              </a:ext>
            </a:extLst>
          </p:cNvPr>
          <p:cNvSpPr>
            <a:spLocks noGrp="1"/>
          </p:cNvSpPr>
          <p:nvPr>
            <p:ph type="title"/>
          </p:nvPr>
        </p:nvSpPr>
        <p:spPr>
          <a:xfrm>
            <a:off x="565150" y="770890"/>
            <a:ext cx="6400999" cy="1268984"/>
          </a:xfrm>
        </p:spPr>
        <p:txBody>
          <a:bodyPr>
            <a:normAutofit/>
          </a:bodyPr>
          <a:lstStyle/>
          <a:p>
            <a:r>
              <a:rPr kumimoji="1" lang="en-US" altLang="zh-CN" dirty="0"/>
              <a:t>Conclusion</a:t>
            </a:r>
            <a:endParaRPr kumimoji="1" lang="zh-CN" altLang="en-US" dirty="0"/>
          </a:p>
        </p:txBody>
      </p:sp>
      <p:sp>
        <p:nvSpPr>
          <p:cNvPr id="17" name="内容占位符 2">
            <a:extLst>
              <a:ext uri="{FF2B5EF4-FFF2-40B4-BE49-F238E27FC236}">
                <a16:creationId xmlns:a16="http://schemas.microsoft.com/office/drawing/2014/main" id="{A08F6E70-E15D-2327-9717-7B4448F61E87}"/>
              </a:ext>
            </a:extLst>
          </p:cNvPr>
          <p:cNvSpPr>
            <a:spLocks noGrp="1"/>
          </p:cNvSpPr>
          <p:nvPr>
            <p:ph idx="1"/>
          </p:nvPr>
        </p:nvSpPr>
        <p:spPr>
          <a:xfrm>
            <a:off x="565150" y="2160016"/>
            <a:ext cx="6400999" cy="3601212"/>
          </a:xfrm>
        </p:spPr>
        <p:txBody>
          <a:bodyPr>
            <a:normAutofit/>
          </a:bodyPr>
          <a:lstStyle/>
          <a:p>
            <a:pPr>
              <a:lnSpc>
                <a:spcPct val="104000"/>
              </a:lnSpc>
            </a:pPr>
            <a:r>
              <a:rPr kumimoji="1" lang="en-US" altLang="zh-CN" sz="2200" dirty="0"/>
              <a:t>Despite variability, Floyd-</a:t>
            </a:r>
            <a:r>
              <a:rPr kumimoji="1" lang="en-US" altLang="zh-CN" sz="2200" dirty="0" err="1"/>
              <a:t>Warshall</a:t>
            </a:r>
            <a:r>
              <a:rPr kumimoji="1" lang="en-US" altLang="zh-CN" sz="2200" dirty="0"/>
              <a:t> Algorithm seems to demonstrate superior efficiency in </a:t>
            </a:r>
            <a:r>
              <a:rPr kumimoji="1" lang="en-US" altLang="zh-CN" sz="2200" b="1" dirty="0"/>
              <a:t>dense graph</a:t>
            </a:r>
            <a:r>
              <a:rPr kumimoji="1" lang="en-US" altLang="zh-CN" sz="2200" dirty="0"/>
              <a:t> situations, whereas Bellman-Ford Algorithm is more efficient in </a:t>
            </a:r>
            <a:r>
              <a:rPr kumimoji="1" lang="en-US" altLang="zh-CN" sz="2200" b="1" dirty="0"/>
              <a:t>sparse graph situations</a:t>
            </a:r>
            <a:r>
              <a:rPr kumimoji="1" lang="en-US" altLang="zh-CN" sz="2200" dirty="0"/>
              <a:t>.</a:t>
            </a:r>
          </a:p>
          <a:p>
            <a:pPr>
              <a:lnSpc>
                <a:spcPct val="104000"/>
              </a:lnSpc>
            </a:pPr>
            <a:endParaRPr kumimoji="1" lang="en-US" altLang="zh-CN" sz="2200" dirty="0"/>
          </a:p>
          <a:p>
            <a:pPr>
              <a:lnSpc>
                <a:spcPct val="104000"/>
              </a:lnSpc>
            </a:pPr>
            <a:r>
              <a:rPr kumimoji="1" lang="en-US" altLang="zh-CN" sz="2200" dirty="0"/>
              <a:t>The performance difference between two algorithms enlarges as the number of nodes increase.</a:t>
            </a:r>
            <a:endParaRPr kumimoji="1" lang="zh-CN" altLang="en-US" sz="2200" dirty="0"/>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处理器">
            <a:extLst>
              <a:ext uri="{FF2B5EF4-FFF2-40B4-BE49-F238E27FC236}">
                <a16:creationId xmlns:a16="http://schemas.microsoft.com/office/drawing/2014/main" id="{EB57AF17-587D-53DD-7502-678C9F4F75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9210832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9F43003-45C2-9269-AC93-D6FBB5EC401D}"/>
              </a:ext>
            </a:extLst>
          </p:cNvPr>
          <p:cNvSpPr>
            <a:spLocks noGrp="1"/>
          </p:cNvSpPr>
          <p:nvPr>
            <p:ph type="title"/>
          </p:nvPr>
        </p:nvSpPr>
        <p:spPr>
          <a:xfrm>
            <a:off x="565150" y="768334"/>
            <a:ext cx="5066001" cy="2866405"/>
          </a:xfrm>
        </p:spPr>
        <p:txBody>
          <a:bodyPr vert="horz" lIns="91440" tIns="45720" rIns="91440" bIns="45720" rtlCol="0" anchor="t">
            <a:normAutofit/>
          </a:bodyPr>
          <a:lstStyle/>
          <a:p>
            <a:pPr>
              <a:lnSpc>
                <a:spcPct val="100000"/>
              </a:lnSpc>
            </a:pPr>
            <a:r>
              <a:rPr kumimoji="1" lang="en-US" altLang="zh-CN" sz="6000"/>
              <a:t>Thanks for listening</a:t>
            </a:r>
          </a:p>
        </p:txBody>
      </p:sp>
      <p:cxnSp>
        <p:nvCxnSpPr>
          <p:cNvPr id="38" name="Straight Connector 3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B8E30F-B99D-4646-9EF5-E88231291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1" name="Oval 40">
              <a:extLst>
                <a:ext uri="{FF2B5EF4-FFF2-40B4-BE49-F238E27FC236}">
                  <a16:creationId xmlns:a16="http://schemas.microsoft.com/office/drawing/2014/main" id="{A1C049F8-6165-664F-BADB-1D3E160D8B6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35">
              <a:extLst>
                <a:ext uri="{FF2B5EF4-FFF2-40B4-BE49-F238E27FC236}">
                  <a16:creationId xmlns:a16="http://schemas.microsoft.com/office/drawing/2014/main" id="{2E4AA6C4-5F76-644E-AC9E-49DAAAE1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36">
              <a:extLst>
                <a:ext uri="{FF2B5EF4-FFF2-40B4-BE49-F238E27FC236}">
                  <a16:creationId xmlns:a16="http://schemas.microsoft.com/office/drawing/2014/main" id="{D0F1BCD1-5174-9442-BC14-098FC8F28B1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Oval 43">
              <a:extLst>
                <a:ext uri="{FF2B5EF4-FFF2-40B4-BE49-F238E27FC236}">
                  <a16:creationId xmlns:a16="http://schemas.microsoft.com/office/drawing/2014/main" id="{7C38B8C2-7FF9-B545-9383-9D2F10BD0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3FAB827-9785-0646-88AC-6BAB2FF0F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5964466-BB35-554E-96AB-6C03B2912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65">
              <a:extLst>
                <a:ext uri="{FF2B5EF4-FFF2-40B4-BE49-F238E27FC236}">
                  <a16:creationId xmlns:a16="http://schemas.microsoft.com/office/drawing/2014/main" id="{581755C1-0C03-D548-A87C-5D91A00D8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66">
              <a:extLst>
                <a:ext uri="{FF2B5EF4-FFF2-40B4-BE49-F238E27FC236}">
                  <a16:creationId xmlns:a16="http://schemas.microsoft.com/office/drawing/2014/main" id="{9CE6EA07-B7C1-7E40-B170-85C1AE7CD13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Oval 48">
              <a:extLst>
                <a:ext uri="{FF2B5EF4-FFF2-40B4-BE49-F238E27FC236}">
                  <a16:creationId xmlns:a16="http://schemas.microsoft.com/office/drawing/2014/main" id="{482C64DB-7165-BA4D-B240-B831F7326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85AC8F-33E2-6F45-BB99-45AB0771E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FE600A1-9FA9-7D44-B151-6D85236CA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B8B046A-AEB0-9A43-97BF-9D01EFB10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71">
              <a:extLst>
                <a:ext uri="{FF2B5EF4-FFF2-40B4-BE49-F238E27FC236}">
                  <a16:creationId xmlns:a16="http://schemas.microsoft.com/office/drawing/2014/main" id="{793800D8-E4A7-D744-AA8A-394F66211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72">
              <a:extLst>
                <a:ext uri="{FF2B5EF4-FFF2-40B4-BE49-F238E27FC236}">
                  <a16:creationId xmlns:a16="http://schemas.microsoft.com/office/drawing/2014/main" id="{8FAF8097-8120-3F48-B883-BACD6450D13B}"/>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54">
              <a:extLst>
                <a:ext uri="{FF2B5EF4-FFF2-40B4-BE49-F238E27FC236}">
                  <a16:creationId xmlns:a16="http://schemas.microsoft.com/office/drawing/2014/main" id="{E2640769-9D0C-714C-B41F-F0AF3CB0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AC7D7C4-C7E0-BE49-B797-AB72BC541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127D504-2340-9144-A0C0-BC4BBEA09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76">
              <a:extLst>
                <a:ext uri="{FF2B5EF4-FFF2-40B4-BE49-F238E27FC236}">
                  <a16:creationId xmlns:a16="http://schemas.microsoft.com/office/drawing/2014/main" id="{8266C3BD-4E61-0646-9AA7-5CB786EC2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77">
              <a:extLst>
                <a:ext uri="{FF2B5EF4-FFF2-40B4-BE49-F238E27FC236}">
                  <a16:creationId xmlns:a16="http://schemas.microsoft.com/office/drawing/2014/main" id="{8AEAEE9B-E0B2-D14E-87FD-388F8C496A7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78">
              <a:extLst>
                <a:ext uri="{FF2B5EF4-FFF2-40B4-BE49-F238E27FC236}">
                  <a16:creationId xmlns:a16="http://schemas.microsoft.com/office/drawing/2014/main" id="{1E54CFED-A4D5-7C47-AB58-4F813D231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79">
              <a:extLst>
                <a:ext uri="{FF2B5EF4-FFF2-40B4-BE49-F238E27FC236}">
                  <a16:creationId xmlns:a16="http://schemas.microsoft.com/office/drawing/2014/main" id="{FF46DF3B-97DE-804E-9D8F-E9A00C595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80">
              <a:extLst>
                <a:ext uri="{FF2B5EF4-FFF2-40B4-BE49-F238E27FC236}">
                  <a16:creationId xmlns:a16="http://schemas.microsoft.com/office/drawing/2014/main" id="{44486747-B3FE-184E-912A-43A38A3AC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81">
              <a:extLst>
                <a:ext uri="{FF2B5EF4-FFF2-40B4-BE49-F238E27FC236}">
                  <a16:creationId xmlns:a16="http://schemas.microsoft.com/office/drawing/2014/main" id="{CB033255-FCDE-3345-AD92-D9BC51A26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82">
              <a:extLst>
                <a:ext uri="{FF2B5EF4-FFF2-40B4-BE49-F238E27FC236}">
                  <a16:creationId xmlns:a16="http://schemas.microsoft.com/office/drawing/2014/main" id="{97033299-E214-9A47-95E6-703624E27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256190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D636-3317-D860-33E8-90A9927E1A61}"/>
              </a:ext>
            </a:extLst>
          </p:cNvPr>
          <p:cNvSpPr>
            <a:spLocks noGrp="1"/>
          </p:cNvSpPr>
          <p:nvPr>
            <p:ph type="title"/>
          </p:nvPr>
        </p:nvSpPr>
        <p:spPr>
          <a:xfrm>
            <a:off x="565150" y="770890"/>
            <a:ext cx="10130224" cy="1268984"/>
          </a:xfrm>
        </p:spPr>
        <p:txBody>
          <a:bodyPr>
            <a:normAutofit/>
          </a:bodyPr>
          <a:lstStyle/>
          <a:p>
            <a:r>
              <a:rPr kumimoji="1" lang="en-US" altLang="zh-CN" dirty="0"/>
              <a:t>Overview</a:t>
            </a:r>
            <a:endParaRPr kumimoji="1" lang="zh-CN" altLang="en-US" dirty="0"/>
          </a:p>
        </p:txBody>
      </p:sp>
      <p:sp>
        <p:nvSpPr>
          <p:cNvPr id="3" name="内容占位符 2">
            <a:extLst>
              <a:ext uri="{FF2B5EF4-FFF2-40B4-BE49-F238E27FC236}">
                <a16:creationId xmlns:a16="http://schemas.microsoft.com/office/drawing/2014/main" id="{2E3E9A82-FC8B-6671-2E0F-61D8D9DE3E0D}"/>
              </a:ext>
            </a:extLst>
          </p:cNvPr>
          <p:cNvSpPr>
            <a:spLocks noGrp="1"/>
          </p:cNvSpPr>
          <p:nvPr>
            <p:ph idx="1"/>
          </p:nvPr>
        </p:nvSpPr>
        <p:spPr>
          <a:xfrm>
            <a:off x="565150" y="2160016"/>
            <a:ext cx="10130224" cy="3601212"/>
          </a:xfrm>
        </p:spPr>
        <p:txBody>
          <a:bodyPr>
            <a:normAutofit/>
          </a:bodyPr>
          <a:lstStyle/>
          <a:p>
            <a:r>
              <a:rPr kumimoji="1" lang="en-US" altLang="zh-CN" sz="3200" dirty="0"/>
              <a:t>Part III</a:t>
            </a:r>
          </a:p>
          <a:p>
            <a:r>
              <a:rPr kumimoji="1" lang="en-US" altLang="zh-CN" dirty="0"/>
              <a:t>Experiment Methodology Introduction</a:t>
            </a:r>
          </a:p>
          <a:p>
            <a:r>
              <a:rPr kumimoji="1" lang="en-US" altLang="zh-CN" dirty="0"/>
              <a:t>Result Interpretation</a:t>
            </a:r>
          </a:p>
        </p:txBody>
      </p:sp>
    </p:spTree>
    <p:extLst>
      <p:ext uri="{BB962C8B-B14F-4D97-AF65-F5344CB8AC3E}">
        <p14:creationId xmlns:p14="http://schemas.microsoft.com/office/powerpoint/2010/main" val="42437049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8" name="Oval 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EB6BF09-93B5-A239-ACDC-DAC3B53B004A}"/>
              </a:ext>
            </a:extLst>
          </p:cNvPr>
          <p:cNvSpPr>
            <a:spLocks noGrp="1"/>
          </p:cNvSpPr>
          <p:nvPr>
            <p:ph type="title"/>
          </p:nvPr>
        </p:nvSpPr>
        <p:spPr>
          <a:xfrm>
            <a:off x="565150" y="3014965"/>
            <a:ext cx="8791501" cy="2866405"/>
          </a:xfrm>
        </p:spPr>
        <p:txBody>
          <a:bodyPr vert="horz" lIns="91440" tIns="45720" rIns="91440" bIns="45720" rtlCol="0" anchor="b">
            <a:normAutofit/>
          </a:bodyPr>
          <a:lstStyle/>
          <a:p>
            <a:pPr>
              <a:lnSpc>
                <a:spcPct val="100000"/>
              </a:lnSpc>
            </a:pPr>
            <a:r>
              <a:rPr kumimoji="1" lang="en-US" altLang="zh-CN" sz="7200"/>
              <a:t>Part I</a:t>
            </a:r>
          </a:p>
        </p:txBody>
      </p:sp>
      <p:cxnSp>
        <p:nvCxnSpPr>
          <p:cNvPr id="37" name="Straight Connector 36">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Oval 46">
              <a:extLst>
                <a:ext uri="{FF2B5EF4-FFF2-40B4-BE49-F238E27FC236}">
                  <a16:creationId xmlns:a16="http://schemas.microsoft.com/office/drawing/2014/main" id="{7FA42EBE-8F86-FE44-BF12-AE5F7C9C1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671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07501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B1739DD-5125-C45E-F6DE-67656CCC48DB}"/>
              </a:ext>
            </a:extLst>
          </p:cNvPr>
          <p:cNvSpPr>
            <a:spLocks noGrp="1"/>
          </p:cNvSpPr>
          <p:nvPr>
            <p:ph type="title"/>
          </p:nvPr>
        </p:nvSpPr>
        <p:spPr>
          <a:xfrm>
            <a:off x="565150" y="770890"/>
            <a:ext cx="7335835" cy="1268984"/>
          </a:xfrm>
        </p:spPr>
        <p:txBody>
          <a:bodyPr>
            <a:normAutofit/>
          </a:bodyPr>
          <a:lstStyle/>
          <a:p>
            <a:pPr>
              <a:lnSpc>
                <a:spcPct val="100000"/>
              </a:lnSpc>
            </a:pPr>
            <a:r>
              <a:rPr kumimoji="1" lang="en-US" altLang="zh-CN" sz="2200"/>
              <a:t>Historical Background &amp; Definition of Arbitrage</a:t>
            </a:r>
            <a:br>
              <a:rPr kumimoji="1" lang="en-US" altLang="zh-CN" sz="2200"/>
            </a:br>
            <a:endParaRPr kumimoji="1" lang="zh-CN" altLang="en-US" sz="2200"/>
          </a:p>
        </p:txBody>
      </p:sp>
      <p:sp>
        <p:nvSpPr>
          <p:cNvPr id="3" name="内容占位符 2">
            <a:extLst>
              <a:ext uri="{FF2B5EF4-FFF2-40B4-BE49-F238E27FC236}">
                <a16:creationId xmlns:a16="http://schemas.microsoft.com/office/drawing/2014/main" id="{DE350E63-A7FA-E68F-2564-711E25484B64}"/>
              </a:ext>
            </a:extLst>
          </p:cNvPr>
          <p:cNvSpPr>
            <a:spLocks noGrp="1"/>
          </p:cNvSpPr>
          <p:nvPr>
            <p:ph idx="1"/>
          </p:nvPr>
        </p:nvSpPr>
        <p:spPr>
          <a:xfrm>
            <a:off x="565150" y="2177873"/>
            <a:ext cx="9494102" cy="3806445"/>
          </a:xfrm>
        </p:spPr>
        <p:txBody>
          <a:bodyPr>
            <a:normAutofit/>
          </a:bodyPr>
          <a:lstStyle/>
          <a:p>
            <a:pPr>
              <a:lnSpc>
                <a:spcPct val="104000"/>
              </a:lnSpc>
            </a:pPr>
            <a:r>
              <a:rPr kumimoji="1" lang="en-US" altLang="zh-CN" sz="1800" b="1" dirty="0"/>
              <a:t>Definition:</a:t>
            </a:r>
            <a:endParaRPr kumimoji="1" lang="zh-CN" altLang="en-US" sz="1800" b="1" dirty="0"/>
          </a:p>
          <a:p>
            <a:pPr>
              <a:lnSpc>
                <a:spcPct val="104000"/>
              </a:lnSpc>
            </a:pPr>
            <a:r>
              <a:rPr kumimoji="1" lang="en-US" altLang="zh-CN" sz="1800" dirty="0"/>
              <a:t>“The practice of taking advantage of price difference in two or more markets.”</a:t>
            </a:r>
          </a:p>
          <a:p>
            <a:pPr>
              <a:lnSpc>
                <a:spcPct val="104000"/>
              </a:lnSpc>
            </a:pPr>
            <a:endParaRPr kumimoji="1" lang="en-US" altLang="zh-CN" sz="1800" dirty="0"/>
          </a:p>
          <a:p>
            <a:pPr>
              <a:lnSpc>
                <a:spcPct val="104000"/>
              </a:lnSpc>
            </a:pPr>
            <a:r>
              <a:rPr kumimoji="1" lang="en-US" altLang="zh-CN" sz="1800" b="1" dirty="0"/>
              <a:t>Currency Arbitrage</a:t>
            </a:r>
          </a:p>
          <a:p>
            <a:pPr>
              <a:lnSpc>
                <a:spcPct val="104000"/>
              </a:lnSpc>
            </a:pPr>
            <a:r>
              <a:rPr kumimoji="1" lang="en-US" altLang="zh-CN" sz="1800" dirty="0"/>
              <a:t> “Achieve arbitrage by exploiting discrepancies between currency exchange rates.”</a:t>
            </a:r>
          </a:p>
          <a:p>
            <a:pPr>
              <a:lnSpc>
                <a:spcPct val="104000"/>
              </a:lnSpc>
            </a:pPr>
            <a:endParaRPr kumimoji="1" lang="en-US" altLang="zh-CN" sz="1800" dirty="0"/>
          </a:p>
          <a:p>
            <a:pPr>
              <a:lnSpc>
                <a:spcPct val="104000"/>
              </a:lnSpc>
            </a:pPr>
            <a:r>
              <a:rPr kumimoji="1" lang="en-US" altLang="zh-CN" sz="1800" b="1" dirty="0"/>
              <a:t>Historical Record of Arbitrage: </a:t>
            </a:r>
          </a:p>
          <a:p>
            <a:pPr>
              <a:lnSpc>
                <a:spcPct val="104000"/>
              </a:lnSpc>
            </a:pPr>
            <a:r>
              <a:rPr kumimoji="1" lang="en-US" altLang="zh-CN" sz="1800" dirty="0"/>
              <a:t>British merchant buying goods from China and India and resell it with higher price in Britain. (17</a:t>
            </a:r>
            <a:r>
              <a:rPr kumimoji="1" lang="en-US" altLang="zh-CN" sz="1800" baseline="30000" dirty="0"/>
              <a:t>th</a:t>
            </a:r>
            <a:r>
              <a:rPr kumimoji="1" lang="en-US" altLang="zh-CN" sz="1800" dirty="0"/>
              <a:t> century)</a:t>
            </a:r>
          </a:p>
        </p:txBody>
      </p:sp>
      <p:cxnSp>
        <p:nvCxnSpPr>
          <p:cNvPr id="46" name="Straight Connector 45">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9" name="Oval 48">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45059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B1739DD-5125-C45E-F6DE-67656CCC48DB}"/>
              </a:ext>
            </a:extLst>
          </p:cNvPr>
          <p:cNvSpPr>
            <a:spLocks noGrp="1"/>
          </p:cNvSpPr>
          <p:nvPr>
            <p:ph type="title"/>
          </p:nvPr>
        </p:nvSpPr>
        <p:spPr>
          <a:xfrm>
            <a:off x="565150" y="770890"/>
            <a:ext cx="7335835" cy="1268984"/>
          </a:xfrm>
        </p:spPr>
        <p:txBody>
          <a:bodyPr>
            <a:normAutofit/>
          </a:bodyPr>
          <a:lstStyle/>
          <a:p>
            <a:pPr>
              <a:lnSpc>
                <a:spcPct val="100000"/>
              </a:lnSpc>
            </a:pPr>
            <a:r>
              <a:rPr kumimoji="1" lang="en-US" altLang="zh-CN" sz="3400"/>
              <a:t>Social Implication of Arbitrage</a:t>
            </a:r>
            <a:endParaRPr kumimoji="1" lang="zh-CN" altLang="en-US" sz="3400"/>
          </a:p>
        </p:txBody>
      </p:sp>
      <p:sp>
        <p:nvSpPr>
          <p:cNvPr id="3" name="内容占位符 2">
            <a:extLst>
              <a:ext uri="{FF2B5EF4-FFF2-40B4-BE49-F238E27FC236}">
                <a16:creationId xmlns:a16="http://schemas.microsoft.com/office/drawing/2014/main" id="{DE350E63-A7FA-E68F-2564-711E25484B64}"/>
              </a:ext>
            </a:extLst>
          </p:cNvPr>
          <p:cNvSpPr>
            <a:spLocks noGrp="1"/>
          </p:cNvSpPr>
          <p:nvPr>
            <p:ph idx="1"/>
          </p:nvPr>
        </p:nvSpPr>
        <p:spPr>
          <a:xfrm>
            <a:off x="565150" y="2160016"/>
            <a:ext cx="7335835" cy="3601212"/>
          </a:xfrm>
        </p:spPr>
        <p:txBody>
          <a:bodyPr>
            <a:normAutofit/>
          </a:bodyPr>
          <a:lstStyle/>
          <a:p>
            <a:pPr>
              <a:lnSpc>
                <a:spcPct val="104000"/>
              </a:lnSpc>
            </a:pPr>
            <a:r>
              <a:rPr kumimoji="1" lang="en-US" altLang="zh-CN" b="1" dirty="0"/>
              <a:t>Pareto &amp; Free-Market Theory:</a:t>
            </a:r>
          </a:p>
          <a:p>
            <a:pPr>
              <a:lnSpc>
                <a:spcPct val="104000"/>
              </a:lnSpc>
            </a:pPr>
            <a:r>
              <a:rPr kumimoji="1" lang="en-US" altLang="zh-CN" dirty="0"/>
              <a:t>Arbitrage mitigate market overbalance.</a:t>
            </a:r>
          </a:p>
          <a:p>
            <a:pPr>
              <a:lnSpc>
                <a:spcPct val="104000"/>
              </a:lnSpc>
            </a:pPr>
            <a:endParaRPr kumimoji="1" lang="en-US" altLang="zh-CN" dirty="0"/>
          </a:p>
          <a:p>
            <a:pPr>
              <a:lnSpc>
                <a:spcPct val="104000"/>
              </a:lnSpc>
            </a:pPr>
            <a:r>
              <a:rPr kumimoji="1" lang="en-US" altLang="zh-CN" dirty="0"/>
              <a:t>Arbitrage stimulates financial transactions between market.</a:t>
            </a:r>
          </a:p>
          <a:p>
            <a:pPr>
              <a:lnSpc>
                <a:spcPct val="104000"/>
              </a:lnSpc>
            </a:pPr>
            <a:endParaRPr kumimoji="1" lang="en-US" altLang="zh-CN" dirty="0"/>
          </a:p>
          <a:p>
            <a:pPr>
              <a:lnSpc>
                <a:spcPct val="104000"/>
              </a:lnSpc>
            </a:pPr>
            <a:r>
              <a:rPr kumimoji="1" lang="en-US" altLang="zh-CN" dirty="0"/>
              <a:t>Arbitrage: Overall positive economic activity.</a:t>
            </a:r>
          </a:p>
          <a:p>
            <a:pPr>
              <a:lnSpc>
                <a:spcPct val="104000"/>
              </a:lnSpc>
            </a:pPr>
            <a:endParaRPr kumimoji="1" lang="en-US" altLang="zh-CN" dirty="0"/>
          </a:p>
        </p:txBody>
      </p:sp>
      <p:cxnSp>
        <p:nvCxnSpPr>
          <p:cNvPr id="71" name="Straight Connector 70">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74" name="Oval 73">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Oval 76">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975126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A48BB-6217-0C0A-47D5-E2D3789D7A84}"/>
              </a:ext>
            </a:extLst>
          </p:cNvPr>
          <p:cNvSpPr>
            <a:spLocks noGrp="1"/>
          </p:cNvSpPr>
          <p:nvPr>
            <p:ph type="title"/>
          </p:nvPr>
        </p:nvSpPr>
        <p:spPr/>
        <p:txBody>
          <a:bodyPr/>
          <a:lstStyle/>
          <a:p>
            <a:r>
              <a:rPr kumimoji="1" lang="en-US" altLang="zh-CN" dirty="0"/>
              <a:t>Focus of the Study</a:t>
            </a:r>
            <a:endParaRPr kumimoji="1" lang="zh-CN" altLang="en-US" dirty="0"/>
          </a:p>
        </p:txBody>
      </p:sp>
      <p:sp>
        <p:nvSpPr>
          <p:cNvPr id="3" name="内容占位符 2">
            <a:extLst>
              <a:ext uri="{FF2B5EF4-FFF2-40B4-BE49-F238E27FC236}">
                <a16:creationId xmlns:a16="http://schemas.microsoft.com/office/drawing/2014/main" id="{0BE7B1D9-D007-EBDB-A7A0-3EB085A9A44B}"/>
              </a:ext>
            </a:extLst>
          </p:cNvPr>
          <p:cNvSpPr>
            <a:spLocks noGrp="1"/>
          </p:cNvSpPr>
          <p:nvPr>
            <p:ph idx="1"/>
          </p:nvPr>
        </p:nvSpPr>
        <p:spPr/>
        <p:txBody>
          <a:bodyPr/>
          <a:lstStyle/>
          <a:p>
            <a:pPr marL="0" indent="0">
              <a:buNone/>
            </a:pPr>
            <a:endParaRPr kumimoji="1" lang="en-US" altLang="zh-CN" dirty="0"/>
          </a:p>
          <a:p>
            <a:r>
              <a:rPr kumimoji="1" lang="en-US" altLang="zh-CN" dirty="0"/>
              <a:t>Recognizing the merit of arbitrage, the study discusses the </a:t>
            </a:r>
            <a:r>
              <a:rPr kumimoji="1" lang="en-US" altLang="zh-CN" b="1" dirty="0"/>
              <a:t>comparative efficiency </a:t>
            </a:r>
            <a:r>
              <a:rPr kumimoji="1" lang="en-US" altLang="zh-CN" dirty="0"/>
              <a:t>of two predominant arbitrage detection algorithms in various arbitrage scenarios, hoping to contribute to the industry.</a:t>
            </a:r>
          </a:p>
          <a:p>
            <a:endParaRPr kumimoji="1" lang="en-US" altLang="zh-CN" dirty="0"/>
          </a:p>
          <a:p>
            <a:endParaRPr kumimoji="1" lang="zh-CN" altLang="en-US" dirty="0"/>
          </a:p>
        </p:txBody>
      </p:sp>
    </p:spTree>
    <p:extLst>
      <p:ext uri="{BB962C8B-B14F-4D97-AF65-F5344CB8AC3E}">
        <p14:creationId xmlns:p14="http://schemas.microsoft.com/office/powerpoint/2010/main" val="33351062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6BF09-93B5-A239-ACDC-DAC3B53B004A}"/>
              </a:ext>
            </a:extLst>
          </p:cNvPr>
          <p:cNvSpPr>
            <a:spLocks noGrp="1"/>
          </p:cNvSpPr>
          <p:nvPr>
            <p:ph type="title"/>
          </p:nvPr>
        </p:nvSpPr>
        <p:spPr>
          <a:xfrm>
            <a:off x="565150" y="3014965"/>
            <a:ext cx="8791501" cy="2866405"/>
          </a:xfrm>
        </p:spPr>
        <p:txBody>
          <a:bodyPr vert="horz" lIns="91440" tIns="45720" rIns="91440" bIns="45720" rtlCol="0" anchor="b">
            <a:normAutofit/>
          </a:bodyPr>
          <a:lstStyle/>
          <a:p>
            <a:pPr>
              <a:lnSpc>
                <a:spcPct val="100000"/>
              </a:lnSpc>
            </a:pPr>
            <a:r>
              <a:rPr kumimoji="1" lang="en-US" altLang="zh-CN" sz="7200" dirty="0"/>
              <a:t>Part II</a:t>
            </a:r>
          </a:p>
        </p:txBody>
      </p:sp>
    </p:spTree>
    <p:extLst>
      <p:ext uri="{BB962C8B-B14F-4D97-AF65-F5344CB8AC3E}">
        <p14:creationId xmlns:p14="http://schemas.microsoft.com/office/powerpoint/2010/main" val="3429730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B1739DD-5125-C45E-F6DE-67656CCC48DB}"/>
              </a:ext>
            </a:extLst>
          </p:cNvPr>
          <p:cNvSpPr>
            <a:spLocks noGrp="1"/>
          </p:cNvSpPr>
          <p:nvPr>
            <p:ph type="title"/>
          </p:nvPr>
        </p:nvSpPr>
        <p:spPr>
          <a:xfrm>
            <a:off x="565150" y="770890"/>
            <a:ext cx="6400999" cy="1268984"/>
          </a:xfrm>
        </p:spPr>
        <p:txBody>
          <a:bodyPr>
            <a:normAutofit/>
          </a:bodyPr>
          <a:lstStyle/>
          <a:p>
            <a:pPr>
              <a:lnSpc>
                <a:spcPct val="100000"/>
              </a:lnSpc>
            </a:pPr>
            <a:r>
              <a:rPr kumimoji="1" lang="en-US" altLang="zh-CN" sz="3400"/>
              <a:t>Currency Relationships in a Graph</a:t>
            </a:r>
            <a:endParaRPr kumimoji="1" lang="zh-CN" altLang="en-US" sz="3400"/>
          </a:p>
        </p:txBody>
      </p:sp>
      <p:sp>
        <p:nvSpPr>
          <p:cNvPr id="3" name="内容占位符 2">
            <a:extLst>
              <a:ext uri="{FF2B5EF4-FFF2-40B4-BE49-F238E27FC236}">
                <a16:creationId xmlns:a16="http://schemas.microsoft.com/office/drawing/2014/main" id="{DE350E63-A7FA-E68F-2564-711E25484B64}"/>
              </a:ext>
            </a:extLst>
          </p:cNvPr>
          <p:cNvSpPr>
            <a:spLocks noGrp="1"/>
          </p:cNvSpPr>
          <p:nvPr>
            <p:ph idx="1"/>
          </p:nvPr>
        </p:nvSpPr>
        <p:spPr>
          <a:xfrm>
            <a:off x="565150" y="2160016"/>
            <a:ext cx="6400999" cy="3601212"/>
          </a:xfrm>
        </p:spPr>
        <p:txBody>
          <a:bodyPr>
            <a:normAutofit/>
          </a:bodyPr>
          <a:lstStyle/>
          <a:p>
            <a:r>
              <a:rPr kumimoji="1" lang="en-US" altLang="zh-CN" b="1" dirty="0"/>
              <a:t>Node (Vertex):</a:t>
            </a:r>
          </a:p>
          <a:p>
            <a:r>
              <a:rPr kumimoji="1" lang="en-US" altLang="zh-CN" dirty="0"/>
              <a:t>The currency</a:t>
            </a:r>
          </a:p>
          <a:p>
            <a:endParaRPr kumimoji="1" lang="en-US" altLang="zh-CN" dirty="0"/>
          </a:p>
          <a:p>
            <a:r>
              <a:rPr kumimoji="1" lang="en-US" altLang="zh-CN" b="1" dirty="0"/>
              <a:t>Weighted Edge (a, b):</a:t>
            </a:r>
          </a:p>
          <a:p>
            <a:r>
              <a:rPr kumimoji="1" lang="en-US" altLang="zh-CN" dirty="0"/>
              <a:t>Weight: The exchange rate at which currency A converts to currency B</a:t>
            </a:r>
          </a:p>
          <a:p>
            <a:pPr lvl="1"/>
            <a:endParaRPr kumimoji="1" lang="en-US" altLang="zh-CN" dirty="0"/>
          </a:p>
          <a:p>
            <a:pPr lvl="1"/>
            <a:endParaRPr kumimoji="1" lang="en-US" altLang="zh-CN" dirty="0"/>
          </a:p>
        </p:txBody>
      </p:sp>
      <p:grpSp>
        <p:nvGrpSpPr>
          <p:cNvPr id="4105" name="Group 410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0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11" name="Straight Connector 411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03FF4145-6A48-0028-C9C9-59E820C70D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6" y="1684734"/>
            <a:ext cx="4002456" cy="347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5801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PunchcardVTI">
  <a:themeElements>
    <a:clrScheme name="AnalogousFromLightSeedRightStep">
      <a:dk1>
        <a:srgbClr val="000000"/>
      </a:dk1>
      <a:lt1>
        <a:srgbClr val="FFFFFF"/>
      </a:lt1>
      <a:dk2>
        <a:srgbClr val="242E41"/>
      </a:dk2>
      <a:lt2>
        <a:srgbClr val="E8E2E3"/>
      </a:lt2>
      <a:accent1>
        <a:srgbClr val="80A9A3"/>
      </a:accent1>
      <a:accent2>
        <a:srgbClr val="7BA9B8"/>
      </a:accent2>
      <a:accent3>
        <a:srgbClr val="90A1C3"/>
      </a:accent3>
      <a:accent4>
        <a:srgbClr val="847FBA"/>
      </a:accent4>
      <a:accent5>
        <a:srgbClr val="AE96C6"/>
      </a:accent5>
      <a:accent6>
        <a:srgbClr val="B57FBA"/>
      </a:accent6>
      <a:hlink>
        <a:srgbClr val="AE6975"/>
      </a:hlink>
      <a:folHlink>
        <a:srgbClr val="7F7F7F"/>
      </a:folHlink>
    </a:clrScheme>
    <a:fontScheme name="Punchcard">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4220</TotalTime>
  <Words>972</Words>
  <Application>Microsoft Macintosh PowerPoint</Application>
  <PresentationFormat>宽屏</PresentationFormat>
  <Paragraphs>128</Paragraphs>
  <Slides>27</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TimesNewRomanPS</vt:lpstr>
      <vt:lpstr>TimesNewRomanPSMT</vt:lpstr>
      <vt:lpstr>Arial</vt:lpstr>
      <vt:lpstr>Segoe UI</vt:lpstr>
      <vt:lpstr>PunchcardVTI</vt:lpstr>
      <vt:lpstr>A Comparative Study of Floyd-Warshall and Bellman-Ford Algorithms in Diverse Arbitrage Scenarios </vt:lpstr>
      <vt:lpstr>Overview</vt:lpstr>
      <vt:lpstr>Overview</vt:lpstr>
      <vt:lpstr>Part I</vt:lpstr>
      <vt:lpstr>Historical Background &amp; Definition of Arbitrage </vt:lpstr>
      <vt:lpstr>Social Implication of Arbitrage</vt:lpstr>
      <vt:lpstr>Focus of the Study</vt:lpstr>
      <vt:lpstr>Part II</vt:lpstr>
      <vt:lpstr>Currency Relationships in a Graph</vt:lpstr>
      <vt:lpstr>Bellman-Ford Algorithm</vt:lpstr>
      <vt:lpstr>Correctness Proof of Negative Cycle Detection</vt:lpstr>
      <vt:lpstr>Proofs</vt:lpstr>
      <vt:lpstr>Relaxation Inequality</vt:lpstr>
      <vt:lpstr>PowerPoint 演示文稿</vt:lpstr>
      <vt:lpstr>Time Complexity</vt:lpstr>
      <vt:lpstr>Floyd-Warshall Algorithm</vt:lpstr>
      <vt:lpstr>Correctness Proof</vt:lpstr>
      <vt:lpstr>Correctness Proof</vt:lpstr>
      <vt:lpstr>Time Complexity</vt:lpstr>
      <vt:lpstr>Reduction</vt:lpstr>
      <vt:lpstr>Part III</vt:lpstr>
      <vt:lpstr>Density of Graphs</vt:lpstr>
      <vt:lpstr>Methodology</vt:lpstr>
      <vt:lpstr>Scenarios (5-30 Nodes)</vt:lpstr>
      <vt:lpstr>Scenarios (110-140 Nodes)</vt:lpstr>
      <vt:lpstr>Conclusion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Floyd-Warshall and Bellman-Ford Algorithms in Diverse Arbitrage Scenarios </dc:title>
  <dc:creator>Zikun Zhu (Johnson)</dc:creator>
  <cp:lastModifiedBy>Zikun Zhu (Johnson)</cp:lastModifiedBy>
  <cp:revision>16</cp:revision>
  <dcterms:created xsi:type="dcterms:W3CDTF">2024-05-24T07:59:14Z</dcterms:created>
  <dcterms:modified xsi:type="dcterms:W3CDTF">2024-05-27T12:33:38Z</dcterms:modified>
</cp:coreProperties>
</file>