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4" r:id="rId12"/>
    <p:sldId id="265" r:id="rId13"/>
    <p:sldId id="266" r:id="rId14"/>
    <p:sldId id="267" r:id="rId15"/>
    <p:sldId id="275" r:id="rId16"/>
    <p:sldId id="278" r:id="rId17"/>
    <p:sldId id="272" r:id="rId18"/>
    <p:sldId id="273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ney MacInnes" initials="RM" lastIdx="2" clrIdx="0">
    <p:extLst/>
  </p:cmAuthor>
  <p:cmAuthor id="2" name="Amber Scott" initials="AS" lastIdx="0" clrIdx="1"/>
  <p:cmAuthor id="3" name="Suzie Fernandes" initials="SF" lastIdx="2" clrIdx="2">
    <p:extLst>
      <p:ext uri="{19B8F6BF-5375-455C-9EA6-DF929625EA0E}">
        <p15:presenceInfo xmlns:p15="http://schemas.microsoft.com/office/powerpoint/2012/main" userId="75aa71558cd6b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Objects="1"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FA14-8684-054D-83E6-104C33873DB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19C43-CCBD-9441-BA30-D2CAFDA9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4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C43-CCBD-9441-BA30-D2CAFDA9DD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fld id="{586E6BC0-1017-2647-A51F-67BFE0E10C63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fld id="{586E6BC0-1017-2647-A51F-67BFE0E10C63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/>
              </a:defRPr>
            </a:lvl1pPr>
          </a:lstStyle>
          <a:p>
            <a:r>
              <a:rPr lang="en-US" dirty="0"/>
              <a:t>© Outlier Solutions Inc.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D1FD-7EA2-D345-904C-86217A35A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Garamond"/>
              </a:rPr>
              <a:t>© Outlier Solutions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ramond"/>
              </a:defRPr>
            </a:lvl1pPr>
          </a:lstStyle>
          <a:p>
            <a:fld id="{C904D1FD-7EA2-D345-904C-86217A35A9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-Outlier-final-01.eps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6126163"/>
            <a:ext cx="1771650" cy="723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8000"/>
          </a:solidFill>
          <a:latin typeface="Garamon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aramon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aramon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aramon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aramon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aramon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://www.gazette.gc.ca/rp-pr/p1/2018/2018-06-09/html/reg1-e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hyperlink" Target="http://www.fintrac.gc.ca/msb-esm/intro-eng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3267794"/>
          </a:xfrm>
        </p:spPr>
        <p:txBody>
          <a:bodyPr/>
          <a:lstStyle/>
          <a:p>
            <a:r>
              <a:rPr lang="en-US" dirty="0"/>
              <a:t>WTF is AML?</a:t>
            </a:r>
            <a:br>
              <a:rPr lang="en-US" dirty="0"/>
            </a:br>
            <a:r>
              <a:rPr lang="en-US" dirty="0"/>
              <a:t>(And why should crypto companies care?)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Amber D. Scott</a:t>
            </a:r>
          </a:p>
          <a:p>
            <a:r>
              <a:rPr lang="en-US" dirty="0"/>
              <a:t>Founder, CEO &amp; Chief AML Ninja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Astute Exclusions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(a) a transfer or receipt of virtual currency as compensation for the validation of a transaction that is recorded in a distributed ledger; or</a:t>
            </a:r>
            <a:endParaRPr lang="en-CA" dirty="0"/>
          </a:p>
          <a:p>
            <a:r>
              <a:rPr lang="en-US" dirty="0"/>
              <a:t>(b) an exchange, transfer or receipt of a nominal amount of virtual currency for the sole purpose of validating another transaction or a transfer of information .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Currency Exchange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CA" dirty="0"/>
              <a:t>m</a:t>
            </a:r>
            <a:r>
              <a:rPr lang="en-US" dirty="0" err="1"/>
              <a:t>eans</a:t>
            </a:r>
            <a:r>
              <a:rPr lang="en-US" dirty="0"/>
              <a:t> an exchange, at the request of another person or entity, of virtual currency for funds, funds for virtual currency or one virtual currency for another.</a:t>
            </a:r>
          </a:p>
          <a:p>
            <a:r>
              <a:rPr lang="en-US" dirty="0"/>
              <a:t>Requires the creation of a virtual currency exchange transaction ticket.</a:t>
            </a:r>
          </a:p>
          <a:p>
            <a:r>
              <a:rPr lang="en-US" dirty="0"/>
              <a:t>Requires identification if the value is CAD 1,000 or more.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17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Virtual Currency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Valued at CAD 10,000 or more (within a 24-hour period) by or on behalf of the same person or entity.</a:t>
            </a:r>
          </a:p>
          <a:p>
            <a:r>
              <a:rPr lang="en-US" dirty="0"/>
              <a:t>Requires a determination of whether the transaction is being conducted on one’s own behalf (and compels the collection of additional information if not).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5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Politically Exposed Persons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to determine if a person is a politically exposed person (PEP), either domestic or foreign, the head of an international organization (HIO, family member, or </a:t>
            </a:r>
            <a:r>
              <a:rPr lang="en-US"/>
              <a:t>close associate) </a:t>
            </a:r>
            <a:r>
              <a:rPr lang="en-US" dirty="0"/>
              <a:t>for virtual currency transactions valued at CAD 100,000 or more.</a:t>
            </a:r>
          </a:p>
          <a:p>
            <a:r>
              <a:rPr lang="en-US" dirty="0"/>
              <a:t>If so, source of virtual currency (specifically) and wealth (generally) must be established.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4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the amendments if they are providing MSB services (including dealing in virtual currencies) to Canadian customers.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AB10-991A-A447-943F-DC40C1AE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want to talk about Quadriga?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295E-D592-2C48-9241-6877EA59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other crypto companies have done differently?</a:t>
            </a:r>
          </a:p>
          <a:p>
            <a:r>
              <a:rPr lang="en-US" dirty="0"/>
              <a:t>What should we be doing differently now?</a:t>
            </a:r>
          </a:p>
          <a:p>
            <a:r>
              <a:rPr lang="en-US" dirty="0"/>
              <a:t>Is immediate and harsh regulation imminent as a result?</a:t>
            </a:r>
          </a:p>
        </p:txBody>
      </p:sp>
    </p:spTree>
    <p:extLst>
      <p:ext uri="{BB962C8B-B14F-4D97-AF65-F5344CB8AC3E}">
        <p14:creationId xmlns:p14="http://schemas.microsoft.com/office/powerpoint/2010/main" val="273923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DCC1-2E5A-0240-B339-9CD74B46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to a good home… Supplier Vetting Forms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BFBE31-9B73-9C45-AAA0-3E0A17DD26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3274" y="1600200"/>
            <a:ext cx="3626451" cy="452596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5C904F-0F8D-8546-A071-DE8C51637D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Highly modified version of the Wolfsburg questionnaire, emulating the processes used by banks.</a:t>
            </a:r>
          </a:p>
          <a:p>
            <a:r>
              <a:rPr lang="en-US" dirty="0"/>
              <a:t>This is not a perfect solution, but it can help you demonstrate that you’ve done some due diligence.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0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1440159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40324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note: </a:t>
            </a:r>
          </a:p>
          <a:p>
            <a:r>
              <a:rPr lang="en-US" b="1" dirty="0"/>
              <a:t>We’re on a tight timeline.</a:t>
            </a:r>
          </a:p>
          <a:p>
            <a:r>
              <a:rPr lang="en-US" dirty="0"/>
              <a:t>Questions should be actual questions. </a:t>
            </a:r>
          </a:p>
          <a:p>
            <a:r>
              <a:rPr lang="en-US" dirty="0"/>
              <a:t>If you want me to listen to a diatribe about how regulation is not always logical or inline with technology, you must first ply me with high end wine.</a:t>
            </a:r>
          </a:p>
          <a:p>
            <a:r>
              <a:rPr lang="en-US" dirty="0"/>
              <a:t>I’m a big fan of old vine varietals from the Russian River Valley, and sushi.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616" y="1573860"/>
            <a:ext cx="4690864" cy="4525963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008000"/>
                </a:solidFill>
              </a:rPr>
              <a:t>Amber D. Scott</a:t>
            </a:r>
          </a:p>
          <a:p>
            <a:pPr algn="ctr">
              <a:buNone/>
            </a:pPr>
            <a:r>
              <a:rPr lang="en-US" dirty="0">
                <a:solidFill>
                  <a:srgbClr val="008000"/>
                </a:solidFill>
              </a:rPr>
              <a:t>Amber@outliercanada.com</a:t>
            </a:r>
          </a:p>
          <a:p>
            <a:pPr algn="ctr">
              <a:buNone/>
            </a:pPr>
            <a:r>
              <a:rPr lang="en-US" dirty="0">
                <a:solidFill>
                  <a:srgbClr val="008000"/>
                </a:solidFill>
              </a:rPr>
              <a:t>www.outliercanada.com</a:t>
            </a:r>
          </a:p>
          <a:p>
            <a:pPr algn="ctr">
              <a:buNone/>
            </a:pPr>
            <a:r>
              <a:rPr lang="en-US" dirty="0">
                <a:solidFill>
                  <a:srgbClr val="008000"/>
                </a:solidFill>
              </a:rPr>
              <a:t>(416) 919-1623</a:t>
            </a:r>
          </a:p>
          <a:p>
            <a:pPr algn="ctr">
              <a:buNone/>
            </a:pPr>
            <a:r>
              <a:rPr lang="en-US" dirty="0">
                <a:solidFill>
                  <a:srgbClr val="008000"/>
                </a:solidFill>
              </a:rPr>
              <a:t>@</a:t>
            </a:r>
            <a:r>
              <a:rPr lang="en-US" dirty="0" err="1">
                <a:solidFill>
                  <a:srgbClr val="008000"/>
                </a:solidFill>
              </a:rPr>
              <a:t>OutlierCanada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99" y="1600200"/>
            <a:ext cx="1801909" cy="4525963"/>
          </a:xfrm>
        </p:spPr>
      </p:pic>
    </p:spTree>
    <p:extLst>
      <p:ext uri="{BB962C8B-B14F-4D97-AF65-F5344CB8AC3E}">
        <p14:creationId xmlns:p14="http://schemas.microsoft.com/office/powerpoint/2010/main" val="367990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F288-7383-924F-A8C2-4BF51195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Cypherpunk</a:t>
            </a:r>
            <a:r>
              <a:rPr lang="en-US" dirty="0"/>
              <a:t> 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3379-CD8D-3949-A74B-281A0B0A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Privacy is the power to selectively reveal oneself to the world (A </a:t>
            </a:r>
            <a:r>
              <a:rPr lang="en-CA" dirty="0" err="1"/>
              <a:t>Cypherpunk's</a:t>
            </a:r>
            <a:r>
              <a:rPr lang="en-CA" dirty="0"/>
              <a:t> Manifesto)</a:t>
            </a:r>
          </a:p>
          <a:p>
            <a:endParaRPr lang="en-CA" dirty="0"/>
          </a:p>
          <a:p>
            <a:r>
              <a:rPr lang="en-CA" dirty="0"/>
              <a:t>You have my consent for photos, videos etc. but you do not have consent from everyone in the audience.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9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Hefty 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am not a lawyer and nothing that I say should be interpreted as legal advice.</a:t>
            </a:r>
          </a:p>
          <a:p>
            <a:r>
              <a:rPr lang="en-US" dirty="0"/>
              <a:t>I do not represent any government or government agency.  Nothing that I say should be interpreted as an official government statement or position.</a:t>
            </a:r>
          </a:p>
          <a:p>
            <a:r>
              <a:rPr lang="en-US" dirty="0"/>
              <a:t>If you have questions about a particular situation or company that involve people’s names or confidential information, come and chat me up after the presentation instead of asking in a public forum.</a:t>
            </a:r>
          </a:p>
          <a:p>
            <a:r>
              <a:rPr lang="en-US" dirty="0"/>
              <a:t>Information should be free. If you want to use any aspect of this presentation, I’ll send you a copy. I’d love to be credited for my work, but when I’m not I probably won’t notice and I definitely won’t send an army of lawyers.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2014, Bill-C-31 stated that “dealing in virtual currency” would be regulated as money services business (MSB)</a:t>
            </a:r>
            <a:r>
              <a:rPr lang="mr-IN" dirty="0"/>
              <a:t>…</a:t>
            </a:r>
            <a:r>
              <a:rPr lang="en-CA" dirty="0"/>
              <a:t> but that wouldn’t be in force until there were amendments to other legislation</a:t>
            </a:r>
            <a:r>
              <a:rPr lang="mr-IN" dirty="0"/>
              <a:t>…</a:t>
            </a:r>
            <a:endParaRPr lang="en-CA" dirty="0"/>
          </a:p>
          <a:p>
            <a:r>
              <a:rPr lang="en-CA" dirty="0"/>
              <a:t>Draft amendments have been published here: </a:t>
            </a:r>
            <a:r>
              <a:rPr lang="en-CA" dirty="0">
                <a:hlinkClick r:id="rId4"/>
              </a:rPr>
              <a:t>http://</a:t>
            </a:r>
            <a:r>
              <a:rPr lang="en-CA" dirty="0" err="1">
                <a:hlinkClick r:id="rId4"/>
              </a:rPr>
              <a:t>www.gazette.gc.ca</a:t>
            </a:r>
            <a:r>
              <a:rPr lang="en-CA" dirty="0">
                <a:hlinkClick r:id="rId4"/>
              </a:rPr>
              <a:t>/</a:t>
            </a:r>
            <a:r>
              <a:rPr lang="en-CA" dirty="0" err="1">
                <a:hlinkClick r:id="rId4"/>
              </a:rPr>
              <a:t>rp-pr</a:t>
            </a:r>
            <a:r>
              <a:rPr lang="en-CA" dirty="0">
                <a:hlinkClick r:id="rId4"/>
              </a:rPr>
              <a:t>/p1/2018/2018-06-09/html/reg1-eng.html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1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published: June 9, 2018</a:t>
            </a:r>
          </a:p>
          <a:p>
            <a:r>
              <a:rPr lang="en-US" dirty="0"/>
              <a:t>Comment Period: 90 days</a:t>
            </a:r>
          </a:p>
          <a:p>
            <a:r>
              <a:rPr lang="en-US" dirty="0"/>
              <a:t>Then what: Department of Finance goes back to the bat cave to read, synthesize, update</a:t>
            </a:r>
            <a:r>
              <a:rPr lang="mr-IN" dirty="0"/>
              <a:t>…</a:t>
            </a:r>
            <a:r>
              <a:rPr lang="en-CA" dirty="0"/>
              <a:t> and publish a final version (expected soon-</a:t>
            </a:r>
            <a:r>
              <a:rPr lang="en-CA" dirty="0" err="1"/>
              <a:t>ish</a:t>
            </a:r>
            <a:r>
              <a:rPr lang="en-CA" dirty="0"/>
              <a:t>).</a:t>
            </a:r>
          </a:p>
          <a:p>
            <a:r>
              <a:rPr lang="en-CA" dirty="0"/>
              <a:t>After that: when the final version is published, there will be a 12 month transition period to comply.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20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 Basics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Compliance Program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694285"/>
          </a:xfrm>
        </p:spPr>
        <p:txBody>
          <a:bodyPr/>
          <a:lstStyle/>
          <a:p>
            <a:r>
              <a:rPr lang="en-US" dirty="0"/>
              <a:t>Compliance Officer</a:t>
            </a:r>
          </a:p>
          <a:p>
            <a:r>
              <a:rPr lang="en-US" dirty="0"/>
              <a:t>Policies &amp; Procedures</a:t>
            </a:r>
          </a:p>
          <a:p>
            <a:r>
              <a:rPr lang="en-US" dirty="0"/>
              <a:t>Risk Assessment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Effectiveness Review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406253"/>
          </a:xfrm>
        </p:spPr>
        <p:txBody>
          <a:bodyPr/>
          <a:lstStyle/>
          <a:p>
            <a:r>
              <a:rPr lang="en-US" dirty="0"/>
              <a:t>Customer Identification &amp; Information</a:t>
            </a:r>
          </a:p>
          <a:p>
            <a:r>
              <a:rPr lang="en-US" dirty="0"/>
              <a:t>Recordkeeping</a:t>
            </a:r>
          </a:p>
          <a:p>
            <a:r>
              <a:rPr lang="en-US" dirty="0"/>
              <a:t>Reporting </a:t>
            </a:r>
          </a:p>
          <a:p>
            <a:r>
              <a:rPr lang="en-US" dirty="0"/>
              <a:t>MSB Registration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486916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aramond"/>
                <a:cs typeface="Garamond"/>
              </a:rPr>
              <a:t>Learn more about MSBs: </a:t>
            </a:r>
          </a:p>
          <a:p>
            <a:pPr algn="ctr"/>
            <a:r>
              <a:rPr lang="en-US" sz="2400" dirty="0">
                <a:latin typeface="Garamond"/>
                <a:cs typeface="Garamond"/>
                <a:hlinkClick r:id="rId4"/>
              </a:rPr>
              <a:t>http://</a:t>
            </a:r>
            <a:r>
              <a:rPr lang="en-US" sz="2400" dirty="0" err="1">
                <a:latin typeface="Garamond"/>
                <a:cs typeface="Garamond"/>
                <a:hlinkClick r:id="rId4"/>
              </a:rPr>
              <a:t>www.fintrac.gc.ca</a:t>
            </a:r>
            <a:r>
              <a:rPr lang="en-US" sz="2400" dirty="0">
                <a:latin typeface="Garamond"/>
                <a:cs typeface="Garamond"/>
                <a:hlinkClick r:id="rId4"/>
              </a:rPr>
              <a:t>/</a:t>
            </a:r>
            <a:r>
              <a:rPr lang="en-US" sz="2400" dirty="0" err="1">
                <a:latin typeface="Garamond"/>
                <a:cs typeface="Garamond"/>
                <a:hlinkClick r:id="rId4"/>
              </a:rPr>
              <a:t>msb-esm</a:t>
            </a:r>
            <a:r>
              <a:rPr lang="en-US" sz="2400" dirty="0">
                <a:latin typeface="Garamond"/>
                <a:cs typeface="Garamond"/>
                <a:hlinkClick r:id="rId4"/>
              </a:rPr>
              <a:t>/intro-</a:t>
            </a:r>
            <a:r>
              <a:rPr lang="en-US" sz="2400" dirty="0" err="1">
                <a:latin typeface="Garamond"/>
                <a:cs typeface="Garamond"/>
                <a:hlinkClick r:id="rId4"/>
              </a:rPr>
              <a:t>eng.asp</a:t>
            </a:r>
            <a:r>
              <a:rPr lang="en-US" sz="2400" dirty="0">
                <a:latin typeface="Garamond"/>
                <a:cs typeface="Garamond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a digital currency that is not a fiat currency and that can be readily exchanged for funds or for another virtual currency that can be readily exchanged for funds; or</a:t>
            </a:r>
            <a:endParaRPr lang="en-CA" dirty="0"/>
          </a:p>
          <a:p>
            <a:r>
              <a:rPr lang="en-US" dirty="0"/>
              <a:t>(b) information that enables a person or entity to have access to a digital currency referred to in paragraph (a).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68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Virtual Currency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funds </a:t>
            </a:r>
            <a:r>
              <a:rPr lang="en-US" dirty="0"/>
              <a:t>means</a:t>
            </a:r>
            <a:endParaRPr lang="en-CA" dirty="0"/>
          </a:p>
          <a:p>
            <a:r>
              <a:rPr lang="en-US" dirty="0"/>
              <a:t>(a) cash and other fiat currencies, and securities, negotiable instruments or other financial instruments that indicate a title or right to or interest in them; or</a:t>
            </a:r>
            <a:endParaRPr lang="en-CA" dirty="0"/>
          </a:p>
          <a:p>
            <a:r>
              <a:rPr lang="en-US" dirty="0"/>
              <a:t>(b) information that enables a person or entity to have access to a fiat currency other than cash.</a:t>
            </a:r>
            <a:endParaRPr lang="en-CA" dirty="0"/>
          </a:p>
          <a:p>
            <a:r>
              <a:rPr lang="en-US" dirty="0"/>
              <a:t>For greater certainty, it does not include virtual currency. (</a:t>
            </a:r>
            <a:r>
              <a:rPr lang="en-US" dirty="0" err="1"/>
              <a:t>fonds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fiat currency</a:t>
            </a:r>
            <a:r>
              <a:rPr lang="en-US" dirty="0"/>
              <a:t> means a currency that is issued by a country and is designated as legal tender in that country. (</a:t>
            </a:r>
            <a:r>
              <a:rPr lang="en-US" dirty="0" err="1"/>
              <a:t>monnaie</a:t>
            </a:r>
            <a:r>
              <a:rPr lang="en-US" dirty="0"/>
              <a:t> </a:t>
            </a:r>
            <a:r>
              <a:rPr lang="en-US" dirty="0" err="1"/>
              <a:t>fiduciaire</a:t>
            </a:r>
            <a:r>
              <a:rPr lang="en-US" dirty="0"/>
              <a:t>)</a:t>
            </a:r>
            <a:endParaRPr lang="en-CA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“Dealing in Virtual Currency”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defined, but contextually appears to refer to:</a:t>
            </a:r>
          </a:p>
          <a:p>
            <a:pPr lvl="1"/>
            <a:r>
              <a:rPr lang="en-US" dirty="0"/>
              <a:t>Exchange,</a:t>
            </a:r>
          </a:p>
          <a:p>
            <a:pPr lvl="1"/>
            <a:r>
              <a:rPr lang="en-US" dirty="0"/>
              <a:t>Sending, and/or</a:t>
            </a:r>
          </a:p>
          <a:p>
            <a:pPr lvl="1"/>
            <a:r>
              <a:rPr lang="en-US" dirty="0"/>
              <a:t>Receiving.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On behalf of another person or entity</a:t>
            </a:r>
            <a:r>
              <a:rPr lang="mr-IN" dirty="0"/>
              <a:t>…</a:t>
            </a:r>
            <a:r>
              <a:rPr lang="en-CA" dirty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8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984</Words>
  <Application>Microsoft Macintosh PowerPoint</Application>
  <PresentationFormat>On-screen Show (4:3)</PresentationFormat>
  <Paragraphs>100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Office Theme</vt:lpstr>
      <vt:lpstr>WTF is AML? (And why should crypto companies care?) </vt:lpstr>
      <vt:lpstr>Cypherpunk Love</vt:lpstr>
      <vt:lpstr>Hefty Disclaimers</vt:lpstr>
      <vt:lpstr>What’s Happening?</vt:lpstr>
      <vt:lpstr>Process and Timelines</vt:lpstr>
      <vt:lpstr>MSB Basics</vt:lpstr>
      <vt:lpstr>Virtual Currency</vt:lpstr>
      <vt:lpstr>Not Virtual Currency</vt:lpstr>
      <vt:lpstr>“Dealing in Virtual Currency”</vt:lpstr>
      <vt:lpstr>Astute Exclusions</vt:lpstr>
      <vt:lpstr>Virtual Currency Exchange Transaction</vt:lpstr>
      <vt:lpstr>Large Virtual Currency Transactions</vt:lpstr>
      <vt:lpstr>Politically Exposed Persons</vt:lpstr>
      <vt:lpstr>Foreign Companies</vt:lpstr>
      <vt:lpstr>Do you want to talk about Quadriga?</vt:lpstr>
      <vt:lpstr>Free to a good home… Supplier Vetting Forms</vt:lpstr>
      <vt:lpstr>Questions?</vt:lpstr>
      <vt:lpstr>Contact</vt:lpstr>
    </vt:vector>
  </TitlesOfParts>
  <Manager>Amber D. Scott</Manager>
  <Company>Outlier Solutions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AML Rules for Virtual Currency</dc:title>
  <dc:subject>Proposed AML Rules for Virtual Currency</dc:subject>
  <dc:creator>Outlier Solutions Inc.</dc:creator>
  <cp:keywords>Bitcoin, Blockchain, Virtual Currency, Digital Currency, Cryptocurrency, AML, Regulation, Ammendment, Proposal, Canada</cp:keywords>
  <dc:description>Based on draft published here: http://www.gazette.gc.ca/rp-pr/p1/2018/2018-06-09/html/reg1-eng.html</dc:description>
  <cp:lastModifiedBy>Amber Scott</cp:lastModifiedBy>
  <cp:revision>53</cp:revision>
  <dcterms:created xsi:type="dcterms:W3CDTF">2014-02-11T17:43:15Z</dcterms:created>
  <dcterms:modified xsi:type="dcterms:W3CDTF">2019-03-11T19:07:03Z</dcterms:modified>
  <cp:category>Regulatory Updates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F3A7E6FA-5E1B-406D-8A8C-9F8260B7064F</vt:lpwstr>
  </property>
  <property fmtid="{D5CDD505-2E9C-101B-9397-08002B2CF9AE}" pid="3" name="ArticulatePath">
    <vt:lpwstr>Proposed Canadian AML for Virtual Currency June 2018 v1 AS</vt:lpwstr>
  </property>
</Properties>
</file>