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9" r:id="rId4"/>
    <p:sldId id="268" r:id="rId5"/>
    <p:sldId id="262" r:id="rId6"/>
    <p:sldId id="267" r:id="rId7"/>
    <p:sldId id="263" r:id="rId8"/>
    <p:sldId id="270" r:id="rId9"/>
    <p:sldId id="272" r:id="rId10"/>
    <p:sldId id="264" r:id="rId11"/>
    <p:sldId id="265" r:id="rId12"/>
    <p:sldId id="273" r:id="rId13"/>
    <p:sldId id="275" r:id="rId14"/>
    <p:sldId id="276" r:id="rId15"/>
    <p:sldId id="274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DE6F-6D92-4131-B7F3-DA23C6C53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D1FFF-3399-43B6-868F-CD8B03413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78A50-9A08-45A6-BADC-AB7DBEDC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F158-0B99-4D04-B412-0B8EC8D86BEB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EA612-E250-477E-BC02-D6A160B60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F37EF-F02D-4CD2-B95B-6A4BFBEB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07BC-4FD9-4CD4-9C21-9610942CC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5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A4C77-4B87-4385-85D8-47A4B1FE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5BDDA-F888-476B-B0DD-60E4C27E9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8BD14-2512-48CE-8DE4-56A2B3A3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F158-0B99-4D04-B412-0B8EC8D86BEB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B4450-966F-4A38-B6DE-BC7D5FFA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9B1E5-718D-4FDA-B5A7-18CA87BA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07BC-4FD9-4CD4-9C21-9610942CC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16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9E059B-0001-499C-B18D-8E4A5152B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06E93-5599-49E7-8391-919292F79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31C48-AD3E-4890-9CA0-F180F0F81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F158-0B99-4D04-B412-0B8EC8D86BEB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40B96-B933-418F-BB6E-16EEE0BC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130D1-A253-489A-B38D-07092EB8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07BC-4FD9-4CD4-9C21-9610942CC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88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69436-A3B2-4FAE-9ECA-EA6FD862C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3ED0-FDC1-4DB1-BD43-1E90A6BD1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45023-AC6A-4AAF-9878-55313DA5A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F158-0B99-4D04-B412-0B8EC8D86BEB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0946-6B34-4281-A333-DAEA1F24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6F892-212D-4182-A826-1B6EFD21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07BC-4FD9-4CD4-9C21-9610942CC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95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027B-DB92-4B53-9855-B128885A3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2CD3E-6709-48C9-9A6A-9D440ADDF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F2152-0716-4BC9-BB7F-69137B632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F158-0B99-4D04-B412-0B8EC8D86BEB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A1CD4-0D15-4C3C-8BF6-A7190A46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17331-E5E2-4DC9-A415-9D4A4DAD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07BC-4FD9-4CD4-9C21-9610942CC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74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DB98-74B9-4969-B437-CC7ED7B4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F16D8-5D4A-4516-B10D-356D7C590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8464C-E06F-44DE-B231-DD672DB15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FBAAC-4EAC-4ABF-B26C-E9C5FAE8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F158-0B99-4D04-B412-0B8EC8D86BEB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E0D55-360E-4AC5-B87C-0B3FB119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95014-9F19-4829-A95F-8F7E086C7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07BC-4FD9-4CD4-9C21-9610942CC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25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8592-61DA-4249-B1E4-BEE879AF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48B05-501C-48B2-AEB9-FCF8D7E4A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65FAC-3AC5-4437-9171-A367FEF91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7EBC35-D91F-4D85-8F3C-FC8CE9D13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48371F-E734-4410-B9AF-99D5F2B73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0CF7D-A0C2-476D-9714-ED97DEEC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F158-0B99-4D04-B412-0B8EC8D86BEB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C3D09-D7FA-4704-84A0-5295F1B2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1684D8-C8E4-455D-82BA-66E1B62E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07BC-4FD9-4CD4-9C21-9610942CC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27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E0C37-FD39-47AD-9A4B-33E1E55A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A8AA09-028C-4996-899B-93C37966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F158-0B99-4D04-B412-0B8EC8D86BEB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395FC-BEF2-4AB5-8580-9800AB0A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9ED61-1B7E-4358-813E-10C091AC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07BC-4FD9-4CD4-9C21-9610942CC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64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0E728-40AB-4072-802B-803A7DE4F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F158-0B99-4D04-B412-0B8EC8D86BEB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EB2D4-F673-4059-824B-A56B6C97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E71CF-69B3-4352-8D1A-908A0268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07BC-4FD9-4CD4-9C21-9610942CC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71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410D-95C6-466D-BE19-C22D492C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5F34D-04E6-43AF-9E18-B3E2E1604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F6A8E-D078-4654-BEE9-B2010FFA0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D9EBF-0908-424B-99F4-1748125BF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F158-0B99-4D04-B412-0B8EC8D86BEB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356AC-BE5C-45DC-90C2-434230AC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4ED1D-2E2B-4C88-8EC9-D473BE25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07BC-4FD9-4CD4-9C21-9610942CC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81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3692A-B9E3-45A8-928F-5D1A14DE7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5BCA1-7707-4301-8EC4-D4F67A428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DC9CE-1F10-42E4-9345-F3212793E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2C6B1-9D3E-4BE9-8D71-90A3B67F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F158-0B99-4D04-B412-0B8EC8D86BEB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EF0E2-8E25-409F-8B9F-624499CE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C83F5-C87A-4046-86B7-20E56DB3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07BC-4FD9-4CD4-9C21-9610942CC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94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BDA329-4A99-4873-8F6E-C6A37E5D7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4F64F-461C-467E-B281-0ACBF894C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F325B-87A6-4553-8803-A47C03E00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9F158-0B99-4D04-B412-0B8EC8D86BEB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C3E7A-B7B1-453E-9ACD-C538CE39F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4FAE6-276F-4145-A8C1-222EED4DB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D07BC-4FD9-4CD4-9C21-9610942CC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91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796B31-B910-48A9-8F9B-CEE701629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10668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3960AE2-70D2-4C55-AF1D-968C22787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37" y="1123146"/>
            <a:ext cx="9686925" cy="3537262"/>
          </a:xfrm>
        </p:spPr>
        <p:txBody>
          <a:bodyPr>
            <a:normAutofit fontScale="90000"/>
          </a:bodyPr>
          <a:lstStyle/>
          <a:p>
            <a:pPr>
              <a:spcAft>
                <a:spcPts val="0"/>
              </a:spcAft>
            </a:pPr>
            <a:b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 Project: Position, Velocity and Static Force Analysis of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Koppelrastgetriebe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Mechanism</a:t>
            </a:r>
            <a:br>
              <a:rPr lang="en-IN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Course: 19PHY113/Computational Engineering Mechanics - 2</a:t>
            </a:r>
            <a:b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8DDB5B-E7F2-457C-9C41-74454B591A6C}"/>
              </a:ext>
            </a:extLst>
          </p:cNvPr>
          <p:cNvSpPr txBox="1"/>
          <p:nvPr/>
        </p:nvSpPr>
        <p:spPr>
          <a:xfrm>
            <a:off x="5910262" y="4588565"/>
            <a:ext cx="64055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11: Members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Bhuvanashree Murugadoss	BL.EN.U4AIE19010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Karna Sai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Nikhilesh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Reddy	BL.EN.U4AIE19027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Kode Jai Surya 			BL.EN.U4AIE19030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5229DC-795A-4BD0-A3B2-99C83176713C}"/>
              </a:ext>
            </a:extLst>
          </p:cNvPr>
          <p:cNvSpPr txBox="1"/>
          <p:nvPr/>
        </p:nvSpPr>
        <p:spPr>
          <a:xfrm>
            <a:off x="619125" y="4534524"/>
            <a:ext cx="47624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Mentor: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Rajeevlochana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Chittawadigi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Mech.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ASE-Bengaluru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545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796B31-B910-48A9-8F9B-CEE701629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10668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CF3F927-65E3-4B59-ACF7-CDBDD37289F6}"/>
              </a:ext>
            </a:extLst>
          </p:cNvPr>
          <p:cNvSpPr txBox="1">
            <a:spLocks/>
          </p:cNvSpPr>
          <p:nvPr/>
        </p:nvSpPr>
        <p:spPr>
          <a:xfrm>
            <a:off x="638173" y="404018"/>
            <a:ext cx="926782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 Analysis- Validation of Results using Fusion Model: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input crank angle = 45 degrees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BA5580-E457-4881-A101-B0148C279FC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3" y="2040792"/>
            <a:ext cx="4439603" cy="35210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882E34-FDC3-4283-A028-DD3A75A38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485926"/>
              </p:ext>
            </p:extLst>
          </p:nvPr>
        </p:nvGraphicFramePr>
        <p:xfrm>
          <a:off x="5300343" y="2516664"/>
          <a:ext cx="6710682" cy="2772347"/>
        </p:xfrm>
        <a:graphic>
          <a:graphicData uri="http://schemas.openxmlformats.org/drawingml/2006/table">
            <a:tbl>
              <a:tblPr firstRow="1" firstCol="1" bandRow="1"/>
              <a:tblGrid>
                <a:gridCol w="3355341">
                  <a:extLst>
                    <a:ext uri="{9D8B030D-6E8A-4147-A177-3AD203B41FA5}">
                      <a16:colId xmlns:a16="http://schemas.microsoft.com/office/drawing/2014/main" val="3274090241"/>
                    </a:ext>
                  </a:extLst>
                </a:gridCol>
                <a:gridCol w="3355341">
                  <a:extLst>
                    <a:ext uri="{9D8B030D-6E8A-4147-A177-3AD203B41FA5}">
                      <a16:colId xmlns:a16="http://schemas.microsoft.com/office/drawing/2014/main" val="3485591498"/>
                    </a:ext>
                  </a:extLst>
                </a:gridCol>
              </a:tblGrid>
              <a:tr h="33394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Result Obtained from MATLAB: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Result Obtained from Fusion Model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288355"/>
                  </a:ext>
                </a:extLst>
              </a:tr>
              <a:tr h="231193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Absolute Velocities: 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Velocity of a1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wrt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a0 = 7.1380 mm/s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Velocity of b1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wrt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a0 = 6.2751 mm/s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Velocity of c1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wrt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a0 = 9.0713 mm/s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Velocity of d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wrt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a0 = 0.4964 mm/s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Velocities: 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Velocity of b1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wrt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a1 = 5.1945 mm/s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Velocity of c1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wrt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a1 = 3.0052 mm/s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Velocity of d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wrt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c1 = 8.7090 mm/s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Absolute Velocities: 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Velocity of a1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wrt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a0 = 7.138 mm/s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Velocity of b1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wrt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a0 = 6.275 mm/s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Velocity of c1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wrt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a0 = 9.071 mm/s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Velocity of d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wrt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a0 = 0.521 mm/s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Velocities: 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Velocity of b1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wrt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a1 =5.195 mm/s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Velocity of c1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wrt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a1 = 3.005 mm/s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Velocity of d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wrt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c1 = 8.692 mm/s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4154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17707F8-BF86-45B4-B395-8CA96EF6336A}"/>
              </a:ext>
            </a:extLst>
          </p:cNvPr>
          <p:cNvSpPr txBox="1"/>
          <p:nvPr/>
        </p:nvSpPr>
        <p:spPr>
          <a:xfrm>
            <a:off x="1216247" y="5561868"/>
            <a:ext cx="3283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: Fusion Velocity Analysis output (Crank angle 45 degree)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8D24B-A0CD-4162-948B-963FA096024B}"/>
              </a:ext>
            </a:extLst>
          </p:cNvPr>
          <p:cNvSpPr txBox="1"/>
          <p:nvPr/>
        </p:nvSpPr>
        <p:spPr>
          <a:xfrm>
            <a:off x="5300342" y="5377202"/>
            <a:ext cx="689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: Comparison with MATLAB and Fusion Velocity Analysis values.</a:t>
            </a:r>
          </a:p>
        </p:txBody>
      </p:sp>
    </p:spTree>
    <p:extLst>
      <p:ext uri="{BB962C8B-B14F-4D97-AF65-F5344CB8AC3E}">
        <p14:creationId xmlns:p14="http://schemas.microsoft.com/office/powerpoint/2010/main" val="199131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796B31-B910-48A9-8F9B-CEE701629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1066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77B245-BA98-4B92-A556-B66593992CAF}"/>
              </a:ext>
            </a:extLst>
          </p:cNvPr>
          <p:cNvSpPr txBox="1"/>
          <p:nvPr/>
        </p:nvSpPr>
        <p:spPr>
          <a:xfrm>
            <a:off x="1738312" y="2767280"/>
            <a:ext cx="87153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Velocity Analysis – MATLAB Code Explanation and </a:t>
            </a:r>
            <a:r>
              <a:rPr lang="en-IN" sz="4000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Demostration</a:t>
            </a:r>
            <a:endParaRPr lang="en-IN" sz="40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379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796B31-B910-48A9-8F9B-CEE701629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1066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31E89B-BB11-4386-9417-EFECB2655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34325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Force Analysis of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Koppelrastgetriebe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Mechanism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9810BF-3E15-442A-BA63-BB19C57FC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462" y="1616534"/>
            <a:ext cx="9188713" cy="487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88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796B31-B910-48A9-8F9B-CEE701629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10668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CF3F927-65E3-4B59-ACF7-CDBDD37289F6}"/>
              </a:ext>
            </a:extLst>
          </p:cNvPr>
          <p:cNvSpPr txBox="1">
            <a:spLocks/>
          </p:cNvSpPr>
          <p:nvPr/>
        </p:nvSpPr>
        <p:spPr>
          <a:xfrm>
            <a:off x="590548" y="396081"/>
            <a:ext cx="9267827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body Diagram of Links:</a:t>
            </a:r>
          </a:p>
          <a:p>
            <a:pPr algn="l"/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Fext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force = 10N; direction = +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X-axis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E9B488-C360-4FCB-B886-A1B34255879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0548" y="1858962"/>
            <a:ext cx="5731510" cy="38296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00B0E8-1011-41D4-92BB-C7D1C56F90F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31000" y="2329497"/>
            <a:ext cx="4464050" cy="335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62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796B31-B910-48A9-8F9B-CEE701629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1066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31E89B-BB11-4386-9417-EFECB2655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34325" cy="1325563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Force Analysis of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Koppelrastgetriebe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Mechanism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Force Polygons Obtained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460F5D-247E-43F1-9F75-9D1DDDCDD24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875" y="1743710"/>
            <a:ext cx="3930650" cy="3370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0D3D59-E8EE-47C8-8F9B-B4B421D9326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1896110"/>
            <a:ext cx="5731510" cy="337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93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796B31-B910-48A9-8F9B-CEE701629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10668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CF3F927-65E3-4B59-ACF7-CDBDD37289F6}"/>
              </a:ext>
            </a:extLst>
          </p:cNvPr>
          <p:cNvSpPr txBox="1">
            <a:spLocks/>
          </p:cNvSpPr>
          <p:nvPr/>
        </p:nvSpPr>
        <p:spPr>
          <a:xfrm>
            <a:off x="590548" y="396081"/>
            <a:ext cx="9267827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body Diagram of Links:</a:t>
            </a:r>
          </a:p>
          <a:p>
            <a:pPr algn="l"/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Fext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force = 10N; direction = +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X-axis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42EC47-3B18-4BCD-92B3-A641C3ED6B7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55725" y="2206625"/>
            <a:ext cx="2374900" cy="330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4B4D03-B472-4EE5-B68A-5FDDE76B4A7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80977" y="2206625"/>
            <a:ext cx="4272598" cy="363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53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796B31-B910-48A9-8F9B-CEE701629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1066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31E89B-BB11-4386-9417-EFECB2655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34325" cy="1325563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Force Analysis of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Koppelrastgetriebe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Mechanism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Verification of result obtained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C7EF34-040C-4FE2-B4C7-AB1BF411F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820330"/>
              </p:ext>
            </p:extLst>
          </p:nvPr>
        </p:nvGraphicFramePr>
        <p:xfrm>
          <a:off x="933450" y="1857376"/>
          <a:ext cx="9505950" cy="3505200"/>
        </p:xfrm>
        <a:graphic>
          <a:graphicData uri="http://schemas.openxmlformats.org/drawingml/2006/table">
            <a:tbl>
              <a:tblPr firstRow="1" firstCol="1" bandRow="1"/>
              <a:tblGrid>
                <a:gridCol w="4752975">
                  <a:extLst>
                    <a:ext uri="{9D8B030D-6E8A-4147-A177-3AD203B41FA5}">
                      <a16:colId xmlns:a16="http://schemas.microsoft.com/office/drawing/2014/main" val="1314537473"/>
                    </a:ext>
                  </a:extLst>
                </a:gridCol>
                <a:gridCol w="4752975">
                  <a:extLst>
                    <a:ext uri="{9D8B030D-6E8A-4147-A177-3AD203B41FA5}">
                      <a16:colId xmlns:a16="http://schemas.microsoft.com/office/drawing/2014/main" val="99096298"/>
                    </a:ext>
                  </a:extLst>
                </a:gridCol>
              </a:tblGrid>
              <a:tr h="31061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Result Obtained from MATLAB: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Result Obtained from Fusion Model: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994534"/>
                  </a:ext>
                </a:extLst>
              </a:tr>
              <a:tr h="31945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applied external force on DD0 is: 10.00 N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reaction force of C1D on DD0 is: 4.7865 N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reaction force of ground on DD0 is: 6.2343 N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reaction force of C1D on C1B1 is: 4.7865 N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reaction force of slider on C1B1 is: 1.9699 N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reaction force of A0A1 on C1B1 is: 5.9850 N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reaction force of C1B1 on A0A1 is: 5.9850 N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moment acting on A0A1 is: -3.424596 Nm in Clockwise sense.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 need to apply a 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moment of 3.424596 Nm in Anti-Clockwise sense on A0A1 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 keep the mechanism in Static Equilibrium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applied external force on DD0 is: 10.00 N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reaction force of C1D on DD0 is: 4.785 N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reaction force of ground on DD0 is: 6.237 N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reaction force of C1D on C1B1 is: 4.785 N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reaction force of slider on C1B1 is: 1.97 N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reaction force of A0A1 on C1B1 is: 5.985 N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reaction force of C1B1 on A0A1 is: 5.985 N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moment acting on A0A1 is: -3.405 Nm in Clockwise sense.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 need to apply a 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moment of 3.405 Nm in Anti-Clockwise sense on A0A1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to keep the mechanism in Static Equilibrium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238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846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796B31-B910-48A9-8F9B-CEE701629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1066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77B245-BA98-4B92-A556-B66593992CAF}"/>
              </a:ext>
            </a:extLst>
          </p:cNvPr>
          <p:cNvSpPr txBox="1"/>
          <p:nvPr/>
        </p:nvSpPr>
        <p:spPr>
          <a:xfrm>
            <a:off x="1738312" y="2767280"/>
            <a:ext cx="87153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Static Force Analysis – MATLAB Code Explanation and </a:t>
            </a:r>
            <a:r>
              <a:rPr lang="en-IN" sz="4000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Demostration</a:t>
            </a:r>
            <a:endParaRPr lang="en-IN" sz="40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2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AAB5-D721-4821-94B1-FA77371B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889A-559F-4247-B79F-81CB5D1A2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250"/>
            <a:ext cx="10515600" cy="4557713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have performed Position, Velocity and Static Force Analysis of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Koppelrastgetriebe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Mechanism in MATLAB and verified the results using geometric drawings in Fusion360</a:t>
            </a:r>
          </a:p>
          <a:p>
            <a:pPr>
              <a:spcAft>
                <a:spcPts val="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Through the course of developing the project we have gained a basic understanding on how a mechanism can be analysed to know its working.</a:t>
            </a:r>
          </a:p>
          <a:p>
            <a:pPr>
              <a:spcAft>
                <a:spcPts val="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Also, we have developed skills to design and animate a given mechanism's position, velocity and static force analysis.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F8EC3-91C1-4CDD-817D-A02F160CA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6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AAB5-D721-4821-94B1-FA77371B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889A-559F-4247-B79F-81CB5D1A2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250"/>
            <a:ext cx="10515600" cy="4557713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1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course 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Computational Engineering Mechanics laid the foundation for engineering mechanics by providing a connection between mechanics and computational thinking.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Robotics is one of the major areas where AI is applied, hence understanding the fundamentals of Robotics becomes crucial for us, the students of the branch – Artificial Intelligence Engineering. </a:t>
            </a:r>
          </a:p>
          <a:p>
            <a:pPr algn="just">
              <a:lnSpc>
                <a:spcPct val="11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mechanisms, which are the fundamental building blocks of robots/machines, need to be studied in detail.</a:t>
            </a:r>
          </a:p>
          <a:p>
            <a:pPr algn="just">
              <a:lnSpc>
                <a:spcPct val="11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project we aim to assess the knowledge we have gained through the course of our year-long study of Computational Engineering Mechanics.</a:t>
            </a:r>
          </a:p>
          <a:p>
            <a:pPr algn="just">
              <a:lnSpc>
                <a:spcPct val="11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applying the knowledge we gained, to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Position, Velocity and Static Force Analysis of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Koppelrastgetriebe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Mechanism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F8EC3-91C1-4CDD-817D-A02F160CA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7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796B31-B910-48A9-8F9B-CEE701629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10668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FC969C9-75AE-4FB5-B080-DCE1DB637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Mechanism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1D01BE-A9F7-4610-BB26-AA29FB954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3389"/>
            <a:ext cx="5979648" cy="4132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2E9E44-A235-4B55-9FC7-8BF4DAD28FB6}"/>
              </a:ext>
            </a:extLst>
          </p:cNvPr>
          <p:cNvSpPr txBox="1"/>
          <p:nvPr/>
        </p:nvSpPr>
        <p:spPr>
          <a:xfrm flipH="1">
            <a:off x="2016661" y="4875279"/>
            <a:ext cx="362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: Koppelrastgetriebe Mechanism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892A33-6D25-4392-9259-DC75DB5ED0C0}"/>
              </a:ext>
            </a:extLst>
          </p:cNvPr>
          <p:cNvSpPr txBox="1"/>
          <p:nvPr/>
        </p:nvSpPr>
        <p:spPr>
          <a:xfrm>
            <a:off x="6998824" y="2305615"/>
            <a:ext cx="485027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 consists of 6 links and 7 joints: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total of 6 rotatory joints and 1 prismatic joint.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Rotatory joints are present at R</a:t>
            </a:r>
            <a:r>
              <a:rPr lang="en-I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12,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23,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35,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,R</a:t>
            </a:r>
            <a:r>
              <a:rPr lang="en-I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</a:t>
            </a:r>
            <a:r>
              <a:rPr lang="en-I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Prismatic joint is present at Slider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(Link #4).</a:t>
            </a:r>
          </a:p>
        </p:txBody>
      </p:sp>
    </p:spTree>
    <p:extLst>
      <p:ext uri="{BB962C8B-B14F-4D97-AF65-F5344CB8AC3E}">
        <p14:creationId xmlns:p14="http://schemas.microsoft.com/office/powerpoint/2010/main" val="164207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796B31-B910-48A9-8F9B-CEE701629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10668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FC969C9-75AE-4FB5-B080-DCE1DB637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Mechanism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C4849A3-438D-4B41-A227-DE723C6EC9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Degree of freedom of the Mechanism is 1, given by </a:t>
                </a:r>
                <a:r>
                  <a:rPr lang="en-I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Grubler’s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Equation: 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𝐷𝑂𝐹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=3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6−1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−2∗7−0</m:t>
                    </m:r>
                  </m:oMath>
                </a14:m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2400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Physically Significance of DOF(1): -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number of independent variables required to define the system uniquely is one. 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the independent input parameter(Crank) is changed all other links follow or they are dependent on the input link(Crank).</a:t>
                </a:r>
              </a:p>
              <a:p>
                <a:pPr lvl="1"/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360 degree Rotatory Motion is given as input for this mechanism.</a:t>
                </a: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C4849A3-438D-4B41-A227-DE723C6EC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361" r="-9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04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796B31-B910-48A9-8F9B-CEE701629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1066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31E89B-BB11-4386-9417-EFECB2655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34325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Analysis of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Koppelrastgetriebe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Mechanism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9513C6-F88F-4CE9-9B12-42394FB6F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49" y="1415317"/>
            <a:ext cx="4552950" cy="4629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EBFC76-C37D-4BFC-9417-D06962ED38D0}"/>
              </a:ext>
            </a:extLst>
          </p:cNvPr>
          <p:cNvSpPr txBox="1"/>
          <p:nvPr/>
        </p:nvSpPr>
        <p:spPr>
          <a:xfrm flipH="1">
            <a:off x="6096000" y="6123543"/>
            <a:ext cx="644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Gif : MATLAB animation of Koppelrastgetriebe Mechanism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E93380-9FA1-44CC-A5F5-E5D49E21A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2672982"/>
            <a:ext cx="5460542" cy="31944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0C9BC6-8BDF-48CE-AA75-ADC595A98840}"/>
              </a:ext>
            </a:extLst>
          </p:cNvPr>
          <p:cNvSpPr txBox="1"/>
          <p:nvPr/>
        </p:nvSpPr>
        <p:spPr>
          <a:xfrm flipH="1">
            <a:off x="409575" y="6123543"/>
            <a:ext cx="644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Gif : Website Animation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Koppelrastgetriebe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Mechanism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3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796B31-B910-48A9-8F9B-CEE701629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1066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34638C-9E50-4BDA-9BCE-20BC23B0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4" y="244365"/>
            <a:ext cx="6886575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Positional Analysis – Usage of Intersection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D952B-76C0-4FD5-9AB2-8C4AFB4A6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Line-Circle Intersection: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get point of the slider, we provided Point A1 coordinates, Sliding path and Length of the Follower.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Circle-Circle Intersection:</a:t>
            </a:r>
          </a:p>
          <a:p>
            <a:pPr marL="45720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get Point D, we provided Point C1, length of Link #5(C1D), Point D0 and length of Link #6(D0D).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3F1C8E-0502-48F4-A8CB-58724BE7FFD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978" y="958452"/>
            <a:ext cx="3159272" cy="2362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55B3AC-D443-44F0-9E01-6405E698537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979" y="3810690"/>
            <a:ext cx="3159271" cy="22242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C8C360-293B-48AB-B20A-5A3D21081780}"/>
              </a:ext>
            </a:extLst>
          </p:cNvPr>
          <p:cNvSpPr txBox="1"/>
          <p:nvPr/>
        </p:nvSpPr>
        <p:spPr>
          <a:xfrm>
            <a:off x="7804639" y="3340518"/>
            <a:ext cx="305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: Crank angle 45 degree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5A8DA6-5506-4118-9278-4F0FD7ABB40A}"/>
              </a:ext>
            </a:extLst>
          </p:cNvPr>
          <p:cNvSpPr txBox="1"/>
          <p:nvPr/>
        </p:nvSpPr>
        <p:spPr>
          <a:xfrm>
            <a:off x="7736546" y="6063328"/>
            <a:ext cx="289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: Crank angle 270 degree</a:t>
            </a:r>
          </a:p>
        </p:txBody>
      </p:sp>
    </p:spTree>
    <p:extLst>
      <p:ext uri="{BB962C8B-B14F-4D97-AF65-F5344CB8AC3E}">
        <p14:creationId xmlns:p14="http://schemas.microsoft.com/office/powerpoint/2010/main" val="415171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796B31-B910-48A9-8F9B-CEE701629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10668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F79132C-F4CA-40A0-BE3F-390AA241ACF1}"/>
              </a:ext>
            </a:extLst>
          </p:cNvPr>
          <p:cNvSpPr txBox="1">
            <a:spLocks/>
          </p:cNvSpPr>
          <p:nvPr/>
        </p:nvSpPr>
        <p:spPr>
          <a:xfrm>
            <a:off x="1809750" y="1674812"/>
            <a:ext cx="8572500" cy="2306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Positional Analysis – MATLAB Code Explanation and </a:t>
            </a:r>
            <a:r>
              <a:rPr lang="en-I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Demostration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01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796B31-B910-48A9-8F9B-CEE701629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1066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31E89B-BB11-4386-9417-EFECB2655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3" y="404018"/>
            <a:ext cx="9267827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 Analysis of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Koppelrastgetriebe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AF6755-7194-43F0-8346-8597211D2F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63336" y="1624014"/>
            <a:ext cx="7265328" cy="4513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616747-42EF-480F-AC37-978E9649C32F}"/>
              </a:ext>
            </a:extLst>
          </p:cNvPr>
          <p:cNvSpPr txBox="1"/>
          <p:nvPr/>
        </p:nvSpPr>
        <p:spPr>
          <a:xfrm>
            <a:off x="2918362" y="5128420"/>
            <a:ext cx="289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: Crank angle 45 degree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3A0AA-B799-4A24-9D4E-E5DE86F54985}"/>
              </a:ext>
            </a:extLst>
          </p:cNvPr>
          <p:cNvSpPr txBox="1"/>
          <p:nvPr/>
        </p:nvSpPr>
        <p:spPr>
          <a:xfrm flipH="1">
            <a:off x="2463336" y="6075859"/>
            <a:ext cx="734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: MATLAB Velocity Analysis output of  Koppelrastgetriebe Mechanism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50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796B31-B910-48A9-8F9B-CEE701629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1066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34638C-9E50-4BDA-9BCE-20BC23B0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4" y="244365"/>
            <a:ext cx="6886575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 Analysis – Usage of Intersection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D952B-76C0-4FD5-9AB2-8C4AFB4A6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Line-Line Intersection: 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get point b1 in velocity polygon, we provided a construction line perpendicular to link A1B1 and passing through A1; a construction line parallel to x-axis and passing through A0.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get point d in velocity polygon, we provided a construction line perpendicular to link C1D and passing through C1; a construction line perpendicular to link D0D and passing through D0.</a:t>
            </a:r>
          </a:p>
          <a:p>
            <a:pPr marL="914400" lvl="1" indent="-457200">
              <a:buFont typeface="+mj-lt"/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5A8DA6-5506-4118-9278-4F0FD7ABB40A}"/>
              </a:ext>
            </a:extLst>
          </p:cNvPr>
          <p:cNvSpPr txBox="1"/>
          <p:nvPr/>
        </p:nvSpPr>
        <p:spPr>
          <a:xfrm>
            <a:off x="7646191" y="5934808"/>
            <a:ext cx="3433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: MATLAB Velocity Analysis output (Crank angle 45 degree)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DCEFA2-2E58-4141-8420-819C85608E1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349" y="1066800"/>
            <a:ext cx="3981451" cy="486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48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1157</Words>
  <Application>Microsoft Office PowerPoint</Application>
  <PresentationFormat>Widescreen</PresentationFormat>
  <Paragraphs>109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Office Theme</vt:lpstr>
      <vt:lpstr> Course Project: Position, Velocity and Static Force Analysis of Koppelrastgetriebe Mechanism  Course: 19PHY113/Computational Engineering Mechanics - 2   </vt:lpstr>
      <vt:lpstr>Introduction</vt:lpstr>
      <vt:lpstr>Description of the Mechanism </vt:lpstr>
      <vt:lpstr>Description of the Mechanism </vt:lpstr>
      <vt:lpstr>Position Analysis of Koppelrastgetriebe Mechanism :</vt:lpstr>
      <vt:lpstr>Positional Analysis – Usage of Intersection Algorithms</vt:lpstr>
      <vt:lpstr>PowerPoint Presentation</vt:lpstr>
      <vt:lpstr>Velocity Analysis of Koppelrastgetriebe  Mechanism:</vt:lpstr>
      <vt:lpstr>Velocity Analysis – Usage of Intersection Algorithms</vt:lpstr>
      <vt:lpstr>PowerPoint Presentation</vt:lpstr>
      <vt:lpstr>PowerPoint Presentation</vt:lpstr>
      <vt:lpstr>Static Force Analysis of Koppelrastgetriebe Mechanism :</vt:lpstr>
      <vt:lpstr>PowerPoint Presentation</vt:lpstr>
      <vt:lpstr>Static Force Analysis of Koppelrastgetriebe Mechanism : Force Polygons Obtained</vt:lpstr>
      <vt:lpstr>PowerPoint Presentation</vt:lpstr>
      <vt:lpstr>Static Force Analysis of Koppelrastgetriebe Mechanism : Verification of result obtained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Bhuvanashree Murugadoss</dc:creator>
  <cp:lastModifiedBy>Bhuvanashree Murugadoss</cp:lastModifiedBy>
  <cp:revision>34</cp:revision>
  <dcterms:created xsi:type="dcterms:W3CDTF">2020-07-08T19:30:09Z</dcterms:created>
  <dcterms:modified xsi:type="dcterms:W3CDTF">2021-03-20T17:19:36Z</dcterms:modified>
</cp:coreProperties>
</file>