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169370836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169370836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69370836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69370836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169370836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169370836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169370836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169370836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SLIDES_API169370836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SLIDES_API169370836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F3E11E-EAC8-DD70-1583-454558A2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057" y="717013"/>
            <a:ext cx="6183086" cy="1292631"/>
          </a:xfrm>
        </p:spPr>
        <p:txBody>
          <a:bodyPr/>
          <a:lstStyle/>
          <a:p>
            <a:r>
              <a:rPr lang="en-US" sz="3600" b="1" dirty="0">
                <a:latin typeface="Lucida Fax" panose="02060602050505020204" pitchFamily="18" charset="0"/>
              </a:rPr>
              <a:t>INTELLIGENT VOICE ASSISTED ROBOTIC ARM</a:t>
            </a:r>
            <a:endParaRPr lang="en-IN" sz="3600" b="1" dirty="0">
              <a:latin typeface="Lucida Fax" panose="02060602050505020204" pitchFamily="18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7E74700A-A03C-9E69-4CC7-B4E62342DFA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29300" t="794" r="7700" b="-220"/>
          <a:stretch/>
        </p:blipFill>
        <p:spPr>
          <a:xfrm>
            <a:off x="149217" y="371048"/>
            <a:ext cx="3087471" cy="39189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BA28F1-E181-4972-D68D-D7431BAF3476}"/>
              </a:ext>
            </a:extLst>
          </p:cNvPr>
          <p:cNvSpPr txBox="1"/>
          <p:nvPr/>
        </p:nvSpPr>
        <p:spPr>
          <a:xfrm>
            <a:off x="149217" y="3973949"/>
            <a:ext cx="48405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by, 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Sylish S V,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Asst Professor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Dept of Electronics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B2DD0E-2661-C8DD-298E-4FF771A28F40}"/>
              </a:ext>
            </a:extLst>
          </p:cNvPr>
          <p:cNvSpPr txBox="1"/>
          <p:nvPr/>
        </p:nvSpPr>
        <p:spPr>
          <a:xfrm>
            <a:off x="4448629" y="2676866"/>
            <a:ext cx="4840514" cy="1802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Presented by,</a:t>
            </a: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Anjali H Nair(CHN19E008)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Mohammed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Shaheer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V K(CHN19AE015)</a:t>
            </a: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Anagha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 (LCHN19AE021)</a:t>
            </a: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Arathy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 S(LCHN19AE022)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59C27-48BD-C80F-DEE1-656C4FD39F44}"/>
              </a:ext>
            </a:extLst>
          </p:cNvPr>
          <p:cNvSpPr txBox="1"/>
          <p:nvPr/>
        </p:nvSpPr>
        <p:spPr>
          <a:xfrm>
            <a:off x="1603829" y="4579094"/>
            <a:ext cx="5936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ELECTRONICS</a:t>
            </a:r>
            <a:endParaRPr lang="en-US"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OF ENGINEERING ,CHENGANNUR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A1A569-F4EA-F3F8-D548-F86588C1EBAA}"/>
              </a:ext>
            </a:extLst>
          </p:cNvPr>
          <p:cNvSpPr txBox="1"/>
          <p:nvPr/>
        </p:nvSpPr>
        <p:spPr>
          <a:xfrm>
            <a:off x="301617" y="38471"/>
            <a:ext cx="46881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AED415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992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1F8F7CF-5C96-86C9-7E40-7C1D7FF6200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CB0BCD-2BCA-AE91-9B2D-F26C18E1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8" y="0"/>
            <a:ext cx="5046000" cy="7269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5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0305-54A0-D204-3B25-B8988FF2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89" y="340054"/>
            <a:ext cx="7679700" cy="726900"/>
          </a:xfrm>
        </p:spPr>
        <p:txBody>
          <a:bodyPr/>
          <a:lstStyle/>
          <a:p>
            <a:r>
              <a:rPr lang="en-US" dirty="0"/>
              <a:t>HARDWARE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5467-ABF9-6993-FAFE-96B8BEB4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945" y="2223407"/>
            <a:ext cx="6871711" cy="92297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Webcam: Standard webcam captures real-time video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Laptop or Computer: Serves as the processing unit for the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SCORBOT-ER 4u Robotic Arm: Used for pick-and-place operations.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746A-F924-0A11-8336-CD90730C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04" y="325539"/>
            <a:ext cx="7679700" cy="726900"/>
          </a:xfrm>
        </p:spPr>
        <p:txBody>
          <a:bodyPr/>
          <a:lstStyle/>
          <a:p>
            <a:r>
              <a:rPr lang="en-US" dirty="0"/>
              <a:t>HARDWARE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866D-9F56-4AFF-CC89-F9944126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75" y="1528664"/>
            <a:ext cx="5520900" cy="2580676"/>
          </a:xfrm>
        </p:spPr>
        <p:txBody>
          <a:bodyPr/>
          <a:lstStyle/>
          <a:p>
            <a:pPr marL="14605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20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Raspberry Pi 4 Model B+ is used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igh-performance 64-bit quad-core processor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Resolutions up to 4K via a pair of micro-HDMI ports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4GB of RAM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4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D435-CC19-FE93-D113-62F7730B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36" y="329674"/>
            <a:ext cx="7679700" cy="726900"/>
          </a:xfrm>
        </p:spPr>
        <p:txBody>
          <a:bodyPr/>
          <a:lstStyle/>
          <a:p>
            <a:r>
              <a:rPr lang="en-US" dirty="0"/>
              <a:t>SOFTWARE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6898-A1C2-2F6B-2A6B-41CD9B8C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286" y="1717350"/>
            <a:ext cx="6502400" cy="273302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Code: Utilized for running machine learning code and developing software components.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SCORBASE: Used to execute SCORBASE commands for controlling the SCORBOT-ER 4u robotic arm.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Notepad++: VB Script, responsible for handling object coordinates, is executed in Notepad++</a:t>
            </a:r>
          </a:p>
          <a:p>
            <a:pPr marL="14605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772E8-6EB6-E12D-88C6-A3E9767A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28" y="4182953"/>
            <a:ext cx="872857" cy="90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71534-74B1-170A-2C7C-9AADFE7F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57" y="396736"/>
            <a:ext cx="1074057" cy="10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2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43D5-7043-9040-02E7-F4C73A93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75" y="296510"/>
            <a:ext cx="7679700" cy="726900"/>
          </a:xfrm>
        </p:spPr>
        <p:txBody>
          <a:bodyPr/>
          <a:lstStyle/>
          <a:p>
            <a:r>
              <a:rPr lang="en-US" dirty="0"/>
              <a:t>WORKING DEMONSTRATION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5F7C5-8719-F08E-EDC5-53DCF5A03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8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2E85-3B75-CF00-7647-A0116AB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INTEGRATION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DB3B-4304-0914-6131-1249F9EFA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75" y="2054700"/>
            <a:ext cx="7495825" cy="1034099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program is integrated 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scorbot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passes computed coordinates into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scorbase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for execution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65A8A-F3B3-E003-B874-EBEE967B3B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411889"/>
            <a:ext cx="1706336" cy="16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5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C09E-0F15-0A97-7C00-51F46E4D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4E983B-13D0-A153-1E69-0C485A7C3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10450"/>
              </p:ext>
            </p:extLst>
          </p:nvPr>
        </p:nvGraphicFramePr>
        <p:xfrm>
          <a:off x="632174" y="-2"/>
          <a:ext cx="8511828" cy="7126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7957">
                  <a:extLst>
                    <a:ext uri="{9D8B030D-6E8A-4147-A177-3AD203B41FA5}">
                      <a16:colId xmlns:a16="http://schemas.microsoft.com/office/drawing/2014/main" val="1076667927"/>
                    </a:ext>
                  </a:extLst>
                </a:gridCol>
                <a:gridCol w="2127957">
                  <a:extLst>
                    <a:ext uri="{9D8B030D-6E8A-4147-A177-3AD203B41FA5}">
                      <a16:colId xmlns:a16="http://schemas.microsoft.com/office/drawing/2014/main" val="3723172187"/>
                    </a:ext>
                  </a:extLst>
                </a:gridCol>
                <a:gridCol w="2127957">
                  <a:extLst>
                    <a:ext uri="{9D8B030D-6E8A-4147-A177-3AD203B41FA5}">
                      <a16:colId xmlns:a16="http://schemas.microsoft.com/office/drawing/2014/main" val="1184326348"/>
                    </a:ext>
                  </a:extLst>
                </a:gridCol>
                <a:gridCol w="2127957">
                  <a:extLst>
                    <a:ext uri="{9D8B030D-6E8A-4147-A177-3AD203B41FA5}">
                      <a16:colId xmlns:a16="http://schemas.microsoft.com/office/drawing/2014/main" val="263442462"/>
                    </a:ext>
                  </a:extLst>
                </a:gridCol>
              </a:tblGrid>
              <a:tr h="280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USERS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VOICE COMMAND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DETECTED SHAPE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EXPECTED OUTPUT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2881838566"/>
                  </a:ext>
                </a:extLst>
              </a:tr>
              <a:tr h="270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1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4114053617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2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2778624525"/>
                  </a:ext>
                </a:extLst>
              </a:tr>
              <a:tr h="270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3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1215596639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2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Cuboid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Cuboid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Cuboid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2745485127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1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787911034"/>
                  </a:ext>
                </a:extLst>
              </a:tr>
              <a:tr h="270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4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Dhrishyam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3322226397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5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2444405953"/>
                  </a:ext>
                </a:extLst>
              </a:tr>
              <a:tr h="270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6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Cuboid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Cuboid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Cuboid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802505656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7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Preesam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2644631226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5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1528963632"/>
                  </a:ext>
                </a:extLst>
              </a:tr>
              <a:tr h="270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8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2322005574"/>
                  </a:ext>
                </a:extLst>
              </a:tr>
              <a:tr h="270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9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Cylinder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3816281585"/>
                  </a:ext>
                </a:extLst>
              </a:tr>
              <a:tr h="270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User 10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Prism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extLst>
                  <a:ext uri="{0D108BD9-81ED-4DB2-BD59-A6C34878D82A}">
                    <a16:rowId xmlns:a16="http://schemas.microsoft.com/office/drawing/2014/main" val="3095401242"/>
                  </a:ext>
                </a:extLst>
              </a:tr>
              <a:tr h="32725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Total commands</a:t>
                      </a:r>
                      <a:endParaRPr lang="en-IN" sz="7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Successful outputs</a:t>
                      </a:r>
                      <a:endParaRPr lang="en-IN" sz="7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Accuracy of the system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13</a:t>
                      </a:r>
                      <a:endParaRPr lang="en-IN" sz="7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8</a:t>
                      </a:r>
                      <a:endParaRPr lang="en-IN" sz="7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61.5%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 Unicode MS"/>
                      </a:endParaRPr>
                    </a:p>
                  </a:txBody>
                  <a:tcPr marL="44138" marR="4413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319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2A4FB3B-D89E-2293-5727-2516CC201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2174" y="1717350"/>
            <a:ext cx="6291139" cy="342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15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A973-72A5-AF56-A4D7-B6DD744B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75" y="340054"/>
            <a:ext cx="7679700" cy="726900"/>
          </a:xfrm>
        </p:spPr>
        <p:txBody>
          <a:bodyPr/>
          <a:lstStyle/>
          <a:p>
            <a:r>
              <a:rPr lang="en-US" dirty="0"/>
              <a:t>RESULTS AND DESCUSSIONS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7571-151C-05A2-B8D2-A9FF5129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74" y="1717350"/>
            <a:ext cx="7307139" cy="21667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SCORBOT-ER 4u robotic arm successfully performs pick-and-place operations based on the detected shapes, ensuring precise manipulation.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Recognition Accuracy: Achieved an accuracy rate of approximately 65% in voice recognition, enabling effective control of the system through voice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7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8F3C-ABE1-1396-B8B2-9B6C5772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89" y="383596"/>
            <a:ext cx="7679700" cy="726900"/>
          </a:xfrm>
        </p:spPr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eague Spartan Medium" panose="020B0604020202020204" charset="0"/>
                <a:cs typeface="Times New Roman" panose="02020603050405020304" pitchFamily="18" charset="0"/>
              </a:rPr>
              <a:t>RESULTS AND DESCUSSIONS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FB717-CF3F-C49F-D5F5-B396899E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75" y="1717350"/>
            <a:ext cx="5520900" cy="24498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shape detection algorithm demonstrates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level of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in identifying and classifying various shapes, contributing to reliable object manipulation.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Feedback: Real-time feedback ensures prompt and responsive object detection and manipulation, enhancing system performance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6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7C31-6949-F962-4F5C-A5950DAA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31481-3FE8-0E39-1016-7C20B04F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75" y="1717350"/>
            <a:ext cx="5520900" cy="2166717"/>
          </a:xfrm>
        </p:spPr>
        <p:txBody>
          <a:bodyPr/>
          <a:lstStyle/>
          <a:p>
            <a:pPr marL="14605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intelligent voice-assisted robotic arm system successfully enables precise object manipulation based on voice commands and shape detection. It enhances efficiency, flexibility, and self-reliance in table-top operations, benefiting various industries and empowering differently-abled individuals. Future possibilities include improving accuracy, expanding shape detection, and exploring new applications.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1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Voice Assisted Robotic Arm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632175" y="1818950"/>
            <a:ext cx="6813655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system combining voice commands, machine learning, and robotics for industrial operations.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YOLOv5 algorithm, and SCORBOT-ER 4u robotic arm for efficient task execution.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Unveiling the potential of our intelligent voice-assisted robotic arm in automation and complex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4B23-BF07-2045-B838-FA82E6AB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E34B-A22B-734D-7BE4-E802902F0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6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0670-49D1-AD8A-2DE5-8FCC9EB5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840C-F4C1-A220-5B76-D88413AD8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070EA4-FEB6-9270-6AC2-291C457B8411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08031-892D-C7E4-61E9-CA3359E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31145F-A594-EBD5-A8DF-10C35DA4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99" y="1723725"/>
            <a:ext cx="6037943" cy="2827500"/>
          </a:xfrm>
        </p:spPr>
        <p:txBody>
          <a:bodyPr>
            <a:normAutofit fontScale="92500" lnSpcReduction="20000"/>
          </a:bodyPr>
          <a:lstStyle/>
          <a:p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Need for an advanced system integrating voice commands, machine learning, and robotics.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should streamline shape recognition and enable precise pick-and-place operations.</a:t>
            </a:r>
          </a:p>
          <a:p>
            <a:endParaRPr lang="en-US" sz="16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to enhance tabletop operations to empower differently-abled individuals and parallelized people with greater independence and self-reliance.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6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/>
          <p:nvPr>
            <p:ph idx="1" type="subTitle"/>
          </p:nvPr>
        </p:nvSpPr>
        <p:spPr>
          <a:xfrm>
            <a:off x="0" y="1623609"/>
            <a:ext cx="29577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 intelligent voice-assisted robotic arm system capable of recognizing and manipulating objects based on their shape.</a:t>
            </a:r>
            <a:endParaRPr/>
          </a:p>
        </p:txBody>
      </p:sp>
      <p:sp>
        <p:nvSpPr>
          <p:cNvPr id="240" name="Google Shape;240;p1"/>
          <p:cNvSpPr txBox="1"/>
          <p:nvPr>
            <p:ph idx="2" type="subTitle"/>
          </p:nvPr>
        </p:nvSpPr>
        <p:spPr>
          <a:xfrm>
            <a:off x="3207656" y="2362512"/>
            <a:ext cx="28449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the SCORBOT-ER 4u robotic arm for precise pick-and-place operations based on the identified object's coordinates.</a:t>
            </a:r>
            <a:endParaRPr/>
          </a:p>
          <a:p>
            <a:pPr indent="-234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"/>
          <p:cNvSpPr txBox="1"/>
          <p:nvPr>
            <p:ph type="title"/>
          </p:nvPr>
        </p:nvSpPr>
        <p:spPr>
          <a:xfrm>
            <a:off x="188686" y="873935"/>
            <a:ext cx="7753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"/>
          <p:cNvSpPr txBox="1"/>
          <p:nvPr>
            <p:ph idx="3" type="subTitle"/>
          </p:nvPr>
        </p:nvSpPr>
        <p:spPr>
          <a:xfrm>
            <a:off x="6302562" y="1490423"/>
            <a:ext cx="2469000" cy="172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 to the advancement of automation and robotics technology, paving the way for future innovations in the field.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3265714" y="2362513"/>
            <a:ext cx="2728800" cy="17052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188675" y="1509923"/>
            <a:ext cx="2754300" cy="20100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/>
          <p:nvPr>
            <p:ph type="title"/>
          </p:nvPr>
        </p:nvSpPr>
        <p:spPr>
          <a:xfrm>
            <a:off x="4102500" y="697413"/>
            <a:ext cx="42093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METHADOLOGY</a:t>
            </a:r>
            <a:endParaRPr sz="3200"/>
          </a:p>
        </p:txBody>
      </p:sp>
      <p:sp>
        <p:nvSpPr>
          <p:cNvPr id="247" name="Google Shape;247;p2"/>
          <p:cNvSpPr/>
          <p:nvPr/>
        </p:nvSpPr>
        <p:spPr>
          <a:xfrm>
            <a:off x="1819649" y="1647500"/>
            <a:ext cx="1850100" cy="1712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4295066" y="2900916"/>
            <a:ext cx="1756200" cy="1712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VB SCRIPT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6676571" y="1647500"/>
            <a:ext cx="2017500" cy="1937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SCORBOT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3624071" y="2191657"/>
            <a:ext cx="45600" cy="45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7213600" y="-87086"/>
            <a:ext cx="45600" cy="87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2721859" y="2531476"/>
            <a:ext cx="1850100" cy="11229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/>
          <p:nvPr/>
        </p:nvSpPr>
        <p:spPr>
          <a:xfrm rot="10167101">
            <a:off x="5861501" y="2363711"/>
            <a:ext cx="1850166" cy="1122668"/>
          </a:xfrm>
          <a:prstGeom prst="arc">
            <a:avLst>
              <a:gd fmla="val 21259252" name="adj1"/>
              <a:gd fmla="val 5497369" name="adj2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224314" y="142250"/>
            <a:ext cx="51479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984DB-F501-5C6A-0F6F-CF52B79D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2" y="692794"/>
            <a:ext cx="7729515" cy="43256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36" r="27741"/>
          <a:stretch/>
        </p:blipFill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</p:spPr>
      </p:pic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SHAPE DETECTION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5791B-1EC1-5C34-A275-A752ACCF4E96}"/>
              </a:ext>
            </a:extLst>
          </p:cNvPr>
          <p:cNvSpPr txBox="1"/>
          <p:nvPr/>
        </p:nvSpPr>
        <p:spPr>
          <a:xfrm>
            <a:off x="137885" y="1833086"/>
            <a:ext cx="5705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YOLOv5-based Shape Detection: CNN-based YOLOv5 used for shape detection. Used a yolov5 Pretrained model.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98C51-F414-CEA2-732D-1BD2333F6656}"/>
              </a:ext>
            </a:extLst>
          </p:cNvPr>
          <p:cNvSpPr txBox="1"/>
          <p:nvPr/>
        </p:nvSpPr>
        <p:spPr>
          <a:xfrm>
            <a:off x="137885" y="2607368"/>
            <a:ext cx="57051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 generated around detected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shapes.Center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 of         bounding box extracted for object position.</a:t>
            </a:r>
          </a:p>
          <a:p>
            <a:pPr algn="l"/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and Y coordinates determined from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21F2652-3C77-40CD-95CA-2A7D5A4C1AF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3548" r="3548"/>
          <a:stretch>
            <a:fillRect/>
          </a:stretch>
        </p:blipFill>
        <p:spPr>
          <a:xfrm>
            <a:off x="835025" y="995363"/>
            <a:ext cx="2616200" cy="3917950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60F790-700A-C627-5C26-BE5181BF212F}"/>
              </a:ext>
            </a:extLst>
          </p:cNvPr>
          <p:cNvSpPr/>
          <p:nvPr/>
        </p:nvSpPr>
        <p:spPr>
          <a:xfrm>
            <a:off x="4223657" y="995182"/>
            <a:ext cx="2119086" cy="3918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84CD7A-1C74-0B1E-1645-095D2DE6B8A8}"/>
              </a:ext>
            </a:extLst>
          </p:cNvPr>
          <p:cNvSpPr/>
          <p:nvPr/>
        </p:nvSpPr>
        <p:spPr>
          <a:xfrm>
            <a:off x="4223657" y="995182"/>
            <a:ext cx="2757714" cy="3918900"/>
          </a:xfrm>
          <a:prstGeom prst="roundRect">
            <a:avLst/>
          </a:prstGeom>
          <a:noFill/>
          <a:ln cap="sq"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4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1CE564-F8ED-3A4D-0AF3-63FB6AE50DA5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351D3-CED8-23B7-7A66-17421594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F79628-DF98-6C03-3B28-08DCA9AA7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9939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