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4926A5-BCAC-46D9-8D67-1C20E7116CD7}"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51695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33297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07952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37346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4926A5-BCAC-46D9-8D67-1C20E7116CD7}"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8248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4926A5-BCAC-46D9-8D67-1C20E7116CD7}"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97656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4926A5-BCAC-46D9-8D67-1C20E7116CD7}"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2628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926A5-BCAC-46D9-8D67-1C20E7116CD7}"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9856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926A5-BCAC-46D9-8D67-1C20E7116CD7}"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23102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4926A5-BCAC-46D9-8D67-1C20E7116CD7}"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51103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4926A5-BCAC-46D9-8D67-1C20E7116CD7}"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425820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926A5-BCAC-46D9-8D67-1C20E7116CD7}" type="datetimeFigureOut">
              <a:rPr lang="en-US" smtClean="0"/>
              <a:t>5/11/2017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85418-B21D-49F0-BEC0-7C7D765723F2}" type="slidenum">
              <a:rPr lang="en-US" smtClean="0"/>
              <a:t>‹#›</a:t>
            </a:fld>
            <a:endParaRPr lang="en-US"/>
          </a:p>
        </p:txBody>
      </p:sp>
    </p:spTree>
    <p:extLst>
      <p:ext uri="{BB962C8B-B14F-4D97-AF65-F5344CB8AC3E}">
        <p14:creationId xmlns:p14="http://schemas.microsoft.com/office/powerpoint/2010/main" val="39754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ge-fo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Synesthetic Method of Teaching Music using JavaScript</a:t>
            </a:r>
          </a:p>
        </p:txBody>
      </p:sp>
      <p:sp>
        <p:nvSpPr>
          <p:cNvPr id="3" name="Subtitle 2"/>
          <p:cNvSpPr>
            <a:spLocks noGrp="1"/>
          </p:cNvSpPr>
          <p:nvPr>
            <p:ph type="subTitle" idx="1"/>
          </p:nvPr>
        </p:nvSpPr>
        <p:spPr/>
        <p:txBody>
          <a:bodyPr>
            <a:normAutofit/>
          </a:bodyPr>
          <a:lstStyle/>
          <a:p>
            <a:endParaRPr lang="en-US" sz="3200" dirty="0"/>
          </a:p>
          <a:p>
            <a:r>
              <a:rPr lang="en-US" sz="3200" dirty="0"/>
              <a:t>Client-side JavaScript =&gt; colorized musical notation</a:t>
            </a:r>
          </a:p>
        </p:txBody>
      </p:sp>
    </p:spTree>
    <p:extLst>
      <p:ext uri="{BB962C8B-B14F-4D97-AF65-F5344CB8AC3E}">
        <p14:creationId xmlns:p14="http://schemas.microsoft.com/office/powerpoint/2010/main" val="138869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github.com/OutsourcedGuru/vexflow-syn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291" y="1831378"/>
            <a:ext cx="457200" cy="457200"/>
          </a:xfrm>
        </p:spPr>
      </p:pic>
      <p:sp>
        <p:nvSpPr>
          <p:cNvPr id="6" name="TextBox 5"/>
          <p:cNvSpPr txBox="1"/>
          <p:nvPr/>
        </p:nvSpPr>
        <p:spPr>
          <a:xfrm>
            <a:off x="3039070" y="1690688"/>
            <a:ext cx="7148421" cy="3970318"/>
          </a:xfrm>
          <a:prstGeom prst="rect">
            <a:avLst/>
          </a:prstGeom>
          <a:noFill/>
        </p:spPr>
        <p:txBody>
          <a:bodyPr wrap="square" rtlCol="0">
            <a:spAutoFit/>
          </a:bodyPr>
          <a:lstStyle/>
          <a:p>
            <a:r>
              <a:rPr lang="en-US" sz="3600" dirty="0"/>
              <a:t>Client-side JavaScript</a:t>
            </a:r>
          </a:p>
          <a:p>
            <a:endParaRPr lang="en-US" sz="3600" dirty="0"/>
          </a:p>
          <a:p>
            <a:r>
              <a:rPr lang="en-US" sz="3600" dirty="0"/>
              <a:t>Rendered to HTML5 canvas</a:t>
            </a:r>
          </a:p>
          <a:p>
            <a:endParaRPr lang="en-US" sz="3600" dirty="0"/>
          </a:p>
          <a:p>
            <a:r>
              <a:rPr lang="en-US" sz="3600" dirty="0"/>
              <a:t>Vexflow as the underlying renderer</a:t>
            </a:r>
          </a:p>
          <a:p>
            <a:endParaRPr lang="en-US" sz="3600" dirty="0"/>
          </a:p>
          <a:p>
            <a:r>
              <a:rPr lang="en-US" sz="3600" dirty="0"/>
              <a:t>Synesthesia-like experience for us</a:t>
            </a: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2901246"/>
            <a:ext cx="457200" cy="457200"/>
          </a:xfrm>
          <a:prstGeom prst="rect">
            <a:avLst/>
          </a:prstGeom>
        </p:spPr>
      </p:pic>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3985654"/>
            <a:ext cx="457200" cy="457200"/>
          </a:xfrm>
          <a:prstGeom prst="rect">
            <a:avLst/>
          </a:prstGeom>
        </p:spPr>
      </p:pic>
      <p:pic>
        <p:nvPicPr>
          <p:cNvPr id="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5068589"/>
            <a:ext cx="457200" cy="457200"/>
          </a:xfrm>
          <a:prstGeom prst="rect">
            <a:avLst/>
          </a:prstGeom>
        </p:spPr>
      </p:pic>
    </p:spTree>
    <p:extLst>
      <p:ext uri="{BB962C8B-B14F-4D97-AF65-F5344CB8AC3E}">
        <p14:creationId xmlns:p14="http://schemas.microsoft.com/office/powerpoint/2010/main" val="27170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1202" cy="1325563"/>
          </a:xfrm>
        </p:spPr>
        <p:txBody>
          <a:bodyPr/>
          <a:lstStyle/>
          <a:p>
            <a:r>
              <a:rPr lang="en-US" dirty="0"/>
              <a:t> </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74" y="3399420"/>
            <a:ext cx="11704923" cy="3044414"/>
          </a:xfrm>
        </p:spPr>
      </p:pic>
      <p:sp>
        <p:nvSpPr>
          <p:cNvPr id="4" name="TextBox 3"/>
          <p:cNvSpPr txBox="1"/>
          <p:nvPr/>
        </p:nvSpPr>
        <p:spPr>
          <a:xfrm>
            <a:off x="473336" y="473336"/>
            <a:ext cx="11177196" cy="2862322"/>
          </a:xfrm>
          <a:prstGeom prst="rect">
            <a:avLst/>
          </a:prstGeom>
          <a:noFill/>
        </p:spPr>
        <p:txBody>
          <a:bodyPr wrap="square" rtlCol="0">
            <a:spAutoFit/>
          </a:bodyPr>
          <a:lstStyle/>
          <a:p>
            <a:r>
              <a:rPr lang="en-US" sz="6000" dirty="0"/>
              <a:t>Chromatic scale from B -&gt; A,   major chords C, D, E &amp; F followed by minor chord versions of same</a:t>
            </a:r>
          </a:p>
        </p:txBody>
      </p:sp>
    </p:spTree>
    <p:extLst>
      <p:ext uri="{BB962C8B-B14F-4D97-AF65-F5344CB8AC3E}">
        <p14:creationId xmlns:p14="http://schemas.microsoft.com/office/powerpoint/2010/main" val="239265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Synesthesia</a:t>
            </a:r>
          </a:p>
        </p:txBody>
      </p:sp>
      <p:sp>
        <p:nvSpPr>
          <p:cNvPr id="3" name="Content Placeholder 2"/>
          <p:cNvSpPr>
            <a:spLocks noGrp="1"/>
          </p:cNvSpPr>
          <p:nvPr>
            <p:ph idx="1"/>
          </p:nvPr>
        </p:nvSpPr>
        <p:spPr>
          <a:xfrm>
            <a:off x="838200" y="1573307"/>
            <a:ext cx="10515600" cy="1438834"/>
          </a:xfrm>
        </p:spPr>
        <p:txBody>
          <a:bodyPr/>
          <a:lstStyle/>
          <a:p>
            <a:pPr marL="0" indent="0">
              <a:buNone/>
            </a:pPr>
            <a:r>
              <a:rPr lang="en-US" dirty="0"/>
              <a:t>“Synesthesia is a neurological phenomenon in which stimulation of one sensory or cognitive pathway leads to automatic, involuntary experiences in a second sensory or cognitive pathway.”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081" y="3142349"/>
            <a:ext cx="2374719" cy="3290395"/>
          </a:xfrm>
          <a:prstGeom prst="rect">
            <a:avLst/>
          </a:prstGeom>
        </p:spPr>
      </p:pic>
      <p:sp>
        <p:nvSpPr>
          <p:cNvPr id="6" name="TextBox 5"/>
          <p:cNvSpPr txBox="1"/>
          <p:nvPr/>
        </p:nvSpPr>
        <p:spPr>
          <a:xfrm>
            <a:off x="2043953" y="3142349"/>
            <a:ext cx="6734288" cy="3416320"/>
          </a:xfrm>
          <a:prstGeom prst="rect">
            <a:avLst/>
          </a:prstGeom>
          <a:noFill/>
        </p:spPr>
        <p:txBody>
          <a:bodyPr wrap="square" rtlCol="0">
            <a:spAutoFit/>
          </a:bodyPr>
          <a:lstStyle/>
          <a:p>
            <a:r>
              <a:rPr lang="en-US" sz="3600" dirty="0"/>
              <a:t>Franz Liszt, 19</a:t>
            </a:r>
            <a:r>
              <a:rPr lang="en-US" sz="3600" baseline="30000" dirty="0"/>
              <a:t>th</a:t>
            </a:r>
            <a:r>
              <a:rPr lang="en-US" sz="3600" dirty="0"/>
              <a:t>-century composer and synesthete to the orchestra: </a:t>
            </a:r>
            <a:r>
              <a:rPr lang="en-US" sz="3600" i="1" dirty="0"/>
              <a:t>“O please, gentlemen, a little bluer, if you please!” </a:t>
            </a:r>
            <a:r>
              <a:rPr lang="en-US" sz="3600" dirty="0"/>
              <a:t>and </a:t>
            </a:r>
            <a:r>
              <a:rPr lang="en-US" sz="3600" i="1" dirty="0"/>
              <a:t>“That is a deep violet, please, depend upon it! Not so rose!”</a:t>
            </a:r>
            <a:endParaRPr lang="en-US" sz="2400" i="1" dirty="0"/>
          </a:p>
        </p:txBody>
      </p:sp>
    </p:spTree>
    <p:extLst>
      <p:ext uri="{BB962C8B-B14F-4D97-AF65-F5344CB8AC3E}">
        <p14:creationId xmlns:p14="http://schemas.microsoft.com/office/powerpoint/2010/main" val="10449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580913" y="1825625"/>
            <a:ext cx="10772887" cy="4351338"/>
          </a:xfrm>
          <a:solidFill>
            <a:schemeClr val="tx1"/>
          </a:solidFill>
        </p:spPr>
        <p:txBody>
          <a:bodyPr>
            <a:normAutofit/>
          </a:bodyPr>
          <a:lstStyle/>
          <a:p>
            <a:pPr marL="0" indent="0">
              <a:buNone/>
            </a:pPr>
            <a:r>
              <a:rPr lang="en-US" dirty="0">
                <a:solidFill>
                  <a:schemeClr val="accent6">
                    <a:lumMod val="60000"/>
                    <a:lumOff val="40000"/>
                  </a:schemeClr>
                </a:solidFill>
              </a:rPr>
              <a:t>c:\sites\&gt; </a:t>
            </a:r>
            <a:r>
              <a:rPr lang="en-US" dirty="0">
                <a:solidFill>
                  <a:srgbClr val="92D050"/>
                </a:solidFill>
              </a:rPr>
              <a:t>git clone https://github.com/OutsourcedGuru/vexflow-syn.git</a:t>
            </a:r>
          </a:p>
          <a:p>
            <a:pPr marL="0" indent="0">
              <a:buNone/>
            </a:pPr>
            <a:r>
              <a:rPr lang="en-US" dirty="0">
                <a:solidFill>
                  <a:schemeClr val="accent6">
                    <a:lumMod val="60000"/>
                    <a:lumOff val="40000"/>
                  </a:schemeClr>
                </a:solidFill>
              </a:rPr>
              <a:t>c:\sites\&gt; </a:t>
            </a:r>
            <a:r>
              <a:rPr lang="en-US" dirty="0">
                <a:solidFill>
                  <a:srgbClr val="92D050"/>
                </a:solidFill>
              </a:rPr>
              <a:t>cd vexflow-syn</a:t>
            </a:r>
          </a:p>
          <a:p>
            <a:pPr marL="0" indent="0">
              <a:buNone/>
            </a:pPr>
            <a:r>
              <a:rPr lang="en-US" dirty="0">
                <a:solidFill>
                  <a:schemeClr val="accent6">
                    <a:lumMod val="60000"/>
                    <a:lumOff val="40000"/>
                  </a:schemeClr>
                </a:solidFill>
              </a:rPr>
              <a:t>c:\sites\vexflow-syn&gt; </a:t>
            </a:r>
            <a:r>
              <a:rPr lang="en-US" dirty="0">
                <a:solidFill>
                  <a:srgbClr val="92D050"/>
                </a:solidFill>
              </a:rPr>
              <a:t>open index.html    </a:t>
            </a:r>
          </a:p>
          <a:p>
            <a:pPr marL="0" indent="0">
              <a:buNone/>
            </a:pPr>
            <a:r>
              <a:rPr lang="en-US" dirty="0">
                <a:solidFill>
                  <a:srgbClr val="92D050"/>
                </a:solidFill>
              </a:rPr>
              <a:t># or in Windows: “start index.html”</a:t>
            </a:r>
          </a:p>
          <a:p>
            <a:pPr marL="0" indent="0">
              <a:buNone/>
            </a:pPr>
            <a:endParaRPr lang="en-US" dirty="0">
              <a:solidFill>
                <a:srgbClr val="92D050"/>
              </a:solidFill>
            </a:endParaRPr>
          </a:p>
        </p:txBody>
      </p:sp>
    </p:spTree>
    <p:extLst>
      <p:ext uri="{BB962C8B-B14F-4D97-AF65-F5344CB8AC3E}">
        <p14:creationId xmlns:p14="http://schemas.microsoft.com/office/powerpoint/2010/main" val="232083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2904"/>
          </a:xfrm>
        </p:spPr>
        <p:txBody>
          <a:bodyPr/>
          <a:lstStyle/>
          <a:p>
            <a:r>
              <a:rPr lang="en-US" dirty="0"/>
              <a:t>Copyleft Notice</a:t>
            </a:r>
          </a:p>
        </p:txBody>
      </p:sp>
      <p:sp>
        <p:nvSpPr>
          <p:cNvPr id="3" name="Content Placeholder 2"/>
          <p:cNvSpPr>
            <a:spLocks noGrp="1"/>
          </p:cNvSpPr>
          <p:nvPr>
            <p:ph idx="1"/>
          </p:nvPr>
        </p:nvSpPr>
        <p:spPr>
          <a:xfrm>
            <a:off x="550985" y="2290812"/>
            <a:ext cx="11090029" cy="4391341"/>
          </a:xfrm>
          <a:solidFill>
            <a:schemeClr val="bg1">
              <a:lumMod val="85000"/>
            </a:schemeClr>
          </a:solidFill>
        </p:spPr>
        <p:txBody>
          <a:bodyPr>
            <a:normAutofit/>
          </a:bodyPr>
          <a:lstStyle/>
          <a:p>
            <a:r>
              <a:rPr lang="en-US" dirty="0"/>
              <a:t>Allowed Actions:</a:t>
            </a:r>
          </a:p>
          <a:p>
            <a:pPr marL="0" indent="0">
              <a:buNone/>
            </a:pPr>
            <a:r>
              <a:rPr lang="en-US" sz="2400" dirty="0"/>
              <a:t>You are free to use for school, personal or business presentations. Your mileage may vary. This product is meant for educating porpoises only. Any resemblance to real or imaginary music instructors, living or found in a pool of musical notation ink in the back room, is purely coincidental. Void where prohibited, especially in Utah. Some assembly required. Batteries not included. Contents may settle during shipment. Use only as directed. All models over 18 years of age. If condition persists, consult your doctor. Wash hands after handling. This product contains chemicals known to the State of California to cause cancer and birth defects or other reproductive harm.</a:t>
            </a:r>
          </a:p>
          <a:p>
            <a:pPr marL="0" indent="0">
              <a:buNone/>
            </a:pPr>
            <a:r>
              <a:rPr lang="en-US" sz="2400" dirty="0"/>
              <a:t> </a:t>
            </a:r>
          </a:p>
          <a:p>
            <a:pPr marL="0" indent="0">
              <a:buNone/>
            </a:pPr>
            <a:r>
              <a:rPr lang="en-US" sz="2400" dirty="0"/>
              <a:t>https://github.com/OutsourcedGuru</a:t>
            </a:r>
          </a:p>
        </p:txBody>
      </p:sp>
      <p:sp>
        <p:nvSpPr>
          <p:cNvPr id="5" name="TextBox 4"/>
          <p:cNvSpPr txBox="1"/>
          <p:nvPr/>
        </p:nvSpPr>
        <p:spPr>
          <a:xfrm>
            <a:off x="1602799" y="1222755"/>
            <a:ext cx="1904188" cy="461665"/>
          </a:xfrm>
          <a:prstGeom prst="rect">
            <a:avLst/>
          </a:prstGeom>
          <a:noFill/>
          <a:ln w="12700">
            <a:noFill/>
          </a:ln>
        </p:spPr>
        <p:txBody>
          <a:bodyPr wrap="square" rtlCol="0">
            <a:spAutoFit/>
          </a:bodyPr>
          <a:lstStyle/>
          <a:p>
            <a:r>
              <a:rPr lang="en-US" sz="2400" dirty="0"/>
              <a:t>2017 myJS.io</a:t>
            </a:r>
          </a:p>
        </p:txBody>
      </p:sp>
      <p:sp>
        <p:nvSpPr>
          <p:cNvPr id="6" name="TextBox 5"/>
          <p:cNvSpPr txBox="1"/>
          <p:nvPr/>
        </p:nvSpPr>
        <p:spPr>
          <a:xfrm>
            <a:off x="10625844" y="6657945"/>
            <a:ext cx="1659941" cy="200055"/>
          </a:xfrm>
          <a:prstGeom prst="rect">
            <a:avLst/>
          </a:prstGeom>
          <a:noFill/>
        </p:spPr>
        <p:txBody>
          <a:bodyPr wrap="square" rtlCol="0">
            <a:spAutoFit/>
          </a:bodyPr>
          <a:lstStyle/>
          <a:p>
            <a:r>
              <a:rPr lang="en-US" sz="600" dirty="0">
                <a:solidFill>
                  <a:schemeClr val="bg1">
                    <a:lumMod val="75000"/>
                  </a:schemeClr>
                </a:solidFill>
                <a:hlinkClick r:id="rId2"/>
              </a:rPr>
              <a:t>Sage-Fox.com</a:t>
            </a:r>
            <a:r>
              <a:rPr lang="en-US" sz="700" dirty="0">
                <a:solidFill>
                  <a:schemeClr val="bg1">
                    <a:lumMod val="75000"/>
                  </a:schemeClr>
                </a:solidFill>
                <a:hlinkClick r:id="rId2"/>
              </a:rPr>
              <a:t> Free PowerPoint Templates</a:t>
            </a:r>
            <a:endParaRPr lang="en-US" sz="700" dirty="0">
              <a:solidFill>
                <a:schemeClr val="bg1">
                  <a:lumMod val="75000"/>
                </a:schemeClr>
              </a:solidFill>
            </a:endParaRPr>
          </a:p>
        </p:txBody>
      </p:sp>
      <p:pic>
        <p:nvPicPr>
          <p:cNvPr id="4" name="Picture 3"/>
          <p:cNvPicPr>
            <a:picLocks noChangeAspect="1"/>
          </p:cNvPicPr>
          <p:nvPr/>
        </p:nvPicPr>
        <p:blipFill>
          <a:blip r:embed="rId3"/>
          <a:stretch>
            <a:fillRect/>
          </a:stretch>
        </p:blipFill>
        <p:spPr>
          <a:xfrm>
            <a:off x="1029600" y="1258429"/>
            <a:ext cx="390318" cy="390318"/>
          </a:xfrm>
          <a:prstGeom prst="rect">
            <a:avLst/>
          </a:prstGeom>
        </p:spPr>
      </p:pic>
      <p:sp>
        <p:nvSpPr>
          <p:cNvPr id="7" name="TextBox 6"/>
          <p:cNvSpPr txBox="1"/>
          <p:nvPr/>
        </p:nvSpPr>
        <p:spPr>
          <a:xfrm>
            <a:off x="3162749" y="1648747"/>
            <a:ext cx="8478265" cy="584775"/>
          </a:xfrm>
          <a:prstGeom prst="rect">
            <a:avLst/>
          </a:prstGeom>
          <a:noFill/>
        </p:spPr>
        <p:txBody>
          <a:bodyPr wrap="square" rtlCol="0">
            <a:spAutoFit/>
          </a:bodyPr>
          <a:lstStyle/>
          <a:p>
            <a:pPr algn="r"/>
            <a:r>
              <a:rPr lang="en-US" sz="3200" dirty="0"/>
              <a:t>https://github.com/OutsourcedGuru/vexflow-syn</a:t>
            </a:r>
          </a:p>
        </p:txBody>
      </p:sp>
    </p:spTree>
    <p:extLst>
      <p:ext uri="{BB962C8B-B14F-4D97-AF65-F5344CB8AC3E}">
        <p14:creationId xmlns:p14="http://schemas.microsoft.com/office/powerpoint/2010/main" val="57689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334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 Synesthetic Method of Teaching Music using JavaScript</vt:lpstr>
      <vt:lpstr>github.com/OutsourcedGuru/vexflow-syn</vt:lpstr>
      <vt:lpstr> </vt:lpstr>
      <vt:lpstr>Synesthesia</vt:lpstr>
      <vt:lpstr>Installation</vt:lpstr>
      <vt:lpstr>Copyleft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Multi-platform OS-style coding in JavaScript</dc:title>
  <dc:creator>Staradmin</dc:creator>
  <cp:lastModifiedBy>Michael Blankenship</cp:lastModifiedBy>
  <cp:revision>59</cp:revision>
  <dcterms:created xsi:type="dcterms:W3CDTF">2017-03-06T17:49:45Z</dcterms:created>
  <dcterms:modified xsi:type="dcterms:W3CDTF">2017-05-11T20:34:59Z</dcterms:modified>
</cp:coreProperties>
</file>