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A4CDC9-A49D-49FE-AE53-46AE9463A10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96272C-BFE9-45AD-8325-04DCC8A82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19200" y="1143000"/>
            <a:ext cx="6477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100" dirty="0"/>
              <a:t>Learning in Cooperative and Non-Cooperative Games:</a:t>
            </a:r>
            <a:br>
              <a:rPr lang="en-US" sz="6100" dirty="0"/>
            </a:br>
            <a:r>
              <a:rPr lang="en-US" sz="6100" dirty="0"/>
              <a:t>Electricity Market and Utilities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i="1" dirty="0">
                    <a:solidFill>
                      <a:schemeClr val="tx1"/>
                    </a:solidFill>
                    <a:latin typeface="Cambria Math"/>
                  </a:rPr>
                  <a:t>Cobb-Douglas Production Function</a:t>
                </a:r>
                <a:endParaRPr lang="en-US" sz="2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𝐶𝑜𝑠𝑡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𝐶𝑜𝑠𝑡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9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Two distribution company</a:t>
            </a:r>
          </a:p>
          <a:p>
            <a:r>
              <a:rPr lang="en-US" sz="2800" dirty="0">
                <a:solidFill>
                  <a:schemeClr val="tx1"/>
                </a:solidFill>
              </a:rPr>
              <a:t>Two generation company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Each </a:t>
            </a:r>
            <a:r>
              <a:rPr lang="en-US" sz="2800" dirty="0" err="1">
                <a:solidFill>
                  <a:schemeClr val="tx1"/>
                </a:solidFill>
              </a:rPr>
              <a:t>dist</a:t>
            </a:r>
            <a:r>
              <a:rPr lang="en-US" sz="2800" dirty="0">
                <a:solidFill>
                  <a:schemeClr val="tx1"/>
                </a:solidFill>
              </a:rPr>
              <a:t> co. has two customers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Model of distribution co. &amp; generation co. is SFE</a:t>
            </a:r>
          </a:p>
          <a:p>
            <a:r>
              <a:rPr lang="en-US" sz="2800" dirty="0">
                <a:solidFill>
                  <a:schemeClr val="tx1"/>
                </a:solidFill>
              </a:rPr>
              <a:t>Players do a </a:t>
            </a:r>
            <a:r>
              <a:rPr lang="en-US" sz="2800" dirty="0" err="1">
                <a:solidFill>
                  <a:schemeClr val="tx1"/>
                </a:solidFill>
              </a:rPr>
              <a:t>cournot</a:t>
            </a:r>
            <a:r>
              <a:rPr lang="en-US" sz="2800" dirty="0">
                <a:solidFill>
                  <a:schemeClr val="tx1"/>
                </a:solidFill>
              </a:rPr>
              <a:t> game with limited demand, also distribution company must get a benefit</a:t>
            </a:r>
          </a:p>
        </p:txBody>
      </p:sp>
    </p:spTree>
    <p:extLst>
      <p:ext uri="{BB962C8B-B14F-4D97-AF65-F5344CB8AC3E}">
        <p14:creationId xmlns:p14="http://schemas.microsoft.com/office/powerpoint/2010/main" val="245049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84483" y="2819400"/>
            <a:ext cx="2895600" cy="1371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 ISO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17398" y="1600200"/>
            <a:ext cx="1059202" cy="741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 Co.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31860" y="1585938"/>
            <a:ext cx="978540" cy="741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 Co.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56586" y="4997668"/>
            <a:ext cx="877614" cy="793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 Co.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48929" y="4876800"/>
            <a:ext cx="1027671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 Co. 1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16" y="2209800"/>
            <a:ext cx="1779229" cy="114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71" y="2173014"/>
            <a:ext cx="1779229" cy="114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8" y="3816569"/>
            <a:ext cx="183434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56" y="3848100"/>
            <a:ext cx="1719901" cy="110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Freeform 27"/>
          <p:cNvSpPr/>
          <p:nvPr/>
        </p:nvSpPr>
        <p:spPr>
          <a:xfrm rot="18563793" flipV="1">
            <a:off x="2686092" y="4378945"/>
            <a:ext cx="1619288" cy="45719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 rot="14145929">
            <a:off x="5160449" y="4399265"/>
            <a:ext cx="1559703" cy="45719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7090364" flipV="1">
            <a:off x="5080966" y="2672409"/>
            <a:ext cx="1468928" cy="45719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rot="3111442">
            <a:off x="2714102" y="2673796"/>
            <a:ext cx="1601699" cy="70364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6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743200" y="1600200"/>
            <a:ext cx="3810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>
                <a:solidFill>
                  <a:schemeClr val="tx1"/>
                </a:solidFill>
              </a:rPr>
              <a:t>Dist Co.i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4380186"/>
            <a:ext cx="2895600" cy="1371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U1</a:t>
            </a:r>
          </a:p>
        </p:txBody>
      </p:sp>
      <p:sp>
        <p:nvSpPr>
          <p:cNvPr id="7" name="Oval 6"/>
          <p:cNvSpPr/>
          <p:nvPr/>
        </p:nvSpPr>
        <p:spPr>
          <a:xfrm>
            <a:off x="4889938" y="4382814"/>
            <a:ext cx="2895600" cy="1371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U2</a:t>
            </a:r>
          </a:p>
        </p:txBody>
      </p:sp>
      <p:sp>
        <p:nvSpPr>
          <p:cNvPr id="8" name="Freeform 7"/>
          <p:cNvSpPr/>
          <p:nvPr/>
        </p:nvSpPr>
        <p:spPr>
          <a:xfrm rot="17801126" flipV="1">
            <a:off x="2023480" y="3511102"/>
            <a:ext cx="2498561" cy="70468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 rot="14373563">
            <a:off x="5043132" y="3462507"/>
            <a:ext cx="2527543" cy="167658"/>
          </a:xfrm>
          <a:custGeom>
            <a:avLst/>
            <a:gdLst>
              <a:gd name="connsiteX0" fmla="*/ 0 w 3228109"/>
              <a:gd name="connsiteY0" fmla="*/ 0 h 891516"/>
              <a:gd name="connsiteX1" fmla="*/ 1468582 w 3228109"/>
              <a:gd name="connsiteY1" fmla="*/ 872837 h 891516"/>
              <a:gd name="connsiteX2" fmla="*/ 3228109 w 3228109"/>
              <a:gd name="connsiteY2" fmla="*/ 512619 h 8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109" h="891516">
                <a:moveTo>
                  <a:pt x="0" y="0"/>
                </a:moveTo>
                <a:cubicBezTo>
                  <a:pt x="465282" y="393700"/>
                  <a:pt x="930564" y="787400"/>
                  <a:pt x="1468582" y="872837"/>
                </a:cubicBezTo>
                <a:cubicBezTo>
                  <a:pt x="2006600" y="958274"/>
                  <a:pt x="2617354" y="735446"/>
                  <a:pt x="3228109" y="512619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075793" y="2555326"/>
            <a:ext cx="13716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Price</a:t>
            </a:r>
          </a:p>
        </p:txBody>
      </p:sp>
      <p:sp>
        <p:nvSpPr>
          <p:cNvPr id="11" name="Oval 10"/>
          <p:cNvSpPr/>
          <p:nvPr/>
        </p:nvSpPr>
        <p:spPr>
          <a:xfrm>
            <a:off x="6075195" y="2514595"/>
            <a:ext cx="1681440" cy="5859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Demand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74531" y="5867400"/>
            <a:ext cx="3715407" cy="5715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 Black" panose="020B0A04020102020204" pitchFamily="34" charset="0"/>
                <a:cs typeface="B Nazanin" pitchFamily="2" charset="-78"/>
              </a:rPr>
              <a:t>Utility Function</a:t>
            </a:r>
          </a:p>
        </p:txBody>
      </p:sp>
      <p:sp>
        <p:nvSpPr>
          <p:cNvPr id="13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629807" y="5867400"/>
            <a:ext cx="3715407" cy="5715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 Black" panose="020B0A04020102020204" pitchFamily="34" charset="0"/>
                <a:cs typeface="B Nazanin" pitchFamily="2" charset="-78"/>
              </a:rPr>
              <a:t>Utility Function</a:t>
            </a:r>
          </a:p>
        </p:txBody>
      </p:sp>
    </p:spTree>
    <p:extLst>
      <p:ext uri="{BB962C8B-B14F-4D97-AF65-F5344CB8AC3E}">
        <p14:creationId xmlns:p14="http://schemas.microsoft.com/office/powerpoint/2010/main" val="39065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we intend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Game is non-cooperative: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 co. and Gen co. should propose SFE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Utilities should propose demand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does learning (Q-learning or SARSA)work?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Purposes: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Calculating NE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Learning optimal solution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Comparison between learning solution and 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Game is cooperative</a:t>
            </a:r>
          </a:p>
          <a:p>
            <a:pPr marL="857250" lvl="1" indent="-457200"/>
            <a:r>
              <a:rPr lang="en-US" dirty="0">
                <a:solidFill>
                  <a:schemeClr val="tx1"/>
                </a:solidFill>
              </a:rPr>
              <a:t>Utilities do a cooperative game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Calculating NBS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Do players get more benefit?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How does learning work here?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Comparison between learning solution and 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 co. and Gen co.: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States?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MCP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Other players actions(needs more  learning time)</a:t>
            </a:r>
          </a:p>
          <a:p>
            <a:pPr marL="800100" lvl="1"/>
            <a:r>
              <a:rPr lang="en-US" dirty="0">
                <a:solidFill>
                  <a:schemeClr val="tx1"/>
                </a:solidFill>
              </a:rPr>
              <a:t>Actions?</a:t>
            </a:r>
          </a:p>
          <a:p>
            <a:pPr marL="131445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SFE model</a:t>
            </a:r>
          </a:p>
          <a:p>
            <a:pPr marL="514350"/>
            <a:r>
              <a:rPr lang="en-US" dirty="0">
                <a:solidFill>
                  <a:schemeClr val="tx1"/>
                </a:solidFill>
              </a:rPr>
              <a:t>Utilities:</a:t>
            </a:r>
          </a:p>
          <a:p>
            <a:pPr marL="914400" lvl="1"/>
            <a:r>
              <a:rPr lang="en-US" dirty="0">
                <a:solidFill>
                  <a:schemeClr val="tx1"/>
                </a:solidFill>
              </a:rPr>
              <a:t>States?</a:t>
            </a:r>
          </a:p>
          <a:p>
            <a:pPr marL="142875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Opponent demands</a:t>
            </a:r>
          </a:p>
          <a:p>
            <a:pPr marL="142875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marL="142875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Both!</a:t>
            </a:r>
          </a:p>
          <a:p>
            <a:pPr marL="1028700" lvl="1" indent="-342900"/>
            <a:r>
              <a:rPr lang="en-US" dirty="0">
                <a:solidFill>
                  <a:schemeClr val="tx1"/>
                </a:solidFill>
              </a:rPr>
              <a:t>Actions:</a:t>
            </a:r>
          </a:p>
          <a:p>
            <a:pPr marL="1314450" lvl="2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6373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8782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Main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SFE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Equilibrium</a:t>
            </a:r>
          </a:p>
          <a:p>
            <a:r>
              <a:rPr lang="en-US" sz="2800" dirty="0">
                <a:solidFill>
                  <a:schemeClr val="tx1"/>
                </a:solidFill>
              </a:rPr>
              <a:t>Utility Function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What we intend to do?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8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SFE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Adapt better to the uncertain environment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Relates quantity to price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Price-quantity pairs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5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Equilibrium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791039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9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Customers: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Cost of 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Benefit of consuming energy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00050"/>
            <a:r>
              <a:rPr lang="en-US" sz="2800" dirty="0">
                <a:solidFill>
                  <a:schemeClr val="tx1"/>
                </a:solidFill>
              </a:rPr>
              <a:t>Several models have been developed</a:t>
            </a:r>
          </a:p>
          <a:p>
            <a:pPr marL="400050"/>
            <a:r>
              <a:rPr lang="en-US" sz="2800" dirty="0">
                <a:solidFill>
                  <a:schemeClr val="tx1"/>
                </a:solidFill>
              </a:rPr>
              <a:t>Based on electrical components </a:t>
            </a:r>
          </a:p>
          <a:p>
            <a:pPr marL="400050"/>
            <a:r>
              <a:rPr lang="en-US" sz="2800" dirty="0">
                <a:solidFill>
                  <a:schemeClr val="tx1"/>
                </a:solidFill>
              </a:rPr>
              <a:t>Based on generating a product</a:t>
            </a:r>
          </a:p>
          <a:p>
            <a:pPr marL="400050"/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32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25"/>
                                      </m:r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</m:sub>
                              <m:sup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</m:sup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Energy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consumed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by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device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i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in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time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t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𝑃𝑟𝑖𝑐𝑒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𝑒𝑛𝑒𝑟𝑔𝑦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𝑖𝑛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𝑊𝑒𝑙𝑙𝑛𝑒𝑠𝑠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𝑏𝑒𝑐𝑎𝑢𝑠𝑒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𝑐h𝑎𝑛𝑔𝑖𝑛𝑔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𝑢𝑠𝑒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Deferrable load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09800"/>
            <a:ext cx="66103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76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36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tanh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𝑤𝑒𝑙𝑙𝑛𝑒𝑠𝑠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𝐶𝑜𝑛𝑠𝑢𝑚𝑖𝑛𝑔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𝑒𝑛𝑒𝑟𝑔𝑦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63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Utility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057400"/>
            <a:ext cx="65817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04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739</TotalTime>
  <Words>379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Main Concepts</vt:lpstr>
      <vt:lpstr>SFE Model</vt:lpstr>
      <vt:lpstr>Equilibrium</vt:lpstr>
      <vt:lpstr>Utility Function</vt:lpstr>
      <vt:lpstr>Utility Function</vt:lpstr>
      <vt:lpstr>Utility Function</vt:lpstr>
      <vt:lpstr>Utility Function</vt:lpstr>
      <vt:lpstr>Utility Function</vt:lpstr>
      <vt:lpstr>Utility Function</vt:lpstr>
      <vt:lpstr>Model</vt:lpstr>
      <vt:lpstr>Model</vt:lpstr>
      <vt:lpstr>Model</vt:lpstr>
      <vt:lpstr>What we intend to do?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</dc:creator>
  <cp:lastModifiedBy>hussein zolfaghari</cp:lastModifiedBy>
  <cp:revision>113</cp:revision>
  <dcterms:created xsi:type="dcterms:W3CDTF">2013-05-19T21:01:53Z</dcterms:created>
  <dcterms:modified xsi:type="dcterms:W3CDTF">2022-05-08T03:58:09Z</dcterms:modified>
</cp:coreProperties>
</file>