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71649"/>
  </p:normalViewPr>
  <p:slideViewPr>
    <p:cSldViewPr snapToGrid="0">
      <p:cViewPr varScale="1">
        <p:scale>
          <a:sx n="55" d="100"/>
          <a:sy n="55" d="100"/>
        </p:scale>
        <p:origin x="1116" y="36"/>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10/5/2023</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wmf"/><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10/5/2023</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 </a:t>
            </a:r>
            <a:r>
              <a:rPr lang="en-US" altLang="zh-CN" dirty="0"/>
              <a:t>submit the right/enough reference</a:t>
            </a:r>
          </a:p>
          <a:p>
            <a:r>
              <a:rPr lang="en-US" dirty="0"/>
              <a:t>- submit as a group</a:t>
            </a:r>
          </a:p>
          <a:p>
            <a:r>
              <a:rPr lang="en-US" dirty="0"/>
              <a:t>- summary: data size, columns, visualizations, we could use what we had from previous HW</a:t>
            </a:r>
          </a:p>
          <a:p>
            <a:r>
              <a:rPr lang="en-US" dirty="0"/>
              <a:t>- class balance</a:t>
            </a:r>
          </a:p>
          <a:p>
            <a:r>
              <a:rPr lang="en-US" dirty="0"/>
              <a:t>- include how our project impacts business decisions -&gt; create more jobs</a:t>
            </a:r>
          </a:p>
          <a:p>
            <a:r>
              <a:rPr lang="en-US" dirty="0"/>
              <a:t>- business value accordingly: bring better life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10/5/2023</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10/5/2023</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kaggle.com/datasets/ishadss/productivity-prediction-of-garment-employees" TargetMode="External"/><Relationship Id="rId3" Type="http://schemas.openxmlformats.org/officeDocument/2006/relationships/slideLayout" Target="../slideLayouts/slideLayout1.xml"/><Relationship Id="rId7" Type="http://schemas.openxmlformats.org/officeDocument/2006/relationships/hyperlink" Target="https://github.com/OuyangDu/OK.git"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emf"/><Relationship Id="rId11" Type="http://schemas.openxmlformats.org/officeDocument/2006/relationships/image" Target="../media/image9.png"/><Relationship Id="rId5" Type="http://schemas.openxmlformats.org/officeDocument/2006/relationships/oleObject" Target="../embeddings/oleObject1.bin"/><Relationship Id="rId10" Type="http://schemas.openxmlformats.org/officeDocument/2006/relationships/image" Target="../media/image8.jpeg"/><Relationship Id="rId4" Type="http://schemas.openxmlformats.org/officeDocument/2006/relationships/notesSlide" Target="../notesSlides/notesSlide1.xml"/><Relationship Id="rId9" Type="http://schemas.openxmlformats.org/officeDocument/2006/relationships/hyperlink" Target="http://www.analyticsvidhya.com/blog/2016/03/tutorial-powerful-packages-imputing-missing-valu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PROJECT TITLE</a:t>
            </a:r>
            <a:br>
              <a:rPr lang="en-US" b="1" dirty="0">
                <a:solidFill>
                  <a:srgbClr val="66B512"/>
                </a:solidFill>
              </a:rPr>
            </a:br>
            <a:r>
              <a:rPr lang="en-US" b="1" dirty="0">
                <a:solidFill>
                  <a:srgbClr val="FF0000"/>
                </a:solidFill>
              </a:rPr>
              <a:t>DATE</a:t>
            </a: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cs typeface="Arial"/>
              </a:rPr>
              <a:t>x</a:t>
            </a:r>
          </a:p>
        </p:txBody>
      </p:sp>
      <p:graphicFrame>
        <p:nvGraphicFramePr>
          <p:cNvPr id="31" name="Group 76">
            <a:extLst>
              <a:ext uri="{FF2B5EF4-FFF2-40B4-BE49-F238E27FC236}">
                <a16:creationId xmlns:a16="http://schemas.microsoft.com/office/drawing/2014/main" id="{CC0A1483-DF3D-45BE-B887-CB285D84E8EA}"/>
              </a:ext>
            </a:extLst>
          </p:cNvPr>
          <p:cNvGraphicFramePr>
            <a:graphicFrameLocks noGrp="1" noChangeAspect="1"/>
          </p:cNvGraphicFramePr>
          <p:nvPr>
            <p:extLst>
              <p:ext uri="{D42A27DB-BD31-4B8C-83A1-F6EECF244321}">
                <p14:modId xmlns:p14="http://schemas.microsoft.com/office/powerpoint/2010/main" val="1168293629"/>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2" name="Group 77">
            <a:extLst>
              <a:ext uri="{FF2B5EF4-FFF2-40B4-BE49-F238E27FC236}">
                <a16:creationId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1033617173"/>
              </p:ext>
            </p:extLst>
          </p:nvPr>
        </p:nvGraphicFramePr>
        <p:xfrm>
          <a:off x="217730" y="5235326"/>
          <a:ext cx="6377379" cy="1123720"/>
        </p:xfrm>
        <a:graphic>
          <a:graphicData uri="http://schemas.openxmlformats.org/drawingml/2006/table">
            <a:tbl>
              <a:tblPr firstRow="1">
                <a:tableStyleId>{69012ECD-51FC-41F1-AA8D-1B2483CD663E}</a:tableStyleId>
              </a:tblPr>
              <a:tblGrid>
                <a:gridCol w="6377379">
                  <a:extLst>
                    <a:ext uri="{9D8B030D-6E8A-4147-A177-3AD203B41FA5}">
                      <a16:colId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val="10000"/>
                  </a:ext>
                </a:extLst>
              </a:tr>
              <a:tr h="0">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[what is the business value of your project]</a:t>
                      </a:r>
                    </a:p>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US" sz="900" b="0" i="0" u="none" strike="noStrike" kern="1200" dirty="0">
                          <a:solidFill>
                            <a:schemeClr val="tx1"/>
                          </a:solidFill>
                          <a:effectLst/>
                          <a:latin typeface="+mn-lt"/>
                          <a:ea typeface="+mn-ea"/>
                          <a:cs typeface="+mn-cs"/>
                        </a:rPr>
                        <a:t> By studying and modeling the relationship between goal setting and productivity, business managers can have more information on how they can set goals based on the data that is available to them. From a societal view, we can study the longitudinal effects of productivity. Will a large sustained workload affect the productivity of the following quarters? The answer to this question would help businesses avoid employee burnout, which will increase employee satisfaction.</a:t>
                      </a:r>
                      <a:endParaRPr kumimoji="0" lang="en-GB" sz="9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graphicFrame>
        <p:nvGraphicFramePr>
          <p:cNvPr id="33" name="Group 77">
            <a:extLst>
              <a:ext uri="{FF2B5EF4-FFF2-40B4-BE49-F238E27FC236}">
                <a16:creationId xmlns:a16="http://schemas.microsoft.com/office/drawing/2014/main" id="{D1FFF23A-C9C0-4990-B613-435FE74B2902}"/>
              </a:ext>
            </a:extLst>
          </p:cNvPr>
          <p:cNvGraphicFramePr>
            <a:graphicFrameLocks noGrp="1"/>
          </p:cNvGraphicFramePr>
          <p:nvPr>
            <p:extLst>
              <p:ext uri="{D42A27DB-BD31-4B8C-83A1-F6EECF244321}">
                <p14:modId xmlns:p14="http://schemas.microsoft.com/office/powerpoint/2010/main" val="669819525"/>
              </p:ext>
            </p:extLst>
          </p:nvPr>
        </p:nvGraphicFramePr>
        <p:xfrm>
          <a:off x="6656011" y="1664066"/>
          <a:ext cx="5357104" cy="5032135"/>
        </p:xfrm>
        <a:graphic>
          <a:graphicData uri="http://schemas.openxmlformats.org/drawingml/2006/table">
            <a:tbl>
              <a:tblPr firstRow="1">
                <a:tableStyleId>{69012ECD-51FC-41F1-AA8D-1B2483CD663E}</a:tableStyleId>
              </a:tblPr>
              <a:tblGrid>
                <a:gridCol w="5357104">
                  <a:extLst>
                    <a:ext uri="{9D8B030D-6E8A-4147-A177-3AD203B41FA5}">
                      <a16:colId xmlns:a16="http://schemas.microsoft.com/office/drawing/2014/main" val="20000"/>
                    </a:ext>
                  </a:extLst>
                </a:gridCol>
              </a:tblGrid>
              <a:tr h="426235">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b="1" i="0" u="none" strike="noStrike" cap="none" normalizeH="0" baseline="0" dirty="0">
                          <a:ln>
                            <a:noFill/>
                          </a:ln>
                          <a:solidFill>
                            <a:schemeClr val="tx1"/>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val="10000"/>
                  </a:ext>
                </a:extLst>
              </a:tr>
              <a:tr h="438521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dirty="0">
                          <a:solidFill>
                            <a:schemeClr val="tx1"/>
                          </a:solidFill>
                          <a:latin typeface="+mn-lt"/>
                          <a:cs typeface="+mn-cs"/>
                        </a:rPr>
                        <a:t>Describe activities performed during week towards your milestones</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0" u="none" strike="noStrike" kern="1200" cap="none" spc="0" normalizeH="0" baseline="0" noProof="0" dirty="0">
                          <a:ln>
                            <a:noFill/>
                          </a:ln>
                          <a:solidFill>
                            <a:schemeClr val="tx1"/>
                          </a:solidFill>
                          <a:effectLst/>
                          <a:uLnTx/>
                          <a:uFillTx/>
                        </a:rPr>
                        <a:t>We started by developing histograms for all numerical variables: 1) Productivity Index, 2) Target Productivity, 3) Standard Minute Value, 4) Work in Progress, 5) Over Time, 6) Financial Incentive, 7) Idle Time, 8) Idle Workers, 9) Number of Style Changed, and 10) Number of Workers in a Team. </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0" u="none" strike="noStrike" kern="1200" cap="none" spc="0" normalizeH="0" baseline="0" noProof="0" dirty="0">
                          <a:ln>
                            <a:noFill/>
                          </a:ln>
                          <a:solidFill>
                            <a:schemeClr val="tx1"/>
                          </a:solidFill>
                          <a:effectLst/>
                          <a:uLnTx/>
                          <a:uFillTx/>
                        </a:rPr>
                        <a:t>After observing the distribution, our main task was to deal with the missing values. We noticed that the variable </a:t>
                      </a:r>
                      <a:r>
                        <a:rPr kumimoji="0" lang="en-GB" sz="1000" b="0" u="none" strike="noStrike" kern="1200" cap="none" spc="0" normalizeH="0" baseline="0" noProof="0" dirty="0" err="1">
                          <a:ln>
                            <a:noFill/>
                          </a:ln>
                          <a:solidFill>
                            <a:schemeClr val="tx1"/>
                          </a:solidFill>
                          <a:effectLst/>
                          <a:uLnTx/>
                          <a:uFillTx/>
                        </a:rPr>
                        <a:t>wip</a:t>
                      </a:r>
                      <a:r>
                        <a:rPr kumimoji="0" lang="en-GB" sz="1000" b="0" u="none" strike="noStrike" kern="1200" cap="none" spc="0" normalizeH="0" baseline="0" noProof="0" dirty="0">
                          <a:ln>
                            <a:noFill/>
                          </a:ln>
                          <a:solidFill>
                            <a:schemeClr val="tx1"/>
                          </a:solidFill>
                          <a:effectLst/>
                          <a:uLnTx/>
                          <a:uFillTx/>
                        </a:rPr>
                        <a:t> has almost half of the values as NA.</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0" u="none" strike="noStrike" kern="1200" cap="none" spc="0" normalizeH="0" baseline="0" noProof="0" dirty="0">
                          <a:ln>
                            <a:noFill/>
                          </a:ln>
                          <a:solidFill>
                            <a:schemeClr val="tx1"/>
                          </a:solidFill>
                          <a:effectLst/>
                          <a:uLnTx/>
                          <a:uFillTx/>
                        </a:rPr>
                        <a:t> We then implemented multiple methods: 1) remove rows with missing values, 2) replacing with zeros, 3) replacing with mean, 4) replacing with median, 5) replacing with predictive values after regressing </a:t>
                      </a:r>
                      <a:r>
                        <a:rPr kumimoji="0" lang="en-GB" sz="1000" b="0" u="none" strike="noStrike" kern="1200" cap="none" spc="0" normalizeH="0" baseline="0" noProof="0" dirty="0" err="1">
                          <a:ln>
                            <a:noFill/>
                          </a:ln>
                          <a:solidFill>
                            <a:schemeClr val="tx1"/>
                          </a:solidFill>
                          <a:effectLst/>
                          <a:uLnTx/>
                          <a:uFillTx/>
                        </a:rPr>
                        <a:t>wip</a:t>
                      </a:r>
                      <a:r>
                        <a:rPr kumimoji="0" lang="en-GB" sz="1000" b="0" u="none" strike="noStrike" kern="1200" cap="none" spc="0" normalizeH="0" baseline="0" noProof="0" dirty="0">
                          <a:ln>
                            <a:noFill/>
                          </a:ln>
                          <a:solidFill>
                            <a:schemeClr val="tx1"/>
                          </a:solidFill>
                          <a:effectLst/>
                          <a:uLnTx/>
                          <a:uFillTx/>
                        </a:rPr>
                        <a:t> to other variables (MICE package). </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0" u="none" strike="noStrike" kern="1200" cap="none" spc="0" normalizeH="0" baseline="0" noProof="0" dirty="0">
                          <a:ln>
                            <a:noFill/>
                          </a:ln>
                          <a:solidFill>
                            <a:schemeClr val="tx1"/>
                          </a:solidFill>
                          <a:effectLst/>
                          <a:uLnTx/>
                          <a:uFillTx/>
                        </a:rPr>
                        <a:t>For each method, we used the histogram of </a:t>
                      </a:r>
                      <a:r>
                        <a:rPr kumimoji="0" lang="en-GB" sz="1000" b="0" u="none" strike="noStrike" kern="1200" cap="none" spc="0" normalizeH="0" baseline="0" noProof="0" dirty="0" err="1">
                          <a:ln>
                            <a:noFill/>
                          </a:ln>
                          <a:solidFill>
                            <a:schemeClr val="tx1"/>
                          </a:solidFill>
                          <a:effectLst/>
                          <a:uLnTx/>
                          <a:uFillTx/>
                        </a:rPr>
                        <a:t>wip</a:t>
                      </a:r>
                      <a:r>
                        <a:rPr kumimoji="0" lang="en-GB" sz="1000" b="0" u="none" strike="noStrike" kern="1200" cap="none" spc="0" normalizeH="0" baseline="0" noProof="0" dirty="0">
                          <a:ln>
                            <a:noFill/>
                          </a:ln>
                          <a:solidFill>
                            <a:schemeClr val="tx1"/>
                          </a:solidFill>
                          <a:effectLst/>
                          <a:uLnTx/>
                          <a:uFillTx/>
                        </a:rPr>
                        <a:t> as reference for validity purpose. We looked into whether the distribution is biased: 1) is the model bell shaped? 2) are there heavy tails presented?</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0" u="none" strike="noStrike" kern="1200" cap="none" spc="0" normalizeH="0" baseline="0" noProof="0" dirty="0">
                          <a:ln>
                            <a:noFill/>
                          </a:ln>
                          <a:solidFill>
                            <a:schemeClr val="tx1"/>
                          </a:solidFill>
                          <a:effectLst/>
                          <a:uLnTx/>
                          <a:uFillTx/>
                        </a:rPr>
                        <a:t>We communicated frequently to make sure we are on track. We developed our plan for next week.</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Link to project repository: </a:t>
                      </a:r>
                      <a:r>
                        <a:rPr kumimoji="0" lang="en-GB" sz="1000" b="0" u="none" strike="noStrike" kern="1200" cap="none" spc="0" normalizeH="0" baseline="0" noProof="0" dirty="0">
                          <a:ln>
                            <a:noFill/>
                          </a:ln>
                          <a:solidFill>
                            <a:schemeClr val="tx1"/>
                          </a:solidFill>
                          <a:effectLst/>
                          <a:uLnTx/>
                          <a:uFillTx/>
                          <a:hlinkClick r:id="rId7"/>
                        </a:rPr>
                        <a:t>https://github.com/OuyangDu/OK.git</a:t>
                      </a:r>
                      <a:endParaRPr kumimoji="0" lang="en-GB" sz="1000" b="0"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Dataset: </a:t>
                      </a:r>
                      <a:r>
                        <a:rPr kumimoji="0" lang="en-GB" sz="1000" b="0" u="none" strike="noStrike" kern="1200" cap="none" spc="0" normalizeH="0" baseline="0" noProof="0" dirty="0">
                          <a:ln>
                            <a:noFill/>
                          </a:ln>
                          <a:solidFill>
                            <a:schemeClr val="tx1"/>
                          </a:solidFill>
                          <a:effectLst/>
                          <a:uLnTx/>
                          <a:uFillTx/>
                          <a:hlinkClick r:id="rId8"/>
                        </a:rPr>
                        <a:t>https://www.kaggle.com/datasets/ishadss/productivity-prediction-of-garment-employees</a:t>
                      </a:r>
                      <a:endParaRPr kumimoji="0" lang="en-GB" sz="1000" b="0"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0" u="none" strike="noStrike" kern="1200" cap="none" spc="0" normalizeH="0" baseline="0" noProof="0" dirty="0">
                          <a:ln>
                            <a:noFill/>
                          </a:ln>
                          <a:solidFill>
                            <a:schemeClr val="tx1"/>
                          </a:solidFill>
                          <a:effectLst/>
                          <a:uLnTx/>
                          <a:uFillTx/>
                        </a:rPr>
                        <a:t>Screenshot of histograms (codes in repo)</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0" u="none" strike="noStrike" kern="1200" cap="none" spc="0" normalizeH="0" baseline="0" noProof="0" dirty="0">
                          <a:ln>
                            <a:noFill/>
                          </a:ln>
                          <a:solidFill>
                            <a:schemeClr val="tx1"/>
                          </a:solidFill>
                          <a:effectLst/>
                          <a:uLnTx/>
                          <a:uFillTx/>
                        </a:rPr>
                        <a:t>screenshot of cleaned dataset (head):</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0"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0"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0"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0"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0"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0"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36" name="Rectangle: Rounded Corners 35">
            <a:extLst>
              <a:ext uri="{FF2B5EF4-FFF2-40B4-BE49-F238E27FC236}">
                <a16:creationId xmlns:a16="http://schemas.microsoft.com/office/drawing/2014/main"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id="{0B10B350-64ED-4B92-9E40-03FF6E86DBF6}"/>
              </a:ext>
            </a:extLst>
          </p:cNvPr>
          <p:cNvGraphicFramePr>
            <a:graphicFrameLocks noGrp="1"/>
          </p:cNvGraphicFramePr>
          <p:nvPr>
            <p:extLst>
              <p:ext uri="{D42A27DB-BD31-4B8C-83A1-F6EECF244321}">
                <p14:modId xmlns:p14="http://schemas.microsoft.com/office/powerpoint/2010/main" val="2078728385"/>
              </p:ext>
            </p:extLst>
          </p:nvPr>
        </p:nvGraphicFramePr>
        <p:xfrm>
          <a:off x="5863590" y="214191"/>
          <a:ext cx="4166903" cy="775198"/>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val="20000"/>
                    </a:ext>
                  </a:extLst>
                </a:gridCol>
                <a:gridCol w="1594108">
                  <a:extLst>
                    <a:ext uri="{9D8B030D-6E8A-4147-A177-3AD203B41FA5}">
                      <a16:colId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Team OK: Ouyang Du, Kara Wei</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Garment Industry, Labor Market</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8" name="Tabelle 20">
            <a:extLst>
              <a:ext uri="{FF2B5EF4-FFF2-40B4-BE49-F238E27FC236}">
                <a16:creationId xmlns:a16="http://schemas.microsoft.com/office/drawing/2014/main" id="{EC9F2797-F988-44CB-8382-693DBC8A0F21}"/>
              </a:ext>
            </a:extLst>
          </p:cNvPr>
          <p:cNvGraphicFramePr>
            <a:graphicFrameLocks noGrp="1"/>
          </p:cNvGraphicFramePr>
          <p:nvPr>
            <p:extLst>
              <p:ext uri="{D42A27DB-BD31-4B8C-83A1-F6EECF244321}">
                <p14:modId xmlns:p14="http://schemas.microsoft.com/office/powerpoint/2010/main" val="2891149177"/>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val="20000"/>
                    </a:ext>
                  </a:extLst>
                </a:gridCol>
                <a:gridCol w="801637">
                  <a:extLst>
                    <a:ext uri="{9D8B030D-6E8A-4147-A177-3AD203B41FA5}">
                      <a16:colId xmlns:a16="http://schemas.microsoft.com/office/drawing/2014/main" val="20001"/>
                    </a:ext>
                  </a:extLst>
                </a:gridCol>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 at risk</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44E3C0C7-7427-4CB3-B854-12CD21E5D4DD}"/>
              </a:ext>
            </a:extLst>
          </p:cNvPr>
          <p:cNvSpPr txBox="1"/>
          <p:nvPr/>
        </p:nvSpPr>
        <p:spPr bwMode="gray">
          <a:xfrm>
            <a:off x="217732" y="1664065"/>
            <a:ext cx="4631580" cy="3492473"/>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endParaRPr lang="en-GB" sz="900" b="1" dirty="0">
              <a:latin typeface="Arial" panose="020B0604020202020204" pitchFamily="34" charset="0"/>
              <a:cs typeface="Arial" panose="020B0604020202020204" pitchFamily="34" charset="0"/>
            </a:endParaRPr>
          </a:p>
          <a:p>
            <a:pPr marL="70485" fontAlgn="base">
              <a:spcBef>
                <a:spcPct val="0"/>
              </a:spcBef>
              <a:spcAft>
                <a:spcPts val="315"/>
              </a:spcAft>
              <a:buClr>
                <a:srgbClr val="00BCFF"/>
              </a:buClr>
              <a:defRPr/>
            </a:pPr>
            <a:r>
              <a:rPr lang="en-GB" sz="900" b="1" dirty="0">
                <a:latin typeface="Arial" panose="020B0604020202020204" pitchFamily="34" charset="0"/>
                <a:cs typeface="Arial" panose="020B0604020202020204" pitchFamily="34" charset="0"/>
              </a:rPr>
              <a:t>[summary of your project and deliverables]</a:t>
            </a:r>
          </a:p>
          <a:p>
            <a:pPr marL="70485" fontAlgn="base">
              <a:spcBef>
                <a:spcPct val="0"/>
              </a:spcBef>
              <a:spcAft>
                <a:spcPts val="315"/>
              </a:spcAft>
              <a:buClr>
                <a:srgbClr val="00BCFF"/>
              </a:buClr>
              <a:defRPr/>
            </a:pPr>
            <a:r>
              <a:rPr lang="en-GB" sz="900" i="0" u="none" strike="noStrike" kern="1200" cap="none" spc="0" normalizeH="0" baseline="0" noProof="0" dirty="0">
                <a:ln>
                  <a:noFill/>
                </a:ln>
                <a:effectLst/>
                <a:uLnTx/>
                <a:uFillTx/>
                <a:latin typeface="Arial" panose="020B0604020202020204" pitchFamily="34" charset="0"/>
                <a:cs typeface="Arial" panose="020B0604020202020204" pitchFamily="34" charset="0"/>
              </a:rPr>
              <a:t>The main interest of our project is Employee Productivity. By understanding the variables that impact employee efficiency, businesses can make more informed decisions on ways they can help their workers work better. For this project, we </a:t>
            </a:r>
            <a:r>
              <a:rPr lang="en-GB" sz="900" dirty="0">
                <a:latin typeface="Arial" panose="020B0604020202020204" pitchFamily="34" charset="0"/>
                <a:cs typeface="Arial" panose="020B0604020202020204" pitchFamily="34" charset="0"/>
              </a:rPr>
              <a:t>will first look at distributions of variable to deal with potential dataset imbalance. After cleaning our dataset, we will look at the assumptions required for model building. Our final task is to build a plausible model that can predict productivity of workers effectively. </a:t>
            </a:r>
          </a:p>
          <a:p>
            <a:pPr marL="70485" fontAlgn="base">
              <a:spcBef>
                <a:spcPct val="0"/>
              </a:spcBef>
              <a:spcAft>
                <a:spcPts val="315"/>
              </a:spcAft>
              <a:buClr>
                <a:srgbClr val="00BCFF"/>
              </a:buClr>
              <a:defRPr/>
            </a:pPr>
            <a:r>
              <a:rPr lang="en-GB" sz="900" dirty="0">
                <a:latin typeface="Arial" panose="020B0604020202020204" pitchFamily="34" charset="0"/>
                <a:cs typeface="Arial" panose="020B0604020202020204" pitchFamily="34" charset="0"/>
              </a:rPr>
              <a:t>The dataset we use contain 1197 entries and 15 variables. The dataset we plan on using is the Productivity Prediction of Garment Employees. Based on manufacturing companies, this dataset provides information on Garment workers’ performance from different departments. The dataset contains a total of 15 variables: date, day of the week, quarter, department, number of teams, number of works, number of style changes, targeted productivity, Standard Minute Value (SMV), Work in Progress (WIP), overtime per team in minutes, amount of financial incentives, amount of time when production was interrupted, number of works who were idle, and actual productivity (“ Productivity Prediction of Garment Employees”).</a:t>
            </a:r>
            <a:r>
              <a:rPr lang="en-GB" sz="90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p>
          <a:p>
            <a:pPr marL="70485" fontAlgn="base">
              <a:spcBef>
                <a:spcPct val="0"/>
              </a:spcBef>
              <a:spcAft>
                <a:spcPts val="315"/>
              </a:spcAft>
              <a:buClr>
                <a:srgbClr val="00BCFF"/>
              </a:buClr>
              <a:defRPr/>
            </a:pPr>
            <a:endParaRPr lang="en-GB" sz="600" dirty="0">
              <a:latin typeface="Arial" panose="020B0604020202020204" pitchFamily="34" charset="0"/>
              <a:cs typeface="Arial" panose="020B0604020202020204" pitchFamily="34" charset="0"/>
            </a:endParaRPr>
          </a:p>
          <a:p>
            <a:pPr marL="70485" fontAlgn="base">
              <a:spcBef>
                <a:spcPct val="0"/>
              </a:spcBef>
              <a:spcAft>
                <a:spcPts val="315"/>
              </a:spcAft>
              <a:buClr>
                <a:srgbClr val="00BCFF"/>
              </a:buClr>
              <a:defRPr/>
            </a:pPr>
            <a:r>
              <a:rPr lang="en-GB" sz="900" b="1" i="0" u="none" strike="noStrike" kern="1200" cap="none" spc="0" normalizeH="0" baseline="0" noProof="0" dirty="0">
                <a:ln>
                  <a:noFill/>
                </a:ln>
                <a:effectLst/>
                <a:uLnTx/>
                <a:uFillTx/>
                <a:latin typeface="Arial" panose="020B0604020202020204" pitchFamily="34" charset="0"/>
                <a:cs typeface="Arial" panose="020B0604020202020204" pitchFamily="34" charset="0"/>
              </a:rPr>
              <a:t>Reference: </a:t>
            </a:r>
          </a:p>
          <a:p>
            <a:pPr marL="457200" indent="-457200" rtl="0">
              <a:spcBef>
                <a:spcPts val="0"/>
              </a:spcBef>
              <a:spcAft>
                <a:spcPts val="0"/>
              </a:spcAft>
            </a:pPr>
            <a:r>
              <a:rPr lang="en-US" sz="600" b="0" i="0" u="none" strike="noStrike" dirty="0">
                <a:solidFill>
                  <a:srgbClr val="000000"/>
                </a:solidFill>
                <a:effectLst/>
                <a:latin typeface="Arial" panose="020B0604020202020204" pitchFamily="34" charset="0"/>
                <a:cs typeface="Arial" panose="020B0604020202020204" pitchFamily="34" charset="0"/>
              </a:rPr>
              <a:t>“ Productivity Prediction of Garment Employees.” </a:t>
            </a:r>
            <a:r>
              <a:rPr lang="en-US" sz="600" b="0" i="1" u="none" strike="noStrike" dirty="0" err="1">
                <a:solidFill>
                  <a:srgbClr val="000000"/>
                </a:solidFill>
                <a:effectLst/>
                <a:latin typeface="Arial" panose="020B0604020202020204" pitchFamily="34" charset="0"/>
                <a:cs typeface="Arial" panose="020B0604020202020204" pitchFamily="34" charset="0"/>
              </a:rPr>
              <a:t>Archive.ics.uci.edu</a:t>
            </a:r>
            <a:r>
              <a:rPr lang="en-US" sz="600" b="0" i="0" u="none" strike="noStrike" dirty="0">
                <a:solidFill>
                  <a:srgbClr val="000000"/>
                </a:solidFill>
                <a:effectLst/>
                <a:latin typeface="Arial" panose="020B0604020202020204" pitchFamily="34" charset="0"/>
                <a:cs typeface="Arial" panose="020B0604020202020204" pitchFamily="34" charset="0"/>
              </a:rPr>
              <a:t>, UCI Machine Learning Repository, </a:t>
            </a:r>
            <a:r>
              <a:rPr lang="en-US" sz="600" b="0" i="0" u="none" strike="noStrike" dirty="0" err="1">
                <a:solidFill>
                  <a:srgbClr val="000000"/>
                </a:solidFill>
                <a:effectLst/>
                <a:latin typeface="Arial" panose="020B0604020202020204" pitchFamily="34" charset="0"/>
                <a:cs typeface="Arial" panose="020B0604020202020204" pitchFamily="34" charset="0"/>
              </a:rPr>
              <a:t>archive.ics.uci.edu</a:t>
            </a:r>
            <a:r>
              <a:rPr lang="en-US" sz="600" b="0" i="0" u="none" strike="noStrike" dirty="0">
                <a:solidFill>
                  <a:srgbClr val="000000"/>
                </a:solidFill>
                <a:effectLst/>
                <a:latin typeface="Arial" panose="020B0604020202020204" pitchFamily="34" charset="0"/>
                <a:cs typeface="Arial" panose="020B0604020202020204" pitchFamily="34" charset="0"/>
              </a:rPr>
              <a:t>/dataset/597/</a:t>
            </a:r>
            <a:r>
              <a:rPr lang="en-US" sz="600" b="0" i="0" u="none" strike="noStrike" dirty="0" err="1">
                <a:solidFill>
                  <a:srgbClr val="000000"/>
                </a:solidFill>
                <a:effectLst/>
                <a:latin typeface="Arial" panose="020B0604020202020204" pitchFamily="34" charset="0"/>
                <a:cs typeface="Arial" panose="020B0604020202020204" pitchFamily="34" charset="0"/>
              </a:rPr>
              <a:t>productivity+prediction+of+garment+employees</a:t>
            </a:r>
            <a:r>
              <a:rPr lang="en-US" sz="600" b="0" i="0" u="none" strike="noStrike" dirty="0">
                <a:solidFill>
                  <a:srgbClr val="000000"/>
                </a:solidFill>
                <a:effectLst/>
                <a:latin typeface="Arial" panose="020B0604020202020204" pitchFamily="34" charset="0"/>
                <a:cs typeface="Arial" panose="020B0604020202020204" pitchFamily="34" charset="0"/>
              </a:rPr>
              <a:t>. Accessed 8 Sept. 2023.</a:t>
            </a:r>
            <a:br>
              <a:rPr lang="en-US" sz="600" dirty="0">
                <a:latin typeface="Arial" panose="020B0604020202020204" pitchFamily="34" charset="0"/>
                <a:cs typeface="Arial" panose="020B0604020202020204" pitchFamily="34" charset="0"/>
              </a:rPr>
            </a:br>
            <a:endParaRPr lang="en-GB" sz="60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L="70485" fontAlgn="base">
              <a:spcBef>
                <a:spcPct val="0"/>
              </a:spcBef>
              <a:spcAft>
                <a:spcPts val="315"/>
              </a:spcAft>
              <a:buClr>
                <a:srgbClr val="00BCFF"/>
              </a:buClr>
              <a:defRPr/>
            </a:pPr>
            <a:r>
              <a:rPr lang="en-US" sz="600" dirty="0" err="1">
                <a:effectLst/>
                <a:latin typeface="Arial" panose="020B0604020202020204" pitchFamily="34" charset="0"/>
                <a:cs typeface="Arial" panose="020B0604020202020204" pitchFamily="34" charset="0"/>
              </a:rPr>
              <a:t>finnstats</a:t>
            </a:r>
            <a:r>
              <a:rPr lang="en-US" sz="600" dirty="0">
                <a:effectLst/>
                <a:latin typeface="Arial" panose="020B0604020202020204" pitchFamily="34" charset="0"/>
                <a:cs typeface="Arial" panose="020B0604020202020204" pitchFamily="34" charset="0"/>
              </a:rPr>
              <a:t>. </a:t>
            </a:r>
            <a:r>
              <a:rPr lang="en-US" sz="600" i="1" dirty="0">
                <a:effectLst/>
                <a:latin typeface="Arial" panose="020B0604020202020204" pitchFamily="34" charset="0"/>
                <a:cs typeface="Arial" panose="020B0604020202020204" pitchFamily="34" charset="0"/>
              </a:rPr>
              <a:t>Imputing Missing Values in R | R-Bloggers</a:t>
            </a:r>
            <a:r>
              <a:rPr lang="en-US" sz="600" dirty="0">
                <a:effectLst/>
                <a:latin typeface="Arial" panose="020B0604020202020204" pitchFamily="34" charset="0"/>
                <a:cs typeface="Arial" panose="020B0604020202020204" pitchFamily="34" charset="0"/>
              </a:rPr>
              <a:t>. 9 Mar. 2022, </a:t>
            </a:r>
            <a:r>
              <a:rPr lang="en-US" sz="600" dirty="0" err="1">
                <a:effectLst/>
                <a:latin typeface="Arial" panose="020B0604020202020204" pitchFamily="34" charset="0"/>
                <a:cs typeface="Arial" panose="020B0604020202020204" pitchFamily="34" charset="0"/>
              </a:rPr>
              <a:t>www.r-bloggers.com</a:t>
            </a:r>
            <a:r>
              <a:rPr lang="en-US" sz="600" dirty="0">
                <a:effectLst/>
                <a:latin typeface="Arial" panose="020B0604020202020204" pitchFamily="34" charset="0"/>
                <a:cs typeface="Arial" panose="020B0604020202020204" pitchFamily="34" charset="0"/>
              </a:rPr>
              <a:t>/2022/03/imputing-missing-values-in-r/.</a:t>
            </a:r>
          </a:p>
          <a:p>
            <a:pPr marL="70485" fontAlgn="base">
              <a:spcBef>
                <a:spcPct val="0"/>
              </a:spcBef>
              <a:spcAft>
                <a:spcPts val="315"/>
              </a:spcAft>
              <a:buClr>
                <a:srgbClr val="00BCFF"/>
              </a:buClr>
              <a:defRPr/>
            </a:pPr>
            <a:r>
              <a:rPr lang="en-GB" sz="600" i="0" u="none" strike="noStrike" kern="1200" cap="none" spc="0" normalizeH="0" baseline="0" noProof="0" dirty="0" err="1">
                <a:ln>
                  <a:noFill/>
                </a:ln>
                <a:effectLst/>
                <a:uLnTx/>
                <a:uFillTx/>
                <a:latin typeface="Arial" panose="020B0604020202020204" pitchFamily="34" charset="0"/>
                <a:cs typeface="Arial" panose="020B0604020202020204" pitchFamily="34" charset="0"/>
              </a:rPr>
              <a:t>avcontentteam</a:t>
            </a:r>
            <a:r>
              <a:rPr lang="en-GB" sz="600" i="0" u="none" strike="noStrike" kern="1200" cap="none" spc="0" normalizeH="0" baseline="0" noProof="0" dirty="0">
                <a:ln>
                  <a:noFill/>
                </a:ln>
                <a:effectLst/>
                <a:uLnTx/>
                <a:uFillTx/>
                <a:latin typeface="Arial" panose="020B0604020202020204" pitchFamily="34" charset="0"/>
                <a:cs typeface="Arial" panose="020B0604020202020204" pitchFamily="34" charset="0"/>
              </a:rPr>
              <a:t>. “R Packages | Impute Missing Values in R.” Analytics Vidhya, 4 Mar. 2016, </a:t>
            </a:r>
            <a:r>
              <a:rPr lang="en-GB" sz="60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9"/>
              </a:rPr>
              <a:t>www.analyticsvidhya.com/blog/2016/03/tutorial-powerful-packages-imputing-missing-values/</a:t>
            </a:r>
            <a:r>
              <a:rPr lang="en-GB" sz="600" i="0" u="none" strike="noStrike" kern="1200" cap="none" spc="0" normalizeH="0" baseline="0" noProof="0" dirty="0">
                <a:ln>
                  <a:noFill/>
                </a:ln>
                <a:effectLst/>
                <a:uLnTx/>
                <a:uFillTx/>
                <a:latin typeface="Arial" panose="020B0604020202020204" pitchFamily="34" charset="0"/>
                <a:cs typeface="Arial" panose="020B0604020202020204" pitchFamily="34" charset="0"/>
              </a:rPr>
              <a:t>.</a:t>
            </a:r>
          </a:p>
          <a:p>
            <a:pPr marL="70485" fontAlgn="base">
              <a:spcBef>
                <a:spcPct val="0"/>
              </a:spcBef>
              <a:spcAft>
                <a:spcPts val="315"/>
              </a:spcAft>
              <a:buClr>
                <a:srgbClr val="00BCFF"/>
              </a:buClr>
              <a:defRPr/>
            </a:pPr>
            <a:r>
              <a:rPr lang="en-US" sz="600" dirty="0">
                <a:effectLst/>
                <a:latin typeface="Arial" panose="020B0604020202020204" pitchFamily="34" charset="0"/>
                <a:cs typeface="Arial" panose="020B0604020202020204" pitchFamily="34" charset="0"/>
              </a:rPr>
              <a:t>“Multivariate Imputation by Chained Equations.” </a:t>
            </a:r>
            <a:r>
              <a:rPr lang="en-US" sz="600" i="1" dirty="0">
                <a:effectLst/>
                <a:latin typeface="Arial" panose="020B0604020202020204" pitchFamily="34" charset="0"/>
                <a:cs typeface="Arial" panose="020B0604020202020204" pitchFamily="34" charset="0"/>
              </a:rPr>
              <a:t>R-Packages</a:t>
            </a:r>
            <a:r>
              <a:rPr lang="en-US" sz="600" dirty="0">
                <a:effectLst/>
                <a:latin typeface="Arial" panose="020B0604020202020204" pitchFamily="34" charset="0"/>
                <a:cs typeface="Arial" panose="020B0604020202020204" pitchFamily="34" charset="0"/>
              </a:rPr>
              <a:t>, </a:t>
            </a:r>
            <a:r>
              <a:rPr lang="en-US" sz="600" dirty="0" err="1">
                <a:effectLst/>
                <a:latin typeface="Arial" panose="020B0604020202020204" pitchFamily="34" charset="0"/>
                <a:cs typeface="Arial" panose="020B0604020202020204" pitchFamily="34" charset="0"/>
              </a:rPr>
              <a:t>cran.r-project.org</a:t>
            </a:r>
            <a:r>
              <a:rPr lang="en-US" sz="600" dirty="0">
                <a:effectLst/>
                <a:latin typeface="Arial" panose="020B0604020202020204" pitchFamily="34" charset="0"/>
                <a:cs typeface="Arial" panose="020B0604020202020204" pitchFamily="34" charset="0"/>
              </a:rPr>
              <a:t>/web/packages/mice/readme/</a:t>
            </a:r>
            <a:r>
              <a:rPr lang="en-US" sz="600" dirty="0" err="1">
                <a:effectLst/>
                <a:latin typeface="Arial" panose="020B0604020202020204" pitchFamily="34" charset="0"/>
                <a:cs typeface="Arial" panose="020B0604020202020204" pitchFamily="34" charset="0"/>
              </a:rPr>
              <a:t>README.html</a:t>
            </a:r>
            <a:r>
              <a:rPr lang="en-US" sz="600" dirty="0">
                <a:effectLst/>
                <a:latin typeface="Arial" panose="020B0604020202020204" pitchFamily="34" charset="0"/>
                <a:cs typeface="Arial" panose="020B0604020202020204" pitchFamily="34" charset="0"/>
              </a:rPr>
              <a:t>. Accessed 4 Oct. 2023.</a:t>
            </a:r>
          </a:p>
          <a:p>
            <a:pPr marL="70485" fontAlgn="base">
              <a:spcBef>
                <a:spcPct val="0"/>
              </a:spcBef>
              <a:spcAft>
                <a:spcPts val="315"/>
              </a:spcAft>
              <a:buClr>
                <a:srgbClr val="00BCFF"/>
              </a:buClr>
              <a:defRPr/>
            </a:pPr>
            <a:endParaRPr lang="en-GB" sz="60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62" name="Rectangle 61"/>
          <p:cNvSpPr/>
          <p:nvPr/>
        </p:nvSpPr>
        <p:spPr bwMode="gray">
          <a:xfrm>
            <a:off x="4946487" y="1683556"/>
            <a:ext cx="1612348" cy="38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cs typeface="Arial"/>
              </a:rPr>
              <a:t>Decisions Impacted</a:t>
            </a:r>
          </a:p>
        </p:txBody>
      </p:sp>
      <p:sp>
        <p:nvSpPr>
          <p:cNvPr id="67" name="Rectangle 66"/>
          <p:cNvSpPr/>
          <p:nvPr/>
        </p:nvSpPr>
        <p:spPr bwMode="gray">
          <a:xfrm>
            <a:off x="4946487" y="2212238"/>
            <a:ext cx="1612348" cy="7994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kumimoji="0" lang="de-DE" sz="1000" b="1" i="0" u="none" strike="noStrike" kern="1200" cap="none" spc="0" normalizeH="0" baseline="0" noProof="0" dirty="0">
                <a:ln>
                  <a:noFill/>
                </a:ln>
                <a:solidFill>
                  <a:schemeClr val="tx1"/>
                </a:solidFill>
                <a:effectLst/>
                <a:uLnTx/>
                <a:uFillTx/>
                <a:latin typeface="Arial"/>
                <a:cs typeface="Arial"/>
              </a:rPr>
              <a:t>What </a:t>
            </a:r>
            <a:r>
              <a:rPr kumimoji="0" lang="en-US" sz="1000" b="1" i="0" u="none" strike="noStrike" kern="1200" cap="none" spc="0" normalizeH="0" baseline="0" noProof="0" dirty="0">
                <a:ln>
                  <a:noFill/>
                </a:ln>
                <a:solidFill>
                  <a:schemeClr val="tx1"/>
                </a:solidFill>
                <a:effectLst/>
                <a:uLnTx/>
                <a:uFillTx/>
                <a:latin typeface="Arial"/>
                <a:cs typeface="Arial"/>
              </a:rPr>
              <a:t>variables</a:t>
            </a:r>
            <a:r>
              <a:rPr lang="en-US" sz="1000" b="1" dirty="0">
                <a:solidFill>
                  <a:schemeClr val="tx1"/>
                </a:solidFill>
                <a:latin typeface="Arial"/>
                <a:cs typeface="Arial"/>
              </a:rPr>
              <a:t>s are</a:t>
            </a:r>
            <a:r>
              <a:rPr kumimoji="0" lang="de-DE" sz="1000" b="1" i="0" u="none" strike="noStrike" kern="1200" cap="none" spc="0" normalizeH="0" baseline="0" noProof="0" dirty="0">
                <a:ln>
                  <a:noFill/>
                </a:ln>
                <a:solidFill>
                  <a:schemeClr val="tx1"/>
                </a:solidFill>
                <a:effectLst/>
                <a:uLnTx/>
                <a:uFillTx/>
                <a:latin typeface="Arial"/>
                <a:cs typeface="Arial"/>
              </a:rPr>
              <a:t> associated with fluctuation of productivity?</a:t>
            </a:r>
          </a:p>
        </p:txBody>
      </p:sp>
      <p:sp>
        <p:nvSpPr>
          <p:cNvPr id="69" name="Rectangle 68"/>
          <p:cNvSpPr/>
          <p:nvPr/>
        </p:nvSpPr>
        <p:spPr bwMode="gray">
          <a:xfrm>
            <a:off x="4946487" y="3247808"/>
            <a:ext cx="1612348" cy="113925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lang="de-DE" sz="1000" b="1" dirty="0" err="1">
                <a:solidFill>
                  <a:schemeClr val="tx1"/>
                </a:solidFill>
                <a:latin typeface="Arial"/>
                <a:cs typeface="Arial"/>
              </a:rPr>
              <a:t>Should</a:t>
            </a:r>
            <a:r>
              <a:rPr kumimoji="0" lang="de-DE" sz="1000" b="1" i="0" u="none" strike="noStrike" kern="1200" cap="none" spc="0" normalizeH="0" baseline="0" noProof="0" dirty="0">
                <a:ln>
                  <a:noFill/>
                </a:ln>
                <a:solidFill>
                  <a:schemeClr val="tx1"/>
                </a:solidFill>
                <a:effectLst/>
                <a:uLnTx/>
                <a:uFillTx/>
                <a:latin typeface="Arial"/>
                <a:cs typeface="Arial"/>
              </a:rPr>
              <a:t> we anticipate an upward or downward trend in productivity </a:t>
            </a:r>
            <a:r>
              <a:rPr lang="de-DE" sz="1000" b="1" dirty="0">
                <a:solidFill>
                  <a:schemeClr val="tx1"/>
                </a:solidFill>
                <a:latin typeface="Arial"/>
                <a:cs typeface="Arial"/>
              </a:rPr>
              <a:t>for the future</a:t>
            </a:r>
            <a:r>
              <a:rPr kumimoji="0" lang="de-DE" sz="1000" b="1" i="0" u="none" strike="noStrike" kern="1200" cap="none" spc="0" normalizeH="0" baseline="0" noProof="0" dirty="0">
                <a:ln>
                  <a:noFill/>
                </a:ln>
                <a:solidFill>
                  <a:schemeClr val="tx1"/>
                </a:solidFill>
                <a:effectLst/>
                <a:uLnTx/>
                <a:uFillTx/>
                <a:latin typeface="Arial"/>
                <a:cs typeface="Arial"/>
              </a:rPr>
              <a:t>?</a:t>
            </a:r>
          </a:p>
        </p:txBody>
      </p:sp>
      <p:pic>
        <p:nvPicPr>
          <p:cNvPr id="9" name="Picture 8">
            <a:extLst>
              <a:ext uri="{FF2B5EF4-FFF2-40B4-BE49-F238E27FC236}">
                <a16:creationId xmlns:a16="http://schemas.microsoft.com/office/drawing/2014/main" id="{808A8EE8-DE4A-C5DF-5CF5-C91C624BBBF8}"/>
              </a:ext>
            </a:extLst>
          </p:cNvPr>
          <p:cNvPicPr>
            <a:picLocks noChangeAspect="1"/>
          </p:cNvPicPr>
          <p:nvPr/>
        </p:nvPicPr>
        <p:blipFill>
          <a:blip r:embed="rId10"/>
          <a:stretch>
            <a:fillRect/>
          </a:stretch>
        </p:blipFill>
        <p:spPr>
          <a:xfrm>
            <a:off x="9562782" y="5207777"/>
            <a:ext cx="2098850" cy="1295290"/>
          </a:xfrm>
          <a:prstGeom prst="rect">
            <a:avLst/>
          </a:prstGeom>
        </p:spPr>
      </p:pic>
      <p:pic>
        <p:nvPicPr>
          <p:cNvPr id="10" name="Picture 9">
            <a:extLst>
              <a:ext uri="{FF2B5EF4-FFF2-40B4-BE49-F238E27FC236}">
                <a16:creationId xmlns:a16="http://schemas.microsoft.com/office/drawing/2014/main" id="{CED2581D-E945-56EA-4C79-F0FF8011EAD9}"/>
              </a:ext>
            </a:extLst>
          </p:cNvPr>
          <p:cNvPicPr>
            <a:picLocks noChangeAspect="1"/>
          </p:cNvPicPr>
          <p:nvPr/>
        </p:nvPicPr>
        <p:blipFill>
          <a:blip r:embed="rId11"/>
          <a:stretch>
            <a:fillRect/>
          </a:stretch>
        </p:blipFill>
        <p:spPr>
          <a:xfrm>
            <a:off x="6696446" y="5792718"/>
            <a:ext cx="2514853" cy="597937"/>
          </a:xfrm>
          <a:prstGeom prst="rect">
            <a:avLst/>
          </a:prstGeom>
        </p:spPr>
      </p:pic>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E5D103-2F84-4968-8723-2C70E1A62A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3281</TotalTime>
  <Words>840</Words>
  <Application>Microsoft Office PowerPoint</Application>
  <PresentationFormat>Custom</PresentationFormat>
  <Paragraphs>48</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Wingdings</vt:lpstr>
      <vt:lpstr>PR_BAG_PPT-master_16-9_2017-11-20</vt:lpstr>
      <vt:lpstr>think-cell Slide</vt:lpstr>
      <vt:lpstr>PROJECT TITLE DATE</vt:lpstr>
    </vt:vector>
  </TitlesOfParts>
  <Company>Bayer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ThinkPad</cp:lastModifiedBy>
  <cp:revision>297</cp:revision>
  <cp:lastPrinted>2019-09-27T14:27:47Z</cp:lastPrinted>
  <dcterms:created xsi:type="dcterms:W3CDTF">2019-07-08T09:13:45Z</dcterms:created>
  <dcterms:modified xsi:type="dcterms:W3CDTF">2023-10-06T04:24:38Z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