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9D75-594F-4B2F-95AE-C6B5B063581F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CD77-3E94-47A4-8426-F0E4232F4D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639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9D75-594F-4B2F-95AE-C6B5B063581F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CD77-3E94-47A4-8426-F0E4232F4D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977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9D75-594F-4B2F-95AE-C6B5B063581F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CD77-3E94-47A4-8426-F0E4232F4D14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013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9D75-594F-4B2F-95AE-C6B5B063581F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CD77-3E94-47A4-8426-F0E4232F4D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014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9D75-594F-4B2F-95AE-C6B5B063581F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CD77-3E94-47A4-8426-F0E4232F4D14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3443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9D75-594F-4B2F-95AE-C6B5B063581F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CD77-3E94-47A4-8426-F0E4232F4D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0773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9D75-594F-4B2F-95AE-C6B5B063581F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CD77-3E94-47A4-8426-F0E4232F4D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2176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9D75-594F-4B2F-95AE-C6B5B063581F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CD77-3E94-47A4-8426-F0E4232F4D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001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9D75-594F-4B2F-95AE-C6B5B063581F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CD77-3E94-47A4-8426-F0E4232F4D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71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9D75-594F-4B2F-95AE-C6B5B063581F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CD77-3E94-47A4-8426-F0E4232F4D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594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9D75-594F-4B2F-95AE-C6B5B063581F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CD77-3E94-47A4-8426-F0E4232F4D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184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9D75-594F-4B2F-95AE-C6B5B063581F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CD77-3E94-47A4-8426-F0E4232F4D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951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9D75-594F-4B2F-95AE-C6B5B063581F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CD77-3E94-47A4-8426-F0E4232F4D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932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9D75-594F-4B2F-95AE-C6B5B063581F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CD77-3E94-47A4-8426-F0E4232F4D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612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9D75-594F-4B2F-95AE-C6B5B063581F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CD77-3E94-47A4-8426-F0E4232F4D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499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9D75-594F-4B2F-95AE-C6B5B063581F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CD77-3E94-47A4-8426-F0E4232F4D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716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F9D75-594F-4B2F-95AE-C6B5B063581F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F5CD77-3E94-47A4-8426-F0E4232F4D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928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BF7444-B03E-57EA-A930-A693D5110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Nefret Söylemi ve Ofansif Dil Kullanımı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7A79772-869E-1C32-CE5E-D9169BF6B6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788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ABCE8B-FA8E-C8D6-7ECA-58AF1E63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41A491-EA2C-A63F-678F-5771C3FF0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 descr="Social Media - Small Business Trends">
            <a:extLst>
              <a:ext uri="{FF2B5EF4-FFF2-40B4-BE49-F238E27FC236}">
                <a16:creationId xmlns:a16="http://schemas.microsoft.com/office/drawing/2014/main" id="{52CEE353-DBCA-7CF4-A42B-EE5622AD3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464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11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92F657B-64C3-8D2B-5432-1137FFE1F7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Nefret Söylemi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E0F268C-71AE-0ADF-6C2C-CA59FAD46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/>
              <a:t>Ofansif Dil</a:t>
            </a:r>
          </a:p>
        </p:txBody>
      </p:sp>
    </p:spTree>
    <p:extLst>
      <p:ext uri="{BB962C8B-B14F-4D97-AF65-F5344CB8AC3E}">
        <p14:creationId xmlns:p14="http://schemas.microsoft.com/office/powerpoint/2010/main" val="422767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CD06A2-F374-1B55-6CB9-16238155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Nasıl Yapıyoruz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14875D-414E-629F-3D0A-7B0A59BCB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9003"/>
            <a:ext cx="8596668" cy="4372360"/>
          </a:xfrm>
        </p:spPr>
        <p:txBody>
          <a:bodyPr>
            <a:normAutofit/>
          </a:bodyPr>
          <a:lstStyle/>
          <a:p>
            <a:r>
              <a:rPr lang="tr-TR" dirty="0"/>
              <a:t>Veri setini </a:t>
            </a:r>
            <a:r>
              <a:rPr lang="tr-TR" dirty="0" err="1"/>
              <a:t>Github</a:t>
            </a:r>
            <a:r>
              <a:rPr lang="tr-TR" dirty="0"/>
              <a:t> üzerinden aldık.</a:t>
            </a:r>
          </a:p>
          <a:p>
            <a:r>
              <a:rPr lang="tr-TR" dirty="0"/>
              <a:t>Veriler </a:t>
            </a:r>
            <a:r>
              <a:rPr lang="tr-TR" dirty="0" err="1"/>
              <a:t>twitter</a:t>
            </a:r>
            <a:r>
              <a:rPr lang="tr-TR" dirty="0"/>
              <a:t> üzerinden </a:t>
            </a:r>
            <a:r>
              <a:rPr lang="tr-TR" dirty="0" err="1"/>
              <a:t>scrape</a:t>
            </a:r>
            <a:r>
              <a:rPr lang="tr-TR" dirty="0"/>
              <a:t> edilmiş</a:t>
            </a:r>
          </a:p>
          <a:p>
            <a:r>
              <a:rPr lang="tr-TR" dirty="0"/>
              <a:t>Daha sonra </a:t>
            </a:r>
            <a:r>
              <a:rPr lang="tr-TR" dirty="0" err="1"/>
              <a:t>CrowdFlower</a:t>
            </a:r>
            <a:r>
              <a:rPr lang="tr-TR" dirty="0"/>
              <a:t> uygulamaları ile etiketlenmiştir.</a:t>
            </a:r>
          </a:p>
          <a:p>
            <a:r>
              <a:rPr lang="tr-TR" dirty="0"/>
              <a:t>Bundan sonraki kısım ise tamamen Metin Madenciliği adımlarından oluşmaktadır.</a:t>
            </a:r>
          </a:p>
          <a:p>
            <a:r>
              <a:rPr lang="tr-TR" dirty="0"/>
              <a:t>Kodları yazmaya başlamadan önce Metin madenciliği adımlarının başlıklarını yazdık. Sonrasında başlıkların altını doldurduk. Bu proje tamamlama hızımızı büyük oranda arttırdı. Çünkü nereye ne geleceğini hemen bulduk.</a:t>
            </a:r>
          </a:p>
          <a:p>
            <a:r>
              <a:rPr lang="tr-TR" dirty="0"/>
              <a:t>Metin Ön İşlemede: </a:t>
            </a:r>
            <a:r>
              <a:rPr lang="tr-TR" dirty="0" err="1"/>
              <a:t>Twitter’a</a:t>
            </a:r>
            <a:r>
              <a:rPr lang="tr-TR" dirty="0"/>
              <a:t> özel </a:t>
            </a:r>
            <a:r>
              <a:rPr lang="tr-TR" dirty="0" err="1"/>
              <a:t>RegExpler</a:t>
            </a:r>
            <a:r>
              <a:rPr lang="tr-TR" dirty="0"/>
              <a:t> kullandık.</a:t>
            </a:r>
          </a:p>
          <a:p>
            <a:r>
              <a:rPr lang="tr-TR" dirty="0"/>
              <a:t>Bir çok </a:t>
            </a:r>
            <a:r>
              <a:rPr lang="tr-TR" dirty="0" err="1"/>
              <a:t>twitter</a:t>
            </a:r>
            <a:r>
              <a:rPr lang="tr-TR" dirty="0"/>
              <a:t> projesi inceledik. (bir çok)</a:t>
            </a:r>
          </a:p>
          <a:p>
            <a:r>
              <a:rPr lang="tr-TR" dirty="0"/>
              <a:t>Sonuç olarak %8</a:t>
            </a:r>
            <a:r>
              <a:rPr lang="en-US" dirty="0"/>
              <a:t>3</a:t>
            </a:r>
            <a:r>
              <a:rPr lang="tr-TR" dirty="0"/>
              <a:t> gibi bir başarı elde ettik.</a:t>
            </a:r>
          </a:p>
        </p:txBody>
      </p:sp>
    </p:spTree>
    <p:extLst>
      <p:ext uri="{BB962C8B-B14F-4D97-AF65-F5344CB8AC3E}">
        <p14:creationId xmlns:p14="http://schemas.microsoft.com/office/powerpoint/2010/main" val="3906344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04A4372-9DDA-9DB0-189C-9F3121D15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516" y="314033"/>
            <a:ext cx="6176227" cy="6394727"/>
          </a:xfrm>
        </p:spPr>
      </p:pic>
    </p:spTree>
    <p:extLst>
      <p:ext uri="{BB962C8B-B14F-4D97-AF65-F5344CB8AC3E}">
        <p14:creationId xmlns:p14="http://schemas.microsoft.com/office/powerpoint/2010/main" val="222289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62F912-9089-44C6-6457-378685F6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Denen Modeller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3A2435-C155-5706-2795-823897324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Logistic</a:t>
            </a:r>
            <a:r>
              <a:rPr lang="tr-TR" dirty="0"/>
              <a:t> </a:t>
            </a:r>
            <a:r>
              <a:rPr lang="tr-TR" dirty="0" err="1"/>
              <a:t>Regression</a:t>
            </a:r>
            <a:endParaRPr lang="tr-TR" dirty="0"/>
          </a:p>
          <a:p>
            <a:r>
              <a:rPr lang="tr-TR" dirty="0" err="1"/>
              <a:t>Linear</a:t>
            </a:r>
            <a:r>
              <a:rPr lang="tr-TR" dirty="0"/>
              <a:t> SVC (</a:t>
            </a:r>
            <a:r>
              <a:rPr lang="tr-TR" dirty="0" err="1"/>
              <a:t>Support</a:t>
            </a:r>
            <a:r>
              <a:rPr lang="tr-TR" dirty="0"/>
              <a:t> </a:t>
            </a:r>
            <a:r>
              <a:rPr lang="tr-TR" dirty="0" err="1"/>
              <a:t>Vector</a:t>
            </a:r>
            <a:r>
              <a:rPr lang="tr-TR" dirty="0"/>
              <a:t> </a:t>
            </a:r>
            <a:r>
              <a:rPr lang="tr-TR" dirty="0" err="1"/>
              <a:t>Classifier</a:t>
            </a:r>
            <a:r>
              <a:rPr lang="tr-TR" dirty="0"/>
              <a:t>)</a:t>
            </a:r>
            <a:endParaRPr lang="en-US" dirty="0"/>
          </a:p>
          <a:p>
            <a:pPr lvl="1"/>
            <a:r>
              <a:rPr lang="en-US" dirty="0"/>
              <a:t>SVC (Support Vector Classifier)</a:t>
            </a:r>
            <a:endParaRPr lang="tr-TR" dirty="0"/>
          </a:p>
          <a:p>
            <a:r>
              <a:rPr lang="tr-TR" dirty="0" err="1"/>
              <a:t>Naive</a:t>
            </a:r>
            <a:r>
              <a:rPr lang="tr-TR" dirty="0"/>
              <a:t> </a:t>
            </a:r>
            <a:r>
              <a:rPr lang="tr-TR" dirty="0" err="1"/>
              <a:t>Bayes</a:t>
            </a:r>
            <a:endParaRPr lang="tr-TR" dirty="0"/>
          </a:p>
          <a:p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880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62F912-9089-44C6-6457-378685F6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tr-TR" dirty="0" err="1"/>
              <a:t>ınıflar</a:t>
            </a:r>
            <a:r>
              <a:rPr lang="tr-TR" dirty="0"/>
              <a:t> Arasındaki Tutarsızlık?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3A2435-C155-5706-2795-823897324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772219"/>
          </a:xfrm>
        </p:spPr>
        <p:txBody>
          <a:bodyPr>
            <a:normAutofit/>
          </a:bodyPr>
          <a:lstStyle/>
          <a:p>
            <a:r>
              <a:rPr lang="tr-TR" dirty="0"/>
              <a:t>Sınıflar arasındaki </a:t>
            </a:r>
            <a:r>
              <a:rPr lang="tr-TR" dirty="0" err="1"/>
              <a:t>histogramdan</a:t>
            </a:r>
            <a:r>
              <a:rPr lang="tr-TR" dirty="0"/>
              <a:t> da anlaşılacağı üzere </a:t>
            </a:r>
            <a:r>
              <a:rPr lang="tr-TR" b="1" dirty="0"/>
              <a:t>Ofansif Dil</a:t>
            </a:r>
            <a:r>
              <a:rPr lang="tr-TR" dirty="0"/>
              <a:t> olarak etiketlenmiş </a:t>
            </a:r>
            <a:r>
              <a:rPr lang="tr-TR" dirty="0" err="1"/>
              <a:t>tweet</a:t>
            </a:r>
            <a:r>
              <a:rPr lang="tr-TR" dirty="0"/>
              <a:t> sayısı diğer </a:t>
            </a:r>
            <a:r>
              <a:rPr lang="tr-TR" dirty="0" err="1"/>
              <a:t>tweet</a:t>
            </a:r>
            <a:r>
              <a:rPr lang="tr-TR" dirty="0"/>
              <a:t> sayılarına oranla çok daha fazla.</a:t>
            </a:r>
          </a:p>
          <a:p>
            <a:r>
              <a:rPr lang="tr-TR" dirty="0"/>
              <a:t>Bu durumla alakalı projemizi üçe böldük ve verilerin tamamını kullandığımız bir proje oluşturduk. Birde sayıları dengeleyerek iki proje oluşturduk.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6749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62F912-9089-44C6-6457-378685F6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tr-TR" dirty="0" err="1"/>
              <a:t>ınıflar</a:t>
            </a:r>
            <a:r>
              <a:rPr lang="tr-TR" dirty="0"/>
              <a:t> Arasındaki Tutarsızlık?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29709FA-3593-6AAA-273B-E973B22C8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193" y="3952632"/>
            <a:ext cx="4463489" cy="290536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84BFFB6-9C6C-B2D3-811E-C135DFC82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1" y="1104596"/>
            <a:ext cx="4533781" cy="2940514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25450619-15A8-D00A-AFF9-798ED727B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369" y="1104596"/>
            <a:ext cx="4463489" cy="2905368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C639B798-25C3-ADBD-BA15-81342DE0C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41" y="0"/>
            <a:ext cx="6887536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62F912-9089-44C6-6457-378685F6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Sonuç</a:t>
            </a:r>
          </a:p>
        </p:txBody>
      </p:sp>
      <p:graphicFrame>
        <p:nvGraphicFramePr>
          <p:cNvPr id="6" name="Tablo 6">
            <a:extLst>
              <a:ext uri="{FF2B5EF4-FFF2-40B4-BE49-F238E27FC236}">
                <a16:creationId xmlns:a16="http://schemas.microsoft.com/office/drawing/2014/main" id="{B5D1C603-DA62-0D32-B5FA-84C933A28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334852"/>
              </p:ext>
            </p:extLst>
          </p:nvPr>
        </p:nvGraphicFramePr>
        <p:xfrm>
          <a:off x="1352274" y="2232660"/>
          <a:ext cx="7631928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427">
                  <a:extLst>
                    <a:ext uri="{9D8B030D-6E8A-4147-A177-3AD203B41FA5}">
                      <a16:colId xmlns:a16="http://schemas.microsoft.com/office/drawing/2014/main" val="2423346207"/>
                    </a:ext>
                  </a:extLst>
                </a:gridCol>
                <a:gridCol w="1420427">
                  <a:extLst>
                    <a:ext uri="{9D8B030D-6E8A-4147-A177-3AD203B41FA5}">
                      <a16:colId xmlns:a16="http://schemas.microsoft.com/office/drawing/2014/main" val="2349905530"/>
                    </a:ext>
                  </a:extLst>
                </a:gridCol>
                <a:gridCol w="1757779">
                  <a:extLst>
                    <a:ext uri="{9D8B030D-6E8A-4147-A177-3AD203B41FA5}">
                      <a16:colId xmlns:a16="http://schemas.microsoft.com/office/drawing/2014/main" val="726172812"/>
                    </a:ext>
                  </a:extLst>
                </a:gridCol>
                <a:gridCol w="2228295">
                  <a:extLst>
                    <a:ext uri="{9D8B030D-6E8A-4147-A177-3AD203B41FA5}">
                      <a16:colId xmlns:a16="http://schemas.microsoft.com/office/drawing/2014/main" val="1833297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Model Adı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Ham Veri (</a:t>
                      </a:r>
                      <a:r>
                        <a:rPr lang="tr-TR" dirty="0" err="1"/>
                        <a:t>accuracy</a:t>
                      </a:r>
                      <a:r>
                        <a:rPr lang="tr-T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Kırpılmış Veri (</a:t>
                      </a:r>
                      <a:r>
                        <a:rPr lang="tr-TR" dirty="0" err="1"/>
                        <a:t>accuracy</a:t>
                      </a:r>
                      <a:r>
                        <a:rPr lang="tr-TR" dirty="0"/>
                        <a:t>)</a:t>
                      </a:r>
                      <a:r>
                        <a:rPr lang="en-US" dirty="0"/>
                        <a:t>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r>
                        <a:rPr lang="tr-TR" dirty="0" err="1"/>
                        <a:t>şit</a:t>
                      </a:r>
                      <a:r>
                        <a:rPr lang="tr-TR" dirty="0"/>
                        <a:t> Dağıtılmış Veri (</a:t>
                      </a:r>
                      <a:r>
                        <a:rPr lang="tr-TR" dirty="0" err="1"/>
                        <a:t>accuracy</a:t>
                      </a:r>
                      <a:r>
                        <a:rPr lang="tr-T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34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Logistic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Regression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%78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%79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%75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18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Linear</a:t>
                      </a:r>
                      <a:r>
                        <a:rPr lang="tr-TR" dirty="0"/>
                        <a:t> 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%81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%80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%70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020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Naive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Bayes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%75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%75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%67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93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Ensemble</a:t>
                      </a:r>
                      <a:r>
                        <a:rPr lang="tr-TR" dirty="0"/>
                        <a:t> Learning / </a:t>
                      </a:r>
                      <a:r>
                        <a:rPr lang="tr-TR" dirty="0" err="1"/>
                        <a:t>Random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Forest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%83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%80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%74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26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368053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TM02900688[[fn=Model]]</Template>
  <TotalTime>69</TotalTime>
  <Words>227</Words>
  <Application>Microsoft Office PowerPoint</Application>
  <PresentationFormat>Geniş ekran</PresentationFormat>
  <Paragraphs>43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Yüzeyler</vt:lpstr>
      <vt:lpstr>Nefret Söylemi ve Ofansif Dil Kullanımı</vt:lpstr>
      <vt:lpstr>PowerPoint Sunusu</vt:lpstr>
      <vt:lpstr>PowerPoint Sunusu</vt:lpstr>
      <vt:lpstr>Nasıl Yapıyoruz</vt:lpstr>
      <vt:lpstr>PowerPoint Sunusu</vt:lpstr>
      <vt:lpstr>Denen Modeller</vt:lpstr>
      <vt:lpstr>Sınıflar Arasındaki Tutarsızlık?</vt:lpstr>
      <vt:lpstr>Sınıflar Arasındaki Tutarsızlık?</vt:lpstr>
      <vt:lpstr>Sonuç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Nefret Söylemi ve Ofansif Dil Kullanımı</dc:title>
  <dc:creator>Oğuzhan KANDAKOĞLU</dc:creator>
  <cp:lastModifiedBy>Oğuzhan KANDAKOĞLU</cp:lastModifiedBy>
  <cp:revision>4</cp:revision>
  <dcterms:created xsi:type="dcterms:W3CDTF">2022-05-04T09:09:23Z</dcterms:created>
  <dcterms:modified xsi:type="dcterms:W3CDTF">2022-05-10T16:32:02Z</dcterms:modified>
</cp:coreProperties>
</file>