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2" r:id="rId4"/>
    <p:sldId id="263" r:id="rId5"/>
    <p:sldId id="264" r:id="rId6"/>
    <p:sldId id="265" r:id="rId7"/>
    <p:sldId id="266" r:id="rId8"/>
    <p:sldId id="274" r:id="rId9"/>
    <p:sldId id="273" r:id="rId10"/>
    <p:sldId id="272"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6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328025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178356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127157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单击此处编辑母版文本样式</a:t>
            </a:r>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758627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单击此处编辑母版文本样式</a:t>
            </a:r>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1465608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109807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41675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3008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14875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6408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90741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370476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359386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39350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186442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B3E4CB-2DC0-4495-9625-6E57CFC8D9E2}" type="datetimeFigureOut">
              <a:rPr lang="zh-CN" altLang="en-US" smtClean="0"/>
              <a:t>2024/11/28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29762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399212" y="5883275"/>
            <a:ext cx="914400" cy="365125"/>
          </a:xfrm>
        </p:spPr>
        <p:txBody>
          <a:bodyPr/>
          <a:lstStyle/>
          <a:p>
            <a:fld id="{C3B3E4CB-2DC0-4495-9625-6E57CFC8D9E2}" type="datetimeFigureOut">
              <a:rPr lang="zh-CN" altLang="en-US" smtClean="0"/>
              <a:t>2024/11/28</a:t>
            </a:fld>
            <a:endParaRPr lang="zh-CN" altLang="en-US"/>
          </a:p>
        </p:txBody>
      </p:sp>
      <p:sp>
        <p:nvSpPr>
          <p:cNvPr id="6" name="Footer Placeholder 5"/>
          <p:cNvSpPr>
            <a:spLocks noGrp="1"/>
          </p:cNvSpPr>
          <p:nvPr>
            <p:ph type="ftr" sz="quarter" idx="11"/>
          </p:nvPr>
        </p:nvSpPr>
        <p:spPr>
          <a:xfrm>
            <a:off x="1141412" y="5883275"/>
            <a:ext cx="5105400" cy="365125"/>
          </a:xfrm>
        </p:spPr>
        <p:txBody>
          <a:bodyPr/>
          <a:lstStyle/>
          <a:p>
            <a:endParaRPr lang="zh-CN" altLang="en-US"/>
          </a:p>
        </p:txBody>
      </p:sp>
      <p:sp>
        <p:nvSpPr>
          <p:cNvPr id="7" name="Slide Number Placeholder 6"/>
          <p:cNvSpPr>
            <a:spLocks noGrp="1"/>
          </p:cNvSpPr>
          <p:nvPr>
            <p:ph type="sldNum" sz="quarter" idx="12"/>
          </p:nvPr>
        </p:nvSpPr>
        <p:spPr>
          <a:xfrm>
            <a:off x="10742612" y="5883275"/>
            <a:ext cx="322567" cy="365125"/>
          </a:xfrm>
        </p:spPr>
        <p:txBody>
          <a:body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45669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3B3E4CB-2DC0-4495-9625-6E57CFC8D9E2}" type="datetimeFigureOut">
              <a:rPr lang="zh-CN" altLang="en-US" smtClean="0"/>
              <a:t>2024/11/28</a:t>
            </a:fld>
            <a:endParaRPr lang="zh-CN" alt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zh-CN" alt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064C800-B185-4F42-82F8-8DAF06A4CE31}" type="slidenum">
              <a:rPr lang="zh-CN" altLang="en-US" smtClean="0"/>
              <a:t>‹#›</a:t>
            </a:fld>
            <a:endParaRPr lang="zh-CN" altLang="en-US"/>
          </a:p>
        </p:txBody>
      </p:sp>
    </p:spTree>
    <p:extLst>
      <p:ext uri="{BB962C8B-B14F-4D97-AF65-F5344CB8AC3E}">
        <p14:creationId xmlns:p14="http://schemas.microsoft.com/office/powerpoint/2010/main" val="4246242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AB021-4AFC-B768-4960-35EF88A6D1AE}"/>
              </a:ext>
            </a:extLst>
          </p:cNvPr>
          <p:cNvSpPr>
            <a:spLocks noGrp="1"/>
          </p:cNvSpPr>
          <p:nvPr>
            <p:ph type="ctrTitle"/>
          </p:nvPr>
        </p:nvSpPr>
        <p:spPr>
          <a:xfrm>
            <a:off x="402657" y="-1473468"/>
            <a:ext cx="11386686" cy="4445268"/>
          </a:xfrm>
        </p:spPr>
        <p:txBody>
          <a:bodyPr>
            <a:normAutofit/>
          </a:bodyPr>
          <a:lstStyle/>
          <a:p>
            <a:r>
              <a:rPr lang="en-US" altLang="zh-CN" sz="12000" dirty="0">
                <a:solidFill>
                  <a:srgbClr val="FF9966"/>
                </a:solidFill>
              </a:rPr>
              <a:t>WEB</a:t>
            </a:r>
            <a:r>
              <a:rPr lang="zh-CN" altLang="en-US" sz="12000" dirty="0">
                <a:solidFill>
                  <a:srgbClr val="FF9966"/>
                </a:solidFill>
              </a:rPr>
              <a:t>期末报告</a:t>
            </a:r>
          </a:p>
        </p:txBody>
      </p:sp>
      <p:sp>
        <p:nvSpPr>
          <p:cNvPr id="3" name="副标题 2">
            <a:extLst>
              <a:ext uri="{FF2B5EF4-FFF2-40B4-BE49-F238E27FC236}">
                <a16:creationId xmlns:a16="http://schemas.microsoft.com/office/drawing/2014/main" id="{06C4B124-2DE9-B6FC-D872-519538043236}"/>
              </a:ext>
            </a:extLst>
          </p:cNvPr>
          <p:cNvSpPr>
            <a:spLocks noGrp="1"/>
          </p:cNvSpPr>
          <p:nvPr>
            <p:ph type="subTitle" idx="1"/>
          </p:nvPr>
        </p:nvSpPr>
        <p:spPr/>
        <p:txBody>
          <a:bodyPr>
            <a:normAutofit/>
          </a:bodyPr>
          <a:lstStyle/>
          <a:p>
            <a:r>
              <a:rPr lang="zh-CN" altLang="en-US" sz="4800" dirty="0"/>
              <a:t>刘正阳</a:t>
            </a:r>
          </a:p>
        </p:txBody>
      </p:sp>
    </p:spTree>
    <p:extLst>
      <p:ext uri="{BB962C8B-B14F-4D97-AF65-F5344CB8AC3E}">
        <p14:creationId xmlns:p14="http://schemas.microsoft.com/office/powerpoint/2010/main" val="211650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58474-18F9-DA5E-F4C2-26265FB1AC9C}"/>
              </a:ext>
            </a:extLst>
          </p:cNvPr>
          <p:cNvSpPr>
            <a:spLocks noGrp="1"/>
          </p:cNvSpPr>
          <p:nvPr>
            <p:ph type="title"/>
          </p:nvPr>
        </p:nvSpPr>
        <p:spPr>
          <a:xfrm>
            <a:off x="404261" y="114300"/>
            <a:ext cx="10643150" cy="1905000"/>
          </a:xfrm>
        </p:spPr>
        <p:txBody>
          <a:bodyPr>
            <a:normAutofit fontScale="90000"/>
          </a:bodyPr>
          <a:lstStyle/>
          <a:p>
            <a:r>
              <a:rPr lang="zh-CN" altLang="en-US" sz="6600" dirty="0">
                <a:solidFill>
                  <a:srgbClr val="FF9966"/>
                </a:solidFill>
              </a:rPr>
              <a:t>关于项目部署至</a:t>
            </a:r>
            <a:r>
              <a:rPr lang="en-US" altLang="zh-CN" sz="6600" dirty="0" err="1">
                <a:solidFill>
                  <a:srgbClr val="FF9966"/>
                </a:solidFill>
              </a:rPr>
              <a:t>github</a:t>
            </a:r>
            <a:r>
              <a:rPr lang="zh-CN" altLang="en-US" sz="6600" dirty="0">
                <a:solidFill>
                  <a:srgbClr val="FF9966"/>
                </a:solidFill>
              </a:rPr>
              <a:t>服务器</a:t>
            </a:r>
          </a:p>
        </p:txBody>
      </p:sp>
      <p:pic>
        <p:nvPicPr>
          <p:cNvPr id="5" name="内容占位符 4">
            <a:extLst>
              <a:ext uri="{FF2B5EF4-FFF2-40B4-BE49-F238E27FC236}">
                <a16:creationId xmlns:a16="http://schemas.microsoft.com/office/drawing/2014/main" id="{CC281535-4DE0-CA70-E794-97C0A8ADB875}"/>
              </a:ext>
            </a:extLst>
          </p:cNvPr>
          <p:cNvPicPr>
            <a:picLocks noGrp="1" noChangeAspect="1"/>
          </p:cNvPicPr>
          <p:nvPr>
            <p:ph idx="1"/>
          </p:nvPr>
        </p:nvPicPr>
        <p:blipFill>
          <a:blip r:embed="rId2"/>
          <a:stretch>
            <a:fillRect/>
          </a:stretch>
        </p:blipFill>
        <p:spPr>
          <a:xfrm>
            <a:off x="404261" y="1909488"/>
            <a:ext cx="6791479" cy="4016466"/>
          </a:xfrm>
        </p:spPr>
      </p:pic>
      <p:sp>
        <p:nvSpPr>
          <p:cNvPr id="6" name="文本框 5">
            <a:extLst>
              <a:ext uri="{FF2B5EF4-FFF2-40B4-BE49-F238E27FC236}">
                <a16:creationId xmlns:a16="http://schemas.microsoft.com/office/drawing/2014/main" id="{19730A59-02FF-73F2-CB2A-864FB5C8AA23}"/>
              </a:ext>
            </a:extLst>
          </p:cNvPr>
          <p:cNvSpPr txBox="1"/>
          <p:nvPr/>
        </p:nvSpPr>
        <p:spPr>
          <a:xfrm>
            <a:off x="7195739" y="2127184"/>
            <a:ext cx="4591999" cy="2800767"/>
          </a:xfrm>
          <a:prstGeom prst="rect">
            <a:avLst/>
          </a:prstGeom>
          <a:noFill/>
        </p:spPr>
        <p:txBody>
          <a:bodyPr wrap="square" rtlCol="0">
            <a:spAutoFit/>
          </a:bodyPr>
          <a:lstStyle/>
          <a:p>
            <a:r>
              <a:rPr lang="zh-CN" altLang="en-US" sz="4400" dirty="0"/>
              <a:t>将所有的</a:t>
            </a:r>
            <a:r>
              <a:rPr lang="en-US" altLang="zh-CN" sz="4400" dirty="0"/>
              <a:t>web</a:t>
            </a:r>
            <a:r>
              <a:rPr lang="zh-CN" altLang="en-US" sz="4400" dirty="0"/>
              <a:t>文件打包至</a:t>
            </a:r>
            <a:endParaRPr lang="en-US" altLang="zh-CN" sz="4400" dirty="0"/>
          </a:p>
          <a:p>
            <a:r>
              <a:rPr lang="en-US" altLang="zh-CN" sz="4400" dirty="0" err="1"/>
              <a:t>Github</a:t>
            </a:r>
            <a:r>
              <a:rPr lang="en-US" altLang="zh-CN" sz="4400" dirty="0"/>
              <a:t> Repositories</a:t>
            </a:r>
            <a:endParaRPr lang="zh-CN" altLang="en-US" sz="4400" dirty="0"/>
          </a:p>
        </p:txBody>
      </p:sp>
    </p:spTree>
    <p:extLst>
      <p:ext uri="{BB962C8B-B14F-4D97-AF65-F5344CB8AC3E}">
        <p14:creationId xmlns:p14="http://schemas.microsoft.com/office/powerpoint/2010/main" val="397916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B7E06EF-54BA-83A8-D2BA-5FC64BA062F4}"/>
              </a:ext>
            </a:extLst>
          </p:cNvPr>
          <p:cNvSpPr>
            <a:spLocks noGrp="1"/>
          </p:cNvSpPr>
          <p:nvPr>
            <p:ph type="title"/>
          </p:nvPr>
        </p:nvSpPr>
        <p:spPr>
          <a:xfrm>
            <a:off x="7844590" y="609600"/>
            <a:ext cx="3688650" cy="3642851"/>
          </a:xfrm>
        </p:spPr>
        <p:txBody>
          <a:bodyPr vert="horz" lIns="91440" tIns="45720" rIns="91440" bIns="45720" rtlCol="0" anchor="b">
            <a:normAutofit fontScale="90000"/>
          </a:bodyPr>
          <a:lstStyle/>
          <a:p>
            <a:pPr algn="ctr"/>
            <a:r>
              <a:rPr lang="zh-CN" altLang="en-US" sz="5900" dirty="0">
                <a:solidFill>
                  <a:srgbClr val="FF9966"/>
                </a:solidFill>
              </a:rPr>
              <a:t>关于项目部署至</a:t>
            </a:r>
            <a:r>
              <a:rPr lang="en-US" altLang="zh-CN" sz="5900" dirty="0" err="1">
                <a:solidFill>
                  <a:srgbClr val="FF9966"/>
                </a:solidFill>
              </a:rPr>
              <a:t>github</a:t>
            </a:r>
            <a:r>
              <a:rPr lang="zh-CN" altLang="en-US" sz="5900" dirty="0">
                <a:solidFill>
                  <a:srgbClr val="FF9966"/>
                </a:solidFill>
              </a:rPr>
              <a:t>服务器</a:t>
            </a:r>
          </a:p>
        </p:txBody>
      </p:sp>
      <p:sp>
        <p:nvSpPr>
          <p:cNvPr id="3" name="内容占位符 2">
            <a:extLst>
              <a:ext uri="{FF2B5EF4-FFF2-40B4-BE49-F238E27FC236}">
                <a16:creationId xmlns:a16="http://schemas.microsoft.com/office/drawing/2014/main" id="{BCA300F4-F84C-5BBF-9B8C-8AD3BC98F58C}"/>
              </a:ext>
            </a:extLst>
          </p:cNvPr>
          <p:cNvSpPr>
            <a:spLocks noGrp="1"/>
          </p:cNvSpPr>
          <p:nvPr>
            <p:ph idx="1"/>
          </p:nvPr>
        </p:nvSpPr>
        <p:spPr>
          <a:xfrm>
            <a:off x="8164106" y="4365523"/>
            <a:ext cx="3369132" cy="1793053"/>
          </a:xfrm>
        </p:spPr>
        <p:txBody>
          <a:bodyPr vert="horz" lIns="91440" tIns="45720" rIns="91440" bIns="45720" rtlCol="0" anchor="t">
            <a:normAutofit/>
          </a:bodyPr>
          <a:lstStyle/>
          <a:p>
            <a:pPr marL="0" indent="0" algn="ctr">
              <a:buNone/>
            </a:pPr>
            <a:r>
              <a:rPr lang="zh-CN" altLang="en-US" sz="3600" dirty="0">
                <a:gradFill flip="none" rotWithShape="1">
                  <a:gsLst>
                    <a:gs pos="0">
                      <a:sysClr val="window" lastClr="FFFFFF"/>
                    </a:gs>
                    <a:gs pos="100000">
                      <a:sysClr val="window" lastClr="FFFFFF">
                        <a:lumMod val="75000"/>
                      </a:sysClr>
                    </a:gs>
                  </a:gsLst>
                  <a:lin ang="5400000" scaled="0"/>
                  <a:tileRect/>
                </a:gradFill>
              </a:rPr>
              <a:t>将</a:t>
            </a:r>
            <a:r>
              <a:rPr lang="en-US" altLang="zh-CN" sz="3600" dirty="0">
                <a:gradFill flip="none" rotWithShape="1">
                  <a:gsLst>
                    <a:gs pos="0">
                      <a:sysClr val="window" lastClr="FFFFFF"/>
                    </a:gs>
                    <a:gs pos="100000">
                      <a:sysClr val="window" lastClr="FFFFFF">
                        <a:lumMod val="75000"/>
                      </a:sysClr>
                    </a:gs>
                  </a:gsLst>
                  <a:lin ang="5400000" scaled="0"/>
                  <a:tileRect/>
                </a:gradFill>
              </a:rPr>
              <a:t>source</a:t>
            </a:r>
            <a:r>
              <a:rPr lang="zh-CN" altLang="en-US" sz="3600" dirty="0">
                <a:gradFill flip="none" rotWithShape="1">
                  <a:gsLst>
                    <a:gs pos="0">
                      <a:sysClr val="window" lastClr="FFFFFF"/>
                    </a:gs>
                    <a:gs pos="100000">
                      <a:sysClr val="window" lastClr="FFFFFF">
                        <a:lumMod val="75000"/>
                      </a:sysClr>
                    </a:gs>
                  </a:gsLst>
                  <a:lin ang="5400000" scaled="0"/>
                  <a:tileRect/>
                </a:gradFill>
              </a:rPr>
              <a:t>选项由</a:t>
            </a:r>
            <a:r>
              <a:rPr lang="en-US" altLang="zh-CN" sz="3600" dirty="0">
                <a:gradFill flip="none" rotWithShape="1">
                  <a:gsLst>
                    <a:gs pos="0">
                      <a:sysClr val="window" lastClr="FFFFFF"/>
                    </a:gs>
                    <a:gs pos="100000">
                      <a:sysClr val="window" lastClr="FFFFFF">
                        <a:lumMod val="75000"/>
                      </a:sysClr>
                    </a:gs>
                  </a:gsLst>
                  <a:lin ang="5400000" scaled="0"/>
                  <a:tileRect/>
                </a:gradFill>
              </a:rPr>
              <a:t>none</a:t>
            </a:r>
            <a:r>
              <a:rPr lang="zh-CN" altLang="en-US" sz="3600" dirty="0">
                <a:gradFill flip="none" rotWithShape="1">
                  <a:gsLst>
                    <a:gs pos="0">
                      <a:sysClr val="window" lastClr="FFFFFF"/>
                    </a:gs>
                    <a:gs pos="100000">
                      <a:sysClr val="window" lastClr="FFFFFF">
                        <a:lumMod val="75000"/>
                      </a:sysClr>
                    </a:gs>
                  </a:gsLst>
                  <a:lin ang="5400000" scaled="0"/>
                  <a:tileRect/>
                </a:gradFill>
              </a:rPr>
              <a:t>调整至</a:t>
            </a:r>
            <a:r>
              <a:rPr lang="en-US" altLang="zh-CN" sz="3600" dirty="0">
                <a:gradFill flip="none" rotWithShape="1">
                  <a:gsLst>
                    <a:gs pos="0">
                      <a:sysClr val="window" lastClr="FFFFFF"/>
                    </a:gs>
                    <a:gs pos="100000">
                      <a:sysClr val="window" lastClr="FFFFFF">
                        <a:lumMod val="75000"/>
                      </a:sysClr>
                    </a:gs>
                  </a:gsLst>
                  <a:lin ang="5400000" scaled="0"/>
                  <a:tileRect/>
                </a:gradFill>
              </a:rPr>
              <a:t>main</a:t>
            </a:r>
          </a:p>
        </p:txBody>
      </p:sp>
      <p:sp>
        <p:nvSpPr>
          <p:cNvPr id="12"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图片 4">
            <a:extLst>
              <a:ext uri="{FF2B5EF4-FFF2-40B4-BE49-F238E27FC236}">
                <a16:creationId xmlns:a16="http://schemas.microsoft.com/office/drawing/2014/main" id="{10DA67A8-A313-4823-4629-C0E2F774DA45}"/>
              </a:ext>
            </a:extLst>
          </p:cNvPr>
          <p:cNvPicPr>
            <a:picLocks noChangeAspect="1"/>
          </p:cNvPicPr>
          <p:nvPr/>
        </p:nvPicPr>
        <p:blipFill>
          <a:blip r:embed="rId2"/>
          <a:stretch>
            <a:fillRect/>
          </a:stretch>
        </p:blipFill>
        <p:spPr>
          <a:xfrm>
            <a:off x="895032" y="895149"/>
            <a:ext cx="6441287" cy="5072514"/>
          </a:xfrm>
          <a:prstGeom prst="rect">
            <a:avLst/>
          </a:prstGeom>
        </p:spPr>
      </p:pic>
    </p:spTree>
    <p:extLst>
      <p:ext uri="{BB962C8B-B14F-4D97-AF65-F5344CB8AC3E}">
        <p14:creationId xmlns:p14="http://schemas.microsoft.com/office/powerpoint/2010/main" val="3133997419"/>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58EBA-B2AF-6E0D-41A0-3BFFE02B2A29}"/>
              </a:ext>
            </a:extLst>
          </p:cNvPr>
          <p:cNvSpPr>
            <a:spLocks noGrp="1"/>
          </p:cNvSpPr>
          <p:nvPr>
            <p:ph type="title"/>
          </p:nvPr>
        </p:nvSpPr>
        <p:spPr>
          <a:xfrm>
            <a:off x="338667" y="347133"/>
            <a:ext cx="10515600" cy="801688"/>
          </a:xfrm>
        </p:spPr>
        <p:txBody>
          <a:bodyPr>
            <a:noAutofit/>
          </a:bodyPr>
          <a:lstStyle/>
          <a:p>
            <a:r>
              <a:rPr lang="en-US" altLang="zh-CN" sz="8000" dirty="0">
                <a:solidFill>
                  <a:srgbClr val="FF9966"/>
                </a:solidFill>
              </a:rPr>
              <a:t>&lt;HEAD&gt; PART </a:t>
            </a:r>
            <a:endParaRPr lang="zh-CN" altLang="en-US" sz="8000" dirty="0">
              <a:solidFill>
                <a:srgbClr val="FF9966"/>
              </a:solidFill>
            </a:endParaRPr>
          </a:p>
        </p:txBody>
      </p:sp>
      <p:pic>
        <p:nvPicPr>
          <p:cNvPr id="5" name="图片 4">
            <a:extLst>
              <a:ext uri="{FF2B5EF4-FFF2-40B4-BE49-F238E27FC236}">
                <a16:creationId xmlns:a16="http://schemas.microsoft.com/office/drawing/2014/main" id="{7941E5C3-12CC-3853-03EB-E3B0B95F7A1C}"/>
              </a:ext>
            </a:extLst>
          </p:cNvPr>
          <p:cNvPicPr>
            <a:picLocks noChangeAspect="1"/>
          </p:cNvPicPr>
          <p:nvPr/>
        </p:nvPicPr>
        <p:blipFill>
          <a:blip r:embed="rId2"/>
          <a:stretch>
            <a:fillRect/>
          </a:stretch>
        </p:blipFill>
        <p:spPr>
          <a:xfrm>
            <a:off x="338667" y="1386630"/>
            <a:ext cx="11248870" cy="2042370"/>
          </a:xfrm>
          <a:prstGeom prst="rect">
            <a:avLst/>
          </a:prstGeom>
        </p:spPr>
      </p:pic>
      <p:sp>
        <p:nvSpPr>
          <p:cNvPr id="6" name="Rectangle 1">
            <a:extLst>
              <a:ext uri="{FF2B5EF4-FFF2-40B4-BE49-F238E27FC236}">
                <a16:creationId xmlns:a16="http://schemas.microsoft.com/office/drawing/2014/main" id="{029BEAE4-A47F-87F3-2A90-C7F8C0FF7C27}"/>
              </a:ext>
            </a:extLst>
          </p:cNvPr>
          <p:cNvSpPr>
            <a:spLocks noGrp="1" noChangeArrowheads="1"/>
          </p:cNvSpPr>
          <p:nvPr>
            <p:ph idx="1"/>
          </p:nvPr>
        </p:nvSpPr>
        <p:spPr bwMode="auto">
          <a:xfrm>
            <a:off x="454685" y="3766050"/>
            <a:ext cx="11132852"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Arial" panose="020B0604020202020204" pitchFamily="34" charset="0"/>
                <a:ea typeface="-apple-system"/>
              </a:rPr>
              <a:t>这段代码是HTML文档的头部信息，用于设置网页的基本配置。</a:t>
            </a:r>
            <a:endParaRPr kumimoji="0" lang="en-US" altLang="zh-CN" b="0" i="0" u="none" strike="noStrike" cap="none" normalizeH="0" baseline="0" dirty="0">
              <a:ln>
                <a:noFill/>
              </a:ln>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Arial" panose="020B0604020202020204" pitchFamily="34" charset="0"/>
                <a:ea typeface="-apple-system"/>
              </a:rPr>
              <a:t>它首先通过</a:t>
            </a:r>
            <a:r>
              <a:rPr kumimoji="0" lang="zh-CN" altLang="zh-CN" b="0" i="0" u="none" strike="noStrike" cap="none" normalizeH="0" baseline="0" dirty="0">
                <a:ln>
                  <a:noFill/>
                </a:ln>
                <a:effectLst/>
                <a:latin typeface="Arial Unicode MS"/>
                <a:ea typeface="SFMono-Regular"/>
              </a:rPr>
              <a:t>&lt;meta&gt;</a:t>
            </a:r>
            <a:r>
              <a:rPr kumimoji="0" lang="zh-CN" altLang="zh-CN" b="0" i="0" u="none" strike="noStrike" cap="none" normalizeH="0" baseline="0" dirty="0">
                <a:ln>
                  <a:noFill/>
                </a:ln>
                <a:effectLst/>
                <a:ea typeface="-apple-system"/>
              </a:rPr>
              <a:t>标签指定了网页使用UTF-8字符编码</a:t>
            </a:r>
            <a:endParaRPr kumimoji="0" lang="en-US" altLang="zh-CN" b="0" i="0" u="none" strike="noStrike" cap="none" normalizeH="0" baseline="0" dirty="0">
              <a:ln>
                <a:noFill/>
              </a:ln>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ea typeface="-apple-system"/>
              </a:rPr>
              <a:t>确保文本正确显示。接着，</a:t>
            </a:r>
            <a:r>
              <a:rPr kumimoji="0" lang="zh-CN" altLang="zh-CN" b="0" i="0" u="none" strike="noStrike" cap="none" normalizeH="0" baseline="0" dirty="0">
                <a:ln>
                  <a:noFill/>
                </a:ln>
                <a:effectLst/>
                <a:latin typeface="Arial Unicode MS"/>
                <a:ea typeface="SFMono-Regular"/>
              </a:rPr>
              <a:t>&lt;title&gt;</a:t>
            </a:r>
            <a:r>
              <a:rPr kumimoji="0" lang="zh-CN" altLang="zh-CN" b="0" i="0" u="none" strike="noStrike" cap="none" normalizeH="0" baseline="0" dirty="0">
                <a:ln>
                  <a:noFill/>
                </a:ln>
                <a:effectLst/>
                <a:ea typeface="-apple-system"/>
              </a:rPr>
              <a:t>标签定义了网页的标题为“澳門城市大學 - 中央認證系統” 。</a:t>
            </a:r>
            <a:endParaRPr kumimoji="0" lang="en-US" altLang="zh-CN" b="0" i="0" u="none" strike="noStrike" cap="none" normalizeH="0" baseline="0" dirty="0">
              <a:ln>
                <a:noFill/>
              </a:ln>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Arial Unicode MS"/>
                <a:ea typeface="SFMono-Regular"/>
              </a:rPr>
              <a:t>&lt;link&gt;</a:t>
            </a:r>
            <a:r>
              <a:rPr kumimoji="0" lang="zh-CN" altLang="zh-CN" b="0" i="0" u="none" strike="noStrike" cap="none" normalizeH="0" baseline="0" dirty="0">
                <a:ln>
                  <a:noFill/>
                </a:ln>
                <a:effectLst/>
                <a:ea typeface="-apple-system"/>
              </a:rPr>
              <a:t>标签引入了CSS样式表，用于控制网页的布局和外观，包括</a:t>
            </a:r>
            <a:r>
              <a:rPr kumimoji="0" lang="zh-CN" altLang="zh-CN" b="0" i="0" u="none" strike="noStrike" cap="none" normalizeH="0" baseline="0" dirty="0">
                <a:ln>
                  <a:noFill/>
                </a:ln>
                <a:effectLst/>
                <a:latin typeface="Arial Unicode MS"/>
                <a:ea typeface="SFMono-Regular"/>
              </a:rPr>
              <a:t>cas.css</a:t>
            </a:r>
            <a:r>
              <a:rPr kumimoji="0" lang="zh-CN" altLang="zh-CN" b="0" i="0" u="none" strike="noStrike" cap="none" normalizeH="0" baseline="0" dirty="0">
                <a:ln>
                  <a:noFill/>
                </a:ln>
                <a:effectLst/>
                <a:ea typeface="-apple-system"/>
              </a:rPr>
              <a:t>和</a:t>
            </a:r>
            <a:r>
              <a:rPr kumimoji="0" lang="zh-CN" altLang="zh-CN" b="0" i="0" u="none" strike="noStrike" cap="none" normalizeH="0" baseline="0" dirty="0">
                <a:ln>
                  <a:noFill/>
                </a:ln>
                <a:effectLst/>
                <a:latin typeface="Arial Unicode MS"/>
                <a:ea typeface="SFMono-Regular"/>
              </a:rPr>
              <a:t>cas-ext.css</a:t>
            </a:r>
            <a:r>
              <a:rPr kumimoji="0" lang="zh-CN" altLang="zh-CN" b="0" i="0" u="none" strike="noStrike" cap="none" normalizeH="0" baseline="0" dirty="0">
                <a:ln>
                  <a:noFill/>
                </a:ln>
                <a:effectLst/>
                <a:ea typeface="-apple-system"/>
              </a:rPr>
              <a:t>两个文件。</a:t>
            </a:r>
            <a:endParaRPr kumimoji="0" lang="en-US" altLang="zh-CN" b="0" i="0" u="none" strike="noStrike" cap="none" normalizeH="0" baseline="0" dirty="0">
              <a:ln>
                <a:noFill/>
              </a:ln>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ea typeface="-apple-system"/>
              </a:rPr>
              <a:t>此外，还通过</a:t>
            </a:r>
            <a:r>
              <a:rPr kumimoji="0" lang="zh-CN" altLang="zh-CN" b="0" i="0" u="none" strike="noStrike" cap="none" normalizeH="0" baseline="0" dirty="0">
                <a:ln>
                  <a:noFill/>
                </a:ln>
                <a:effectLst/>
                <a:latin typeface="Arial Unicode MS"/>
                <a:ea typeface="SFMono-Regular"/>
              </a:rPr>
              <a:t>&lt;link rel="icon"&gt;</a:t>
            </a:r>
            <a:r>
              <a:rPr kumimoji="0" lang="zh-CN" altLang="zh-CN" b="0" i="0" u="none" strike="noStrike" cap="none" normalizeH="0" baseline="0" dirty="0">
                <a:ln>
                  <a:noFill/>
                </a:ln>
                <a:effectLst/>
                <a:ea typeface="-apple-system"/>
              </a:rPr>
              <a:t>设置了网站的图标favicon，它通常显示在浏览器标签页或书签栏上。</a:t>
            </a:r>
            <a:endParaRPr kumimoji="0" lang="en-US" altLang="zh-CN" b="0" i="0" u="none" strike="noStrike" cap="none" normalizeH="0" baseline="0" dirty="0">
              <a:ln>
                <a:noFill/>
              </a:ln>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ea typeface="-apple-system"/>
              </a:rPr>
              <a:t>最后，条件注释</a:t>
            </a:r>
            <a:r>
              <a:rPr kumimoji="0" lang="zh-CN" altLang="zh-CN" b="0" i="0" u="none" strike="noStrike" cap="none" normalizeH="0" baseline="0" dirty="0">
                <a:ln>
                  <a:noFill/>
                </a:ln>
                <a:effectLst/>
                <a:latin typeface="Arial Unicode MS"/>
                <a:ea typeface="SFMono-Regular"/>
              </a:rPr>
              <a:t>&lt;!--[if lt IE 9]&gt;...&lt;![endif]--&gt;</a:t>
            </a:r>
            <a:r>
              <a:rPr kumimoji="0" lang="zh-CN" altLang="zh-CN" b="0" i="0" u="none" strike="noStrike" cap="none" normalizeH="0" baseline="0" dirty="0">
                <a:ln>
                  <a:noFill/>
                </a:ln>
                <a:effectLst/>
                <a:ea typeface="-apple-system"/>
              </a:rPr>
              <a:t>旨在提高旧版IE浏览器的兼容性</a:t>
            </a:r>
            <a:endParaRPr kumimoji="0" lang="en-US" altLang="zh-CN" b="0" i="0" u="none" strike="noStrike" cap="none" normalizeH="0" baseline="0" dirty="0">
              <a:ln>
                <a:noFill/>
              </a:ln>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ea typeface="-apple-system"/>
              </a:rPr>
              <a:t>但由于URL格式问题，可能无法正确加载资源。</a:t>
            </a:r>
            <a:r>
              <a:rPr kumimoji="0" lang="zh-CN" altLang="zh-CN" b="0" i="0" u="none" strike="noStrike" cap="none" normalizeH="0" baseline="0" dirty="0">
                <a:ln>
                  <a:noFill/>
                </a:ln>
                <a:effectLst/>
                <a:latin typeface="Arial" panose="020B0604020202020204" pitchFamily="34" charset="0"/>
              </a:rPr>
              <a:t> </a:t>
            </a:r>
          </a:p>
        </p:txBody>
      </p:sp>
    </p:spTree>
    <p:extLst>
      <p:ext uri="{BB962C8B-B14F-4D97-AF65-F5344CB8AC3E}">
        <p14:creationId xmlns:p14="http://schemas.microsoft.com/office/powerpoint/2010/main" val="1210852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AC504-C6FA-7B8E-C549-254DCD6CD6AC}"/>
              </a:ext>
            </a:extLst>
          </p:cNvPr>
          <p:cNvSpPr>
            <a:spLocks noGrp="1"/>
          </p:cNvSpPr>
          <p:nvPr>
            <p:ph type="title"/>
          </p:nvPr>
        </p:nvSpPr>
        <p:spPr>
          <a:xfrm>
            <a:off x="6987786" y="590350"/>
            <a:ext cx="5122606" cy="1905000"/>
          </a:xfrm>
        </p:spPr>
        <p:txBody>
          <a:bodyPr>
            <a:normAutofit fontScale="90000"/>
          </a:bodyPr>
          <a:lstStyle/>
          <a:p>
            <a:r>
              <a:rPr lang="en-US" altLang="zh-CN" sz="8000" dirty="0">
                <a:solidFill>
                  <a:srgbClr val="FF9966"/>
                </a:solidFill>
              </a:rPr>
              <a:t>&lt;DIV&gt; WORKS </a:t>
            </a:r>
            <a:endParaRPr lang="zh-CN" altLang="en-US" sz="8000" dirty="0">
              <a:solidFill>
                <a:srgbClr val="FF9966"/>
              </a:solidFill>
            </a:endParaRPr>
          </a:p>
        </p:txBody>
      </p:sp>
      <p:sp>
        <p:nvSpPr>
          <p:cNvPr id="11" name="内容占位符 10">
            <a:extLst>
              <a:ext uri="{FF2B5EF4-FFF2-40B4-BE49-F238E27FC236}">
                <a16:creationId xmlns:a16="http://schemas.microsoft.com/office/drawing/2014/main" id="{00173F2C-5E01-292B-1EE1-5D72BA6983CD}"/>
              </a:ext>
            </a:extLst>
          </p:cNvPr>
          <p:cNvSpPr>
            <a:spLocks noGrp="1"/>
          </p:cNvSpPr>
          <p:nvPr>
            <p:ph idx="1"/>
          </p:nvPr>
        </p:nvSpPr>
        <p:spPr>
          <a:xfrm>
            <a:off x="6420465" y="2666999"/>
            <a:ext cx="5122606" cy="3216276"/>
          </a:xfrm>
        </p:spPr>
        <p:txBody>
          <a:bodyPr anchor="t">
            <a:noAutofit/>
          </a:bodyPr>
          <a:lstStyle/>
          <a:p>
            <a:r>
              <a:rPr lang="zh-CN" altLang="en-US" sz="2400" dirty="0"/>
              <a:t>页面结构：</a:t>
            </a:r>
            <a:r>
              <a:rPr lang="en-US" altLang="zh-CN" sz="2400" dirty="0"/>
              <a:t>&lt;div id="container"&gt;</a:t>
            </a:r>
            <a:r>
              <a:rPr lang="zh-CN" altLang="en-US" sz="2400" dirty="0"/>
              <a:t>：定义了页面的主容器，用于包含页面的所有内容。</a:t>
            </a:r>
            <a:r>
              <a:rPr lang="en-US" altLang="zh-CN" sz="2400" dirty="0"/>
              <a:t>&lt;div id="content"&gt;</a:t>
            </a:r>
            <a:r>
              <a:rPr lang="zh-CN" altLang="en-US" sz="2400" dirty="0"/>
              <a:t>：在主容器内定义了内容区域。</a:t>
            </a:r>
            <a:r>
              <a:rPr lang="en-US" altLang="zh-CN" sz="2400" dirty="0"/>
              <a:t>&lt;div class="box" id="login"&gt;</a:t>
            </a:r>
            <a:r>
              <a:rPr lang="zh-CN" altLang="en-US" sz="2400" dirty="0"/>
              <a:t>：定义了登录框，包含了登录表单。</a:t>
            </a:r>
          </a:p>
        </p:txBody>
      </p:sp>
      <p:pic>
        <p:nvPicPr>
          <p:cNvPr id="8" name="图片 7">
            <a:extLst>
              <a:ext uri="{FF2B5EF4-FFF2-40B4-BE49-F238E27FC236}">
                <a16:creationId xmlns:a16="http://schemas.microsoft.com/office/drawing/2014/main" id="{072594C8-F0EC-D954-480B-1F9BFE3AB14A}"/>
              </a:ext>
            </a:extLst>
          </p:cNvPr>
          <p:cNvPicPr>
            <a:picLocks noChangeAspect="1"/>
          </p:cNvPicPr>
          <p:nvPr/>
        </p:nvPicPr>
        <p:blipFill>
          <a:blip r:embed="rId3"/>
          <a:stretch>
            <a:fillRect/>
          </a:stretch>
        </p:blipFill>
        <p:spPr>
          <a:xfrm>
            <a:off x="81608" y="1212783"/>
            <a:ext cx="6367461" cy="364537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0006405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62565-7A0D-05A5-CE4F-56DDC112A262}"/>
              </a:ext>
            </a:extLst>
          </p:cNvPr>
          <p:cNvSpPr>
            <a:spLocks noGrp="1"/>
          </p:cNvSpPr>
          <p:nvPr>
            <p:ph type="title"/>
          </p:nvPr>
        </p:nvSpPr>
        <p:spPr>
          <a:xfrm>
            <a:off x="0" y="-1193853"/>
            <a:ext cx="4417995" cy="5215247"/>
          </a:xfrm>
        </p:spPr>
        <p:txBody>
          <a:bodyPr>
            <a:normAutofit/>
          </a:bodyPr>
          <a:lstStyle/>
          <a:p>
            <a:pPr algn="ctr"/>
            <a:r>
              <a:rPr lang="en-US" altLang="zh-CN" sz="5400" dirty="0">
                <a:solidFill>
                  <a:srgbClr val="FF9966"/>
                </a:solidFill>
              </a:rPr>
              <a:t>&lt;section 1&gt;</a:t>
            </a:r>
            <a:r>
              <a:rPr lang="en-US" altLang="zh-CN" sz="8000" dirty="0">
                <a:solidFill>
                  <a:srgbClr val="FF9966"/>
                </a:solidFill>
              </a:rPr>
              <a:t> work</a:t>
            </a:r>
            <a:endParaRPr lang="zh-CN" altLang="en-US" sz="8000" dirty="0">
              <a:solidFill>
                <a:srgbClr val="FF9966"/>
              </a:solidFill>
            </a:endParaRPr>
          </a:p>
        </p:txBody>
      </p:sp>
      <p:sp>
        <p:nvSpPr>
          <p:cNvPr id="3" name="内容占位符 2">
            <a:extLst>
              <a:ext uri="{FF2B5EF4-FFF2-40B4-BE49-F238E27FC236}">
                <a16:creationId xmlns:a16="http://schemas.microsoft.com/office/drawing/2014/main" id="{09362D51-94CC-CDA9-7F82-3CEC50740152}"/>
              </a:ext>
            </a:extLst>
          </p:cNvPr>
          <p:cNvSpPr>
            <a:spLocks noGrp="1"/>
          </p:cNvSpPr>
          <p:nvPr>
            <p:ph idx="1"/>
          </p:nvPr>
        </p:nvSpPr>
        <p:spPr>
          <a:xfrm>
            <a:off x="4719485" y="115503"/>
            <a:ext cx="6828142" cy="3792353"/>
          </a:xfrm>
        </p:spPr>
        <p:txBody>
          <a:bodyPr>
            <a:normAutofit fontScale="92500" lnSpcReduction="20000"/>
          </a:bodyPr>
          <a:lstStyle/>
          <a:p>
            <a:pPr>
              <a:lnSpc>
                <a:spcPct val="90000"/>
              </a:lnSpc>
              <a:spcAft>
                <a:spcPts val="800"/>
              </a:spcAft>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&lt;section class="row"&gt;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：定义了一个</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section</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，它使用</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class="row"</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来指定样式，可能用于布局或样式化目的。</a:t>
            </a:r>
          </a:p>
          <a:p>
            <a:pPr>
              <a:lnSpc>
                <a:spcPct val="90000"/>
              </a:lnSpc>
              <a:spcAft>
                <a:spcPts val="800"/>
              </a:spcAft>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&lt;label for="username"&gt;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：定义了一个标签，与</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username</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的输入字段相关联。点击标签时，焦点会转移到该输入字段。</a:t>
            </a:r>
          </a:p>
          <a:p>
            <a:pPr>
              <a:lnSpc>
                <a:spcPct val="90000"/>
              </a:lnSpc>
              <a:spcAft>
                <a:spcPts val="800"/>
              </a:spcAft>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&lt;span class="</a:t>
            </a:r>
            <a:r>
              <a:rPr lang="en-US" altLang="zh-CN" kern="100" dirty="0" err="1">
                <a:effectLst/>
                <a:latin typeface="等线" panose="02010600030101010101" pitchFamily="2" charset="-122"/>
                <a:ea typeface="等线" panose="02010600030101010101" pitchFamily="2" charset="-122"/>
                <a:cs typeface="Times New Roman" panose="02020603050405020304" pitchFamily="18" charset="0"/>
              </a:rPr>
              <a:t>accesskey</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"&gt;U&lt;/span&gt;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：这是一个内联元素，用于显示访问键（在本例中为“</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”），可能用于无障碍访问，告诉用户可以使用“</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”键作为快捷键来聚焦到该字段。</a:t>
            </a:r>
          </a:p>
          <a:p>
            <a:pPr>
              <a:lnSpc>
                <a:spcPct val="90000"/>
              </a:lnSpc>
              <a:spcAft>
                <a:spcPts val="800"/>
              </a:spcAft>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Username(Teacher No./Student No.):</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：这是标签的文本部分，指示用户输入他们的用户名（教师编号</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学生编号）。</a:t>
            </a:r>
          </a:p>
          <a:p>
            <a:pPr>
              <a:lnSpc>
                <a:spcPct val="90000"/>
              </a:lnSpc>
              <a:spcAft>
                <a:spcPts val="800"/>
              </a:spcAft>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&lt;span id="username-warning" style="</a:t>
            </a:r>
            <a:r>
              <a:rPr lang="en-US" altLang="zh-CN" kern="100" dirty="0" err="1">
                <a:effectLst/>
                <a:latin typeface="等线" panose="02010600030101010101" pitchFamily="2" charset="-122"/>
                <a:ea typeface="等线" panose="02010600030101010101" pitchFamily="2" charset="-122"/>
                <a:cs typeface="Times New Roman" panose="02020603050405020304" pitchFamily="18" charset="0"/>
              </a:rPr>
              <a:t>display:none</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;"&gt;username is required&lt;/span&gt;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：这是一个内联元素，用于显示如果用户未填写用户名时的警告信息。默认情况下，它是隐藏的（</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style="</a:t>
            </a:r>
            <a:r>
              <a:rPr lang="en-US" altLang="zh-CN" kern="100" dirty="0" err="1">
                <a:effectLst/>
                <a:latin typeface="等线" panose="02010600030101010101" pitchFamily="2" charset="-122"/>
                <a:ea typeface="等线" panose="02010600030101010101" pitchFamily="2" charset="-122"/>
                <a:cs typeface="Times New Roman" panose="02020603050405020304" pitchFamily="18" charset="0"/>
              </a:rPr>
              <a:t>display:none</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a:t>
            </a:r>
          </a:p>
          <a:p>
            <a:pPr>
              <a:lnSpc>
                <a:spcPct val="90000"/>
              </a:lnSpc>
            </a:pPr>
            <a:endParaRPr lang="zh-CN" altLang="en-US" sz="1100" dirty="0"/>
          </a:p>
        </p:txBody>
      </p:sp>
      <p:pic>
        <p:nvPicPr>
          <p:cNvPr id="6" name="图片 5">
            <a:extLst>
              <a:ext uri="{FF2B5EF4-FFF2-40B4-BE49-F238E27FC236}">
                <a16:creationId xmlns:a16="http://schemas.microsoft.com/office/drawing/2014/main" id="{3F45E113-00C9-AC13-EEAD-BF61761F841D}"/>
              </a:ext>
            </a:extLst>
          </p:cNvPr>
          <p:cNvPicPr>
            <a:picLocks noChangeAspect="1"/>
          </p:cNvPicPr>
          <p:nvPr/>
        </p:nvPicPr>
        <p:blipFill>
          <a:blip r:embed="rId3"/>
          <a:stretch>
            <a:fillRect/>
          </a:stretch>
        </p:blipFill>
        <p:spPr>
          <a:xfrm>
            <a:off x="49863" y="3607507"/>
            <a:ext cx="6957329" cy="146103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文本框 6">
            <a:extLst>
              <a:ext uri="{FF2B5EF4-FFF2-40B4-BE49-F238E27FC236}">
                <a16:creationId xmlns:a16="http://schemas.microsoft.com/office/drawing/2014/main" id="{8656AC84-3DD2-4986-BCCC-6F2BB7E09B08}"/>
              </a:ext>
            </a:extLst>
          </p:cNvPr>
          <p:cNvSpPr txBox="1"/>
          <p:nvPr/>
        </p:nvSpPr>
        <p:spPr>
          <a:xfrm>
            <a:off x="7007192" y="3690614"/>
            <a:ext cx="5184808" cy="3139321"/>
          </a:xfrm>
          <a:prstGeom prst="rect">
            <a:avLst/>
          </a:prstGeom>
          <a:noFill/>
        </p:spPr>
        <p:txBody>
          <a:bodyPr wrap="square" rtlCol="0">
            <a:spAutoFit/>
          </a:bodyPr>
          <a:lstStyle/>
          <a:p>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&lt;input id="username" name="username" ...&gt;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：定义了一个文本输入字段，用户可以在其中输入他们的用户名。该字段具有多个属性，如</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class="required"</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（可能用于客户端验证），</a:t>
            </a:r>
            <a:r>
              <a:rPr lang="en-US" altLang="zh-CN" kern="100" dirty="0" err="1">
                <a:effectLst/>
                <a:latin typeface="等线" panose="02010600030101010101" pitchFamily="2" charset="-122"/>
                <a:ea typeface="等线" panose="02010600030101010101" pitchFamily="2" charset="-122"/>
                <a:cs typeface="Times New Roman" panose="02020603050405020304" pitchFamily="18" charset="0"/>
              </a:rPr>
              <a:t>tabindex</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（指定输入字段在</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Tab</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键导航中的顺序），</a:t>
            </a:r>
            <a:r>
              <a:rPr lang="en-US" altLang="zh-CN" kern="100" dirty="0" err="1">
                <a:effectLst/>
                <a:latin typeface="等线" panose="02010600030101010101" pitchFamily="2" charset="-122"/>
                <a:ea typeface="等线" panose="02010600030101010101" pitchFamily="2" charset="-122"/>
                <a:cs typeface="Times New Roman" panose="02020603050405020304" pitchFamily="18" charset="0"/>
              </a:rPr>
              <a:t>accesskey</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="e"</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（指定访问键），</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type="text"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（指定输入类型为文本），</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value=""</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（初始值为空），</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size="25"</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（指定输入字段的宽度），以及</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autocomplete="off"</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（禁用自动完成功能）。</a:t>
            </a:r>
          </a:p>
          <a:p>
            <a:endParaRPr lang="zh-CN" altLang="en-US" dirty="0"/>
          </a:p>
        </p:txBody>
      </p:sp>
    </p:spTree>
    <p:extLst>
      <p:ext uri="{BB962C8B-B14F-4D97-AF65-F5344CB8AC3E}">
        <p14:creationId xmlns:p14="http://schemas.microsoft.com/office/powerpoint/2010/main" val="334904324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20ADC-52F2-DE43-62CA-29D7EFEC2AEC}"/>
              </a:ext>
            </a:extLst>
          </p:cNvPr>
          <p:cNvSpPr>
            <a:spLocks noGrp="1"/>
          </p:cNvSpPr>
          <p:nvPr>
            <p:ph type="title"/>
          </p:nvPr>
        </p:nvSpPr>
        <p:spPr>
          <a:xfrm>
            <a:off x="0" y="-262913"/>
            <a:ext cx="5162766" cy="5215247"/>
          </a:xfrm>
        </p:spPr>
        <p:txBody>
          <a:bodyPr>
            <a:normAutofit/>
          </a:bodyPr>
          <a:lstStyle/>
          <a:p>
            <a:pPr algn="ctr"/>
            <a:r>
              <a:rPr lang="en-US" altLang="zh-CN" sz="6000" dirty="0">
                <a:solidFill>
                  <a:srgbClr val="FF9966"/>
                </a:solidFill>
              </a:rPr>
              <a:t>&lt;section 2&gt; </a:t>
            </a:r>
            <a:br>
              <a:rPr lang="en-US" altLang="zh-CN" sz="6000" dirty="0">
                <a:solidFill>
                  <a:srgbClr val="FF9966"/>
                </a:solidFill>
              </a:rPr>
            </a:br>
            <a:br>
              <a:rPr lang="en-US" altLang="zh-CN" sz="6000" dirty="0">
                <a:solidFill>
                  <a:srgbClr val="FF9966"/>
                </a:solidFill>
              </a:rPr>
            </a:br>
            <a:r>
              <a:rPr lang="en-US" altLang="zh-CN" sz="6000" dirty="0">
                <a:solidFill>
                  <a:srgbClr val="FF9966"/>
                </a:solidFill>
              </a:rPr>
              <a:t>work</a:t>
            </a:r>
            <a:endParaRPr lang="zh-CN" altLang="en-US" sz="6000" dirty="0">
              <a:solidFill>
                <a:srgbClr val="FF9966"/>
              </a:solidFill>
            </a:endParaRPr>
          </a:p>
        </p:txBody>
      </p:sp>
      <p:sp>
        <p:nvSpPr>
          <p:cNvPr id="3" name="内容占位符 2">
            <a:extLst>
              <a:ext uri="{FF2B5EF4-FFF2-40B4-BE49-F238E27FC236}">
                <a16:creationId xmlns:a16="http://schemas.microsoft.com/office/drawing/2014/main" id="{988E5578-9918-976C-8A49-204475E53B74}"/>
              </a:ext>
            </a:extLst>
          </p:cNvPr>
          <p:cNvSpPr>
            <a:spLocks noGrp="1"/>
          </p:cNvSpPr>
          <p:nvPr>
            <p:ph idx="1"/>
          </p:nvPr>
        </p:nvSpPr>
        <p:spPr>
          <a:xfrm>
            <a:off x="4719485" y="668029"/>
            <a:ext cx="6828142" cy="3353365"/>
          </a:xfrm>
        </p:spPr>
        <p:txBody>
          <a:bodyPr>
            <a:noAutofit/>
          </a:bodyPr>
          <a:lstStyle/>
          <a:p>
            <a:pPr>
              <a:lnSpc>
                <a:spcPct val="90000"/>
              </a:lnSpc>
            </a:pPr>
            <a:r>
              <a:rPr lang="zh-CN" altLang="en-US" dirty="0"/>
              <a:t>这部分与用户名输入部分非常相似，但用于密码输入。</a:t>
            </a:r>
            <a:r>
              <a:rPr lang="en-US" altLang="zh-CN" dirty="0"/>
              <a:t>&lt;label for="password"&gt;</a:t>
            </a:r>
            <a:r>
              <a:rPr lang="zh-CN" altLang="en-US" dirty="0"/>
              <a:t>：与</a:t>
            </a:r>
            <a:r>
              <a:rPr lang="en-US" altLang="zh-CN" dirty="0"/>
              <a:t>id</a:t>
            </a:r>
            <a:r>
              <a:rPr lang="zh-CN" altLang="en-US" dirty="0"/>
              <a:t>为</a:t>
            </a:r>
            <a:r>
              <a:rPr lang="en-US" altLang="zh-CN" dirty="0"/>
              <a:t>password</a:t>
            </a:r>
            <a:r>
              <a:rPr lang="zh-CN" altLang="en-US" dirty="0"/>
              <a:t>的输入字段相关联。</a:t>
            </a:r>
            <a:r>
              <a:rPr lang="en-US" altLang="zh-CN" dirty="0"/>
              <a:t>&lt;span class="</a:t>
            </a:r>
            <a:r>
              <a:rPr lang="en-US" altLang="zh-CN" dirty="0" err="1"/>
              <a:t>accesskey</a:t>
            </a:r>
            <a:r>
              <a:rPr lang="en-US" altLang="zh-CN" dirty="0"/>
              <a:t>"&gt;P&lt;/span&gt;</a:t>
            </a:r>
            <a:r>
              <a:rPr lang="zh-CN" altLang="en-US" dirty="0"/>
              <a:t>：显示密码字段的访问键为“</a:t>
            </a:r>
            <a:r>
              <a:rPr lang="en-US" altLang="zh-CN" dirty="0"/>
              <a:t>P”</a:t>
            </a:r>
            <a:r>
              <a:rPr lang="zh-CN" altLang="en-US" dirty="0"/>
              <a:t>。</a:t>
            </a:r>
            <a:r>
              <a:rPr lang="en-US" altLang="zh-CN" dirty="0"/>
              <a:t>Password(Same as URP platform):</a:t>
            </a:r>
            <a:r>
              <a:rPr lang="zh-CN" altLang="en-US" dirty="0"/>
              <a:t>：指示用户输入他们的密码，该密码与</a:t>
            </a:r>
            <a:r>
              <a:rPr lang="en-US" altLang="zh-CN" dirty="0"/>
              <a:t>URP</a:t>
            </a:r>
            <a:r>
              <a:rPr lang="zh-CN" altLang="en-US" dirty="0"/>
              <a:t>平台上的密码相同。</a:t>
            </a:r>
            <a:r>
              <a:rPr lang="en-US" altLang="zh-CN" dirty="0"/>
              <a:t>&lt;span id="password-warning" style="</a:t>
            </a:r>
            <a:r>
              <a:rPr lang="en-US" altLang="zh-CN" dirty="0" err="1"/>
              <a:t>display:none</a:t>
            </a:r>
            <a:r>
              <a:rPr lang="en-US" altLang="zh-CN" dirty="0"/>
              <a:t>;"&gt;password is required&lt;/span&gt;</a:t>
            </a:r>
            <a:r>
              <a:rPr lang="zh-CN" altLang="en-US" dirty="0"/>
              <a:t>：如果用户未填写密码，则显示警告信息。</a:t>
            </a:r>
            <a:r>
              <a:rPr lang="en-US" altLang="zh-CN" dirty="0"/>
              <a:t>&lt;input id="password" name="password" ...&gt;</a:t>
            </a:r>
            <a:r>
              <a:rPr lang="zh-CN" altLang="en-US" dirty="0"/>
              <a:t>：定义了一个密码输入字段，用户可以在其中输入他们的密码。该字段的属性与用户名输入字段相似，但</a:t>
            </a:r>
            <a:r>
              <a:rPr lang="en-US" altLang="zh-CN" dirty="0"/>
              <a:t>type="password"</a:t>
            </a:r>
            <a:r>
              <a:rPr lang="zh-CN" altLang="en-US" dirty="0"/>
              <a:t>确保了输入的字符被隐藏（显示为圆点或星号），以增加安全性。整体而言，这段代码为用户提供了一个清晰的界面来输入他们的用户名和密码，以登录到某个系统。通过使用</a:t>
            </a:r>
            <a:r>
              <a:rPr lang="en-US" altLang="zh-CN" dirty="0"/>
              <a:t>&lt;label&gt;</a:t>
            </a:r>
            <a:r>
              <a:rPr lang="zh-CN" altLang="en-US" dirty="0"/>
              <a:t>、</a:t>
            </a:r>
            <a:r>
              <a:rPr lang="en-US" altLang="zh-CN" dirty="0"/>
              <a:t>&lt;span&gt;</a:t>
            </a:r>
            <a:r>
              <a:rPr lang="zh-CN" altLang="en-US" dirty="0"/>
              <a:t>和</a:t>
            </a:r>
            <a:r>
              <a:rPr lang="en-US" altLang="zh-CN" dirty="0"/>
              <a:t>&lt;input&gt;</a:t>
            </a:r>
            <a:r>
              <a:rPr lang="zh-CN" altLang="en-US" dirty="0"/>
              <a:t>元素，以及适当的属性和样式，代码实现了一个功能齐全且用户友好的登录表单。</a:t>
            </a:r>
          </a:p>
        </p:txBody>
      </p:sp>
      <p:pic>
        <p:nvPicPr>
          <p:cNvPr id="9" name="图片 8">
            <a:extLst>
              <a:ext uri="{FF2B5EF4-FFF2-40B4-BE49-F238E27FC236}">
                <a16:creationId xmlns:a16="http://schemas.microsoft.com/office/drawing/2014/main" id="{799801E3-219D-98F2-2C55-7F046B809FE1}"/>
              </a:ext>
            </a:extLst>
          </p:cNvPr>
          <p:cNvPicPr>
            <a:picLocks noChangeAspect="1"/>
          </p:cNvPicPr>
          <p:nvPr/>
        </p:nvPicPr>
        <p:blipFill>
          <a:blip r:embed="rId3"/>
          <a:stretch>
            <a:fillRect/>
          </a:stretch>
        </p:blipFill>
        <p:spPr>
          <a:xfrm>
            <a:off x="358957" y="4598910"/>
            <a:ext cx="11275297" cy="146578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1133428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47AE1-E2F1-4E94-3167-360FB5601BAA}"/>
              </a:ext>
            </a:extLst>
          </p:cNvPr>
          <p:cNvSpPr>
            <a:spLocks noGrp="1"/>
          </p:cNvSpPr>
          <p:nvPr>
            <p:ph type="title"/>
          </p:nvPr>
        </p:nvSpPr>
        <p:spPr>
          <a:xfrm>
            <a:off x="0" y="668028"/>
            <a:ext cx="5265019" cy="5215247"/>
          </a:xfrm>
        </p:spPr>
        <p:txBody>
          <a:bodyPr>
            <a:normAutofit/>
          </a:bodyPr>
          <a:lstStyle/>
          <a:p>
            <a:pPr algn="ctr"/>
            <a:r>
              <a:rPr lang="en-US" altLang="zh-CN" sz="6000" dirty="0">
                <a:solidFill>
                  <a:srgbClr val="FF9966"/>
                </a:solidFill>
              </a:rPr>
              <a:t>&lt;section 3&gt; </a:t>
            </a:r>
            <a:r>
              <a:rPr lang="en-US" altLang="zh-CN" sz="8000" dirty="0">
                <a:solidFill>
                  <a:srgbClr val="FF9966"/>
                </a:solidFill>
              </a:rPr>
              <a:t>work</a:t>
            </a:r>
            <a:endParaRPr lang="zh-CN" altLang="en-US" sz="8000" dirty="0">
              <a:solidFill>
                <a:srgbClr val="FF9966"/>
              </a:solidFill>
            </a:endParaRPr>
          </a:p>
        </p:txBody>
      </p:sp>
      <p:sp>
        <p:nvSpPr>
          <p:cNvPr id="4" name="内容占位符 3">
            <a:extLst>
              <a:ext uri="{FF2B5EF4-FFF2-40B4-BE49-F238E27FC236}">
                <a16:creationId xmlns:a16="http://schemas.microsoft.com/office/drawing/2014/main" id="{379E1CC1-4070-BD36-4827-4984EC4DE53E}"/>
              </a:ext>
            </a:extLst>
          </p:cNvPr>
          <p:cNvSpPr>
            <a:spLocks noGrp="1"/>
          </p:cNvSpPr>
          <p:nvPr>
            <p:ph idx="1"/>
          </p:nvPr>
        </p:nvSpPr>
        <p:spPr>
          <a:xfrm>
            <a:off x="4719485" y="668029"/>
            <a:ext cx="6828142" cy="3353365"/>
          </a:xfrm>
        </p:spPr>
        <p:txBody>
          <a:bodyPr>
            <a:noAutofit/>
          </a:bodyPr>
          <a:lstStyle/>
          <a:p>
            <a:pPr>
              <a:lnSpc>
                <a:spcPct val="90000"/>
              </a:lnSpc>
            </a:pPr>
            <a:r>
              <a:rPr lang="en-US" altLang="zh-CN" dirty="0"/>
              <a:t>&lt;section class="row"&gt;</a:t>
            </a:r>
            <a:r>
              <a:rPr lang="zh-CN" altLang="en-US" dirty="0"/>
              <a:t>：定义了一个节（</a:t>
            </a:r>
            <a:r>
              <a:rPr lang="en-US" altLang="zh-CN" dirty="0"/>
              <a:t>section</a:t>
            </a:r>
            <a:r>
              <a:rPr lang="zh-CN" altLang="en-US" dirty="0"/>
              <a:t>），可能用于布局目的，并通过</a:t>
            </a:r>
            <a:r>
              <a:rPr lang="en-US" altLang="zh-CN" dirty="0"/>
              <a:t>class="row"</a:t>
            </a:r>
            <a:r>
              <a:rPr lang="zh-CN" altLang="en-US" dirty="0"/>
              <a:t>指定了样式。这个类名可能对应</a:t>
            </a:r>
            <a:r>
              <a:rPr lang="en-US" altLang="zh-CN" dirty="0"/>
              <a:t>CSS</a:t>
            </a:r>
            <a:r>
              <a:rPr lang="zh-CN" altLang="en-US" dirty="0"/>
              <a:t>中的某些样式规则，用于控制布局和外观。</a:t>
            </a:r>
            <a:r>
              <a:rPr lang="en-US" altLang="zh-CN" dirty="0"/>
              <a:t>&lt;label for="password"&gt;</a:t>
            </a:r>
            <a:r>
              <a:rPr lang="zh-CN" altLang="en-US" dirty="0"/>
              <a:t>：创建了一个标签，该标签通过</a:t>
            </a:r>
            <a:r>
              <a:rPr lang="en-US" altLang="zh-CN" dirty="0"/>
              <a:t>for</a:t>
            </a:r>
            <a:r>
              <a:rPr lang="zh-CN" altLang="en-US" dirty="0"/>
              <a:t>属性与</a:t>
            </a:r>
            <a:r>
              <a:rPr lang="en-US" altLang="zh-CN" dirty="0"/>
              <a:t>id</a:t>
            </a:r>
            <a:r>
              <a:rPr lang="zh-CN" altLang="en-US" dirty="0"/>
              <a:t>为</a:t>
            </a:r>
            <a:r>
              <a:rPr lang="en-US" altLang="zh-CN" dirty="0"/>
              <a:t>password</a:t>
            </a:r>
            <a:r>
              <a:rPr lang="zh-CN" altLang="en-US" dirty="0"/>
              <a:t>的输入字段相关联。当用户点击标签时，焦点会自动转移到对应的输入字段。</a:t>
            </a:r>
            <a:r>
              <a:rPr lang="en-US" altLang="zh-CN" dirty="0"/>
              <a:t>&lt;span class="</a:t>
            </a:r>
            <a:r>
              <a:rPr lang="en-US" altLang="zh-CN" dirty="0" err="1"/>
              <a:t>accesskey</a:t>
            </a:r>
            <a:r>
              <a:rPr lang="en-US" altLang="zh-CN" dirty="0"/>
              <a:t>"&gt;P&lt;/span&gt;</a:t>
            </a:r>
            <a:r>
              <a:rPr lang="zh-CN" altLang="en-US" dirty="0"/>
              <a:t>：这是一个内联元素，用于显示密码字段的快捷键或访问键“</a:t>
            </a:r>
            <a:r>
              <a:rPr lang="en-US" altLang="zh-CN" dirty="0"/>
              <a:t>P”</a:t>
            </a:r>
            <a:r>
              <a:rPr lang="zh-CN" altLang="en-US" dirty="0"/>
              <a:t>。这有助于无障碍访问，让用户知道可以使用键盘上的“</a:t>
            </a:r>
            <a:r>
              <a:rPr lang="en-US" altLang="zh-CN" dirty="0"/>
              <a:t>P”</a:t>
            </a:r>
            <a:r>
              <a:rPr lang="zh-CN" altLang="en-US" dirty="0"/>
              <a:t>键来快速聚焦到该字段。</a:t>
            </a:r>
            <a:r>
              <a:rPr lang="en-US" altLang="zh-CN" dirty="0"/>
              <a:t>Password(Same as URP platform):</a:t>
            </a:r>
            <a:r>
              <a:rPr lang="zh-CN" altLang="en-US" dirty="0"/>
              <a:t>：这是标签的文本部分，告诉用户他们应该输入一个密码，并且这个密码应该与他们在</a:t>
            </a:r>
            <a:r>
              <a:rPr lang="en-US" altLang="zh-CN" dirty="0"/>
              <a:t>URP</a:t>
            </a:r>
            <a:r>
              <a:rPr lang="zh-CN" altLang="en-US" dirty="0"/>
              <a:t>平台上的密码相同。</a:t>
            </a:r>
            <a:r>
              <a:rPr lang="en-US" altLang="zh-CN" dirty="0"/>
              <a:t>&lt;span id="password-warning" style="</a:t>
            </a:r>
            <a:r>
              <a:rPr lang="en-US" altLang="zh-CN" dirty="0" err="1"/>
              <a:t>display:none</a:t>
            </a:r>
            <a:r>
              <a:rPr lang="en-US" altLang="zh-CN" dirty="0"/>
              <a:t>;"&gt;password is required&lt;/span&gt;</a:t>
            </a:r>
            <a:r>
              <a:rPr lang="zh-CN" altLang="en-US" dirty="0"/>
              <a:t>：这是一个内联元素，用于在用户未填写密码时显示警告信息。默认情况下，它是隐藏的（</a:t>
            </a:r>
            <a:r>
              <a:rPr lang="en-US" altLang="zh-CN" dirty="0"/>
              <a:t>style="</a:t>
            </a:r>
            <a:r>
              <a:rPr lang="en-US" altLang="zh-CN" dirty="0" err="1"/>
              <a:t>display:none</a:t>
            </a:r>
            <a:r>
              <a:rPr lang="en-US" altLang="zh-CN" dirty="0"/>
              <a:t>;"</a:t>
            </a:r>
            <a:r>
              <a:rPr lang="zh-CN" altLang="en-US" dirty="0"/>
              <a:t>）。这可能通过</a:t>
            </a:r>
            <a:r>
              <a:rPr lang="en-US" altLang="zh-CN" dirty="0"/>
              <a:t>JavaScript</a:t>
            </a:r>
            <a:r>
              <a:rPr lang="zh-CN" altLang="en-US" dirty="0"/>
              <a:t>在表单验证过程中动态显示。</a:t>
            </a:r>
          </a:p>
        </p:txBody>
      </p:sp>
      <p:pic>
        <p:nvPicPr>
          <p:cNvPr id="8" name="图片 7">
            <a:extLst>
              <a:ext uri="{FF2B5EF4-FFF2-40B4-BE49-F238E27FC236}">
                <a16:creationId xmlns:a16="http://schemas.microsoft.com/office/drawing/2014/main" id="{3574FC10-C9C0-A952-9E55-58CA3D303E04}"/>
              </a:ext>
            </a:extLst>
          </p:cNvPr>
          <p:cNvPicPr>
            <a:picLocks noChangeAspect="1"/>
          </p:cNvPicPr>
          <p:nvPr/>
        </p:nvPicPr>
        <p:blipFill>
          <a:blip r:embed="rId3"/>
          <a:stretch>
            <a:fillRect/>
          </a:stretch>
        </p:blipFill>
        <p:spPr>
          <a:xfrm>
            <a:off x="1047113" y="4966917"/>
            <a:ext cx="10635268" cy="122305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295811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9BE76-0D71-86D3-F35F-EF0673434322}"/>
              </a:ext>
            </a:extLst>
          </p:cNvPr>
          <p:cNvSpPr>
            <a:spLocks noGrp="1"/>
          </p:cNvSpPr>
          <p:nvPr>
            <p:ph type="title"/>
          </p:nvPr>
        </p:nvSpPr>
        <p:spPr>
          <a:xfrm>
            <a:off x="1025910" y="120316"/>
            <a:ext cx="9905998" cy="1905000"/>
          </a:xfrm>
        </p:spPr>
        <p:txBody>
          <a:bodyPr>
            <a:normAutofit fontScale="90000"/>
          </a:bodyPr>
          <a:lstStyle/>
          <a:p>
            <a:r>
              <a:rPr lang="en-US" altLang="zh-CN" sz="6600" dirty="0">
                <a:solidFill>
                  <a:srgbClr val="FF9966"/>
                </a:solidFill>
              </a:rPr>
              <a:t>&lt;section 3&gt; work.1 </a:t>
            </a:r>
            <a:br>
              <a:rPr lang="en-US" altLang="zh-CN" sz="6600" dirty="0">
                <a:solidFill>
                  <a:srgbClr val="FF9966"/>
                </a:solidFill>
              </a:rPr>
            </a:br>
            <a:r>
              <a:rPr lang="zh-CN" altLang="en-US" sz="6600" dirty="0">
                <a:solidFill>
                  <a:srgbClr val="FF9966"/>
                </a:solidFill>
              </a:rPr>
              <a:t>密码部分的详细解释</a:t>
            </a:r>
            <a:endParaRPr lang="zh-CN" altLang="en-US" sz="6600" dirty="0"/>
          </a:p>
        </p:txBody>
      </p:sp>
      <p:sp>
        <p:nvSpPr>
          <p:cNvPr id="4" name="内容占位符 3">
            <a:extLst>
              <a:ext uri="{FF2B5EF4-FFF2-40B4-BE49-F238E27FC236}">
                <a16:creationId xmlns:a16="http://schemas.microsoft.com/office/drawing/2014/main" id="{320AF367-E3F2-5960-5C14-782959B970AA}"/>
              </a:ext>
            </a:extLst>
          </p:cNvPr>
          <p:cNvSpPr>
            <a:spLocks noGrp="1"/>
          </p:cNvSpPr>
          <p:nvPr>
            <p:ph idx="1"/>
          </p:nvPr>
        </p:nvSpPr>
        <p:spPr>
          <a:xfrm>
            <a:off x="1025910" y="2185736"/>
            <a:ext cx="9905998" cy="4070685"/>
          </a:xfrm>
        </p:spPr>
        <p:txBody>
          <a:bodyPr>
            <a:noAutofit/>
          </a:bodyPr>
          <a:lstStyle/>
          <a:p>
            <a:r>
              <a:rPr lang="en-US" altLang="zh-CN" sz="2400" dirty="0"/>
              <a:t>&lt;input id="password" name="password" ...x&gt;</a:t>
            </a:r>
            <a:r>
              <a:rPr lang="zh-CN" altLang="en-US" sz="2400" dirty="0"/>
              <a:t>：定义了一个密码输入字段。</a:t>
            </a:r>
            <a:endParaRPr lang="en-US" altLang="zh-CN" sz="2400" dirty="0"/>
          </a:p>
          <a:p>
            <a:r>
              <a:rPr lang="zh-CN" altLang="en-US" sz="2400" dirty="0"/>
              <a:t>该字段具有多个属性：</a:t>
            </a:r>
            <a:r>
              <a:rPr lang="en-US" altLang="zh-CN" sz="2400" dirty="0"/>
              <a:t>id="password"</a:t>
            </a:r>
            <a:r>
              <a:rPr lang="zh-CN" altLang="en-US" sz="2400" dirty="0"/>
              <a:t>：为输入字段指定一个唯一的标识符。</a:t>
            </a:r>
            <a:r>
              <a:rPr lang="en-US" altLang="zh-CN" sz="2400" dirty="0"/>
              <a:t>name="password"</a:t>
            </a:r>
            <a:r>
              <a:rPr lang="zh-CN" altLang="en-US" sz="2400" dirty="0"/>
              <a:t>：指定输入字段的名称，这在表单提交时用于标识数据。</a:t>
            </a:r>
            <a:r>
              <a:rPr lang="en-US" altLang="zh-CN" sz="2400" dirty="0"/>
              <a:t>class="required"</a:t>
            </a:r>
            <a:r>
              <a:rPr lang="zh-CN" altLang="en-US" sz="2400" dirty="0"/>
              <a:t>：可能用于客户端验证，表示该字段是必填的。</a:t>
            </a:r>
            <a:r>
              <a:rPr lang="en-US" altLang="zh-CN" sz="2400" dirty="0" err="1"/>
              <a:t>tabindex</a:t>
            </a:r>
            <a:r>
              <a:rPr lang="en-US" altLang="zh-CN" sz="2400" dirty="0"/>
              <a:t>="2"</a:t>
            </a:r>
            <a:r>
              <a:rPr lang="zh-CN" altLang="en-US" sz="2400" dirty="0"/>
              <a:t>：指定输入字段在</a:t>
            </a:r>
            <a:r>
              <a:rPr lang="en-US" altLang="zh-CN" sz="2400" dirty="0"/>
              <a:t>Tab</a:t>
            </a:r>
            <a:r>
              <a:rPr lang="zh-CN" altLang="en-US" sz="2400" dirty="0"/>
              <a:t>键导航中的顺序</a:t>
            </a:r>
            <a:endParaRPr lang="en-US" altLang="zh-CN" sz="2400" dirty="0"/>
          </a:p>
          <a:p>
            <a:r>
              <a:rPr lang="en-US" altLang="zh-CN" sz="2400" dirty="0" err="1"/>
              <a:t>accesskey</a:t>
            </a:r>
            <a:r>
              <a:rPr lang="en-US" altLang="zh-CN" sz="2400" dirty="0"/>
              <a:t>="p"</a:t>
            </a:r>
            <a:r>
              <a:rPr lang="zh-CN" altLang="en-US" sz="2400" dirty="0"/>
              <a:t>：指定访问键，但请注意，</a:t>
            </a:r>
            <a:r>
              <a:rPr lang="en-US" altLang="zh-CN" sz="2400" dirty="0" err="1"/>
              <a:t>accesskey</a:t>
            </a:r>
            <a:r>
              <a:rPr lang="zh-CN" altLang="en-US" sz="2400" dirty="0"/>
              <a:t>属性的支持在不同浏览器和操作系统中可能有所不同。</a:t>
            </a:r>
            <a:r>
              <a:rPr lang="en-US" altLang="zh-CN" sz="2400" dirty="0"/>
              <a:t>type="password"</a:t>
            </a:r>
            <a:r>
              <a:rPr lang="zh-CN" altLang="en-US" sz="2400" dirty="0"/>
              <a:t>：指定输入类型为密码，这意味着输入的字符会被隐藏（通常显示为圆点或星号）。</a:t>
            </a:r>
            <a:endParaRPr lang="en-US" altLang="zh-CN" sz="2400" dirty="0"/>
          </a:p>
          <a:p>
            <a:r>
              <a:rPr lang="en-US" altLang="zh-CN" sz="2400" dirty="0"/>
              <a:t>value=""</a:t>
            </a:r>
            <a:r>
              <a:rPr lang="zh-CN" altLang="en-US" sz="2400" dirty="0"/>
              <a:t>：设置输入字段的初始值为空。</a:t>
            </a:r>
            <a:r>
              <a:rPr lang="en-US" altLang="zh-CN" sz="2400" dirty="0"/>
              <a:t>size="25"</a:t>
            </a:r>
            <a:r>
              <a:rPr lang="zh-CN" altLang="en-US" sz="2400" dirty="0"/>
              <a:t>：指定输入字段的宽度（字符数）。</a:t>
            </a:r>
            <a:r>
              <a:rPr lang="en-US" altLang="zh-CN" sz="2400" dirty="0"/>
              <a:t>autocomplete="off"</a:t>
            </a:r>
            <a:r>
              <a:rPr lang="zh-CN" altLang="en-US" sz="2400" dirty="0"/>
              <a:t>：禁用自动完成功能，防止浏览器自动填充用户之前输入的密码。</a:t>
            </a:r>
          </a:p>
        </p:txBody>
      </p:sp>
    </p:spTree>
    <p:extLst>
      <p:ext uri="{BB962C8B-B14F-4D97-AF65-F5344CB8AC3E}">
        <p14:creationId xmlns:p14="http://schemas.microsoft.com/office/powerpoint/2010/main" val="141275290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82568253-414C-65CE-7126-FA42622FFBD5}"/>
              </a:ext>
            </a:extLst>
          </p:cNvPr>
          <p:cNvPicPr>
            <a:picLocks noChangeAspect="1"/>
          </p:cNvPicPr>
          <p:nvPr/>
        </p:nvPicPr>
        <p:blipFill>
          <a:blip r:embed="rId3"/>
          <a:stretch>
            <a:fillRect/>
          </a:stretch>
        </p:blipFill>
        <p:spPr>
          <a:xfrm>
            <a:off x="481522" y="4543124"/>
            <a:ext cx="11394095" cy="202791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标题 1">
            <a:extLst>
              <a:ext uri="{FF2B5EF4-FFF2-40B4-BE49-F238E27FC236}">
                <a16:creationId xmlns:a16="http://schemas.microsoft.com/office/drawing/2014/main" id="{7D9675EE-845D-031C-5D6F-CDE7355F4817}"/>
              </a:ext>
            </a:extLst>
          </p:cNvPr>
          <p:cNvSpPr>
            <a:spLocks noGrp="1"/>
          </p:cNvSpPr>
          <p:nvPr>
            <p:ph type="title"/>
          </p:nvPr>
        </p:nvSpPr>
        <p:spPr>
          <a:xfrm>
            <a:off x="0" y="668029"/>
            <a:ext cx="4899259" cy="5215247"/>
          </a:xfrm>
        </p:spPr>
        <p:txBody>
          <a:bodyPr>
            <a:normAutofit/>
          </a:bodyPr>
          <a:lstStyle/>
          <a:p>
            <a:pPr algn="ctr"/>
            <a:r>
              <a:rPr lang="en-US" altLang="zh-CN" sz="5900" dirty="0">
                <a:solidFill>
                  <a:srgbClr val="FF9966"/>
                </a:solidFill>
              </a:rPr>
              <a:t>&lt;section 4&gt;</a:t>
            </a:r>
            <a:br>
              <a:rPr lang="en-US" altLang="zh-CN" sz="5900" dirty="0">
                <a:solidFill>
                  <a:srgbClr val="FF9966"/>
                </a:solidFill>
              </a:rPr>
            </a:br>
            <a:br>
              <a:rPr lang="en-US" altLang="zh-CN" sz="5900" dirty="0">
                <a:solidFill>
                  <a:srgbClr val="FF9966"/>
                </a:solidFill>
              </a:rPr>
            </a:br>
            <a:r>
              <a:rPr lang="en-US" altLang="zh-CN" sz="5900" dirty="0">
                <a:solidFill>
                  <a:srgbClr val="FF9966"/>
                </a:solidFill>
              </a:rPr>
              <a:t>work</a:t>
            </a:r>
            <a:endParaRPr lang="zh-CN" altLang="en-US" sz="5900" dirty="0">
              <a:solidFill>
                <a:srgbClr val="FF9966"/>
              </a:solidFill>
            </a:endParaRPr>
          </a:p>
        </p:txBody>
      </p:sp>
      <p:sp>
        <p:nvSpPr>
          <p:cNvPr id="3" name="内容占位符 2">
            <a:extLst>
              <a:ext uri="{FF2B5EF4-FFF2-40B4-BE49-F238E27FC236}">
                <a16:creationId xmlns:a16="http://schemas.microsoft.com/office/drawing/2014/main" id="{3C9DE19D-1018-BAD0-CAC4-366778002C93}"/>
              </a:ext>
            </a:extLst>
          </p:cNvPr>
          <p:cNvSpPr>
            <a:spLocks noGrp="1"/>
          </p:cNvSpPr>
          <p:nvPr>
            <p:ph idx="1"/>
          </p:nvPr>
        </p:nvSpPr>
        <p:spPr>
          <a:xfrm>
            <a:off x="5008974" y="1081916"/>
            <a:ext cx="6828142" cy="3353365"/>
          </a:xfrm>
        </p:spPr>
        <p:txBody>
          <a:bodyPr>
            <a:noAutofit/>
          </a:bodyPr>
          <a:lstStyle/>
          <a:p>
            <a:pPr marL="0" lvl="0" indent="0">
              <a:lnSpc>
                <a:spcPct val="90000"/>
              </a:lnSpc>
              <a:spcAft>
                <a:spcPts val="800"/>
              </a:spcAft>
              <a:buNone/>
              <a:tabLst>
                <a:tab pos="457200" algn="l"/>
              </a:tabLst>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&lt;section class="row </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btn</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-row"&gt;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：定义了一个节（</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section</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），并通过</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属性指定了两个样式类</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row</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btn</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-row</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。这些类名可能对应</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CSS</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中的某些样式规则，用于控制布局和外观。</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&lt;input type="hidden" ...&gt;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：这是一个隐藏输入字段，用户看不到，但它会在表单提交时包含在内。</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name="</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lt</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指定了字段的名称，</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value</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属性包含了一个特定的值，这个值可能是用于安全验证或会话管理的令牌。</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&lt;input type="hidden" ...&gt;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：同样是隐藏输入字段，</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name="execution"</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value="e1s1"</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可能用于跟踪表单的提交状态或流程。第三个</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&lt;input type="hidden" ...&gt;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：又一个隐藏输入字段，</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name="_</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eventId</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value="submit"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可能用于指示表单提交的事件类型。</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&lt;input class="</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btn</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-submit" ...&gt;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：定义了一个提交按钮。</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class="</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btn</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-submit"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指定了样式类，可能用于控制按钮的外观。</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id="submit2"</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为按钮提供了一个唯一的标识符。</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name="submit"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指定了按钮的名称，这在表单提交时用于标识哪个按钮被点击。</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accesskey</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指定了访问键。</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value="LOGIN"</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设置了按钮上显示的文本，即</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“LOGIN”</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tabindex</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指定了按钮在</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Tab</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键导航中的顺序。</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type="submit"</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表明这是一个提交按钮，用于提交表单。</a:t>
            </a:r>
          </a:p>
          <a:p>
            <a:pPr>
              <a:lnSpc>
                <a:spcPct val="90000"/>
              </a:lnSpc>
              <a:spcAft>
                <a:spcPts val="800"/>
              </a:spcAft>
            </a:pP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90000"/>
              </a:lnSpc>
            </a:pPr>
            <a:endParaRPr lang="zh-CN" altLang="en-US" sz="1800" dirty="0">
              <a:solidFill>
                <a:schemeClr val="tx1"/>
              </a:solidFill>
            </a:endParaRPr>
          </a:p>
        </p:txBody>
      </p:sp>
    </p:spTree>
    <p:extLst>
      <p:ext uri="{BB962C8B-B14F-4D97-AF65-F5344CB8AC3E}">
        <p14:creationId xmlns:p14="http://schemas.microsoft.com/office/powerpoint/2010/main" val="188200853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A8647-9B2F-1F1D-4E12-21E8901F8591}"/>
              </a:ext>
            </a:extLst>
          </p:cNvPr>
          <p:cNvSpPr>
            <a:spLocks noGrp="1"/>
          </p:cNvSpPr>
          <p:nvPr>
            <p:ph type="title"/>
          </p:nvPr>
        </p:nvSpPr>
        <p:spPr>
          <a:xfrm>
            <a:off x="6096000" y="115503"/>
            <a:ext cx="6573685" cy="1988682"/>
          </a:xfrm>
        </p:spPr>
        <p:txBody>
          <a:bodyPr>
            <a:normAutofit/>
          </a:bodyPr>
          <a:lstStyle/>
          <a:p>
            <a:r>
              <a:rPr lang="en-US" altLang="zh-CN" sz="6600" dirty="0">
                <a:solidFill>
                  <a:srgbClr val="FF9966"/>
                </a:solidFill>
              </a:rPr>
              <a:t>&lt;script&gt; part</a:t>
            </a:r>
            <a:endParaRPr lang="zh-CN" altLang="en-US" sz="6600" dirty="0">
              <a:solidFill>
                <a:srgbClr val="FF9966"/>
              </a:solidFill>
            </a:endParaRPr>
          </a:p>
        </p:txBody>
      </p:sp>
      <p:sp>
        <p:nvSpPr>
          <p:cNvPr id="3" name="内容占位符 2">
            <a:extLst>
              <a:ext uri="{FF2B5EF4-FFF2-40B4-BE49-F238E27FC236}">
                <a16:creationId xmlns:a16="http://schemas.microsoft.com/office/drawing/2014/main" id="{CE38ED9F-67DB-F9C2-3ED0-D5ABE0533CDD}"/>
              </a:ext>
            </a:extLst>
          </p:cNvPr>
          <p:cNvSpPr>
            <a:spLocks noGrp="1"/>
          </p:cNvSpPr>
          <p:nvPr>
            <p:ph idx="1"/>
          </p:nvPr>
        </p:nvSpPr>
        <p:spPr>
          <a:xfrm>
            <a:off x="-381432" y="183848"/>
            <a:ext cx="6573684" cy="3216276"/>
          </a:xfrm>
        </p:spPr>
        <p:txBody>
          <a:bodyPr anchor="t">
            <a:noAutofit/>
          </a:bodyPr>
          <a:lstStyle/>
          <a:p>
            <a:pPr marL="342900" lvl="0" indent="-342900">
              <a:lnSpc>
                <a:spcPct val="90000"/>
              </a:lnSpc>
              <a:spcAft>
                <a:spcPts val="800"/>
              </a:spcAft>
              <a:buFont typeface="+mj-lt"/>
              <a:buAutoNum type="arabicPeriod"/>
              <a:tabLst>
                <a:tab pos="4572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获取</a:t>
            </a: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URL</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查询字符串</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window.location.search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获取当前</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URL</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的查询字符串部分（即</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后面的部分）。</a:t>
            </a:r>
          </a:p>
          <a:p>
            <a:pPr marL="342900" lvl="0" indent="-342900">
              <a:lnSpc>
                <a:spcPct val="90000"/>
              </a:lnSpc>
              <a:spcAft>
                <a:spcPts val="800"/>
              </a:spcAft>
              <a:buFont typeface="+mj-lt"/>
              <a:buAutoNum type="arabicPeriod"/>
              <a:tabLst>
                <a:tab pos="4572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解析查询字符串</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new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URLSearchParams</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queryString</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创建一个</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URLSearchParams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对象，该对象提供了用于解析和操作</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URL</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查询字符串的方法。</a:t>
            </a:r>
          </a:p>
          <a:p>
            <a:pPr marL="342900" lvl="0" indent="-342900">
              <a:lnSpc>
                <a:spcPct val="90000"/>
              </a:lnSpc>
              <a:spcAft>
                <a:spcPts val="800"/>
              </a:spcAft>
              <a:buFont typeface="+mj-lt"/>
              <a:buAutoNum type="arabicPeriod"/>
              <a:tabLst>
                <a:tab pos="4572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获取参数值</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urlParams.get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sofficeid</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urlParams.get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('uno')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分别获取查询字符串中</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sofficeid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uno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参数的值。</a:t>
            </a:r>
          </a:p>
          <a:p>
            <a:pPr marL="342900" lvl="0" indent="-342900">
              <a:lnSpc>
                <a:spcPct val="90000"/>
              </a:lnSpc>
              <a:spcAft>
                <a:spcPts val="800"/>
              </a:spcAft>
              <a:buFont typeface="+mj-lt"/>
              <a:buAutoNum type="arabicPeriod"/>
              <a:tabLst>
                <a:tab pos="4572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条件判断</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：如果</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sofficeId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uno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都存在（即它们不是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undefined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null</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、空字符串等假值），则执行以下操作：</a:t>
            </a:r>
          </a:p>
          <a:p>
            <a:pPr marL="742950" lvl="1" indent="-285750">
              <a:lnSpc>
                <a:spcPct val="90000"/>
              </a:lnSpc>
              <a:spcAft>
                <a:spcPts val="800"/>
              </a:spcAft>
              <a:buSzPts val="1000"/>
              <a:buFont typeface="Courier New" panose="02070309020205020404" pitchFamily="49" charset="0"/>
              <a:buChar char="o"/>
              <a:tabLst>
                <a:tab pos="9144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隐藏元素</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：遍历所有类名为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row</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的元素，并将它们的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display</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样式设置为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none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，从而隐藏这些元素。这可能是为了隐藏某些表单部分或提示信息。</a:t>
            </a:r>
          </a:p>
          <a:p>
            <a:pPr marL="742950" lvl="1" indent="-285750">
              <a:lnSpc>
                <a:spcPct val="90000"/>
              </a:lnSpc>
              <a:spcAft>
                <a:spcPts val="800"/>
              </a:spcAft>
              <a:buSzPts val="1000"/>
              <a:buFont typeface="Courier New" panose="02070309020205020404" pitchFamily="49" charset="0"/>
              <a:buChar char="o"/>
              <a:tabLst>
                <a:tab pos="9144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设置延时器</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setTimeout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函数设置一个延时器，在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毫秒后执行提供的函数。这个延时可能是为了确保页面上的其他脚本或样式已经加载和应用完毕。</a:t>
            </a:r>
          </a:p>
          <a:p>
            <a:pPr marL="742950" lvl="1" indent="-285750">
              <a:lnSpc>
                <a:spcPct val="90000"/>
              </a:lnSpc>
              <a:spcAft>
                <a:spcPts val="800"/>
              </a:spcAft>
              <a:buSzPts val="1000"/>
              <a:buFont typeface="Courier New" panose="02070309020205020404" pitchFamily="49" charset="0"/>
              <a:buChar char="o"/>
              <a:tabLst>
                <a:tab pos="9144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自动填写表单</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：在延时器执行的函数中，使用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document.getElementById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获取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username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password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的输入框元素，并将它们的值分别设置为从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URL</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参数中获取的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uno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和拼接了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sofficeid</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字符串的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sofficeId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marL="742950" lvl="1" indent="-285750">
              <a:lnSpc>
                <a:spcPct val="90000"/>
              </a:lnSpc>
              <a:spcAft>
                <a:spcPts val="800"/>
              </a:spcAft>
              <a:buSzPts val="1000"/>
              <a:buFont typeface="Courier New" panose="02070309020205020404" pitchFamily="49" charset="0"/>
              <a:buChar char="o"/>
              <a:tabLst>
                <a:tab pos="914400" algn="l"/>
              </a:tabLst>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提交表单</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：最后，使用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document.getElementById</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("submit").click()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触发</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submit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的按钮的点击事件。这通常会导致表单提交，将用户重定向到另一个页面或执行其他操作（取决于表单的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action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属性和服务器端的处理逻辑）。</a:t>
            </a:r>
          </a:p>
          <a:p>
            <a:pPr>
              <a:lnSpc>
                <a:spcPct val="90000"/>
              </a:lnSpc>
            </a:pPr>
            <a:endParaRPr lang="zh-CN" altLang="en-US" sz="1600" dirty="0"/>
          </a:p>
        </p:txBody>
      </p:sp>
      <p:pic>
        <p:nvPicPr>
          <p:cNvPr id="5" name="图片 4">
            <a:extLst>
              <a:ext uri="{FF2B5EF4-FFF2-40B4-BE49-F238E27FC236}">
                <a16:creationId xmlns:a16="http://schemas.microsoft.com/office/drawing/2014/main" id="{894891AE-07A9-BE37-F6E1-A963ED91BA95}"/>
              </a:ext>
            </a:extLst>
          </p:cNvPr>
          <p:cNvPicPr>
            <a:picLocks noChangeAspect="1"/>
          </p:cNvPicPr>
          <p:nvPr/>
        </p:nvPicPr>
        <p:blipFill>
          <a:blip r:embed="rId3"/>
          <a:stretch>
            <a:fillRect/>
          </a:stretch>
        </p:blipFill>
        <p:spPr>
          <a:xfrm>
            <a:off x="6279145" y="2806829"/>
            <a:ext cx="5749744" cy="350734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551928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网状">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网状">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网状">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TM03457485[[fn=网状]]</Template>
  <TotalTime>99</TotalTime>
  <Words>1914</Words>
  <Application>Microsoft Office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-apple-system</vt:lpstr>
      <vt:lpstr>Arial Unicode MS</vt:lpstr>
      <vt:lpstr>等线</vt:lpstr>
      <vt:lpstr>Arial</vt:lpstr>
      <vt:lpstr>Century Gothic</vt:lpstr>
      <vt:lpstr>Courier New</vt:lpstr>
      <vt:lpstr>网状</vt:lpstr>
      <vt:lpstr>WEB期末报告</vt:lpstr>
      <vt:lpstr>&lt;HEAD&gt; PART </vt:lpstr>
      <vt:lpstr>&lt;DIV&gt; WORKS </vt:lpstr>
      <vt:lpstr>&lt;section 1&gt; work</vt:lpstr>
      <vt:lpstr>&lt;section 2&gt;   work</vt:lpstr>
      <vt:lpstr>&lt;section 3&gt; work</vt:lpstr>
      <vt:lpstr>&lt;section 3&gt; work.1  密码部分的详细解释</vt:lpstr>
      <vt:lpstr>&lt;section 4&gt;  work</vt:lpstr>
      <vt:lpstr>&lt;script&gt; part</vt:lpstr>
      <vt:lpstr>关于项目部署至github服务器</vt:lpstr>
      <vt:lpstr>关于项目部署至github服务器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lhf 鲁</dc:creator>
  <cp:lastModifiedBy>刘正阳LIU ZHENGYANG</cp:lastModifiedBy>
  <cp:revision>2</cp:revision>
  <dcterms:created xsi:type="dcterms:W3CDTF">2024-11-28T07:55:39Z</dcterms:created>
  <dcterms:modified xsi:type="dcterms:W3CDTF">2024-11-28T13:01:13Z</dcterms:modified>
</cp:coreProperties>
</file>