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D3AC0-0CA5-B78D-803E-F62FAF3A6D0B}" v="981" dt="2020-04-29T16:13:41.655"/>
    <p1510:client id="{77170240-EB3B-A116-6E19-548085CDDF63}" v="76" dt="2020-04-29T15:52:57.546"/>
    <p1510:client id="{C38E206E-F153-8F0C-EEEC-F018AB397238}" v="563" dt="2020-04-29T15:39:39.695"/>
    <p1510:client id="{E9BB4948-9236-FCD3-4BB8-2D7757ED3145}" v="4" dt="2020-04-29T16:22:20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4B69A-7804-4599-A703-24DE588A0C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8EE059-22E9-4E1B-96E4-95DCCBA57EB6}">
      <dgm:prSet/>
      <dgm:spPr/>
      <dgm:t>
        <a:bodyPr/>
        <a:lstStyle/>
        <a:p>
          <a:r>
            <a:rPr lang="fr-FR"/>
            <a:t>Shortests paths : Difficulties to program Bellman's algorithm</a:t>
          </a:r>
          <a:endParaRPr lang="en-US"/>
        </a:p>
      </dgm:t>
    </dgm:pt>
    <dgm:pt modelId="{81D1EEC7-A568-4FAA-AD8A-26DA3268E757}" type="parTrans" cxnId="{51734949-0EC4-473A-A781-24C2D75A213E}">
      <dgm:prSet/>
      <dgm:spPr/>
      <dgm:t>
        <a:bodyPr/>
        <a:lstStyle/>
        <a:p>
          <a:endParaRPr lang="en-US"/>
        </a:p>
      </dgm:t>
    </dgm:pt>
    <dgm:pt modelId="{C8A6F621-D42D-451A-82C3-D1252B4C2ADA}" type="sibTrans" cxnId="{51734949-0EC4-473A-A781-24C2D75A213E}">
      <dgm:prSet/>
      <dgm:spPr/>
      <dgm:t>
        <a:bodyPr/>
        <a:lstStyle/>
        <a:p>
          <a:endParaRPr lang="en-US"/>
        </a:p>
      </dgm:t>
    </dgm:pt>
    <dgm:pt modelId="{80A3A3FF-ACAF-48C6-AA87-98A342D087A8}">
      <dgm:prSet/>
      <dgm:spPr/>
      <dgm:t>
        <a:bodyPr/>
        <a:lstStyle/>
        <a:p>
          <a:r>
            <a:rPr lang="fr-FR"/>
            <a:t>Git hub : Not easy to manage the same code with three people</a:t>
          </a:r>
          <a:endParaRPr lang="en-US"/>
        </a:p>
      </dgm:t>
    </dgm:pt>
    <dgm:pt modelId="{2221E436-A138-4A81-97C7-659C04634CEF}" type="parTrans" cxnId="{8CCD5440-41A0-487C-8E17-19C6ED4B7D86}">
      <dgm:prSet/>
      <dgm:spPr/>
      <dgm:t>
        <a:bodyPr/>
        <a:lstStyle/>
        <a:p>
          <a:endParaRPr lang="en-US"/>
        </a:p>
      </dgm:t>
    </dgm:pt>
    <dgm:pt modelId="{A561DA90-2D91-43C7-B604-756C3644613F}" type="sibTrans" cxnId="{8CCD5440-41A0-487C-8E17-19C6ED4B7D86}">
      <dgm:prSet/>
      <dgm:spPr/>
      <dgm:t>
        <a:bodyPr/>
        <a:lstStyle/>
        <a:p>
          <a:endParaRPr lang="en-US"/>
        </a:p>
      </dgm:t>
    </dgm:pt>
    <dgm:pt modelId="{950AA8A4-593D-434D-9E7C-DC5116BE05D7}">
      <dgm:prSet/>
      <dgm:spPr/>
      <dgm:t>
        <a:bodyPr/>
        <a:lstStyle/>
        <a:p>
          <a:r>
            <a:rPr lang="fr-FR"/>
            <a:t>Thinking the global structure of the code (classes, relations between each other, etc.)</a:t>
          </a:r>
          <a:endParaRPr lang="en-US"/>
        </a:p>
      </dgm:t>
    </dgm:pt>
    <dgm:pt modelId="{E86C7F0C-8677-4E0F-B086-55794EE60404}" type="parTrans" cxnId="{83CB44CD-6572-40BB-8BBB-885A3ACF1E01}">
      <dgm:prSet/>
      <dgm:spPr/>
      <dgm:t>
        <a:bodyPr/>
        <a:lstStyle/>
        <a:p>
          <a:endParaRPr lang="en-US"/>
        </a:p>
      </dgm:t>
    </dgm:pt>
    <dgm:pt modelId="{5AB4840B-BEF9-4D09-8A71-0A4CDE18D044}" type="sibTrans" cxnId="{83CB44CD-6572-40BB-8BBB-885A3ACF1E01}">
      <dgm:prSet/>
      <dgm:spPr/>
      <dgm:t>
        <a:bodyPr/>
        <a:lstStyle/>
        <a:p>
          <a:endParaRPr lang="en-US"/>
        </a:p>
      </dgm:t>
    </dgm:pt>
    <dgm:pt modelId="{588B2471-8358-42DB-B978-642AB9C1A46A}" type="pres">
      <dgm:prSet presAssocID="{B154B69A-7804-4599-A703-24DE588A0C9A}" presName="root" presStyleCnt="0">
        <dgm:presLayoutVars>
          <dgm:dir/>
          <dgm:resizeHandles val="exact"/>
        </dgm:presLayoutVars>
      </dgm:prSet>
      <dgm:spPr/>
    </dgm:pt>
    <dgm:pt modelId="{CDE40399-1986-48A2-B7A8-A76D50925295}" type="pres">
      <dgm:prSet presAssocID="{678EE059-22E9-4E1B-96E4-95DCCBA57EB6}" presName="compNode" presStyleCnt="0"/>
      <dgm:spPr/>
    </dgm:pt>
    <dgm:pt modelId="{B432159E-C77B-470E-B5FD-39AF8A182315}" type="pres">
      <dgm:prSet presAssocID="{678EE059-22E9-4E1B-96E4-95DCCBA57EB6}" presName="bgRect" presStyleLbl="bgShp" presStyleIdx="0" presStyleCnt="3"/>
      <dgm:spPr/>
    </dgm:pt>
    <dgm:pt modelId="{575565C8-A37E-4D63-A336-E7E9C159FEE9}" type="pres">
      <dgm:prSet presAssocID="{678EE059-22E9-4E1B-96E4-95DCCBA57E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DFA1C9E-3FF4-4E3C-B77B-A5490E19F02A}" type="pres">
      <dgm:prSet presAssocID="{678EE059-22E9-4E1B-96E4-95DCCBA57EB6}" presName="spaceRect" presStyleCnt="0"/>
      <dgm:spPr/>
    </dgm:pt>
    <dgm:pt modelId="{75D6B933-98AA-4B86-A48F-17AE0B42A9AF}" type="pres">
      <dgm:prSet presAssocID="{678EE059-22E9-4E1B-96E4-95DCCBA57EB6}" presName="parTx" presStyleLbl="revTx" presStyleIdx="0" presStyleCnt="3">
        <dgm:presLayoutVars>
          <dgm:chMax val="0"/>
          <dgm:chPref val="0"/>
        </dgm:presLayoutVars>
      </dgm:prSet>
      <dgm:spPr/>
    </dgm:pt>
    <dgm:pt modelId="{09824211-2724-44F9-80BA-96A32E9AFB18}" type="pres">
      <dgm:prSet presAssocID="{C8A6F621-D42D-451A-82C3-D1252B4C2ADA}" presName="sibTrans" presStyleCnt="0"/>
      <dgm:spPr/>
    </dgm:pt>
    <dgm:pt modelId="{CA83E20E-4EE5-449E-BFA6-946283F9EA20}" type="pres">
      <dgm:prSet presAssocID="{80A3A3FF-ACAF-48C6-AA87-98A342D087A8}" presName="compNode" presStyleCnt="0"/>
      <dgm:spPr/>
    </dgm:pt>
    <dgm:pt modelId="{7BA2D20E-F168-4020-AE42-E4D47EFCF007}" type="pres">
      <dgm:prSet presAssocID="{80A3A3FF-ACAF-48C6-AA87-98A342D087A8}" presName="bgRect" presStyleLbl="bgShp" presStyleIdx="1" presStyleCnt="3"/>
      <dgm:spPr/>
    </dgm:pt>
    <dgm:pt modelId="{BE6D545A-1C61-431B-9CC9-636950E4B1F9}" type="pres">
      <dgm:prSet presAssocID="{80A3A3FF-ACAF-48C6-AA87-98A342D087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0A22086-1023-48C1-A622-32C848FB4D8D}" type="pres">
      <dgm:prSet presAssocID="{80A3A3FF-ACAF-48C6-AA87-98A342D087A8}" presName="spaceRect" presStyleCnt="0"/>
      <dgm:spPr/>
    </dgm:pt>
    <dgm:pt modelId="{BA6E7DEE-FB32-4686-9158-F9CB1348A998}" type="pres">
      <dgm:prSet presAssocID="{80A3A3FF-ACAF-48C6-AA87-98A342D087A8}" presName="parTx" presStyleLbl="revTx" presStyleIdx="1" presStyleCnt="3">
        <dgm:presLayoutVars>
          <dgm:chMax val="0"/>
          <dgm:chPref val="0"/>
        </dgm:presLayoutVars>
      </dgm:prSet>
      <dgm:spPr/>
    </dgm:pt>
    <dgm:pt modelId="{A854DCF9-1F0D-4784-BF17-EF8E152B9F82}" type="pres">
      <dgm:prSet presAssocID="{A561DA90-2D91-43C7-B604-756C3644613F}" presName="sibTrans" presStyleCnt="0"/>
      <dgm:spPr/>
    </dgm:pt>
    <dgm:pt modelId="{63D02CD1-ABC0-47C4-B74F-570A06207856}" type="pres">
      <dgm:prSet presAssocID="{950AA8A4-593D-434D-9E7C-DC5116BE05D7}" presName="compNode" presStyleCnt="0"/>
      <dgm:spPr/>
    </dgm:pt>
    <dgm:pt modelId="{C84B6DD2-6360-49C0-B85A-5583B77E3F36}" type="pres">
      <dgm:prSet presAssocID="{950AA8A4-593D-434D-9E7C-DC5116BE05D7}" presName="bgRect" presStyleLbl="bgShp" presStyleIdx="2" presStyleCnt="3"/>
      <dgm:spPr/>
    </dgm:pt>
    <dgm:pt modelId="{FA2AECEF-3053-42E6-A662-B0D5AE5F5232}" type="pres">
      <dgm:prSet presAssocID="{950AA8A4-593D-434D-9E7C-DC5116BE05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7FAFE96-EA40-4B46-85DE-1F0257951A67}" type="pres">
      <dgm:prSet presAssocID="{950AA8A4-593D-434D-9E7C-DC5116BE05D7}" presName="spaceRect" presStyleCnt="0"/>
      <dgm:spPr/>
    </dgm:pt>
    <dgm:pt modelId="{12304248-C239-4DCE-8F00-D47F6D192199}" type="pres">
      <dgm:prSet presAssocID="{950AA8A4-593D-434D-9E7C-DC5116BE05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BF0E0C-5D20-4CE5-9476-6DD63EA8D45E}" type="presOf" srcId="{B154B69A-7804-4599-A703-24DE588A0C9A}" destId="{588B2471-8358-42DB-B978-642AB9C1A46A}" srcOrd="0" destOrd="0" presId="urn:microsoft.com/office/officeart/2018/2/layout/IconVerticalSolidList"/>
    <dgm:cxn modelId="{8CCD5440-41A0-487C-8E17-19C6ED4B7D86}" srcId="{B154B69A-7804-4599-A703-24DE588A0C9A}" destId="{80A3A3FF-ACAF-48C6-AA87-98A342D087A8}" srcOrd="1" destOrd="0" parTransId="{2221E436-A138-4A81-97C7-659C04634CEF}" sibTransId="{A561DA90-2D91-43C7-B604-756C3644613F}"/>
    <dgm:cxn modelId="{51734949-0EC4-473A-A781-24C2D75A213E}" srcId="{B154B69A-7804-4599-A703-24DE588A0C9A}" destId="{678EE059-22E9-4E1B-96E4-95DCCBA57EB6}" srcOrd="0" destOrd="0" parTransId="{81D1EEC7-A568-4FAA-AD8A-26DA3268E757}" sibTransId="{C8A6F621-D42D-451A-82C3-D1252B4C2ADA}"/>
    <dgm:cxn modelId="{A2B3AB78-5D85-4433-867A-86CAF264DEC9}" type="presOf" srcId="{950AA8A4-593D-434D-9E7C-DC5116BE05D7}" destId="{12304248-C239-4DCE-8F00-D47F6D192199}" srcOrd="0" destOrd="0" presId="urn:microsoft.com/office/officeart/2018/2/layout/IconVerticalSolidList"/>
    <dgm:cxn modelId="{32019DC9-718E-475F-9A15-551339383E44}" type="presOf" srcId="{678EE059-22E9-4E1B-96E4-95DCCBA57EB6}" destId="{75D6B933-98AA-4B86-A48F-17AE0B42A9AF}" srcOrd="0" destOrd="0" presId="urn:microsoft.com/office/officeart/2018/2/layout/IconVerticalSolidList"/>
    <dgm:cxn modelId="{83CB44CD-6572-40BB-8BBB-885A3ACF1E01}" srcId="{B154B69A-7804-4599-A703-24DE588A0C9A}" destId="{950AA8A4-593D-434D-9E7C-DC5116BE05D7}" srcOrd="2" destOrd="0" parTransId="{E86C7F0C-8677-4E0F-B086-55794EE60404}" sibTransId="{5AB4840B-BEF9-4D09-8A71-0A4CDE18D044}"/>
    <dgm:cxn modelId="{92BD8CD1-3E4C-4224-B383-F97B8034A2F4}" type="presOf" srcId="{80A3A3FF-ACAF-48C6-AA87-98A342D087A8}" destId="{BA6E7DEE-FB32-4686-9158-F9CB1348A998}" srcOrd="0" destOrd="0" presId="urn:microsoft.com/office/officeart/2018/2/layout/IconVerticalSolidList"/>
    <dgm:cxn modelId="{675670CD-A1CC-42AE-BDD5-B0F01CE37334}" type="presParOf" srcId="{588B2471-8358-42DB-B978-642AB9C1A46A}" destId="{CDE40399-1986-48A2-B7A8-A76D50925295}" srcOrd="0" destOrd="0" presId="urn:microsoft.com/office/officeart/2018/2/layout/IconVerticalSolidList"/>
    <dgm:cxn modelId="{3CA765F6-4441-4A06-87BB-8D0AAE5B4297}" type="presParOf" srcId="{CDE40399-1986-48A2-B7A8-A76D50925295}" destId="{B432159E-C77B-470E-B5FD-39AF8A182315}" srcOrd="0" destOrd="0" presId="urn:microsoft.com/office/officeart/2018/2/layout/IconVerticalSolidList"/>
    <dgm:cxn modelId="{791B4A1A-AAAE-4681-B887-BECA5454C23B}" type="presParOf" srcId="{CDE40399-1986-48A2-B7A8-A76D50925295}" destId="{575565C8-A37E-4D63-A336-E7E9C159FEE9}" srcOrd="1" destOrd="0" presId="urn:microsoft.com/office/officeart/2018/2/layout/IconVerticalSolidList"/>
    <dgm:cxn modelId="{FA12A6C1-1747-42A8-A84B-84C463AEA495}" type="presParOf" srcId="{CDE40399-1986-48A2-B7A8-A76D50925295}" destId="{2DFA1C9E-3FF4-4E3C-B77B-A5490E19F02A}" srcOrd="2" destOrd="0" presId="urn:microsoft.com/office/officeart/2018/2/layout/IconVerticalSolidList"/>
    <dgm:cxn modelId="{C2EEA3F7-F520-44C8-A8E4-94702801C283}" type="presParOf" srcId="{CDE40399-1986-48A2-B7A8-A76D50925295}" destId="{75D6B933-98AA-4B86-A48F-17AE0B42A9AF}" srcOrd="3" destOrd="0" presId="urn:microsoft.com/office/officeart/2018/2/layout/IconVerticalSolidList"/>
    <dgm:cxn modelId="{A2325176-E836-45FC-B2B2-38C1ED86712E}" type="presParOf" srcId="{588B2471-8358-42DB-B978-642AB9C1A46A}" destId="{09824211-2724-44F9-80BA-96A32E9AFB18}" srcOrd="1" destOrd="0" presId="urn:microsoft.com/office/officeart/2018/2/layout/IconVerticalSolidList"/>
    <dgm:cxn modelId="{7281CD9B-2140-4D2A-B277-B33A8B64BD5F}" type="presParOf" srcId="{588B2471-8358-42DB-B978-642AB9C1A46A}" destId="{CA83E20E-4EE5-449E-BFA6-946283F9EA20}" srcOrd="2" destOrd="0" presId="urn:microsoft.com/office/officeart/2018/2/layout/IconVerticalSolidList"/>
    <dgm:cxn modelId="{D1688BB3-B62B-4D91-BBBC-6CBDFBB729AB}" type="presParOf" srcId="{CA83E20E-4EE5-449E-BFA6-946283F9EA20}" destId="{7BA2D20E-F168-4020-AE42-E4D47EFCF007}" srcOrd="0" destOrd="0" presId="urn:microsoft.com/office/officeart/2018/2/layout/IconVerticalSolidList"/>
    <dgm:cxn modelId="{12E66E0A-2BD0-4A1B-B9F8-9F9B3EEC9E02}" type="presParOf" srcId="{CA83E20E-4EE5-449E-BFA6-946283F9EA20}" destId="{BE6D545A-1C61-431B-9CC9-636950E4B1F9}" srcOrd="1" destOrd="0" presId="urn:microsoft.com/office/officeart/2018/2/layout/IconVerticalSolidList"/>
    <dgm:cxn modelId="{F1999818-F0C0-41E7-A17B-DAFF5D59E5E2}" type="presParOf" srcId="{CA83E20E-4EE5-449E-BFA6-946283F9EA20}" destId="{F0A22086-1023-48C1-A622-32C848FB4D8D}" srcOrd="2" destOrd="0" presId="urn:microsoft.com/office/officeart/2018/2/layout/IconVerticalSolidList"/>
    <dgm:cxn modelId="{D97454F5-EEED-48DB-90E5-72DF297D8167}" type="presParOf" srcId="{CA83E20E-4EE5-449E-BFA6-946283F9EA20}" destId="{BA6E7DEE-FB32-4686-9158-F9CB1348A998}" srcOrd="3" destOrd="0" presId="urn:microsoft.com/office/officeart/2018/2/layout/IconVerticalSolidList"/>
    <dgm:cxn modelId="{FB0882A5-C2A4-4E67-A239-0A81877656D6}" type="presParOf" srcId="{588B2471-8358-42DB-B978-642AB9C1A46A}" destId="{A854DCF9-1F0D-4784-BF17-EF8E152B9F82}" srcOrd="3" destOrd="0" presId="urn:microsoft.com/office/officeart/2018/2/layout/IconVerticalSolidList"/>
    <dgm:cxn modelId="{C3D1571B-2D71-4099-84A1-952E9F48E03B}" type="presParOf" srcId="{588B2471-8358-42DB-B978-642AB9C1A46A}" destId="{63D02CD1-ABC0-47C4-B74F-570A06207856}" srcOrd="4" destOrd="0" presId="urn:microsoft.com/office/officeart/2018/2/layout/IconVerticalSolidList"/>
    <dgm:cxn modelId="{EBD90EAE-89AA-4A4E-AE3F-C338D1D05AA5}" type="presParOf" srcId="{63D02CD1-ABC0-47C4-B74F-570A06207856}" destId="{C84B6DD2-6360-49C0-B85A-5583B77E3F36}" srcOrd="0" destOrd="0" presId="urn:microsoft.com/office/officeart/2018/2/layout/IconVerticalSolidList"/>
    <dgm:cxn modelId="{CFD55AA2-6902-42A0-824E-D8C3715D4247}" type="presParOf" srcId="{63D02CD1-ABC0-47C4-B74F-570A06207856}" destId="{FA2AECEF-3053-42E6-A662-B0D5AE5F5232}" srcOrd="1" destOrd="0" presId="urn:microsoft.com/office/officeart/2018/2/layout/IconVerticalSolidList"/>
    <dgm:cxn modelId="{7B0C17D3-D4D6-489C-8CDE-34B238CFB9CF}" type="presParOf" srcId="{63D02CD1-ABC0-47C4-B74F-570A06207856}" destId="{B7FAFE96-EA40-4B46-85DE-1F0257951A67}" srcOrd="2" destOrd="0" presId="urn:microsoft.com/office/officeart/2018/2/layout/IconVerticalSolidList"/>
    <dgm:cxn modelId="{C0E259DD-2372-4942-8A1C-54892BB451FF}" type="presParOf" srcId="{63D02CD1-ABC0-47C4-B74F-570A06207856}" destId="{12304248-C239-4DCE-8F00-D47F6D1921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2159E-C77B-470E-B5FD-39AF8A182315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565C8-A37E-4D63-A336-E7E9C159FEE9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6B933-98AA-4B86-A48F-17AE0B42A9AF}">
      <dsp:nvSpPr>
        <dsp:cNvPr id="0" name=""/>
        <dsp:cNvSpPr/>
      </dsp:nvSpPr>
      <dsp:spPr>
        <a:xfrm>
          <a:off x="1663397" y="615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Shortests paths : Difficulties to program Bellman's algorithm</a:t>
          </a:r>
          <a:endParaRPr lang="en-US" sz="2500" kern="1200"/>
        </a:p>
      </dsp:txBody>
      <dsp:txXfrm>
        <a:off x="1663397" y="615"/>
        <a:ext cx="5630212" cy="1440170"/>
      </dsp:txXfrm>
    </dsp:sp>
    <dsp:sp modelId="{7BA2D20E-F168-4020-AE42-E4D47EFCF007}">
      <dsp:nvSpPr>
        <dsp:cNvPr id="0" name=""/>
        <dsp:cNvSpPr/>
      </dsp:nvSpPr>
      <dsp:spPr>
        <a:xfrm>
          <a:off x="0" y="1800829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D545A-1C61-431B-9CC9-636950E4B1F9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E7DEE-FB32-4686-9158-F9CB1348A998}">
      <dsp:nvSpPr>
        <dsp:cNvPr id="0" name=""/>
        <dsp:cNvSpPr/>
      </dsp:nvSpPr>
      <dsp:spPr>
        <a:xfrm>
          <a:off x="1663397" y="1800829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Git hub : Not easy to manage the same code with three people</a:t>
          </a:r>
          <a:endParaRPr lang="en-US" sz="2500" kern="1200"/>
        </a:p>
      </dsp:txBody>
      <dsp:txXfrm>
        <a:off x="1663397" y="1800829"/>
        <a:ext cx="5630212" cy="1440170"/>
      </dsp:txXfrm>
    </dsp:sp>
    <dsp:sp modelId="{C84B6DD2-6360-49C0-B85A-5583B77E3F36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AECEF-3053-42E6-A662-B0D5AE5F5232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04248-C239-4DCE-8F00-D47F6D192199}">
      <dsp:nvSpPr>
        <dsp:cNvPr id="0" name=""/>
        <dsp:cNvSpPr/>
      </dsp:nvSpPr>
      <dsp:spPr>
        <a:xfrm>
          <a:off x="1663397" y="3601042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Thinking the global structure of the code (classes, relations between each other, etc.)</a:t>
          </a:r>
          <a:endParaRPr lang="en-US" sz="2500" kern="1200"/>
        </a:p>
      </dsp:txBody>
      <dsp:txXfrm>
        <a:off x="1663397" y="3601042"/>
        <a:ext cx="5630212" cy="1440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8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2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6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de-DE"/>
              <a:t>Graph Theory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</a:pPr>
            <a:r>
              <a:rPr lang="de-DE" sz="1200" cap="none">
                <a:latin typeface="Avenir Next LT Pro"/>
              </a:rPr>
              <a:t>Garnier Aurélien</a:t>
            </a:r>
            <a:endParaRPr lang="fr-FR" sz="1200" cap="none">
              <a:latin typeface="Avenir Next LT Pro"/>
            </a:endParaRPr>
          </a:p>
          <a:p>
            <a:pPr>
              <a:buFont typeface="Arial" panose="020B0604020202020204" pitchFamily="34" charset="0"/>
            </a:pPr>
            <a:r>
              <a:rPr lang="de-DE" sz="1200" cap="none">
                <a:latin typeface="Avenir Next LT Pro"/>
                <a:ea typeface="+mn-lt"/>
                <a:cs typeface="+mn-lt"/>
              </a:rPr>
              <a:t>Mazardin Grégoire</a:t>
            </a:r>
            <a:endParaRPr lang="de-DE" sz="1200" cap="none">
              <a:latin typeface="Avenir Next LT Pro"/>
            </a:endParaRPr>
          </a:p>
          <a:p>
            <a:pPr>
              <a:buFont typeface="Arial" panose="020B0604020202020204" pitchFamily="34" charset="0"/>
            </a:pPr>
            <a:r>
              <a:rPr lang="de-DE" sz="1200" cap="none">
                <a:latin typeface="Avenir Next LT Pro"/>
              </a:rPr>
              <a:t>Royer Médéric</a:t>
            </a:r>
          </a:p>
        </p:txBody>
      </p:sp>
      <p:pic>
        <p:nvPicPr>
          <p:cNvPr id="17" name="Image 17" descr="Une image contenant assiette, horloge, signe&#10;&#10;Description générée avec un niveau de confiance très élevé">
            <a:extLst>
              <a:ext uri="{FF2B5EF4-FFF2-40B4-BE49-F238E27FC236}">
                <a16:creationId xmlns:a16="http://schemas.microsoft.com/office/drawing/2014/main" id="{C884DA00-EAEC-4947-A38F-26D0A6F2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74" y="2785148"/>
            <a:ext cx="3458249" cy="1279552"/>
          </a:xfrm>
          <a:prstGeom prst="rect">
            <a:avLst/>
          </a:prstGeom>
        </p:spPr>
      </p:pic>
      <p:sp>
        <p:nvSpPr>
          <p:cNvPr id="21" name="Rectangle 25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7A805-DDF0-474A-AE7F-2338A7F9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Display Value Matrix and Adjacency Matrix</a:t>
            </a:r>
          </a:p>
        </p:txBody>
      </p:sp>
      <p:pic>
        <p:nvPicPr>
          <p:cNvPr id="4" name="Image 4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3FD77585-F14D-4401-8570-FC83503E3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2626" y="-33591"/>
            <a:ext cx="4310073" cy="6926475"/>
          </a:xfrm>
        </p:spPr>
      </p:pic>
    </p:spTree>
    <p:extLst>
      <p:ext uri="{BB962C8B-B14F-4D97-AF65-F5344CB8AC3E}">
        <p14:creationId xmlns:p14="http://schemas.microsoft.com/office/powerpoint/2010/main" val="32462606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137CB6-015E-4D86-A9E6-1A56BE4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fr-FR" err="1">
                <a:ea typeface="+mj-lt"/>
                <a:cs typeface="+mj-lt"/>
              </a:rPr>
              <a:t>Encountered</a:t>
            </a:r>
            <a:r>
              <a:rPr lang="fr-FR">
                <a:ea typeface="+mj-lt"/>
                <a:cs typeface="+mj-lt"/>
              </a:rPr>
              <a:t> </a:t>
            </a:r>
            <a:br>
              <a:rPr lang="fr-FR">
                <a:ea typeface="+mj-lt"/>
                <a:cs typeface="+mj-lt"/>
              </a:rPr>
            </a:br>
            <a:r>
              <a:rPr lang="fr-FR" err="1">
                <a:ea typeface="+mj-lt"/>
                <a:cs typeface="+mj-lt"/>
              </a:rPr>
              <a:t>problems</a:t>
            </a:r>
          </a:p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DAEE359-E1BB-4F0D-A8F3-BF8226A90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79131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5963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B1BD44-B09D-4286-90A4-34028F51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fr-FR" err="1"/>
              <a:t>Summary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Graphic 6">
            <a:extLst>
              <a:ext uri="{FF2B5EF4-FFF2-40B4-BE49-F238E27FC236}">
                <a16:creationId xmlns:a16="http://schemas.microsoft.com/office/drawing/2014/main" id="{B311AC82-4D47-4E43-A158-840862D27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20D91-27BE-4181-A85B-CD212241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>
              <a:buFont typeface="Wingdings" pitchFamily="18" charset="2"/>
              <a:buChar char="Ø"/>
            </a:pPr>
            <a:r>
              <a:rPr lang="fr-FR">
                <a:solidFill>
                  <a:srgbClr val="FFFFFF"/>
                </a:solidFill>
                <a:ea typeface="+mn-lt"/>
                <a:cs typeface="+mn-lt"/>
              </a:rPr>
              <a:t>Structure of the code</a:t>
            </a:r>
            <a:endParaRPr lang="fr-FR">
              <a:solidFill>
                <a:srgbClr val="FFFFFF"/>
              </a:solidFill>
            </a:endParaRPr>
          </a:p>
          <a:p>
            <a:r>
              <a:rPr lang="fr-FR">
                <a:solidFill>
                  <a:srgbClr val="FFFFFF"/>
                </a:solidFill>
              </a:rPr>
              <a:t>Format o</a:t>
            </a:r>
            <a:r>
              <a:rPr lang="fr-FR">
                <a:solidFill>
                  <a:srgbClr val="FFFFFF"/>
                </a:solidFill>
                <a:ea typeface="+mn-lt"/>
                <a:cs typeface="+mn-lt"/>
              </a:rPr>
              <a:t>f the files </a:t>
            </a:r>
          </a:p>
          <a:p>
            <a:r>
              <a:rPr lang="fr-FR" err="1">
                <a:solidFill>
                  <a:srgbClr val="FFFFFF"/>
                </a:solidFill>
              </a:rPr>
              <a:t>Filling</a:t>
            </a:r>
            <a:r>
              <a:rPr lang="fr-FR">
                <a:solidFill>
                  <a:srgbClr val="FFFFFF"/>
                </a:solidFill>
              </a:rPr>
              <a:t> the graph</a:t>
            </a:r>
          </a:p>
          <a:p>
            <a:r>
              <a:rPr lang="fr-FR" err="1">
                <a:solidFill>
                  <a:srgbClr val="FFFFFF"/>
                </a:solidFill>
              </a:rPr>
              <a:t>Detecting</a:t>
            </a:r>
            <a:r>
              <a:rPr lang="fr-FR">
                <a:solidFill>
                  <a:srgbClr val="FFFFFF"/>
                </a:solidFill>
              </a:rPr>
              <a:t> cycles and </a:t>
            </a:r>
            <a:r>
              <a:rPr lang="fr-FR" err="1">
                <a:solidFill>
                  <a:srgbClr val="FFFFFF"/>
                </a:solidFill>
              </a:rPr>
              <a:t>calculating</a:t>
            </a:r>
            <a:r>
              <a:rPr lang="fr-FR">
                <a:solidFill>
                  <a:srgbClr val="FFFFFF"/>
                </a:solidFill>
              </a:rPr>
              <a:t> </a:t>
            </a:r>
            <a:r>
              <a:rPr lang="fr-FR" err="1">
                <a:solidFill>
                  <a:srgbClr val="FFFFFF"/>
                </a:solidFill>
              </a:rPr>
              <a:t>ranks</a:t>
            </a:r>
            <a:endParaRPr lang="fr-FR">
              <a:solidFill>
                <a:srgbClr val="FFFFFF"/>
              </a:solidFill>
            </a:endParaRPr>
          </a:p>
          <a:p>
            <a:r>
              <a:rPr lang="fr-FR">
                <a:solidFill>
                  <a:srgbClr val="FFFFFF"/>
                </a:solidFill>
                <a:ea typeface="+mn-lt"/>
                <a:cs typeface="+mn-lt"/>
              </a:rPr>
              <a:t>Scheduling or not</a:t>
            </a:r>
          </a:p>
          <a:p>
            <a:r>
              <a:rPr lang="fr-FR">
                <a:solidFill>
                  <a:srgbClr val="FFFFFF"/>
                </a:solidFill>
                <a:ea typeface="+mn-lt"/>
                <a:cs typeface="+mn-lt"/>
              </a:rPr>
              <a:t>Display</a:t>
            </a:r>
          </a:p>
          <a:p>
            <a:r>
              <a:rPr lang="fr-FR" err="1">
                <a:solidFill>
                  <a:srgbClr val="FFFFFF"/>
                </a:solidFill>
                <a:ea typeface="+mn-lt"/>
                <a:cs typeface="+mn-lt"/>
              </a:rPr>
              <a:t>Encountered</a:t>
            </a:r>
            <a:r>
              <a:rPr lang="fr-FR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fr-FR">
                <a:solidFill>
                  <a:srgbClr val="FFFFFF"/>
                </a:solidFill>
              </a:rPr>
              <a:t> </a:t>
            </a:r>
            <a:r>
              <a:rPr lang="fr-FR" err="1">
                <a:solidFill>
                  <a:srgbClr val="FFFFFF"/>
                </a:solidFill>
              </a:rPr>
              <a:t>difficulties</a:t>
            </a:r>
            <a:r>
              <a:rPr lang="fr-FR">
                <a:solidFill>
                  <a:srgbClr val="FFFFFF"/>
                </a:solidFill>
              </a:rPr>
              <a:t> </a:t>
            </a:r>
          </a:p>
          <a:p>
            <a:endParaRPr lang="fr-FR">
              <a:solidFill>
                <a:srgbClr val="FFFFFF"/>
              </a:solidFill>
            </a:endParaRPr>
          </a:p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1587D-1ED4-48BC-827A-177382DB6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Structure of the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1E2BC8-F385-4B70-A816-C2AB3757B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5975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A30BB-0450-472B-831B-2CF14145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fr-FR" sz="2400"/>
              <a:t>Class Diagram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B863F3-FBFE-4D21-AE6F-ADD97189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6127302F-89F5-4769-8E24-E00DA392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23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10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2E801-0292-4872-8FD4-A8F0103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Format of the files</a:t>
            </a:r>
          </a:p>
        </p:txBody>
      </p:sp>
      <p:pic>
        <p:nvPicPr>
          <p:cNvPr id="6" name="Image 6" descr="Une image contenant équipement électronique, clavier&#10;&#10;Description générée avec un niveau de confiance très élevé">
            <a:extLst>
              <a:ext uri="{FF2B5EF4-FFF2-40B4-BE49-F238E27FC236}">
                <a16:creationId xmlns:a16="http://schemas.microsoft.com/office/drawing/2014/main" id="{6A9E231F-98CB-4C2E-AA19-785C288E8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3155" y="1514665"/>
            <a:ext cx="657225" cy="3952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F767359-920B-4F6F-A376-21BD359B230C}"/>
              </a:ext>
            </a:extLst>
          </p:cNvPr>
          <p:cNvSpPr txBox="1"/>
          <p:nvPr/>
        </p:nvSpPr>
        <p:spPr>
          <a:xfrm>
            <a:off x="5748002" y="14028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Number</a:t>
            </a:r>
            <a:r>
              <a:rPr lang="fr-FR"/>
              <a:t> of </a:t>
            </a:r>
            <a:r>
              <a:rPr lang="fr-FR" err="1"/>
              <a:t>vertices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3E6A9E8-2402-4732-BDD9-CB207ACC557C}"/>
              </a:ext>
            </a:extLst>
          </p:cNvPr>
          <p:cNvSpPr txBox="1"/>
          <p:nvPr/>
        </p:nvSpPr>
        <p:spPr>
          <a:xfrm>
            <a:off x="5744379" y="17868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Number</a:t>
            </a:r>
            <a:r>
              <a:rPr lang="fr-FR"/>
              <a:t> of </a:t>
            </a:r>
            <a:r>
              <a:rPr lang="fr-FR" err="1"/>
              <a:t>edges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AF0E77-C6AA-4321-BAF9-5D8EE2B38996}"/>
              </a:ext>
            </a:extLst>
          </p:cNvPr>
          <p:cNvSpPr txBox="1"/>
          <p:nvPr/>
        </p:nvSpPr>
        <p:spPr>
          <a:xfrm>
            <a:off x="5744379" y="332985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Relationship </a:t>
            </a:r>
            <a:r>
              <a:rPr lang="fr-FR" err="1"/>
              <a:t>between</a:t>
            </a:r>
            <a:r>
              <a:rPr lang="fr-FR"/>
              <a:t> </a:t>
            </a:r>
            <a:r>
              <a:rPr lang="fr-FR" err="1"/>
              <a:t>vertices</a:t>
            </a:r>
            <a:r>
              <a:rPr lang="fr-FR"/>
              <a:t> and </a:t>
            </a:r>
            <a:r>
              <a:rPr lang="fr-FR" err="1"/>
              <a:t>their</a:t>
            </a:r>
            <a:r>
              <a:rPr lang="fr-FR"/>
              <a:t> </a:t>
            </a:r>
            <a:r>
              <a:rPr lang="fr-FR" err="1"/>
              <a:t>weight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091A550-E6C8-41A7-8A7F-51EEE63DF3FF}"/>
              </a:ext>
            </a:extLst>
          </p:cNvPr>
          <p:cNvCxnSpPr/>
          <p:nvPr/>
        </p:nvCxnSpPr>
        <p:spPr>
          <a:xfrm flipV="1">
            <a:off x="4769478" y="1632398"/>
            <a:ext cx="914398" cy="1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AF94A36-4AD3-479C-8520-18CE51585AA8}"/>
              </a:ext>
            </a:extLst>
          </p:cNvPr>
          <p:cNvCxnSpPr/>
          <p:nvPr/>
        </p:nvCxnSpPr>
        <p:spPr>
          <a:xfrm>
            <a:off x="4783564" y="1762394"/>
            <a:ext cx="946595" cy="2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olades 9">
            <a:extLst>
              <a:ext uri="{FF2B5EF4-FFF2-40B4-BE49-F238E27FC236}">
                <a16:creationId xmlns:a16="http://schemas.microsoft.com/office/drawing/2014/main" id="{D7DE7E57-6A1C-4BCB-AF46-AE83307F85BB}"/>
              </a:ext>
            </a:extLst>
          </p:cNvPr>
          <p:cNvSpPr/>
          <p:nvPr/>
        </p:nvSpPr>
        <p:spPr>
          <a:xfrm>
            <a:off x="2809558" y="1916000"/>
            <a:ext cx="2822619" cy="34236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5579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4838E-9A1F-4030-9C89-6CFEF7AF3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Our </a:t>
            </a:r>
            <a:r>
              <a:rPr lang="fr-FR" err="1"/>
              <a:t>methods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249011-50E6-423D-B004-4F970B364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1316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24A75-FE64-4412-8FF8-00E08BC9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Filling</a:t>
            </a:r>
            <a:r>
              <a:rPr lang="fr-FR"/>
              <a:t> the graph</a:t>
            </a:r>
          </a:p>
        </p:txBody>
      </p:sp>
      <p:pic>
        <p:nvPicPr>
          <p:cNvPr id="4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259ACC85-3DC7-4A02-9725-0F1A6EB32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282" y="220012"/>
            <a:ext cx="6129587" cy="7931801"/>
          </a:xfrm>
        </p:spPr>
      </p:pic>
    </p:spTree>
    <p:extLst>
      <p:ext uri="{BB962C8B-B14F-4D97-AF65-F5344CB8AC3E}">
        <p14:creationId xmlns:p14="http://schemas.microsoft.com/office/powerpoint/2010/main" val="24837611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FCF8D96-ACCE-4A38-BFE7-4D631184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479F6B-9507-4DC8-A5B0-322AACE6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/>
              <a:t>Detecting cycles and calculating ranks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D48C327-B3AB-4303-9518-E9BAD03F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 4" descr="Une image contenant noir, sombre, parking, écran&#10;&#10;Description générée avec un niveau de confiance très élevé">
            <a:extLst>
              <a:ext uri="{FF2B5EF4-FFF2-40B4-BE49-F238E27FC236}">
                <a16:creationId xmlns:a16="http://schemas.microsoft.com/office/drawing/2014/main" id="{513D6479-F78E-44F5-B5F0-1A5464B7C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9" r="1" b="1"/>
          <a:stretch/>
        </p:blipFill>
        <p:spPr>
          <a:xfrm>
            <a:off x="6083162" y="759254"/>
            <a:ext cx="5238340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521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B133D-BC51-4435-A054-EF8D2CE6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Scheduling or not</a:t>
            </a:r>
          </a:p>
        </p:txBody>
      </p:sp>
      <p:pic>
        <p:nvPicPr>
          <p:cNvPr id="8" name="Image 8" descr="Une image contenant parking, noir, sombre, mètre&#10;&#10;Description générée avec un niveau de confiance très élevé">
            <a:extLst>
              <a:ext uri="{FF2B5EF4-FFF2-40B4-BE49-F238E27FC236}">
                <a16:creationId xmlns:a16="http://schemas.microsoft.com/office/drawing/2014/main" id="{7D78D0D0-C304-4223-B9F9-22D67728D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432" y="864108"/>
            <a:ext cx="5750873" cy="5120640"/>
          </a:xfrm>
        </p:spPr>
      </p:pic>
    </p:spTree>
    <p:extLst>
      <p:ext uri="{BB962C8B-B14F-4D97-AF65-F5344CB8AC3E}">
        <p14:creationId xmlns:p14="http://schemas.microsoft.com/office/powerpoint/2010/main" val="35002156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Grand écran</PresentationFormat>
  <Paragraphs>27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Corbel</vt:lpstr>
      <vt:lpstr>Wingdings</vt:lpstr>
      <vt:lpstr>Wingdings 2</vt:lpstr>
      <vt:lpstr>Frame</vt:lpstr>
      <vt:lpstr>Graph Theory Project</vt:lpstr>
      <vt:lpstr>Summary</vt:lpstr>
      <vt:lpstr>Structure of the code</vt:lpstr>
      <vt:lpstr>Class Diagram</vt:lpstr>
      <vt:lpstr>Format of the files</vt:lpstr>
      <vt:lpstr>Our methods</vt:lpstr>
      <vt:lpstr>Filling the graph</vt:lpstr>
      <vt:lpstr>Detecting cycles and calculating ranks</vt:lpstr>
      <vt:lpstr>Scheduling or not</vt:lpstr>
      <vt:lpstr>Display Value Matrix and Adjacency Matrix</vt:lpstr>
      <vt:lpstr>Encountered  problems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Mederic Royer</cp:lastModifiedBy>
  <cp:revision>3</cp:revision>
  <dcterms:created xsi:type="dcterms:W3CDTF">2020-04-29T14:34:52Z</dcterms:created>
  <dcterms:modified xsi:type="dcterms:W3CDTF">2020-05-04T19:45:20Z</dcterms:modified>
</cp:coreProperties>
</file>