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阿里巴巴普惠体" panose="00020600040101010101" charset="-122"/>
      <p:regular r:id="rId24"/>
    </p:embeddedFont>
    <p:embeddedFont>
      <p:font typeface="字由点字倔强黑" panose="00020600040101010101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182576" y="1441590"/>
            <a:ext cx="5105424" cy="8845410"/>
            <a:chOff x="0" y="0"/>
            <a:chExt cx="6807232" cy="11793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5105424" cy="8845410"/>
            <a:chOff x="0" y="0"/>
            <a:chExt cx="6807232" cy="11793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/>
        </p:nvGrpSpPr>
        <p:grpSpPr>
          <a:xfrm rot="1800000">
            <a:off x="15570334" y="3032778"/>
            <a:ext cx="1943148" cy="2866262"/>
            <a:chOff x="0" y="0"/>
            <a:chExt cx="2590864" cy="3821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90800" cy="3821557"/>
            </a:xfrm>
            <a:custGeom>
              <a:avLst/>
              <a:gdLst/>
              <a:ahLst/>
              <a:cxnLst/>
              <a:rect l="l" t="t" r="r" b="b"/>
              <a:pathLst>
                <a:path w="2590800" h="3821557">
                  <a:moveTo>
                    <a:pt x="0" y="1295400"/>
                  </a:moveTo>
                  <a:cubicBezTo>
                    <a:pt x="0" y="580009"/>
                    <a:pt x="580009" y="0"/>
                    <a:pt x="1295400" y="0"/>
                  </a:cubicBezTo>
                  <a:cubicBezTo>
                    <a:pt x="2010791" y="0"/>
                    <a:pt x="2590800" y="580009"/>
                    <a:pt x="2590800" y="1295400"/>
                  </a:cubicBezTo>
                  <a:lnTo>
                    <a:pt x="2590800" y="2526157"/>
                  </a:lnTo>
                  <a:cubicBezTo>
                    <a:pt x="2590800" y="3241548"/>
                    <a:pt x="2010791" y="3821557"/>
                    <a:pt x="1295400" y="3821557"/>
                  </a:cubicBezTo>
                  <a:cubicBezTo>
                    <a:pt x="580009" y="3821557"/>
                    <a:pt x="0" y="3241675"/>
                    <a:pt x="0" y="252628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43576" y="0"/>
            <a:ext cx="5685201" cy="7192550"/>
            <a:chOff x="0" y="0"/>
            <a:chExt cx="7580268" cy="9590066"/>
          </a:xfrm>
        </p:grpSpPr>
        <p:sp>
          <p:nvSpPr>
            <p:cNvPr id="9" name="Freeform 9"/>
            <p:cNvSpPr/>
            <p:nvPr/>
          </p:nvSpPr>
          <p:spPr>
            <a:xfrm>
              <a:off x="-183896" y="0"/>
              <a:ext cx="7764145" cy="9774047"/>
            </a:xfrm>
            <a:custGeom>
              <a:avLst/>
              <a:gdLst/>
              <a:ahLst/>
              <a:cxnLst/>
              <a:rect l="l" t="t" r="r" b="b"/>
              <a:pathLst>
                <a:path w="7764145" h="9774047">
                  <a:moveTo>
                    <a:pt x="4772533" y="0"/>
                  </a:moveTo>
                  <a:lnTo>
                    <a:pt x="7764145" y="0"/>
                  </a:lnTo>
                  <a:lnTo>
                    <a:pt x="2601468" y="8942197"/>
                  </a:lnTo>
                  <a:cubicBezTo>
                    <a:pt x="2243709" y="9561830"/>
                    <a:pt x="1451483" y="9774047"/>
                    <a:pt x="831850" y="9416415"/>
                  </a:cubicBezTo>
                  <a:cubicBezTo>
                    <a:pt x="212217" y="9058783"/>
                    <a:pt x="0" y="8266430"/>
                    <a:pt x="357632" y="7646797"/>
                  </a:cubicBezTo>
                  <a:lnTo>
                    <a:pt x="4772533" y="0"/>
                  </a:ln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2059224" y="6674886"/>
            <a:ext cx="3618035" cy="3612114"/>
            <a:chOff x="0" y="0"/>
            <a:chExt cx="4824046" cy="4816152"/>
          </a:xfrm>
        </p:grpSpPr>
        <p:sp>
          <p:nvSpPr>
            <p:cNvPr id="11" name="Freeform 11"/>
            <p:cNvSpPr/>
            <p:nvPr/>
          </p:nvSpPr>
          <p:spPr>
            <a:xfrm>
              <a:off x="0" y="-14478"/>
              <a:ext cx="5007991" cy="4830572"/>
            </a:xfrm>
            <a:custGeom>
              <a:avLst/>
              <a:gdLst/>
              <a:ahLst/>
              <a:cxnLst/>
              <a:rect l="l" t="t" r="r" b="b"/>
              <a:pathLst>
                <a:path w="5007991" h="4830572">
                  <a:moveTo>
                    <a:pt x="3438271" y="17653"/>
                  </a:moveTo>
                  <a:cubicBezTo>
                    <a:pt x="3687191" y="0"/>
                    <a:pt x="3943858" y="54102"/>
                    <a:pt x="4176141" y="188214"/>
                  </a:cubicBezTo>
                  <a:cubicBezTo>
                    <a:pt x="4795774" y="545973"/>
                    <a:pt x="5007991" y="1338199"/>
                    <a:pt x="4650359" y="1957832"/>
                  </a:cubicBezTo>
                  <a:lnTo>
                    <a:pt x="2991739" y="4830572"/>
                  </a:lnTo>
                  <a:lnTo>
                    <a:pt x="0" y="4830572"/>
                  </a:lnTo>
                  <a:lnTo>
                    <a:pt x="2406523" y="662432"/>
                  </a:lnTo>
                  <a:cubicBezTo>
                    <a:pt x="2630043" y="275209"/>
                    <a:pt x="3023362" y="46990"/>
                    <a:pt x="3438271" y="17653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727862" y="8242818"/>
            <a:ext cx="551794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汇报人</a:t>
            </a: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：2253633 廖义     </a:t>
            </a:r>
            <a:endParaRPr lang="en-US" sz="30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05424" y="3244364"/>
            <a:ext cx="8762818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5"/>
              </a:lnSpc>
            </a:pPr>
            <a:r>
              <a:rPr lang="en-US" sz="1042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程序设计方法学期末项目</a:t>
            </a:r>
            <a:endParaRPr lang="en-US" sz="1042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51070" y="1811088"/>
            <a:ext cx="5379836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51070" y="2840458"/>
            <a:ext cx="5892758" cy="670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 [p(n,y)]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while (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i≤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n)  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do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BEGIN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j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key ← i-1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A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]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[q(n,y)]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while(j&gt;0 ⋀A[j]&gt;key) do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BEGIN  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A[j+1] ← A[j];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j ← j-1;   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END?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i,A[j+1] ← i+1,key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END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[Q(n,A)]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5489" y="1811088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将外层的条件分解: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62426" y="2849313"/>
            <a:ext cx="6374505" cy="619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 [p(n,y) ⋀ i≤n 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BEGIN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j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key ← i-1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A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[q(n,y)]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while(j&gt;0 ⋀A[j]&gt;key) do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BEGIN  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A[j+1] ← A[j];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j ← j-1; 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END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i,A[j+1] ← i+1,key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END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[p(n,y)]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22861" y="1809267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证明进入内层循环前的正确性：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22861" y="2485542"/>
            <a:ext cx="15855969" cy="758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2.1.1  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[p(n,y) ⋀i≤n]  j,key ← i-1, A[i] [q(n,y)]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1.2.1.1.1 p(n,y) ⋀ i≤n ⇒ q(n,i,i-1,A[i],A).........(2) </a:t>
            </a:r>
            <a:endParaRPr lang="en-US" sz="31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左式：p(n,y) ⋀ i≤n≡ i≤n ⋀ perm(A[1:n],original[1:n])⋀sorted(A[1:i-1])  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右式：q(n,i,i-1,A[i],A)≡sorted(A[1:j]) ⋀ (sorted(A[j+1:i])⋀∀(k∈[j+1,i] ,A[k]≥key)⋀key=original[i]⋀perm(A[1:n] ⋀ change(A[j+1],key), original[1:n])⋀equal(A,j)</a:t>
            </a:r>
            <a:endParaRPr lang="en-US" sz="30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j=i-1,sorted(A[1:i-1])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A[1:j]=A[1:i-1]，equal(A,j)恒成立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右式 sorted(A[1:j])成立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A[j+1,i] =A[i:i]= A[i]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sorted(A[i],A[i])和∀(k∈[j+1,i] ,A[k] ≥ key=A[i] 恒成立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推导过程并未修改数组original=A,  A[j+1]=A[i]=key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key=A[i]=original[i],  perm(A[1:n] ⋀ change(A[j+1],key),original[1:n])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 p(n,y) ⋀ i≤n ⇒ q(n,i,i-1,A[i],A) 成立，即(2)成立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5904" y="1105136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714736"/>
            <a:ext cx="16208810" cy="847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⋀j&gt;0 ⋀ A[j]&gt;key]   A[j+1] ← A[j]; j ← j-1; [q(n,y)]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 A[j] &gt; key ⇒ q(n,i,j-1,original[i],set(A[j+1],A[j]))........(3)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其中set(A[j+1],A[j])表示将数组A[j+1]的值设置为数组A[j]的值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左式：q(n,i,j,original[i],A)⋀ j&gt;0 ⋀ A[j] &gt;key≡sorted(A[1:j]) ⋀ (sorted(A[j+1:i]) ⋀ ∀(k∈[j+1,i] ,A[k]≥key)⋀key=original[i] ⋀ j&gt;0 ⋀ A[j] &gt;key ⋀ perm(A[1:n]⋀change(A[j+1],key) ,original[1:n])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⋀equal(A,j)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右式：q(n,i,j-1,original[i],set(A[j+1],A[j])) ≡sorted(A[1:j-1]) ⋀(sorted(A[j:i])⋀∀(k∈[j,i] ,A[k]≥key)⋀key=original[i] ⋀ perm(A[1:n] ⋀ change(A[j],key) ,original[1:n])⋀equal(A,j-1)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sorted(A[1:j])，set(A[j+1],A[j])没有修改A[1:j]的值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sorted(A[1:j-1])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sorted(A[j+1:i]) set(A[j+1],A[j])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A[j+1]=A[j],sorted[j:j+1]成立,又因为sorted[A[j+1:i]成立，所以sorted(A[j:i])成立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A[j] &gt; key，∀(k∈[j+1,i],A[k]≥key，set(A[j+1],A[j])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∀(k∈[j,i] ,A[k]≥key 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内层循环没有对key和i进行赋值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key=original[i]成立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5904" y="1445496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988421"/>
            <a:ext cx="16780998" cy="783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⋀j&gt;0 ⋀ A[j]&gt;key]   A[j+1] ← A[j]; j ← j-1; [q(n,y)]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 A[j] &gt; key ⇒ q(n,i,j-1,original[i],set(A[j+1],A[j]))........(3)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  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(1) j+1=i   set(A[j+1],A[j])=set(A[i],A[i-1])后，A[j]和A[j+1]相等,满足equal(A,j-1)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change(A[j],original[i])=change(A[i-1],original[i])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change后，A[i-1]的值等于original[i],A[i]的值等于A[i-1]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A[1:i-1]的值没有改变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执行内循环和change后，相当于original[i]和original[i-1]两个元素交换位置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perm(A[1:n] ⋀ change(A[j+1],key),original[1:n])成立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(2) j+1&lt;i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perm(A[1:n] ⋀ change(A[j+1],original[i]),original[1:n]),A[j+2]=A[j+1]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set(A[j+1],A[j])后，A[j]和A[j+1]相等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执行完内循环后，change(A[j],original[i])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A[j]=original[i],A[j+1]=original[j]，相当于original[i]和original[i-1]两个元素交换位置,和(1)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情况相同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∴ q(n,i,j,original[i],A) ⋀ j&gt;0 ⋀ A[j] &gt; key ⇒ q(n,i,j-1,original[i],set(A[j+1],A[j]))，即(3)成立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492772" y="3126153"/>
            <a:ext cx="8445488" cy="5800717"/>
          </a:xfrm>
          <a:custGeom>
            <a:avLst/>
            <a:gdLst/>
            <a:ahLst/>
            <a:cxnLst/>
            <a:rect l="l" t="t" r="r" b="b"/>
            <a:pathLst>
              <a:path w="8445488" h="5800717">
                <a:moveTo>
                  <a:pt x="0" y="0"/>
                </a:moveTo>
                <a:lnTo>
                  <a:pt x="8445488" y="0"/>
                </a:lnTo>
                <a:lnTo>
                  <a:pt x="8445488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144000" y="3162498"/>
            <a:ext cx="9113632" cy="5764372"/>
          </a:xfrm>
          <a:custGeom>
            <a:avLst/>
            <a:gdLst/>
            <a:ahLst/>
            <a:cxnLst/>
            <a:rect l="l" t="t" r="r" b="b"/>
            <a:pathLst>
              <a:path w="9113632" h="5764372">
                <a:moveTo>
                  <a:pt x="0" y="0"/>
                </a:moveTo>
                <a:lnTo>
                  <a:pt x="9113632" y="0"/>
                </a:lnTo>
                <a:lnTo>
                  <a:pt x="911363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6683" y="2041669"/>
            <a:ext cx="3887675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情况1举例说明：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144000" y="2041669"/>
            <a:ext cx="3887675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情况2举例说明：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06764" y="1664133"/>
            <a:ext cx="11031111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证明内层内层条件1不满足，返回外层循环的正确性：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2349933"/>
            <a:ext cx="16780998" cy="738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 j=0]   i,A[j+1]← i+1,key [p(n,y)]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j=0 ] ⇒ p(n,i+1,j,original[i],set(A[1],original[i]))...................(4)</a:t>
            </a:r>
            <a:endParaRPr lang="en-US" sz="32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 ⋀ j=0 ≡sorted(A[1:0]) ⋀ (sorted(A[1:i])⋀∀(k∈[1,i] ,A[k]≥key)⋀key=original[i] ⋀perm(A[1:n]⋀change(A[1],original[i]),original[1:n)⋀equal(A,0)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右式：p(n,i+1,j,A[i],set(A[1],original[i]))≡ perm(A[1:n],original[1:n])⋀sorted(A[1:i])  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∵A[1:i]中A[1]=A[2], change(A[1],original[i])相当于set(A[1],original[i])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set(A[1],original[i])后，perm(A[1:n],original[1:n])满足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 sorted(A[1:i])⋀∀(k∈[1,i] ,A[k]≥key),key=original[i]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A[2]=A[1] ≥ original[i]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set(A[1],original[i])后，sorted(A[1:2])满足，且没有改变A[2:i]的值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(4)成立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07002" y="1445496"/>
            <a:ext cx="13746372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证明内层内层条件1满足，条件2不满足，返回外层循环的正确性：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953963"/>
            <a:ext cx="16307106" cy="837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2.1.3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 j&gt;0 ⋀ A[j] ≤ key ] i,A[j+1]← i+1,key [p(n,y)]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A[j] ≤ key ⇒ p(n,i+1,j,A[i],set(A[j+1],original[i])).........(5)</a:t>
            </a:r>
            <a:endParaRPr lang="en-US" sz="32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 ⋀ j&gt;0 ⋀ A[j] ≤ key≡sorted(A[1:j]) ⋀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(sorted(A[j+1:i])⋀∀(k∈[j+1,i] ,A[k]≥key)⋀key=original[i] ⋀perm(A[1:n]⋀change(A[j+1],original[i]),original[1:n)⋀equal(A,j)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右式：p(n,i+1,j,A[i],set(A[1],original[i]))≡ perm(A[1:n],original[1:n])⋀sorted(A[1:i])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sorted(A[1:j])⋀sorted(A[j+1:i]),A[j+1]≥original[i],A[j] ≤ original[i]，同时有∀(k∈[j+1,i] ,A[k]≥key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 change(A[j+1],original[i])相当于set(A[j+1],original[i])，且change后和原始的数组的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元素完全相同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set(A[j+1],original[i])后，满足sorted(A[j:j+1])和perm(A[1:n],original[1:n])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set(A[j+1],original[i])后数组A满足sorted(A[1:j])，sorted(A[j:j+1])，sorted(j+2:i)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A[j] ≤ A[j+1](退出条件得到),A[j+1] ≤ A[j+2] (由∀(k∈[j+1,i] ,A[k]≥key=A[j+1]得到)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(5)成立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06929" y="1811088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外层循环退出的情况：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4670" y="2487363"/>
            <a:ext cx="9321584" cy="706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2.2 p(n,y)⋀i&gt;n ⇒ Q(n,A)........(5)</a:t>
            </a:r>
            <a:endParaRPr lang="en-US" sz="36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左式：p(n,y)⋀i&gt;n≡perm(A[1:n],original[1:n])⋀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sorted(A[1:i-1]) ⋀ i&gt;n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右式：sorted(A[1:n])⋀perm(A[1:n],original[1:n])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i&gt;n 且i</a:t>
            </a: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在循环中每次递增1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i-1=n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∴perm(A[1:n],original[1:n])≡perm(A[1:n],original[1:n]) 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sorted(A[1:i-1]) ⇒ sorted(A[1:n])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p(n,y)⋀i&gt;n ⇒ Q(n,A)成立，即(5)成立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898643" y="1737443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证明出口程序的正确性：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421718" y="2958851"/>
            <a:ext cx="6580187" cy="258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1.3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证明出口程序的正确性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[Q(n,A)]z ← A [ Q(n,z) 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</a:t>
            </a:r>
            <a:r>
              <a:rPr lang="en-US" sz="3355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1.3.1   Q(n,A) ⇒ Q(n,A).........(6)</a:t>
            </a:r>
            <a:endParaRPr lang="en-US" sz="3355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证明：左右两式相同，恒成立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182576" y="1441590"/>
            <a:ext cx="5105424" cy="8845410"/>
            <a:chOff x="0" y="0"/>
            <a:chExt cx="6807232" cy="11793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5105424" cy="8845410"/>
            <a:chOff x="0" y="0"/>
            <a:chExt cx="6807232" cy="11793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/>
        </p:nvGrpSpPr>
        <p:grpSpPr>
          <a:xfrm rot="1800000">
            <a:off x="15570334" y="3032778"/>
            <a:ext cx="1943148" cy="2866262"/>
            <a:chOff x="0" y="0"/>
            <a:chExt cx="2590864" cy="3821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90800" cy="3821557"/>
            </a:xfrm>
            <a:custGeom>
              <a:avLst/>
              <a:gdLst/>
              <a:ahLst/>
              <a:cxnLst/>
              <a:rect l="l" t="t" r="r" b="b"/>
              <a:pathLst>
                <a:path w="2590800" h="3821557">
                  <a:moveTo>
                    <a:pt x="0" y="1295400"/>
                  </a:moveTo>
                  <a:cubicBezTo>
                    <a:pt x="0" y="580009"/>
                    <a:pt x="580009" y="0"/>
                    <a:pt x="1295400" y="0"/>
                  </a:cubicBezTo>
                  <a:cubicBezTo>
                    <a:pt x="2010791" y="0"/>
                    <a:pt x="2590800" y="580009"/>
                    <a:pt x="2590800" y="1295400"/>
                  </a:cubicBezTo>
                  <a:lnTo>
                    <a:pt x="2590800" y="2526157"/>
                  </a:lnTo>
                  <a:cubicBezTo>
                    <a:pt x="2590800" y="3241548"/>
                    <a:pt x="2010791" y="3821557"/>
                    <a:pt x="1295400" y="3821557"/>
                  </a:cubicBezTo>
                  <a:cubicBezTo>
                    <a:pt x="580009" y="3821557"/>
                    <a:pt x="0" y="3241675"/>
                    <a:pt x="0" y="252628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43576" y="0"/>
            <a:ext cx="5685201" cy="7192550"/>
            <a:chOff x="0" y="0"/>
            <a:chExt cx="7580268" cy="9590066"/>
          </a:xfrm>
        </p:grpSpPr>
        <p:sp>
          <p:nvSpPr>
            <p:cNvPr id="9" name="Freeform 9"/>
            <p:cNvSpPr/>
            <p:nvPr/>
          </p:nvSpPr>
          <p:spPr>
            <a:xfrm>
              <a:off x="-183896" y="0"/>
              <a:ext cx="7764145" cy="9774047"/>
            </a:xfrm>
            <a:custGeom>
              <a:avLst/>
              <a:gdLst/>
              <a:ahLst/>
              <a:cxnLst/>
              <a:rect l="l" t="t" r="r" b="b"/>
              <a:pathLst>
                <a:path w="7764145" h="9774047">
                  <a:moveTo>
                    <a:pt x="4772533" y="0"/>
                  </a:moveTo>
                  <a:lnTo>
                    <a:pt x="7764145" y="0"/>
                  </a:lnTo>
                  <a:lnTo>
                    <a:pt x="2601468" y="8942197"/>
                  </a:lnTo>
                  <a:cubicBezTo>
                    <a:pt x="2243709" y="9561830"/>
                    <a:pt x="1451483" y="9774047"/>
                    <a:pt x="831850" y="9416415"/>
                  </a:cubicBezTo>
                  <a:cubicBezTo>
                    <a:pt x="212217" y="9058783"/>
                    <a:pt x="0" y="8266430"/>
                    <a:pt x="357632" y="7646797"/>
                  </a:cubicBezTo>
                  <a:lnTo>
                    <a:pt x="4772533" y="0"/>
                  </a:ln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2059224" y="6674886"/>
            <a:ext cx="3618035" cy="3612114"/>
            <a:chOff x="0" y="0"/>
            <a:chExt cx="4824046" cy="4816152"/>
          </a:xfrm>
        </p:grpSpPr>
        <p:sp>
          <p:nvSpPr>
            <p:cNvPr id="11" name="Freeform 11"/>
            <p:cNvSpPr/>
            <p:nvPr/>
          </p:nvSpPr>
          <p:spPr>
            <a:xfrm>
              <a:off x="0" y="-14478"/>
              <a:ext cx="5007991" cy="4830572"/>
            </a:xfrm>
            <a:custGeom>
              <a:avLst/>
              <a:gdLst/>
              <a:ahLst/>
              <a:cxnLst/>
              <a:rect l="l" t="t" r="r" b="b"/>
              <a:pathLst>
                <a:path w="5007991" h="4830572">
                  <a:moveTo>
                    <a:pt x="3438271" y="17653"/>
                  </a:moveTo>
                  <a:cubicBezTo>
                    <a:pt x="3687191" y="0"/>
                    <a:pt x="3943858" y="54102"/>
                    <a:pt x="4176141" y="188214"/>
                  </a:cubicBezTo>
                  <a:cubicBezTo>
                    <a:pt x="4795774" y="545973"/>
                    <a:pt x="5007991" y="1338199"/>
                    <a:pt x="4650359" y="1957832"/>
                  </a:cubicBezTo>
                  <a:lnTo>
                    <a:pt x="2991739" y="4830572"/>
                  </a:lnTo>
                  <a:lnTo>
                    <a:pt x="0" y="4830572"/>
                  </a:lnTo>
                  <a:lnTo>
                    <a:pt x="2406523" y="662432"/>
                  </a:lnTo>
                  <a:cubicBezTo>
                    <a:pt x="2630043" y="275209"/>
                    <a:pt x="3023362" y="46990"/>
                    <a:pt x="3438271" y="17653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105424" y="6636487"/>
            <a:ext cx="8077152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5800">
                <a:solidFill>
                  <a:srgbClr val="000000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THANK YOU</a:t>
            </a:r>
            <a:endParaRPr lang="en-US" sz="5800">
              <a:solidFill>
                <a:srgbClr val="000000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05424" y="4853146"/>
            <a:ext cx="8077152" cy="159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5"/>
              </a:lnSpc>
            </a:pPr>
            <a:r>
              <a:rPr lang="en-US" sz="1042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感谢您的观看</a:t>
            </a:r>
            <a:endParaRPr lang="en-US" sz="1042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06746" y="2784454"/>
            <a:ext cx="9878511" cy="190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10"/>
              </a:lnSpc>
            </a:pPr>
            <a:r>
              <a:rPr lang="en-US" sz="12505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汇报到此结束</a:t>
            </a:r>
            <a:endParaRPr lang="en-US" sz="12505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8566887" cy="10287000"/>
            <a:chOff x="0" y="0"/>
            <a:chExt cx="1142251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51615" cy="13716000"/>
            </a:xfrm>
            <a:custGeom>
              <a:avLst/>
              <a:gdLst/>
              <a:ahLst/>
              <a:cxnLst/>
              <a:rect l="l" t="t" r="r" b="b"/>
              <a:pathLst>
                <a:path w="11651615" h="13716000">
                  <a:moveTo>
                    <a:pt x="0" y="0"/>
                  </a:moveTo>
                  <a:lnTo>
                    <a:pt x="10964799" y="0"/>
                  </a:lnTo>
                  <a:lnTo>
                    <a:pt x="11032490" y="157988"/>
                  </a:lnTo>
                  <a:cubicBezTo>
                    <a:pt x="11651615" y="1816608"/>
                    <a:pt x="11552555" y="3728593"/>
                    <a:pt x="10598277" y="5381498"/>
                  </a:cubicBezTo>
                  <a:cubicBezTo>
                    <a:pt x="9123172" y="7936611"/>
                    <a:pt x="7647940" y="10491851"/>
                    <a:pt x="6172708" y="13046963"/>
                  </a:cubicBezTo>
                  <a:cubicBezTo>
                    <a:pt x="6066663" y="13230605"/>
                    <a:pt x="5952617" y="13406754"/>
                    <a:pt x="5831205" y="13575156"/>
                  </a:cubicBezTo>
                  <a:lnTo>
                    <a:pt x="571842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>
            <p:custDataLst>
              <p:tags r:id="rId1"/>
            </p:custDataLst>
          </p:nvPr>
        </p:nvGrpSpPr>
        <p:grpSpPr>
          <a:xfrm rot="0">
            <a:off x="11695656" y="3940323"/>
            <a:ext cx="1158747" cy="1158748"/>
            <a:chOff x="0" y="0"/>
            <a:chExt cx="1544996" cy="1544998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 rot="0">
            <a:off x="11695656" y="5534025"/>
            <a:ext cx="1158747" cy="1158749"/>
            <a:chOff x="0" y="0"/>
            <a:chExt cx="1544996" cy="1544998"/>
          </a:xfrm>
        </p:grpSpPr>
        <p:sp>
          <p:nvSpPr>
            <p:cNvPr id="7" name="Freeform 7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8" name="Group 8"/>
          <p:cNvGrpSpPr/>
          <p:nvPr>
            <p:custDataLst>
              <p:tags r:id="rId5"/>
            </p:custDataLst>
          </p:nvPr>
        </p:nvGrpSpPr>
        <p:grpSpPr>
          <a:xfrm rot="0">
            <a:off x="11695656" y="7127727"/>
            <a:ext cx="1158747" cy="1158749"/>
            <a:chOff x="0" y="0"/>
            <a:chExt cx="1544996" cy="1544998"/>
          </a:xfrm>
        </p:grpSpPr>
        <p:sp>
          <p:nvSpPr>
            <p:cNvPr id="9" name="Freeform 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13136165" y="4305529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算法代码描述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13136165" y="5905332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13182520" y="7505633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11921048" y="4176797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2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11921048" y="5770499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3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2"/>
            </p:custDataLst>
          </p:nvPr>
        </p:nvSpPr>
        <p:spPr>
          <a:xfrm>
            <a:off x="11921048" y="7364201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4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06090" y="5466219"/>
            <a:ext cx="335470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CONTENTS</a:t>
            </a:r>
            <a:endParaRPr lang="en-US" sz="34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06090" y="4315956"/>
            <a:ext cx="33547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目  录</a:t>
            </a:r>
            <a:endParaRPr lang="en-US" sz="69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8" name="Group 18"/>
          <p:cNvGrpSpPr/>
          <p:nvPr>
            <p:custDataLst>
              <p:tags r:id="rId13"/>
            </p:custDataLst>
          </p:nvPr>
        </p:nvGrpSpPr>
        <p:grpSpPr>
          <a:xfrm rot="0">
            <a:off x="11695656" y="2143400"/>
            <a:ext cx="1158747" cy="1158748"/>
            <a:chOff x="0" y="0"/>
            <a:chExt cx="1544996" cy="1544998"/>
          </a:xfrm>
        </p:grpSpPr>
        <p:sp>
          <p:nvSpPr>
            <p:cNvPr id="19" name="Freeform 19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20" name="TextBox 20"/>
          <p:cNvSpPr txBox="1"/>
          <p:nvPr>
            <p:custDataLst>
              <p:tags r:id="rId15"/>
            </p:custDataLst>
          </p:nvPr>
        </p:nvSpPr>
        <p:spPr>
          <a:xfrm>
            <a:off x="13136165" y="2427499"/>
            <a:ext cx="4123135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>
            <a:off x="11921048" y="2379874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5613" y="744848"/>
            <a:ext cx="6347372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49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8938260" y="1702305"/>
            <a:ext cx="108783" cy="108783"/>
            <a:chOff x="0" y="0"/>
            <a:chExt cx="145044" cy="1450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9089608" y="1702305"/>
            <a:ext cx="108783" cy="108783"/>
            <a:chOff x="0" y="0"/>
            <a:chExt cx="145044" cy="1450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9240957" y="1702305"/>
            <a:ext cx="108783" cy="108783"/>
            <a:chOff x="0" y="0"/>
            <a:chExt cx="145044" cy="145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12" name="Freeform 12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14" name="Freeform 14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16" name="Freeform 16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894445" y="2766742"/>
            <a:ext cx="16693025" cy="631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问题描述：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给定一个未排序的数组A[1...n]（n≥1），需要一个程序，将数组划分为已排序和未排序的两部分，每次从未排序部分取出第一个元素，在已排序的部分中从后向前扫描，找到第一个小于等于该元素的元素后的位置(可能不存在)，将该元素插入该位置，重复上述过程直到整个数组的元素从小到大的排列起来，即使得最后的数组满足A[i] ≤A[i+1]，i=1…n-1。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5613" y="744848"/>
            <a:ext cx="6347372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49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8938260" y="1702305"/>
            <a:ext cx="108783" cy="108783"/>
            <a:chOff x="0" y="0"/>
            <a:chExt cx="145044" cy="1450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9089608" y="1702305"/>
            <a:ext cx="108783" cy="108783"/>
            <a:chOff x="0" y="0"/>
            <a:chExt cx="145044" cy="1450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9240957" y="1702305"/>
            <a:ext cx="108783" cy="108783"/>
            <a:chOff x="0" y="0"/>
            <a:chExt cx="145044" cy="145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12" name="Freeform 12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14" name="Freeform 14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16" name="Freeform 16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753501" y="2429666"/>
            <a:ext cx="17393555" cy="539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程序规范：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输入断言P: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{1≦n ⋀ A[1:n]=u[1:n] }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Q:{1≦n ⋀(n=1∨(k: 1≦k&lt;n ：A[k]≦A[k+1] )) ⋀ perm(A[1:n], u[1:n]) }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其中， u[1:n]代表A的任意可能初值，perm(A[1:n],u[1:n]) 表示A是u的一个置换。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720643" y="2100614"/>
            <a:ext cx="3420428" cy="1227882"/>
            <a:chOff x="0" y="0"/>
            <a:chExt cx="4560570" cy="16371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560570" cy="1637157"/>
            </a:xfrm>
            <a:custGeom>
              <a:avLst/>
              <a:gdLst/>
              <a:ahLst/>
              <a:cxnLst/>
              <a:rect l="l" t="t" r="r" b="b"/>
              <a:pathLst>
                <a:path w="4560570" h="1637157">
                  <a:moveTo>
                    <a:pt x="0" y="0"/>
                  </a:moveTo>
                  <a:lnTo>
                    <a:pt x="4560570" y="0"/>
                  </a:lnTo>
                  <a:lnTo>
                    <a:pt x="4560570" y="1637157"/>
                  </a:lnTo>
                  <a:lnTo>
                    <a:pt x="0" y="1637157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3612229" y="2185713"/>
            <a:ext cx="1057683" cy="1057683"/>
            <a:chOff x="0" y="0"/>
            <a:chExt cx="1410244" cy="14102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0208" cy="1410208"/>
            </a:xfrm>
            <a:custGeom>
              <a:avLst/>
              <a:gdLst/>
              <a:ahLst/>
              <a:cxnLst/>
              <a:rect l="l" t="t" r="r" b="b"/>
              <a:pathLst>
                <a:path w="1410208" h="1410208">
                  <a:moveTo>
                    <a:pt x="0" y="705104"/>
                  </a:moveTo>
                  <a:cubicBezTo>
                    <a:pt x="0" y="315722"/>
                    <a:pt x="315722" y="0"/>
                    <a:pt x="705104" y="0"/>
                  </a:cubicBezTo>
                  <a:cubicBezTo>
                    <a:pt x="1094486" y="0"/>
                    <a:pt x="1410208" y="315722"/>
                    <a:pt x="1410208" y="705104"/>
                  </a:cubicBezTo>
                  <a:cubicBezTo>
                    <a:pt x="1410208" y="1094486"/>
                    <a:pt x="1094486" y="1410208"/>
                    <a:pt x="705104" y="1410208"/>
                  </a:cubicBezTo>
                  <a:cubicBezTo>
                    <a:pt x="315722" y="1410208"/>
                    <a:pt x="0" y="1094613"/>
                    <a:pt x="0" y="7051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3645811" y="2219296"/>
            <a:ext cx="990517" cy="990518"/>
            <a:chOff x="0" y="0"/>
            <a:chExt cx="1320690" cy="13206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0" y="660400"/>
                  </a:moveTo>
                  <a:cubicBezTo>
                    <a:pt x="0" y="295656"/>
                    <a:pt x="295656" y="0"/>
                    <a:pt x="660400" y="0"/>
                  </a:cubicBezTo>
                  <a:cubicBezTo>
                    <a:pt x="1025144" y="0"/>
                    <a:pt x="1320800" y="295656"/>
                    <a:pt x="1320800" y="660400"/>
                  </a:cubicBezTo>
                  <a:cubicBezTo>
                    <a:pt x="1320800" y="1025144"/>
                    <a:pt x="1025144" y="1320800"/>
                    <a:pt x="660400" y="1320800"/>
                  </a:cubicBezTo>
                  <a:cubicBezTo>
                    <a:pt x="295656" y="1320800"/>
                    <a:pt x="0" y="1025017"/>
                    <a:pt x="0" y="660400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9615698" y="1434514"/>
            <a:ext cx="108783" cy="108783"/>
            <a:chOff x="0" y="0"/>
            <a:chExt cx="145044" cy="1450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9767046" y="1434514"/>
            <a:ext cx="108783" cy="108783"/>
            <a:chOff x="0" y="0"/>
            <a:chExt cx="145044" cy="1450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9918395" y="1434514"/>
            <a:ext cx="108783" cy="108783"/>
            <a:chOff x="0" y="0"/>
            <a:chExt cx="145044" cy="14504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3824670" y="2485955"/>
            <a:ext cx="632803" cy="457200"/>
          </a:xfrm>
          <a:custGeom>
            <a:avLst/>
            <a:gdLst/>
            <a:ahLst/>
            <a:cxnLst/>
            <a:rect l="l" t="t" r="r" b="b"/>
            <a:pathLst>
              <a:path w="632803" h="457200">
                <a:moveTo>
                  <a:pt x="0" y="0"/>
                </a:moveTo>
                <a:lnTo>
                  <a:pt x="632802" y="0"/>
                </a:lnTo>
                <a:lnTo>
                  <a:pt x="6328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9367" y="4095408"/>
            <a:ext cx="7265924" cy="5919621"/>
          </a:xfrm>
          <a:custGeom>
            <a:avLst/>
            <a:gdLst/>
            <a:ahLst/>
            <a:cxnLst/>
            <a:rect l="l" t="t" r="r" b="b"/>
            <a:pathLst>
              <a:path w="7265924" h="5919621">
                <a:moveTo>
                  <a:pt x="0" y="0"/>
                </a:moveTo>
                <a:lnTo>
                  <a:pt x="7265924" y="0"/>
                </a:lnTo>
                <a:lnTo>
                  <a:pt x="7265924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0">
            <a:off x="9144000" y="2033863"/>
            <a:ext cx="3420428" cy="1227882"/>
            <a:chOff x="0" y="0"/>
            <a:chExt cx="4560570" cy="163717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60570" cy="1637157"/>
            </a:xfrm>
            <a:custGeom>
              <a:avLst/>
              <a:gdLst/>
              <a:ahLst/>
              <a:cxnLst/>
              <a:rect l="l" t="t" r="r" b="b"/>
              <a:pathLst>
                <a:path w="4560570" h="1637157">
                  <a:moveTo>
                    <a:pt x="0" y="0"/>
                  </a:moveTo>
                  <a:lnTo>
                    <a:pt x="4560570" y="0"/>
                  </a:lnTo>
                  <a:lnTo>
                    <a:pt x="4560570" y="1637157"/>
                  </a:lnTo>
                  <a:lnTo>
                    <a:pt x="0" y="1637157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12035586" y="2118962"/>
            <a:ext cx="1057683" cy="1057683"/>
            <a:chOff x="0" y="0"/>
            <a:chExt cx="1410244" cy="141024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10208" cy="1410208"/>
            </a:xfrm>
            <a:custGeom>
              <a:avLst/>
              <a:gdLst/>
              <a:ahLst/>
              <a:cxnLst/>
              <a:rect l="l" t="t" r="r" b="b"/>
              <a:pathLst>
                <a:path w="1410208" h="1410208">
                  <a:moveTo>
                    <a:pt x="0" y="705104"/>
                  </a:moveTo>
                  <a:cubicBezTo>
                    <a:pt x="0" y="315722"/>
                    <a:pt x="315722" y="0"/>
                    <a:pt x="705104" y="0"/>
                  </a:cubicBezTo>
                  <a:cubicBezTo>
                    <a:pt x="1094486" y="0"/>
                    <a:pt x="1410208" y="315722"/>
                    <a:pt x="1410208" y="705104"/>
                  </a:cubicBezTo>
                  <a:cubicBezTo>
                    <a:pt x="1410208" y="1094486"/>
                    <a:pt x="1094486" y="1410208"/>
                    <a:pt x="705104" y="1410208"/>
                  </a:cubicBezTo>
                  <a:cubicBezTo>
                    <a:pt x="315722" y="1410208"/>
                    <a:pt x="0" y="1094613"/>
                    <a:pt x="0" y="7051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 rot="0">
            <a:off x="12069168" y="2152545"/>
            <a:ext cx="990517" cy="990518"/>
            <a:chOff x="0" y="0"/>
            <a:chExt cx="1320690" cy="13206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0" y="660400"/>
                  </a:moveTo>
                  <a:cubicBezTo>
                    <a:pt x="0" y="295656"/>
                    <a:pt x="295656" y="0"/>
                    <a:pt x="660400" y="0"/>
                  </a:cubicBezTo>
                  <a:cubicBezTo>
                    <a:pt x="1025144" y="0"/>
                    <a:pt x="1320800" y="295656"/>
                    <a:pt x="1320800" y="660400"/>
                  </a:cubicBezTo>
                  <a:cubicBezTo>
                    <a:pt x="1320800" y="1025144"/>
                    <a:pt x="1025144" y="1320800"/>
                    <a:pt x="660400" y="1320800"/>
                  </a:cubicBezTo>
                  <a:cubicBezTo>
                    <a:pt x="295656" y="1320800"/>
                    <a:pt x="0" y="1025017"/>
                    <a:pt x="0" y="660400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2248026" y="2419204"/>
            <a:ext cx="632803" cy="457200"/>
          </a:xfrm>
          <a:custGeom>
            <a:avLst/>
            <a:gdLst/>
            <a:ahLst/>
            <a:cxnLst/>
            <a:rect l="l" t="t" r="r" b="b"/>
            <a:pathLst>
              <a:path w="632803" h="457200">
                <a:moveTo>
                  <a:pt x="0" y="0"/>
                </a:moveTo>
                <a:lnTo>
                  <a:pt x="632803" y="0"/>
                </a:lnTo>
                <a:lnTo>
                  <a:pt x="632803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232511" y="2476430"/>
            <a:ext cx="191803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JAVA代码</a:t>
            </a:r>
            <a:endParaRPr lang="en-US" sz="30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02152" y="3557096"/>
            <a:ext cx="6960352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将实例程序修改为while循环，JAVA 程序代码如</a:t>
            </a: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下：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799757" y="58789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算法代码描述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655867" y="2409679"/>
            <a:ext cx="191803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伪代码</a:t>
            </a:r>
            <a:endParaRPr lang="en-US" sz="30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086388" y="3385645"/>
            <a:ext cx="8629423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依照Hoare公理学方法的伪代码形式，转化为while型程序如下：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381994" y="3945717"/>
            <a:ext cx="3620963" cy="571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START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i,j,key,A  ← 2,0,0,u[1:n];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while (i ≤ n)  do  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BEGIN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j,key ← i-1, A[i]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while(j&gt;0 ⋀A[j]&gt;key) do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BEGIN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A[j+1] ← A[j];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j ← j-1;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END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i,A[j+1] ← i+1,key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END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z ← A 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HALT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39898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39898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39898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78231" y="3711100"/>
            <a:ext cx="8768812" cy="5020145"/>
          </a:xfrm>
          <a:custGeom>
            <a:avLst/>
            <a:gdLst/>
            <a:ahLst/>
            <a:cxnLst/>
            <a:rect l="l" t="t" r="r" b="b"/>
            <a:pathLst>
              <a:path w="8768812" h="5020145">
                <a:moveTo>
                  <a:pt x="0" y="0"/>
                </a:moveTo>
                <a:lnTo>
                  <a:pt x="8768812" y="0"/>
                </a:lnTo>
                <a:lnTo>
                  <a:pt x="8768812" y="5020145"/>
                </a:lnTo>
                <a:lnTo>
                  <a:pt x="0" y="502014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349740" y="3148047"/>
            <a:ext cx="8165708" cy="5930346"/>
          </a:xfrm>
          <a:custGeom>
            <a:avLst/>
            <a:gdLst/>
            <a:ahLst/>
            <a:cxnLst/>
            <a:rect l="l" t="t" r="r" b="b"/>
            <a:pathLst>
              <a:path w="8165708" h="5930346">
                <a:moveTo>
                  <a:pt x="0" y="0"/>
                </a:moveTo>
                <a:lnTo>
                  <a:pt x="8165708" y="0"/>
                </a:lnTo>
                <a:lnTo>
                  <a:pt x="8165708" y="5930346"/>
                </a:lnTo>
                <a:lnTo>
                  <a:pt x="0" y="5930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026644" y="415041"/>
            <a:ext cx="4537409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41453" y="1985993"/>
            <a:ext cx="648519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按伪代码绘制流程图程序如下：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75528" y="1985993"/>
            <a:ext cx="648519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转换为结构化程序如下：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39898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39898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39898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028700" y="2709433"/>
            <a:ext cx="4990327" cy="7084891"/>
          </a:xfrm>
          <a:custGeom>
            <a:avLst/>
            <a:gdLst/>
            <a:ahLst/>
            <a:cxnLst/>
            <a:rect l="l" t="t" r="r" b="b"/>
            <a:pathLst>
              <a:path w="4990327" h="7084891">
                <a:moveTo>
                  <a:pt x="0" y="0"/>
                </a:moveTo>
                <a:lnTo>
                  <a:pt x="4990327" y="0"/>
                </a:lnTo>
                <a:lnTo>
                  <a:pt x="4990327" y="7084891"/>
                </a:lnTo>
                <a:lnTo>
                  <a:pt x="0" y="70848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700647" y="3601754"/>
            <a:ext cx="11301259" cy="4153213"/>
          </a:xfrm>
          <a:custGeom>
            <a:avLst/>
            <a:gdLst/>
            <a:ahLst/>
            <a:cxnLst/>
            <a:rect l="l" t="t" r="r" b="b"/>
            <a:pathLst>
              <a:path w="11301259" h="4153213">
                <a:moveTo>
                  <a:pt x="0" y="0"/>
                </a:moveTo>
                <a:lnTo>
                  <a:pt x="11301259" y="0"/>
                </a:lnTo>
                <a:lnTo>
                  <a:pt x="11301259" y="4153213"/>
                </a:lnTo>
                <a:lnTo>
                  <a:pt x="0" y="4153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026644" y="415041"/>
            <a:ext cx="4537409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1539625"/>
            <a:ext cx="5997944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化简结构化程序，合并汇点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并添加断点得到：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93311" y="1529656"/>
            <a:ext cx="599794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根据上述通路分别建立引理：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65095" y="1587691"/>
            <a:ext cx="696925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利用Hoare公理化方法反向证明?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向先前的伪代码添加断言：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865505" y="1455021"/>
            <a:ext cx="10136400" cy="872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START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[P(n): n ≥ 1]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i,j,key,A  ← 2,0,0,u[1:n];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[ p(n,y): perm(A[1:n],original[1:n])⋀sorted(A[1:i-1])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while (i ≤ n)  do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BEGIN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j,key ← i-1, A[i]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[ q(n,y): sorted(A[1:j]) ⋀(sorted(A[j+1:i])⋀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(∀k∈[j+1,i] ,A[k] ≥ key)⋀key=original[i]⋀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perm(A[1:n]⋀change(A[j+1],key),original[1:n])⋀equal(A,j)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while(j&gt;0 ⋀ A[j]&gt;key) do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BEGIN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A[j+1] ← A[j];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j ← j-1;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END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i,A[j+1] ← i+1,key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END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[Q(n,A):sorted(A[1:n])⋀perm(A[1:n],original[1:n])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z ← A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[ Q(n,z): sorted(z[1:n]⋀perm(A[1:n],original[1:n]) ] 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HALT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65095" y="3197416"/>
            <a:ext cx="7300410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perm(A[1:i-1],origin[1:i-1])</a:t>
            </a: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表示数组A和原始的数组A元素集合在1~i-1的范围内相同，也就是对于当前数组的每个元素，都有唯一的一个元素在原始数组与它对应（可能顺序不同）。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sorted(A[1..i-1])表示数组在A[1..i-1]的范围是已排序的，即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(1) i=2即A[1:1]，恒成立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(1) i&gt;2, (k: 1≤k&lt;i-1 A[k]≤A[k+1])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equal(A,j):(A[j+1]=A[j+2]⋀j!=i-1)∨j=i-1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change(A[j+1],key)表示假设将数组A[j+1]的值设置为key的值，但是不改变原先数组A的值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23867" y="1651443"/>
            <a:ext cx="8823582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要证明程序的部分正确性，只要证明：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99044" y="2588757"/>
            <a:ext cx="4336613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[P(n)] Body [Q(n,z)]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23867" y="3883589"/>
            <a:ext cx="16552944" cy="448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1.1证明入口程序</a:t>
            </a: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的正确性： [P(n)] i,j,key,A  ← 2,0,0,u[1:n] [p(n,y)]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1.1.1 P(n) ⇒ p(n,2,0,0,u[1:n]).........(1)</a:t>
            </a:r>
            <a:endParaRPr lang="en-US" sz="36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p(n,2,0,0,u[1:n]) ≡ perm(A[1:n],original[1:n])⋀sorted(A[1:1])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A[1:1]自然有序，且赋值后没有再改变数组A的值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perm(A[1:n],original[1:n])⋀sorted(A[1:1])≡True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P(n)⇒p(n,2,0,0,u[1:n])成立，即(1)成立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0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1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2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3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4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5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6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2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3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4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5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6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7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8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9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7163</Words>
  <Application>WPS 演示</Application>
  <PresentationFormat>On-screen Show (4:3)</PresentationFormat>
  <Paragraphs>295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阿里巴巴普惠体</vt:lpstr>
      <vt:lpstr>字由点字倔强黑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蓝色简约风年度总结汇报PPT演示文稿 副本</dc:title>
  <dc:creator/>
  <cp:lastModifiedBy>廖义</cp:lastModifiedBy>
  <cp:revision>18</cp:revision>
  <dcterms:created xsi:type="dcterms:W3CDTF">2006-08-16T00:00:00Z</dcterms:created>
  <dcterms:modified xsi:type="dcterms:W3CDTF">2025-06-16T11:53:24Z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C816F3DB76A2465E962BB169B2666682_12</vt:lpwstr>
  </property>
  <property fmtid="{D5CDD505-2E9C-101B-9397-08002B2CF9AE}" pid="3" name="KSOProductBuildVer">
    <vt:lpwstr>2052-12.1.0.20305</vt:lpwstr>
  </property>
</Properties>
</file>