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72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7" r:id="rId13"/>
    <p:sldId id="269" r:id="rId15"/>
    <p:sldId id="271" r:id="rId16"/>
    <p:sldId id="270" r:id="rId17"/>
    <p:sldId id="268" r:id="rId18"/>
    <p:sldId id="26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7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2575" y="1240790"/>
            <a:ext cx="8587740" cy="40767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274320"/>
            <a:ext cx="10968990" cy="6279515"/>
          </a:xfrm>
        </p:spPr>
        <p:txBody>
          <a:bodyPr>
            <a:normAutofit/>
          </a:bodyPr>
          <a:p>
            <a:pPr marL="0" indent="0">
              <a:lnSpc>
                <a:spcPts val="2420"/>
              </a:lnSpc>
            </a:pPr>
            <a:r>
              <a:rPr lang="zh-CN" altLang="en-US" sz="1600"/>
              <a:t>要证明程序的部分正确性，只要证明：</a:t>
            </a:r>
            <a:br>
              <a:rPr lang="zh-CN" altLang="en-US" sz="1600"/>
            </a:br>
            <a:r>
              <a:rPr lang="en-US" altLang="zh-CN" sz="1600"/>
              <a:t>[P(n)] Body [Q(n,z)]</a:t>
            </a:r>
            <a:br>
              <a:rPr lang="en-US" altLang="zh-CN" sz="1600"/>
            </a:br>
            <a:br>
              <a:rPr lang="en-US" altLang="zh-CN" sz="1600"/>
            </a:br>
            <a:r>
              <a:rPr lang="en-US" altLang="zh-CN" sz="1600"/>
              <a:t>1.1</a:t>
            </a:r>
            <a:r>
              <a:rPr lang="zh-CN" altLang="en-US" sz="1600"/>
              <a:t>证明入口程序的正确性：</a:t>
            </a:r>
            <a:r>
              <a:rPr lang="en-US" altLang="zh-CN" sz="1600"/>
              <a:t> [P(n)] </a:t>
            </a:r>
            <a:r>
              <a:rPr lang="en-US" altLang="zh-CN" sz="1600">
                <a:sym typeface="+mn-ea"/>
              </a:rPr>
              <a:t>i,j,key,A 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←</a:t>
            </a:r>
            <a:r>
              <a:rPr lang="en-US" altLang="zh-CN" sz="1600">
                <a:sym typeface="+mn-ea"/>
              </a:rPr>
              <a:t> 2,0,0,u[1:n] [p(n,y)]</a:t>
            </a:r>
            <a:br>
              <a:rPr lang="en-US" altLang="zh-CN" sz="1600">
                <a:sym typeface="+mn-ea"/>
              </a:rPr>
            </a:br>
            <a:r>
              <a:rPr lang="en-US" altLang="zh-CN" sz="1600">
                <a:solidFill>
                  <a:srgbClr val="FF0000"/>
                </a:solidFill>
                <a:sym typeface="+mn-ea"/>
              </a:rPr>
              <a:t>1.1.1 P(n)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⇒p(n,2,0,0,u[1:n]).........(1)</a:t>
            </a:r>
            <a:b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b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证明：</a:t>
            </a:r>
            <a:b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∵ p(n,2,0,0,u[1:n])≡ i-1=1</a:t>
            </a:r>
            <a:r>
              <a:rPr lang="en-US" altLang="zh-CN" sz="1600">
                <a:sym typeface="+mn-ea"/>
              </a:rPr>
              <a:t>∨(k: 1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1600">
                <a:sym typeface="+mn-ea"/>
              </a:rPr>
              <a:t>k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≤1</a:t>
            </a:r>
            <a:r>
              <a:rPr lang="zh-CN" altLang="en-US" sz="1600">
                <a:sym typeface="+mn-ea"/>
              </a:rPr>
              <a:t>：</a:t>
            </a:r>
            <a:r>
              <a:rPr lang="en-US" altLang="zh-CN" sz="1600">
                <a:sym typeface="+mn-ea"/>
              </a:rPr>
              <a:t>A[k]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1600">
                <a:sym typeface="+mn-ea"/>
              </a:rPr>
              <a:t>A[k+1] )</a:t>
            </a:r>
            <a:b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∴ i=2</a:t>
            </a:r>
            <a:b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∴ p(n,2,0,0,u[1:n])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恒成立</a:t>
            </a:r>
            <a:b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∴ 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P(n)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⇒p(n,2,0,0,u[1:n])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成立，即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(1)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成立</a:t>
            </a:r>
            <a:b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en-US" altLang="zh-CN" sz="16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8330" y="169545"/>
            <a:ext cx="10968990" cy="6511290"/>
          </a:xfrm>
        </p:spPr>
        <p:txBody>
          <a:bodyPr>
            <a:normAutofit fontScale="90000"/>
          </a:bodyPr>
          <a:p>
            <a:r>
              <a:rPr lang="zh-CN" altLang="en-US" sz="1600"/>
              <a:t>证明外层循环的正确性：</a:t>
            </a:r>
            <a:br>
              <a:rPr lang="zh-CN" altLang="en-US" sz="1600"/>
            </a:b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1.2 [p(n,y)]</a:t>
            </a:r>
            <a:b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600">
                <a:sym typeface="+mn-ea"/>
              </a:rPr>
              <a:t>while (i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≤n)  </a:t>
            </a:r>
            <a:r>
              <a:rPr lang="en-US" altLang="zh-CN" sz="1600">
                <a:sym typeface="+mn-ea"/>
              </a:rPr>
              <a:t>do</a:t>
            </a:r>
            <a:br>
              <a:rPr lang="en-US" altLang="zh-CN" sz="1600">
                <a:sym typeface="+mn-ea"/>
              </a:rPr>
            </a:br>
            <a:r>
              <a:rPr lang="en-US" altLang="zh-CN" sz="1600">
                <a:sym typeface="+mn-ea"/>
              </a:rPr>
              <a:t>   BEGIN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j,key ← i-1, A[i]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1600">
                <a:sym typeface="+mn-ea"/>
              </a:rPr>
              <a:t>[ p(n,y):</a:t>
            </a:r>
            <a:r>
              <a:rPr lang="en-US" altLang="zh-CN" sz="1600">
                <a:sym typeface="+mn-ea"/>
              </a:rPr>
              <a:t>i-1=1∨</a:t>
            </a:r>
            <a:r>
              <a:rPr lang="en-US" altLang="zh-CN" sz="1600">
                <a:sym typeface="+mn-ea"/>
              </a:rPr>
              <a:t>(k: 1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1600">
                <a:sym typeface="+mn-ea"/>
              </a:rPr>
              <a:t>k&lt;i-1 </a:t>
            </a:r>
            <a:r>
              <a:rPr lang="zh-CN" altLang="en-US" sz="1600">
                <a:sym typeface="+mn-ea"/>
              </a:rPr>
              <a:t>：</a:t>
            </a:r>
            <a:r>
              <a:rPr lang="en-US" altLang="zh-CN" sz="1600">
                <a:sym typeface="+mn-ea"/>
              </a:rPr>
              <a:t>A[k]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1600">
                <a:sym typeface="+mn-ea"/>
              </a:rPr>
              <a:t>A[k+1] ) ]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while(j&gt;0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⋀A[j]&gt;key)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BEGIN</a:t>
            </a:r>
            <a:b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A[j+1] </a:t>
            </a:r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←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A[j];</a:t>
            </a:r>
            <a:b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j </a:t>
            </a:r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←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j-1;</a:t>
            </a:r>
            <a:b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END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i,A[j+1] ← i+1,key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END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[Q(n,A)]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将外层的条件分解：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1.2.1 [p(n,y)⋀i≤n]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sym typeface="+mn-ea"/>
              </a:rPr>
              <a:t> BEGIN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j,key ← i-1, A[i]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1600">
                <a:sym typeface="+mn-ea"/>
              </a:rPr>
              <a:t>[ p(n,y):</a:t>
            </a:r>
            <a:r>
              <a:rPr lang="en-US" altLang="zh-CN" sz="1600">
                <a:sym typeface="+mn-ea"/>
              </a:rPr>
              <a:t>i-1=1∨</a:t>
            </a:r>
            <a:r>
              <a:rPr lang="en-US" altLang="zh-CN" sz="1600">
                <a:sym typeface="+mn-ea"/>
              </a:rPr>
              <a:t>(k: 1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1600">
                <a:sym typeface="+mn-ea"/>
              </a:rPr>
              <a:t>k&lt;i-1 </a:t>
            </a:r>
            <a:r>
              <a:rPr lang="zh-CN" altLang="en-US" sz="1600">
                <a:sym typeface="+mn-ea"/>
              </a:rPr>
              <a:t>：</a:t>
            </a:r>
            <a:r>
              <a:rPr lang="en-US" altLang="zh-CN" sz="1600">
                <a:sym typeface="+mn-ea"/>
              </a:rPr>
              <a:t>A[k]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1600">
                <a:sym typeface="+mn-ea"/>
              </a:rPr>
              <a:t>A[k+1] ) ]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while(j&gt;0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⋀A[j]&gt;key)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BEGIN</a:t>
            </a:r>
            <a:b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A[j+1] </a:t>
            </a:r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←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A[j];</a:t>
            </a:r>
            <a:b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j </a:t>
            </a:r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←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j-1;</a:t>
            </a:r>
            <a:b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END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i,A[j+1] ← i+1,key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END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[p(n,y)]</a:t>
            </a:r>
            <a:endParaRPr lang="en-US" altLang="zh-CN" sz="1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65760" y="346075"/>
            <a:ext cx="11188700" cy="5981065"/>
          </a:xfrm>
        </p:spPr>
        <p:txBody>
          <a:bodyPr>
            <a:normAutofit/>
          </a:bodyPr>
          <a:p>
            <a:pPr algn="l"/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依次证明外层循环的各个条件：</a:t>
            </a:r>
            <a:b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1.2.1.1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进入内层循环前</a:t>
            </a:r>
            <a:b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[p(n,y) ⋀i≤n]  j,key ← i-1, A[i] [p(n,y)]</a:t>
            </a:r>
            <a:b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1.2.1.1.1 </a:t>
            </a:r>
            <a:b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p(n,i,j,key,A) ⋀i≤n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⇒p(n,i,i-1,A[i],A).............(2)</a:t>
            </a:r>
            <a:b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b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证明：</a:t>
            </a:r>
            <a:b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∵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左式：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p(n,i,j,key,A)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⋀i≤n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≡ </a:t>
            </a:r>
            <a:r>
              <a:rPr lang="en-US" altLang="zh-CN" sz="2000">
                <a:sym typeface="+mn-ea"/>
              </a:rPr>
              <a:t>i-1=1∨(k: 1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2000">
                <a:sym typeface="+mn-ea"/>
              </a:rPr>
              <a:t>k&lt;i-1 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A[k]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2000">
                <a:sym typeface="+mn-ea"/>
              </a:rPr>
              <a:t>A[k+1] )</a:t>
            </a:r>
            <a:br>
              <a:rPr lang="en-US" altLang="zh-CN" sz="2000">
                <a:sym typeface="+mn-ea"/>
              </a:rPr>
            </a:br>
            <a:r>
              <a:rPr lang="en-US" altLang="zh-CN" sz="2000">
                <a:sym typeface="+mn-ea"/>
              </a:rPr>
              <a:t>    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∵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右式：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p(n,i,i-1,A[i],A)≡ </a:t>
            </a:r>
            <a:r>
              <a:rPr lang="en-US" altLang="zh-CN" sz="2000">
                <a:sym typeface="+mn-ea"/>
              </a:rPr>
              <a:t>i-1=1∨(k: 1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2000">
                <a:sym typeface="+mn-ea"/>
              </a:rPr>
              <a:t>k&lt;i-1 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A[k]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2000">
                <a:sym typeface="+mn-ea"/>
              </a:rPr>
              <a:t>A[k+1] )</a:t>
            </a:r>
            <a:b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∵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左式并没有改变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的取值和数组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b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∴ </a:t>
            </a:r>
            <a:r>
              <a:rPr lang="en-US" altLang="zh-CN" sz="2000">
                <a:sym typeface="+mn-ea"/>
              </a:rPr>
              <a:t>i-1=1∨(k: 1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2000">
                <a:sym typeface="+mn-ea"/>
              </a:rPr>
              <a:t>k&lt;i-1 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A[k]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2000">
                <a:sym typeface="+mn-ea"/>
              </a:rPr>
              <a:t>A[k+1] )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⇒</a:t>
            </a:r>
            <a:r>
              <a:rPr lang="en-US" altLang="zh-CN" sz="2000">
                <a:sym typeface="+mn-ea"/>
              </a:rPr>
              <a:t>i-1=1∨(k: 1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2000">
                <a:sym typeface="+mn-ea"/>
              </a:rPr>
              <a:t>k&lt;i-1 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>
                <a:sym typeface="+mn-ea"/>
              </a:rPr>
              <a:t>A[k]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2000">
                <a:sym typeface="+mn-ea"/>
              </a:rPr>
              <a:t>A[k+1] )</a:t>
            </a:r>
            <a:r>
              <a:rPr lang="zh-CN" altLang="en-US" sz="2000">
                <a:sym typeface="+mn-ea"/>
              </a:rPr>
              <a:t>成立，即</a:t>
            </a:r>
            <a:b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∴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p(n,i,j,key,A) ⋀i≤n 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⇒p(n,i,i-1,A[i],A)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成立，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(2)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成立</a:t>
            </a:r>
            <a:br>
              <a:rPr lang="en-US" altLang="zh-CN" sz="20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en-US" altLang="zh-CN" sz="20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73405" y="265430"/>
            <a:ext cx="11904980" cy="6327775"/>
          </a:xfrm>
        </p:spPr>
        <p:txBody>
          <a:bodyPr>
            <a:normAutofit/>
          </a:bodyPr>
          <a:p>
            <a:pPr algn="l"/>
            <a:br>
              <a:rPr lang="en-US" altLang="zh-CN" sz="178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br>
              <a:rPr lang="en-US" altLang="zh-CN" sz="178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78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1.2.1.2 </a:t>
            </a:r>
            <a:r>
              <a:rPr lang="zh-CN" altLang="en-US" sz="178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进入内层循环不变式</a:t>
            </a:r>
            <a:br>
              <a:rPr lang="en-US" altLang="zh-CN" sz="178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78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[p(n,i,</a:t>
            </a:r>
            <a:r>
              <a:rPr lang="en-US" altLang="zh-CN" sz="178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j,A[i],A)⋀i≤n </a:t>
            </a:r>
            <a:r>
              <a:rPr lang="en-US" altLang="zh-CN" sz="1780">
                <a:latin typeface="微软雅黑" panose="020B0503020204020204" charset="-122"/>
                <a:ea typeface="微软雅黑" panose="020B0503020204020204" charset="-122"/>
                <a:sym typeface="+mn-ea"/>
              </a:rPr>
              <a:t>⋀</a:t>
            </a:r>
            <a:r>
              <a:rPr lang="en-US" altLang="zh-CN" sz="178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j&gt;0 </a:t>
            </a:r>
            <a:r>
              <a:rPr lang="en-US" altLang="zh-CN" sz="1780">
                <a:latin typeface="微软雅黑" panose="020B0503020204020204" charset="-122"/>
                <a:ea typeface="微软雅黑" panose="020B0503020204020204" charset="-122"/>
                <a:sym typeface="+mn-ea"/>
              </a:rPr>
              <a:t>⋀A[j]&gt;key</a:t>
            </a:r>
            <a:r>
              <a:rPr lang="en-US" altLang="zh-CN" sz="178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]  </a:t>
            </a:r>
            <a:r>
              <a:rPr lang="en-US" altLang="zh-CN" sz="1780">
                <a:latin typeface="微软雅黑" panose="020B0503020204020204" charset="-122"/>
                <a:ea typeface="微软雅黑" panose="020B0503020204020204" charset="-122"/>
                <a:sym typeface="+mn-ea"/>
              </a:rPr>
              <a:t> A[j+1] </a:t>
            </a:r>
            <a:r>
              <a:rPr lang="en-US" altLang="zh-CN" sz="178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← </a:t>
            </a:r>
            <a:r>
              <a:rPr lang="en-US" altLang="zh-CN" sz="1780">
                <a:latin typeface="微软雅黑" panose="020B0503020204020204" charset="-122"/>
                <a:ea typeface="微软雅黑" panose="020B0503020204020204" charset="-122"/>
                <a:sym typeface="+mn-ea"/>
              </a:rPr>
              <a:t>A[j]; j </a:t>
            </a:r>
            <a:r>
              <a:rPr lang="en-US" altLang="zh-CN" sz="178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←</a:t>
            </a:r>
            <a:r>
              <a:rPr lang="en-US" altLang="zh-CN" sz="1780">
                <a:latin typeface="微软雅黑" panose="020B0503020204020204" charset="-122"/>
                <a:ea typeface="微软雅黑" panose="020B0503020204020204" charset="-122"/>
                <a:sym typeface="+mn-ea"/>
              </a:rPr>
              <a:t> j-1; [p(n,y)]</a:t>
            </a:r>
            <a:br>
              <a:rPr lang="en-US" altLang="zh-CN" sz="178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78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br>
              <a:rPr lang="en-US" altLang="zh-CN" sz="178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78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p(n,i,i-1,A[i],A) ⋀i≤n </a:t>
            </a:r>
            <a:r>
              <a:rPr lang="en-US" altLang="zh-CN" sz="178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⋀</a:t>
            </a:r>
            <a:r>
              <a:rPr lang="en-US" altLang="zh-CN" sz="178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j&gt;0 </a:t>
            </a:r>
            <a:r>
              <a:rPr lang="en-US" altLang="zh-CN" sz="178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⋀A[j]&gt;key</a:t>
            </a:r>
            <a:r>
              <a:rPr lang="en-US" altLang="zh-CN" sz="178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78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⇒p(n,i,j-1,A[i],set(A[j],A[j-1]))........(3)</a:t>
            </a:r>
            <a:br>
              <a:rPr lang="en-US" altLang="zh-CN" sz="178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178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其中</a:t>
            </a:r>
            <a:r>
              <a:rPr lang="en-US" altLang="zh-CN" sz="178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set(A[i],A[i-1])</a:t>
            </a:r>
            <a:r>
              <a:rPr lang="zh-CN" altLang="en-US" sz="178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表示将数组</a:t>
            </a:r>
            <a:r>
              <a:rPr lang="en-US" altLang="zh-CN" sz="178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A[i]</a:t>
            </a:r>
            <a:r>
              <a:rPr lang="zh-CN" altLang="en-US" sz="178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的值设置为数组</a:t>
            </a:r>
            <a:r>
              <a:rPr lang="en-US" altLang="zh-CN" sz="178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A[i-1]</a:t>
            </a:r>
            <a:r>
              <a:rPr lang="zh-CN" altLang="en-US" sz="178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的值</a:t>
            </a:r>
            <a:br>
              <a:rPr lang="en-US" altLang="zh-CN" sz="178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br>
              <a:rPr lang="en-US" altLang="zh-CN" sz="178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证明：</a:t>
            </a:r>
            <a:br>
              <a:rPr lang="zh-CN" altLang="en-US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∵ </a:t>
            </a:r>
            <a:r>
              <a:rPr lang="zh-CN" altLang="en-US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左式：</a:t>
            </a:r>
            <a: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p(n,i,j,A[i],A)</a:t>
            </a:r>
            <a:r>
              <a:rPr lang="en-US" altLang="zh-CN" sz="178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⋀i≤n⋀j&gt;0 ⋀A[j]&gt;key</a:t>
            </a:r>
            <a: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≡ </a:t>
            </a:r>
            <a:b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p(n,i,i-1,A[i],A)</a:t>
            </a:r>
            <a:r>
              <a:rPr lang="en-US" altLang="zh-CN" sz="178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⋀i≤n⋀i-1&gt;0⋀A[i-1]&gt;A[i]</a:t>
            </a:r>
            <a: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≡</a:t>
            </a:r>
            <a:b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en-US" altLang="zh-CN" sz="1780">
                <a:sym typeface="+mn-ea"/>
              </a:rPr>
              <a:t>(k: 1</a:t>
            </a:r>
            <a:r>
              <a:rPr lang="en-US" altLang="zh-CN" sz="178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1780">
                <a:sym typeface="+mn-ea"/>
              </a:rPr>
              <a:t>k&lt;i-1 </a:t>
            </a:r>
            <a:r>
              <a:rPr lang="zh-CN" altLang="en-US" sz="1780">
                <a:sym typeface="+mn-ea"/>
              </a:rPr>
              <a:t>：</a:t>
            </a:r>
            <a:r>
              <a:rPr lang="en-US" altLang="zh-CN" sz="1780">
                <a:sym typeface="+mn-ea"/>
              </a:rPr>
              <a:t>A[k]</a:t>
            </a:r>
            <a:r>
              <a:rPr lang="en-US" altLang="zh-CN" sz="178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1780">
                <a:sym typeface="+mn-ea"/>
              </a:rPr>
              <a:t>A[k+1] )</a:t>
            </a:r>
            <a:r>
              <a:rPr lang="en-US" altLang="zh-CN" sz="178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⋀i≤n⋀i-1&gt;0⋀A[i-1]&gt;A[i]</a:t>
            </a:r>
            <a:br>
              <a:rPr lang="en-US" altLang="zh-CN" sz="178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altLang="zh-CN" sz="1780">
                <a:sym typeface="+mn-ea"/>
              </a:rPr>
            </a:br>
            <a:r>
              <a:rPr lang="en-US" altLang="zh-CN" sz="1780">
                <a:sym typeface="+mn-ea"/>
              </a:rPr>
              <a:t>    </a:t>
            </a:r>
            <a: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∵ </a:t>
            </a:r>
            <a:r>
              <a:rPr lang="zh-CN" altLang="en-US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右式：</a:t>
            </a:r>
            <a: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p(n,i,i-2,A[i],set(A[i],A[i-1]))</a:t>
            </a:r>
            <a:r>
              <a:rPr lang="en-US" altLang="zh-CN" sz="178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⋀A[i-1]&gt;A[i]⋀i-1&gt;0</a:t>
            </a:r>
            <a:b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∵ </a:t>
            </a:r>
            <a:r>
              <a:rPr lang="zh-CN" altLang="en-US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左式并没有改变</a:t>
            </a:r>
            <a: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</a:t>
            </a:r>
            <a:r>
              <a:rPr lang="zh-CN" altLang="en-US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的取值，且</a:t>
            </a:r>
            <a: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set(A[i],A[i-1])</a:t>
            </a:r>
            <a:r>
              <a:rPr lang="zh-CN" altLang="en-US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也没有改变数组</a:t>
            </a:r>
            <a: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A[1:i-1]</a:t>
            </a:r>
            <a:r>
              <a:rPr lang="zh-CN" altLang="en-US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范围的值</a:t>
            </a:r>
            <a:b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∴ p(n,i,i-1,A[i],A)</a:t>
            </a:r>
            <a:r>
              <a:rPr lang="en-US" altLang="zh-CN" sz="178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⋀i≤n⋀j&gt;0 ⋀A[j]&gt;key </a:t>
            </a:r>
            <a: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≡</a:t>
            </a:r>
            <a:r>
              <a:rPr lang="en-US" altLang="zh-CN" sz="1780">
                <a:sym typeface="+mn-ea"/>
              </a:rPr>
              <a:t>(k: 1</a:t>
            </a:r>
            <a:r>
              <a:rPr lang="en-US" altLang="zh-CN" sz="178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1780">
                <a:sym typeface="+mn-ea"/>
              </a:rPr>
              <a:t>k&lt;i-1 </a:t>
            </a:r>
            <a:r>
              <a:rPr lang="zh-CN" altLang="en-US" sz="1780">
                <a:sym typeface="+mn-ea"/>
              </a:rPr>
              <a:t>：</a:t>
            </a:r>
            <a:r>
              <a:rPr lang="en-US" altLang="zh-CN" sz="1780">
                <a:sym typeface="+mn-ea"/>
              </a:rPr>
              <a:t>A[k]</a:t>
            </a:r>
            <a:r>
              <a:rPr lang="en-US" altLang="zh-CN" sz="178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1780">
                <a:sym typeface="+mn-ea"/>
              </a:rPr>
              <a:t>A[k+1] )</a:t>
            </a:r>
            <a: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⇒</a:t>
            </a:r>
            <a:b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p(n,i,i-2,A[i],set(A[i],A[i-1]))≡</a:t>
            </a:r>
            <a:r>
              <a:rPr lang="en-US" altLang="zh-CN" sz="1780">
                <a:sym typeface="+mn-ea"/>
              </a:rPr>
              <a:t>(k: 1</a:t>
            </a:r>
            <a:r>
              <a:rPr lang="en-US" altLang="zh-CN" sz="178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1780">
                <a:sym typeface="+mn-ea"/>
              </a:rPr>
              <a:t>k&lt;i-1 </a:t>
            </a:r>
            <a:r>
              <a:rPr lang="zh-CN" altLang="en-US" sz="1780">
                <a:sym typeface="+mn-ea"/>
              </a:rPr>
              <a:t>：</a:t>
            </a:r>
            <a:r>
              <a:rPr lang="en-US" altLang="zh-CN" sz="1780">
                <a:sym typeface="+mn-ea"/>
              </a:rPr>
              <a:t>A[k]</a:t>
            </a:r>
            <a:r>
              <a:rPr lang="en-US" altLang="zh-CN" sz="178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1780">
                <a:sym typeface="+mn-ea"/>
              </a:rPr>
              <a:t>A[k+1] )</a:t>
            </a:r>
            <a:r>
              <a:rPr lang="zh-CN" altLang="en-US" sz="1780">
                <a:sym typeface="+mn-ea"/>
              </a:rPr>
              <a:t>成立，即</a:t>
            </a:r>
            <a:br>
              <a:rPr lang="zh-CN" altLang="en-US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(3)</a:t>
            </a:r>
            <a:r>
              <a:rPr lang="zh-CN" altLang="en-US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成立</a:t>
            </a:r>
            <a:br>
              <a:rPr lang="en-US" altLang="zh-CN" sz="178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br>
              <a:rPr lang="zh-CN" altLang="en-US" sz="178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br>
              <a:rPr lang="en-US" altLang="zh-CN" sz="178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br>
              <a:rPr lang="en-US" altLang="zh-CN" sz="178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en-US" altLang="zh-CN" sz="178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65760" y="346075"/>
            <a:ext cx="11188700" cy="5981065"/>
          </a:xfrm>
        </p:spPr>
        <p:txBody>
          <a:bodyPr>
            <a:normAutofit/>
          </a:bodyPr>
          <a:p>
            <a:pPr algn="l"/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1.2.1 [p(n,y)⋀i≤n]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sym typeface="+mn-ea"/>
              </a:rPr>
              <a:t> BEGIN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j,key ← i-1, A[i]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</a:t>
            </a:r>
            <a:r>
              <a:rPr lang="en-US" altLang="zh-CN" sz="1600">
                <a:sym typeface="+mn-ea"/>
              </a:rPr>
              <a:t>[ p(n,y):(k: 1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1600">
                <a:sym typeface="+mn-ea"/>
              </a:rPr>
              <a:t>k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1600">
                <a:sym typeface="+mn-ea"/>
              </a:rPr>
              <a:t>i-1 </a:t>
            </a:r>
            <a:r>
              <a:rPr lang="zh-CN" altLang="en-US" sz="1600">
                <a:sym typeface="+mn-ea"/>
              </a:rPr>
              <a:t>：</a:t>
            </a:r>
            <a:r>
              <a:rPr lang="en-US" altLang="zh-CN" sz="1600">
                <a:sym typeface="+mn-ea"/>
              </a:rPr>
              <a:t>A[k]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1600">
                <a:sym typeface="+mn-ea"/>
              </a:rPr>
              <a:t>A[k+1] ) ]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while(j&gt;0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⋀A[j]&gt;key) 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BEGIN</a:t>
            </a:r>
            <a:b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A[j+1] </a:t>
            </a:r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←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A[j];</a:t>
            </a:r>
            <a:b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j </a:t>
            </a:r>
            <a:r>
              <a:rPr lang="en-US" altLang="zh-CN" sz="16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←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j-1;</a:t>
            </a:r>
            <a:b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END</a:t>
            </a:r>
            <a:b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[p(n,y)]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i,A[j+1] ← i+1,key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END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[p(n,y)]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1.2.1.3  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内层条件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不满足，外层循环满足：</a:t>
            </a:r>
            <a:b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[p(n,i,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j,A[i],A)⋀i≤n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⋀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j≤0] i,A[j+1]← i+1,key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[p(n,y)]</a:t>
            </a:r>
            <a:b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p(n,i,i-1,A[i],A)⋀i≤n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⋀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j≤0]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⇒ p(n,i+1,i-1,A[i],set(A[i],A[i]))</a:t>
            </a:r>
            <a:b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</a:br>
            <a:b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1.2.1.4 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内层条件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满足，条件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满足，外层循环满足：</a:t>
            </a:r>
            <a:b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[p(n,i,i-1,A[i],A)⋀i≤n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⋀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j&gt;0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⋀A[j]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≤key] i,A[j+1]← i+1,key 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[p(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n,y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)]</a:t>
            </a:r>
            <a:b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p(n,i,i-1,A[i],A)⋀i≤n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⋀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j≤0]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⇒ p(n,i+1,i-1,A[i],set(A[i],A[i]))</a:t>
            </a:r>
            <a:b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en-US" altLang="zh-CN" sz="1600">
              <a:solidFill>
                <a:srgbClr val="FF0000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23545" y="450215"/>
            <a:ext cx="10968990" cy="1189355"/>
          </a:xfrm>
        </p:spPr>
        <p:txBody>
          <a:bodyPr>
            <a:normAutofit/>
          </a:bodyPr>
          <a:p>
            <a:b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1.2.2 </a:t>
            </a:r>
            <a:r>
              <a:rPr lang="zh-CN" altLang="en-US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外层循环退出的情况：</a:t>
            </a:r>
            <a:b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[p(n,y)⋀i&gt;n] 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⇒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[Q(n,A)]</a:t>
            </a: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altLang="zh-CN" sz="1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8330" y="412115"/>
            <a:ext cx="10968990" cy="5011420"/>
          </a:xfrm>
        </p:spPr>
        <p:txBody>
          <a:bodyPr>
            <a:normAutofit/>
          </a:bodyPr>
          <a:p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1.3 </a:t>
            </a:r>
            <a:r>
              <a:rPr lang="zh-CN" alt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证明出口程序的正确性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[Q(n,A)]z ← A [ Q(n,z) ]</a:t>
            </a: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1.3.1 Q(n,A)</a:t>
            </a:r>
            <a:r>
              <a:rPr lang="en-US" altLang="zh-CN" sz="16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⇒Q(n,A)</a:t>
            </a:r>
            <a:br>
              <a:rPr lang="en-US" altLang="zh-CN"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b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lang="en-US" altLang="zh-CN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320" y="435680"/>
            <a:ext cx="10969200" cy="705600"/>
          </a:xfrm>
        </p:spPr>
        <p:txBody>
          <a:bodyPr/>
          <a:p>
            <a:r>
              <a:rPr lang="zh-CN" altLang="en-US"/>
              <a:t>问题描述与程序</a:t>
            </a:r>
            <a:r>
              <a:rPr lang="zh-CN" altLang="en-US"/>
              <a:t>规范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6250" y="1283335"/>
            <a:ext cx="10225405" cy="165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问题</a:t>
            </a:r>
            <a:r>
              <a:rPr lang="zh-CN" altLang="en-US"/>
              <a:t>描述：</a:t>
            </a:r>
            <a:endParaRPr lang="zh-CN" altLang="en-US"/>
          </a:p>
          <a:p>
            <a:r>
              <a:rPr lang="zh-CN" altLang="en-US"/>
              <a:t>给定一个未排序的数组</a:t>
            </a:r>
            <a:r>
              <a:rPr lang="en-US" altLang="zh-CN"/>
              <a:t>A[1...n]</a:t>
            </a:r>
            <a:r>
              <a:rPr lang="zh-CN" altLang="en-US"/>
              <a:t>，需要一个程序，将数组划分为已排序和未排序的两部分，每次从未排序部分取出第一个元素，在已排序的部分中从后向前扫描，找到第一个大于等于该元素的元素后的位置</a:t>
            </a:r>
            <a:r>
              <a:rPr lang="en-US" altLang="zh-CN"/>
              <a:t>(</a:t>
            </a:r>
            <a:r>
              <a:rPr lang="zh-CN" altLang="en-US"/>
              <a:t>可能不存在</a:t>
            </a:r>
            <a:r>
              <a:rPr lang="en-US" altLang="zh-CN"/>
              <a:t>)</a:t>
            </a:r>
            <a:r>
              <a:rPr lang="zh-CN" altLang="en-US"/>
              <a:t>，将该元素插入该位置，重复上述过程直到整个数组的元素从小到大的排列起来，，使得最后的数组满足</a:t>
            </a:r>
            <a:r>
              <a:rPr lang="en-US" altLang="zh-CN"/>
              <a:t>A[i] ≤A[i+1]</a:t>
            </a:r>
            <a:r>
              <a:rPr lang="zh-CN" altLang="en-US"/>
              <a:t>，</a:t>
            </a:r>
            <a:r>
              <a:rPr lang="en-US" altLang="zh-CN"/>
              <a:t>i=1</a:t>
            </a:r>
            <a:r>
              <a:rPr lang="zh-CN" altLang="en-US"/>
              <a:t>，</a:t>
            </a:r>
            <a:r>
              <a:rPr lang="en-US" altLang="zh-CN"/>
              <a:t>…,n-1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8960" y="3179445"/>
            <a:ext cx="10662920" cy="2076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程序</a:t>
            </a:r>
            <a:r>
              <a:rPr lang="zh-CN" altLang="en-US"/>
              <a:t>规范：</a:t>
            </a:r>
            <a:endParaRPr lang="zh-CN" altLang="en-US"/>
          </a:p>
          <a:p>
            <a:r>
              <a:rPr lang="en-US" altLang="zh-CN"/>
              <a:t>P:</a:t>
            </a:r>
            <a:endParaRPr lang="en-US" altLang="zh-CN"/>
          </a:p>
          <a:p>
            <a:r>
              <a:rPr lang="en-US" altLang="zh-CN">
                <a:sym typeface="+mn-ea"/>
              </a:rPr>
              <a:t>{1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≦</a:t>
            </a:r>
            <a:r>
              <a:rPr lang="en-US" altLang="zh-CN">
                <a:sym typeface="+mn-ea"/>
              </a:rPr>
              <a:t>n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⋀</a:t>
            </a:r>
            <a:r>
              <a:rPr lang="en-US" altLang="zh-CN">
                <a:sym typeface="+mn-ea"/>
              </a:rPr>
              <a:t>A[1:n]=u[1:n]}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Q:{1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≦</a:t>
            </a:r>
            <a:r>
              <a:rPr lang="en-US" altLang="zh-CN">
                <a:sym typeface="+mn-ea"/>
              </a:rPr>
              <a:t>n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⋀(n=1∨(k: 1≦k&lt;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n 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A[k]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≦A[k+1]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))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⋀perm(A[1:n], u[1:n]) </a:t>
            </a:r>
            <a:r>
              <a:rPr lang="en-US" altLang="zh-CN"/>
              <a:t>}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其中，</a:t>
            </a:r>
            <a:r>
              <a:rPr lang="en-US" altLang="zh-CN"/>
              <a:t> u[1:n]</a:t>
            </a:r>
            <a:r>
              <a:rPr lang="zh-CN" altLang="en-US"/>
              <a:t>代表</a:t>
            </a:r>
            <a:r>
              <a:rPr lang="en-US" altLang="zh-CN"/>
              <a:t>A</a:t>
            </a:r>
            <a:r>
              <a:rPr lang="zh-CN" altLang="en-US"/>
              <a:t>的任意可能初值，</a:t>
            </a:r>
            <a:r>
              <a:rPr lang="en-US" altLang="zh-CN"/>
              <a:t>perm(A[1:n],u[1:n]) </a:t>
            </a:r>
            <a:r>
              <a:rPr lang="zh-CN" altLang="en-US"/>
              <a:t>表示</a:t>
            </a: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u</a:t>
            </a:r>
            <a:r>
              <a:rPr lang="zh-CN" altLang="en-US"/>
              <a:t>的一个置换。、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05175"/>
            <a:ext cx="10969200" cy="705600"/>
          </a:xfrm>
        </p:spPr>
        <p:txBody>
          <a:bodyPr/>
          <a:p>
            <a:r>
              <a:rPr lang="zh-CN" altLang="en-US"/>
              <a:t>排序算法程序</a:t>
            </a:r>
            <a:r>
              <a:rPr lang="zh-CN" altLang="en-US"/>
              <a:t>伪代码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1495" y="910590"/>
            <a:ext cx="5562600" cy="970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None/>
            </a:pPr>
            <a:r>
              <a:rPr lang="zh-CN" altLang="en-US">
                <a:sym typeface="+mn-ea"/>
              </a:rPr>
              <a:t>将实例程序修改为</a:t>
            </a:r>
            <a:r>
              <a:rPr lang="en-US" altLang="zh-CN">
                <a:sym typeface="+mn-ea"/>
              </a:rPr>
              <a:t>while</a:t>
            </a:r>
            <a:r>
              <a:rPr lang="zh-CN" altLang="en-US">
                <a:sym typeface="+mn-ea"/>
              </a:rPr>
              <a:t>循环，</a:t>
            </a:r>
            <a:r>
              <a:rPr lang="en-US" altLang="zh-CN">
                <a:sym typeface="+mn-ea"/>
              </a:rPr>
              <a:t>JAVA </a:t>
            </a:r>
            <a:r>
              <a:rPr lang="zh-CN" altLang="en-US">
                <a:sym typeface="+mn-ea"/>
              </a:rPr>
              <a:t>程序代码如下：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修改为伪代码形式如下：</a:t>
            </a:r>
            <a:endParaRPr lang="zh-CN" altLang="en-US"/>
          </a:p>
          <a:p>
            <a:pPr lvl="1"/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4805" y="1654175"/>
            <a:ext cx="6305550" cy="4857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457200">
              <a:buNone/>
            </a:pPr>
            <a:r>
              <a:rPr lang="en-US" altLang="zh-CN">
                <a:sym typeface="+mn-ea"/>
              </a:rPr>
              <a:t>START</a:t>
            </a:r>
            <a:endParaRPr lang="en-US" altLang="zh-CN">
              <a:sym typeface="+mn-ea"/>
            </a:endParaRPr>
          </a:p>
          <a:p>
            <a:pPr marL="0" indent="457200">
              <a:buNone/>
            </a:pPr>
            <a:r>
              <a:rPr lang="en-US" altLang="zh-CN">
                <a:sym typeface="+mn-ea"/>
              </a:rPr>
              <a:t>i,j,key,A 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←</a:t>
            </a:r>
            <a:r>
              <a:rPr lang="en-US" altLang="zh-CN">
                <a:sym typeface="+mn-ea"/>
              </a:rPr>
              <a:t> 2,0,0,u[1:n];</a:t>
            </a:r>
            <a:endParaRPr lang="zh-CN" altLang="en-US"/>
          </a:p>
          <a:p>
            <a:pPr marL="0" indent="457200">
              <a:buNone/>
            </a:pPr>
            <a:r>
              <a:rPr lang="en-US" altLang="zh-CN">
                <a:sym typeface="+mn-ea"/>
              </a:rPr>
              <a:t>while (i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 n)  </a:t>
            </a:r>
            <a:r>
              <a:rPr lang="en-US" altLang="zh-CN">
                <a:sym typeface="+mn-ea"/>
              </a:rPr>
              <a:t>do</a:t>
            </a:r>
            <a:endParaRPr lang="en-US" altLang="zh-CN">
              <a:sym typeface="+mn-ea"/>
            </a:endParaRPr>
          </a:p>
          <a:p>
            <a:pPr marL="457200" lvl="1" indent="457200">
              <a:buNone/>
            </a:pPr>
            <a:r>
              <a:rPr lang="en-US" altLang="zh-CN">
                <a:sym typeface="+mn-ea"/>
              </a:rPr>
              <a:t>BEGIN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j,key ← i-1, A[i]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914400" lvl="2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while(j&gt;0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⋀A[j]&gt;key) 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914400" lvl="2" indent="45720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BEGIN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2" indent="45720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A[j+1] 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←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A[j];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2" indent="45720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j 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j-1;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2" indent="457200"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END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457200" algn="l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i,A[j+1] ← i+1,key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457200" algn="l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END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457200" algn="l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z ← A 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HALT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3900" y="1170940"/>
            <a:ext cx="5387340" cy="4389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293370"/>
            <a:ext cx="10968990" cy="746125"/>
          </a:xfrm>
        </p:spPr>
        <p:txBody>
          <a:bodyPr>
            <a:normAutofit/>
          </a:bodyPr>
          <a:p>
            <a:r>
              <a:rPr lang="zh-CN" altLang="en-US"/>
              <a:t>结构流程</a:t>
            </a:r>
            <a:r>
              <a:rPr lang="zh-CN" altLang="en-US"/>
              <a:t>图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9920" y="1252220"/>
            <a:ext cx="9466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按伪代码绘制流程图程</a:t>
            </a:r>
            <a:r>
              <a:rPr lang="zh-CN" altLang="en-US"/>
              <a:t>序如下：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9920" y="3356610"/>
            <a:ext cx="9466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转换为结构化</a:t>
            </a:r>
            <a:r>
              <a:rPr lang="zh-CN" altLang="en-US"/>
              <a:t>程序如下：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53130"/>
            <a:ext cx="10969200" cy="705600"/>
          </a:xfrm>
        </p:spPr>
        <p:txBody>
          <a:bodyPr/>
          <a:p>
            <a:r>
              <a:rPr lang="zh-CN" altLang="en-US"/>
              <a:t>化简结构化程序，合并汇点并添加断点</a:t>
            </a:r>
            <a:r>
              <a:rPr lang="zh-CN" altLang="en-US"/>
              <a:t>得到：</a:t>
            </a:r>
            <a:endParaRPr lang="zh-CN" altLang="en-US"/>
          </a:p>
        </p:txBody>
      </p:sp>
      <p:pic>
        <p:nvPicPr>
          <p:cNvPr id="35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5970" y="2910523"/>
            <a:ext cx="5269230" cy="299021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根据上述通路分别建立</a:t>
            </a:r>
            <a:r>
              <a:rPr lang="zh-CN" altLang="en-US"/>
              <a:t>引理：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证明引理的正确</a:t>
            </a:r>
            <a:r>
              <a:rPr lang="zh-CN" altLang="en-US"/>
              <a:t>性：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240665"/>
            <a:ext cx="10968990" cy="645160"/>
          </a:xfrm>
        </p:spPr>
        <p:txBody>
          <a:bodyPr>
            <a:normAutofit/>
          </a:bodyPr>
          <a:p>
            <a:r>
              <a:rPr lang="zh-CN" altLang="en-US" sz="1600"/>
              <a:t>利用</a:t>
            </a:r>
            <a:r>
              <a:rPr lang="en-US" altLang="zh-CN" sz="1600"/>
              <a:t>Hoare</a:t>
            </a:r>
            <a:r>
              <a:rPr lang="zh-CN" altLang="en-US" sz="1600"/>
              <a:t>公理化方法反向证明</a:t>
            </a:r>
            <a:r>
              <a:rPr lang="en-US" altLang="zh-CN" sz="1600"/>
              <a:t>:</a:t>
            </a:r>
            <a:br>
              <a:rPr lang="en-US" altLang="zh-CN" sz="1600"/>
            </a:br>
            <a:r>
              <a:rPr lang="zh-CN" altLang="en-US" sz="1600"/>
              <a:t>向先前的伪代码添加断言：</a:t>
            </a:r>
            <a:endParaRPr lang="en-US" altLang="zh-CN" sz="1600"/>
          </a:p>
        </p:txBody>
      </p:sp>
      <p:sp>
        <p:nvSpPr>
          <p:cNvPr id="4" name="文本框 3"/>
          <p:cNvSpPr txBox="1"/>
          <p:nvPr/>
        </p:nvSpPr>
        <p:spPr>
          <a:xfrm>
            <a:off x="1082675" y="1211580"/>
            <a:ext cx="10494645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>
              <a:buNone/>
            </a:pPr>
            <a:r>
              <a:rPr lang="en-US" altLang="zh-CN" sz="1400">
                <a:sym typeface="+mn-ea"/>
              </a:rPr>
              <a:t>START</a:t>
            </a:r>
            <a:endParaRPr lang="en-US" altLang="zh-CN" sz="1400">
              <a:sym typeface="+mn-ea"/>
            </a:endParaRPr>
          </a:p>
          <a:p>
            <a:pPr marL="0" indent="457200">
              <a:buNone/>
            </a:pPr>
            <a:r>
              <a:rPr lang="en-US" altLang="zh-CN" sz="1400">
                <a:sym typeface="+mn-ea"/>
              </a:rPr>
              <a:t>[P(n): n 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≥ </a:t>
            </a:r>
            <a:r>
              <a:rPr lang="en-US" altLang="zh-CN" sz="1400">
                <a:sym typeface="+mn-ea"/>
              </a:rPr>
              <a:t>1]</a:t>
            </a:r>
            <a:endParaRPr lang="en-US" altLang="zh-CN" sz="1400">
              <a:sym typeface="+mn-ea"/>
            </a:endParaRPr>
          </a:p>
          <a:p>
            <a:pPr marL="0" indent="457200">
              <a:buNone/>
            </a:pPr>
            <a:r>
              <a:rPr lang="en-US" altLang="zh-CN" sz="1400">
                <a:sym typeface="+mn-ea"/>
              </a:rPr>
              <a:t>i,j,key,A  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←</a:t>
            </a:r>
            <a:r>
              <a:rPr lang="en-US" altLang="zh-CN" sz="1400">
                <a:sym typeface="+mn-ea"/>
              </a:rPr>
              <a:t> 2,0,0,u[1:n];</a:t>
            </a:r>
            <a:endParaRPr lang="zh-CN" altLang="en-US" sz="1400"/>
          </a:p>
          <a:p>
            <a:pPr marL="0" indent="457200">
              <a:buNone/>
            </a:pPr>
            <a:r>
              <a:rPr lang="en-US" altLang="zh-CN" sz="1400"/>
              <a:t>[ p(n,y): </a:t>
            </a:r>
            <a:r>
              <a:rPr lang="en-US" altLang="zh-CN" sz="1400"/>
              <a:t>i&gt;j ⋀( i-1=1∨(k: 1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en-US" altLang="zh-CN" sz="1400"/>
              <a:t>k&lt;i-1 </a:t>
            </a:r>
            <a:r>
              <a:rPr lang="zh-CN" altLang="en-US" sz="1400"/>
              <a:t>：</a:t>
            </a:r>
            <a:r>
              <a:rPr lang="en-US" altLang="zh-CN" sz="1400"/>
              <a:t>A[k]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en-US" altLang="zh-CN" sz="1400"/>
              <a:t>A[k+1] ) ) ]</a:t>
            </a:r>
            <a:endParaRPr lang="en-US" altLang="zh-CN" sz="1400"/>
          </a:p>
          <a:p>
            <a:pPr marL="0" indent="457200">
              <a:buNone/>
            </a:pPr>
            <a:r>
              <a:rPr lang="en-US" altLang="zh-CN" sz="1400">
                <a:sym typeface="+mn-ea"/>
              </a:rPr>
              <a:t>while (i 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 n)  </a:t>
            </a:r>
            <a:r>
              <a:rPr lang="en-US" altLang="zh-CN" sz="1400">
                <a:sym typeface="+mn-ea"/>
              </a:rPr>
              <a:t>do</a:t>
            </a:r>
            <a:endParaRPr lang="en-US" altLang="zh-CN" sz="1400">
              <a:sym typeface="+mn-ea"/>
            </a:endParaRPr>
          </a:p>
          <a:p>
            <a:pPr marL="457200" lvl="1" indent="457200">
              <a:buNone/>
            </a:pPr>
            <a:r>
              <a:rPr lang="en-US" altLang="zh-CN" sz="1400">
                <a:sym typeface="+mn-ea"/>
              </a:rPr>
              <a:t>BEGIN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j,key ← i-1, A[i]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914400" lvl="2" indent="0">
              <a:buNone/>
            </a:pPr>
            <a:r>
              <a:rPr lang="en-US" altLang="zh-CN" sz="1400">
                <a:sym typeface="+mn-ea"/>
              </a:rPr>
              <a:t>[ p(n,y)= </a:t>
            </a:r>
            <a:r>
              <a:rPr lang="en-US" altLang="zh-CN" sz="1400">
                <a:sym typeface="+mn-ea"/>
              </a:rPr>
              <a:t>i-1=1 ∨</a:t>
            </a:r>
            <a:r>
              <a:rPr lang="en-US" altLang="zh-CN" sz="1400">
                <a:sym typeface="+mn-ea"/>
              </a:rPr>
              <a:t>(k: 1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1400">
                <a:sym typeface="+mn-ea"/>
              </a:rPr>
              <a:t>k&lt;i-1 </a:t>
            </a:r>
            <a:r>
              <a:rPr lang="zh-CN" altLang="en-US" sz="1400">
                <a:sym typeface="+mn-ea"/>
              </a:rPr>
              <a:t>：</a:t>
            </a:r>
            <a:r>
              <a:rPr lang="en-US" altLang="zh-CN" sz="1400">
                <a:sym typeface="+mn-ea"/>
              </a:rPr>
              <a:t>A[k]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≤</a:t>
            </a:r>
            <a:r>
              <a:rPr lang="en-US" altLang="zh-CN" sz="1400">
                <a:sym typeface="+mn-ea"/>
              </a:rPr>
              <a:t>A[k+1] ) ]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while(j&gt;0 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⋀A[j]&gt;key) 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914400" lvl="2" indent="457200">
              <a:buNone/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BEGIN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2" indent="457200"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A[j+1]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← 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A[j];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2" indent="457200"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j </a:t>
            </a:r>
            <a:r>
              <a:rPr lang="en-US" altLang="zh-CN" sz="14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←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j-1;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914400" lvl="2" indent="457200">
              <a:buNone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END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457200" algn="l">
              <a:buNone/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i,A[j+1] ← i+1,key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457200" algn="l">
              <a:buNone/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  END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457200" algn="l">
              <a:buNone/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[Q(n,A):1≤n ⋀(n=1</a:t>
            </a:r>
            <a:r>
              <a:rPr lang="en-US" altLang="zh-CN" sz="1400">
                <a:sym typeface="+mn-ea"/>
              </a:rPr>
              <a:t>∨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(i: 1≤i&lt;n </a:t>
            </a: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A[i]≤A[i+1])  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]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457200" algn="l">
              <a:buNone/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z ← A 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lvl="1" indent="457200" algn="l">
              <a:buNone/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[ Q(n,z): 1≤n ⋀(n=1</a:t>
            </a:r>
            <a:r>
              <a:rPr lang="en-US" altLang="zh-CN" sz="1400">
                <a:sym typeface="+mn-ea"/>
              </a:rPr>
              <a:t>∨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(i: 1≤i&lt;n </a:t>
            </a:r>
            <a:r>
              <a:rPr lang="zh-C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z[i]≤z[i+1] )) ]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HALT</a:t>
            </a:r>
            <a:endParaRPr lang="en-US" altLang="zh-CN"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31280" y="787400"/>
            <a:ext cx="342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新添加条件：</a:t>
            </a:r>
            <a:r>
              <a:rPr lang="en-US" altLang="zh-CN"/>
              <a:t>j&lt;i j&gt;=0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3473</Words>
  <Application>WPS 演示</Application>
  <PresentationFormat>宽屏</PresentationFormat>
  <Paragraphs>90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问题描述与程序规范</vt:lpstr>
      <vt:lpstr>排序算法程序伪代码</vt:lpstr>
      <vt:lpstr>结构流程图</vt:lpstr>
      <vt:lpstr>化简结构化程序，合并汇点并添加断点得到：</vt:lpstr>
      <vt:lpstr>根据上述通路分别建立引理：</vt:lpstr>
      <vt:lpstr>证明引理的正确性：</vt:lpstr>
      <vt:lpstr>利用Hoare公理化方法反向证明: 向先前的伪代码添加断言：</vt:lpstr>
      <vt:lpstr>要证明程序的部分正确性，只要证明： [P(n)] Body [Q(n,z)]  1.1证明入口程序的正确性： [P(n)] i,j,key,A  ← 2,0,0,u[1:n] [p(n,y)] 1.1.1 P(n)⇒p(n,2,0,0,u[1:n]).........(1)  证明：     ∵ p(n,2,0,0,u[1:n])≡ i-1=1∨(k: 1≤k≤1：A[k]≤A[k+1] )     ∴ i=2     ∴ p(n,2,0,0,u[1:n])恒成立     ∴ P(n)⇒p(n,2,0,0,u[1:n])成立，即(1)成立 </vt:lpstr>
      <vt:lpstr>证明外层循环的正确性： 1.2 [p(n,y)] while (i≤n)  do    BEGIN    j,key ← i-1, A[i]    [ p(n,y):i-1=1∨(k: 1≤k&lt;i-1 ：A[k]≤A[k+1] ) ]    while(j&gt;0 ⋀A[j]&gt;key) do       BEGIN       A[j+1] ← A[j];       j ← j-1;       END    i,A[j+1] ← i+1,key    END [Q(n,A)]  将外层的条件分解： 1.2.1 [p(n,y)⋀i≤n]  BEGIN    j,key ← i-1, A[i]    [ p(n,y):i-1=1∨(k: 1≤k&lt;i-1 ：A[k]≤A[k+1] ) ]    while(j&gt;0 ⋀A[j]&gt;key) do       BEGIN       A[j+1] ← A[j];       j ← j-1;       END    i,A[j+1] ← i+1,key    END [p(n,y)]</vt:lpstr>
      <vt:lpstr>依次证明外层循环的各个条件： 1.2.1.1进入内层循环前 [p(n,y) ⋀i≤n]  j,key ← i-1, A[i] [p(n,y)] 1.2.1.1.1  p(n,i,j,key,A) ⋀i≤n ⇒p(n,i,i-1,A[i],A).............(2)  证明：     ∵ 左式：p(n,i,j,key,A)⋀i≤n≡ i-1=1∨(k: 1≤k&lt;i-1 ：A[k]≤A[k+1] )     ∵ 右式：p(n,i,i-1,A[i],A)≡ i-1=1∨(k: 1≤k&lt;i-1 ：A[k]≤A[k+1] )     ∵ 左式并没有改变i的取值和数组A     ∴ i-1=1∨(k: 1≤k&lt;i-1 ：A[k]≤A[k+1] )⇒i-1=1∨(k: 1≤k&lt;i-1 ：A[k]≤A[k+1] )成立，即     ∴ p(n,i,j,key,A) ⋀i≤n ⇒p(n,i,i-1,A[i],A)成立，(2)成立 </vt:lpstr>
      <vt:lpstr>  1.2.1.2 进入内层循环不变式 [p(n,i,j,A[i],A)⋀i≤n ⋀j&gt;0 ⋀A[j]&gt;key]   A[j+1] ← A[j]; j ← j-1; [p(n,y)]   p(n,i,i-1,A[i],A) ⋀i≤n ⋀j&gt;0 ⋀A[j]&gt;key ⇒p(n,i,j-1,A[i],set(A[j],A[j-1]))........(3) 其中set(A[i],A[i-1])表示将数组A[i]的值设置为数组A[i-1]的值  证明：     ∵ 左式：p(n,i,j,A[i],A)⋀i≤n⋀j&gt;0 ⋀A[j]&gt;key≡       p(n,i,i-1,A[i],A)⋀i≤n⋀i-1&gt;0⋀A[i-1]&gt;A[i]≡     (k: 1≤k&lt;i-1 ：A[k]≤A[k+1] )⋀i≤n⋀i-1&gt;0⋀A[i-1]&gt;A[i]      ∵ 右式：p(n,i,i-2,A[i],set(A[i],A[i-1]))⋀A[i-1]&gt;A[i]⋀i-1&gt;0     ∵ 左式并没有改变i的取值，且set(A[i],A[i-1])也没有改变数组A[1:i-1]范围的值     ∴ p(n,i,i-1,A[i],A)⋀i≤n⋀j&gt;0 ⋀A[j]&gt;key ≡(k: 1≤k&lt;i-1 ：A[k]≤A[k+1] )⇒      p(n,i,i-2,A[i],set(A[i],A[i-1]))≡(k: 1≤k&lt;i-1 ：A[k]≤A[k+1] )成立，即     (3)成立    </vt:lpstr>
      <vt:lpstr>1.2.1 [p(n,y)⋀i≤n]  BEGIN    j,key ← i-1, A[i]    [ p(n,y):(k: 1≤k≤i-1 ：A[k]≤A[k+1] ) ]    while(j&gt;0 ⋀A[j]&gt;key) do       BEGIN       A[j+1] ← A[j];       j ← j-1;       END    [p(n,y)]    i,A[j+1] ← i+1,key    END [p(n,y)]   1.2.1.3  内层条件1不满足，外层循环满足： [p(n,i,j,A[i],A)⋀i≤n ⋀j≤0] i,A[j+1]← i+1,key [p(n,y)] p(n,i,i-1,A[i],A)⋀i≤n ⋀j≤0] ⇒ p(n,i+1,i-1,A[i],set(A[i],A[i]))  1.2.1.4 内层条件1满足，条件2满足，外层循环满足： [p(n,i,i-1,A[i],A)⋀i≤n ⋀j&gt;0 ⋀A[j]≤key] i,A[j+1]← i+1,key [p(n,y)] p(n,i,i-1,A[i],A)⋀i≤n ⋀j≤0] ⇒ p(n,i+1,i-1,A[i],set(A[i],A[i])) </vt:lpstr>
      <vt:lpstr> 1.2.2 外层循环退出的情况：  [p(n,y)⋀i&gt;n] ⇒ [Q(n,A)] </vt:lpstr>
      <vt:lpstr> 1.3 证明出口程序的正确性 [Q(n,A)]z ← A [ Q(n,z) ] 1.3.1 Q(n,A)⇒Q(n,A)          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廖义</cp:lastModifiedBy>
  <cp:revision>367</cp:revision>
  <dcterms:created xsi:type="dcterms:W3CDTF">2019-06-19T02:08:00Z</dcterms:created>
  <dcterms:modified xsi:type="dcterms:W3CDTF">2025-06-11T09:18:03Z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2714BC2042754196817988410A36725A</vt:lpwstr>
  </property>
</Properties>
</file>