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78" r:id="rId14"/>
    <p:sldId id="266" r:id="rId15"/>
    <p:sldId id="275" r:id="rId16"/>
    <p:sldId id="277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B09FAD-DEEB-43BA-9189-55986003749D}" type="datetimeFigureOut">
              <a:rPr lang="en-NG" smtClean="0"/>
              <a:t>13/08/2025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D709FB-BF6D-40A8-A970-5E153121A1B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9798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D709FB-BF6D-40A8-A970-5E153121A1BC}" type="slidenum">
              <a:rPr lang="en-NG" smtClean="0"/>
              <a:t>12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2550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314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28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20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5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14948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98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27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4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19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31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92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5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Exploratory Data Analysis of Superstore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Insights for a New Business Venture in New York City</a:t>
            </a:r>
          </a:p>
          <a:p>
            <a:r>
              <a:rPr lang="en-US" dirty="0" err="1"/>
              <a:t>Olatula</a:t>
            </a:r>
            <a:r>
              <a:rPr lang="en-US" dirty="0"/>
              <a:t> </a:t>
            </a:r>
            <a:r>
              <a:rPr lang="en-US" dirty="0" err="1"/>
              <a:t>Adedamola</a:t>
            </a:r>
            <a:r>
              <a:rPr lang="en-US" dirty="0"/>
              <a:t> Victoria</a:t>
            </a:r>
          </a:p>
          <a:p>
            <a:r>
              <a:rPr lang="en-US" dirty="0"/>
              <a:t>13/08/2025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Drilldown: Furniture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4F592F-DA23-5C84-EA90-741B5BA9B4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231" y="2083671"/>
            <a:ext cx="7343551" cy="437593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Category Drilldown: Office Supplies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F75ADB-DCD0-E47C-C9C0-F101E7698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5779" y="1870364"/>
            <a:ext cx="7072724" cy="4214552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Drilldown: Technology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CFEAB5-61AF-ED29-2E1A-885564D1E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6149" y="2083672"/>
            <a:ext cx="7183697" cy="428068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497B-DB90-9FED-399E-F7F42FD3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Profitability by Category In NYC</a:t>
            </a:r>
            <a:endParaRPr lang="en-NG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84BCBD0-79A2-798D-26F6-49228BB8D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014" y="2083672"/>
            <a:ext cx="7398315" cy="4408568"/>
          </a:xfrm>
        </p:spPr>
      </p:pic>
    </p:spTree>
    <p:extLst>
      <p:ext uri="{BB962C8B-B14F-4D97-AF65-F5344CB8AC3E}">
        <p14:creationId xmlns:p14="http://schemas.microsoft.com/office/powerpoint/2010/main" val="2999674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New York City Focus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Top Sub-Category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7DFD3B-9CFD-BD37-3414-D3FACDE6C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8207" y="2352184"/>
            <a:ext cx="6967567" cy="3657918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4580F-57DC-386A-E366-E6940A552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Over Time In NYC</a:t>
            </a:r>
            <a:endParaRPr lang="en-NG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10F2C1A-6A7A-44E4-3B06-FF8BDC5E7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806" y="1913641"/>
            <a:ext cx="7448907" cy="3685819"/>
          </a:xfrm>
        </p:spPr>
      </p:pic>
    </p:spTree>
    <p:extLst>
      <p:ext uri="{BB962C8B-B14F-4D97-AF65-F5344CB8AC3E}">
        <p14:creationId xmlns:p14="http://schemas.microsoft.com/office/powerpoint/2010/main" val="3658974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07EF-CF1E-14DB-45CC-E68400831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Over Time In NYC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7442806-7D0D-9A81-0383-35E6AA07AF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3632" y="2002297"/>
            <a:ext cx="7269734" cy="4040284"/>
          </a:xfrm>
        </p:spPr>
      </p:pic>
    </p:spTree>
    <p:extLst>
      <p:ext uri="{BB962C8B-B14F-4D97-AF65-F5344CB8AC3E}">
        <p14:creationId xmlns:p14="http://schemas.microsoft.com/office/powerpoint/2010/main" val="19539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Business Insights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A71BF42-C0A2-D439-FC4F-C63634A284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010988"/>
              </p:ext>
            </p:extLst>
          </p:nvPr>
        </p:nvGraphicFramePr>
        <p:xfrm>
          <a:off x="1215925" y="1828800"/>
          <a:ext cx="4666402" cy="4930342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2333201">
                  <a:extLst>
                    <a:ext uri="{9D8B030D-6E8A-4147-A177-3AD203B41FA5}">
                      <a16:colId xmlns:a16="http://schemas.microsoft.com/office/drawing/2014/main" val="1124061418"/>
                    </a:ext>
                  </a:extLst>
                </a:gridCol>
                <a:gridCol w="2333201">
                  <a:extLst>
                    <a:ext uri="{9D8B030D-6E8A-4147-A177-3AD203B41FA5}">
                      <a16:colId xmlns:a16="http://schemas.microsoft.com/office/drawing/2014/main" val="36660848"/>
                    </a:ext>
                  </a:extLst>
                </a:gridCol>
              </a:tblGrid>
              <a:tr h="411351">
                <a:tc>
                  <a:txBody>
                    <a:bodyPr/>
                    <a:lstStyle/>
                    <a:p>
                      <a:r>
                        <a:rPr lang="en-US" sz="1100" b="1"/>
                        <a:t>Dimension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Key Observations from Existing Competitors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436009539"/>
                  </a:ext>
                </a:extLst>
              </a:tr>
              <a:tr h="587645">
                <a:tc>
                  <a:txBody>
                    <a:bodyPr/>
                    <a:lstStyle/>
                    <a:p>
                      <a:r>
                        <a:rPr lang="en-US" sz="1100" b="1" dirty="0"/>
                        <a:t>Top Category by Sales</a:t>
                      </a:r>
                      <a:endParaRPr lang="en-US" sz="1100" dirty="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Technology sells the most, followed by Furniture and Office Supplies.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858267199"/>
                  </a:ext>
                </a:extLst>
              </a:tr>
              <a:tr h="763938">
                <a:tc>
                  <a:txBody>
                    <a:bodyPr/>
                    <a:lstStyle/>
                    <a:p>
                      <a:r>
                        <a:rPr lang="en-US" sz="1100" b="1"/>
                        <a:t>Top Category by Profit</a:t>
                      </a:r>
                      <a:endParaRPr lang="en-US" sz="110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Technology makes the most profit, followed by Office Supplies; Furniture makes the least profit.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858034145"/>
                  </a:ext>
                </a:extLst>
              </a:tr>
              <a:tr h="1997993">
                <a:tc>
                  <a:txBody>
                    <a:bodyPr/>
                    <a:lstStyle/>
                    <a:p>
                      <a:r>
                        <a:rPr lang="en-US" sz="1100" b="1" dirty="0"/>
                        <a:t>Notable Sub-Category Insights</a:t>
                      </a:r>
                      <a:endParaRPr lang="en-US" sz="1100" dirty="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Furniture:</a:t>
                      </a:r>
                      <a:r>
                        <a:rPr lang="en-US" sz="1100" dirty="0"/>
                        <a:t> Chairs sell the most and make good profit; Tables &amp; Bookcases often lose money.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b="1" dirty="0"/>
                        <a:t>Office Supplies:</a:t>
                      </a:r>
                      <a:r>
                        <a:rPr lang="en-US" sz="1100" dirty="0"/>
                        <a:t> Binders &amp; Storage sell well, but Paper makes the most profit; Appliances also make good profit.</a:t>
                      </a:r>
                    </a:p>
                    <a:p>
                      <a:endParaRPr lang="en-US" sz="1100" dirty="0"/>
                    </a:p>
                    <a:p>
                      <a:r>
                        <a:rPr lang="en-US" sz="1100" b="1" dirty="0"/>
                        <a:t>Technology:</a:t>
                      </a:r>
                      <a:r>
                        <a:rPr lang="en-US" sz="1100" dirty="0"/>
                        <a:t> Phones sell the most; Copiers make the most profit; Accessories also make good profit; Machines make very little profit.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996512649"/>
                  </a:ext>
                </a:extLst>
              </a:tr>
              <a:tr h="763938">
                <a:tc>
                  <a:txBody>
                    <a:bodyPr/>
                    <a:lstStyle/>
                    <a:p>
                      <a:r>
                        <a:rPr lang="en-US" sz="1100" b="1" dirty="0"/>
                        <a:t>Seasonality</a:t>
                      </a:r>
                      <a:endParaRPr lang="en-US" sz="1100" dirty="0"/>
                    </a:p>
                  </a:txBody>
                  <a:tcPr marL="56511" marR="56511" marT="28255" marB="2825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Demand is highest in September and again in Nov–Dec.</a:t>
                      </a:r>
                    </a:p>
                  </a:txBody>
                  <a:tcPr marL="56511" marR="56511" marT="28255" marB="28255" anchor="ctr"/>
                </a:tc>
                <a:extLst>
                  <a:ext uri="{0D108BD9-81ED-4DB2-BD59-A6C34878D82A}">
                    <a16:rowId xmlns:a16="http://schemas.microsoft.com/office/drawing/2014/main" val="284852828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Start Strong with Technology</a:t>
            </a:r>
            <a:endParaRPr lang="en-US" dirty="0"/>
          </a:p>
          <a:p>
            <a:pPr lvl="1"/>
            <a:r>
              <a:rPr lang="en-US" dirty="0"/>
              <a:t>Make Phones your main product since they sell very well.</a:t>
            </a:r>
          </a:p>
          <a:p>
            <a:pPr lvl="1"/>
            <a:r>
              <a:rPr lang="en-US" dirty="0"/>
              <a:t>Add Copiers and Accessories in smaller numbers to take advantage of their high profit.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Pick the Right Furniture</a:t>
            </a:r>
            <a:endParaRPr lang="en-US" dirty="0"/>
          </a:p>
          <a:p>
            <a:pPr lvl="1"/>
            <a:r>
              <a:rPr lang="en-US" dirty="0"/>
              <a:t>Focus on selling Chairs and Furnishings, which sell well and make profit.</a:t>
            </a:r>
          </a:p>
          <a:p>
            <a:pPr lvl="1"/>
            <a:r>
              <a:rPr lang="en-US" dirty="0"/>
              <a:t>Avoid putting too much money into Tables and Bookcases since they don’t make good profit.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Use Profitable Office Supplies</a:t>
            </a:r>
            <a:endParaRPr lang="en-US" dirty="0"/>
          </a:p>
          <a:p>
            <a:pPr lvl="1"/>
            <a:r>
              <a:rPr lang="en-US" dirty="0"/>
              <a:t>Sell Binders and Storage for steady sales.</a:t>
            </a:r>
          </a:p>
          <a:p>
            <a:pPr lvl="1"/>
            <a:r>
              <a:rPr lang="en-US" dirty="0"/>
              <a:t>Add Paper products and Appliances early because they make good profit.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Launch at the Right Time</a:t>
            </a:r>
            <a:endParaRPr lang="en-US" dirty="0"/>
          </a:p>
          <a:p>
            <a:pPr lvl="1"/>
            <a:r>
              <a:rPr lang="en-US" dirty="0"/>
              <a:t>Plan big promotions in </a:t>
            </a:r>
            <a:r>
              <a:rPr lang="en-US" b="1" dirty="0"/>
              <a:t>September</a:t>
            </a:r>
            <a:r>
              <a:rPr lang="en-US" dirty="0"/>
              <a:t> and </a:t>
            </a:r>
            <a:r>
              <a:rPr lang="en-US" b="1" dirty="0"/>
              <a:t>Nov–Dec</a:t>
            </a:r>
            <a:r>
              <a:rPr lang="en-US" dirty="0"/>
              <a:t> when sales are highest.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Sell Products Together</a:t>
            </a:r>
            <a:endParaRPr lang="en-US" dirty="0"/>
          </a:p>
          <a:p>
            <a:pPr lvl="1"/>
            <a:r>
              <a:rPr lang="en-US" dirty="0"/>
              <a:t>Offer product bundles (Phones + Accessories, Chairs + Desks) to get customers to spend more.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Key Points</a:t>
            </a:r>
            <a:endParaRPr lang="en-US" dirty="0"/>
          </a:p>
          <a:p>
            <a:r>
              <a:rPr lang="en-US" b="1" dirty="0"/>
              <a:t>Technology</a:t>
            </a:r>
            <a:r>
              <a:rPr lang="en-US" dirty="0"/>
              <a:t> leads NYC sales &amp; profit; Phones are top sellers.</a:t>
            </a:r>
          </a:p>
          <a:p>
            <a:r>
              <a:rPr lang="en-US" b="1" dirty="0"/>
              <a:t>Furniture</a:t>
            </a:r>
            <a:r>
              <a:rPr lang="en-US" dirty="0"/>
              <a:t> sells well but profit is in Chairs &amp; Furnishings only.</a:t>
            </a:r>
          </a:p>
          <a:p>
            <a:r>
              <a:rPr lang="en-US" b="1" dirty="0"/>
              <a:t>Office Supplies</a:t>
            </a:r>
            <a:r>
              <a:rPr lang="en-US" dirty="0"/>
              <a:t> bring steady profit, especially Paper &amp; Binders.</a:t>
            </a:r>
          </a:p>
          <a:p>
            <a:r>
              <a:rPr lang="en-US" dirty="0"/>
              <a:t>Peak demand in </a:t>
            </a:r>
            <a:r>
              <a:rPr lang="en-US" b="1" dirty="0"/>
              <a:t>September</a:t>
            </a:r>
            <a:r>
              <a:rPr lang="en-US" dirty="0"/>
              <a:t> and </a:t>
            </a:r>
            <a:r>
              <a:rPr lang="en-US" b="1" dirty="0"/>
              <a:t>November–December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Strategy in Brief</a:t>
            </a:r>
            <a:endParaRPr lang="en-US" dirty="0"/>
          </a:p>
          <a:p>
            <a:r>
              <a:rPr lang="en-US" dirty="0"/>
              <a:t>Start with Phones &amp; select Copiers and Accessories.</a:t>
            </a:r>
          </a:p>
          <a:p>
            <a:r>
              <a:rPr lang="en-US" dirty="0"/>
              <a:t>Focus Furniture on Chairs &amp; Furnishings; avoid low-profit items.</a:t>
            </a:r>
          </a:p>
          <a:p>
            <a:r>
              <a:rPr lang="en-US" dirty="0"/>
              <a:t>Use Paper, Appliances, Binders &amp; Storage for steady income.</a:t>
            </a:r>
          </a:p>
          <a:p>
            <a:r>
              <a:rPr lang="en-US" dirty="0"/>
              <a:t>Launch big in peak months; use bundles to boost spend.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Objective</a:t>
            </a:r>
            <a:br>
              <a:rPr lang="en-US" dirty="0"/>
            </a:br>
            <a:r>
              <a:rPr lang="en-US" dirty="0"/>
              <a:t>To analyze Superstore sales data and extract actionable insights for launching a new business in New York City.</a:t>
            </a:r>
            <a:br>
              <a:rPr lang="en-US" dirty="0"/>
            </a:br>
            <a:endParaRPr dirty="0"/>
          </a:p>
          <a:p>
            <a:pPr marL="0" indent="0">
              <a:buNone/>
            </a:pPr>
            <a:r>
              <a:rPr dirty="0"/>
              <a:t>• </a:t>
            </a:r>
            <a:r>
              <a:rPr lang="en-US" b="1" dirty="0"/>
              <a:t>Key Goals</a:t>
            </a:r>
            <a:br>
              <a:rPr lang="en-US" dirty="0"/>
            </a:br>
            <a:r>
              <a:rPr lang="en-US" dirty="0"/>
              <a:t>- Identify top-selling product categories and products</a:t>
            </a:r>
            <a:br>
              <a:rPr lang="en-US" dirty="0"/>
            </a:br>
            <a:r>
              <a:rPr lang="en-US" dirty="0"/>
              <a:t>- Analyze customer demographics and buying patterns</a:t>
            </a:r>
            <a:br>
              <a:rPr lang="en-US" dirty="0"/>
            </a:br>
            <a:r>
              <a:rPr lang="en-US" dirty="0"/>
              <a:t>- Examine seasonal trends and promotion effectiveness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</a:t>
            </a:r>
            <a:r>
              <a:rPr lang="en-US" b="1" dirty="0"/>
              <a:t>Time Period Covered:</a:t>
            </a:r>
            <a:r>
              <a:rPr lang="en-US" dirty="0"/>
              <a:t> January 2016 – December 2019</a:t>
            </a:r>
          </a:p>
          <a:p>
            <a:pPr marL="0" indent="0">
              <a:buNone/>
            </a:pPr>
            <a:r>
              <a:rPr lang="en-NG" dirty="0"/>
              <a:t>• </a:t>
            </a:r>
            <a:r>
              <a:rPr lang="en-US" b="1" dirty="0"/>
              <a:t>Number of Rows:</a:t>
            </a:r>
            <a:r>
              <a:rPr lang="en-US" dirty="0"/>
              <a:t> 9,994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b="1" dirty="0"/>
              <a:t>Number of Columns:</a:t>
            </a:r>
            <a:r>
              <a:rPr lang="en-US" dirty="0"/>
              <a:t> 21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Geographic S</a:t>
            </a:r>
            <a:r>
              <a:rPr lang="en-US" dirty="0"/>
              <a:t>cope</a:t>
            </a:r>
            <a:r>
              <a:rPr dirty="0"/>
              <a:t> </a:t>
            </a:r>
            <a:r>
              <a:rPr lang="en-US" dirty="0"/>
              <a:t>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• Number of countries</a:t>
            </a:r>
            <a:r>
              <a:rPr lang="en-US" b="1" dirty="0"/>
              <a:t>: </a:t>
            </a: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b="1" dirty="0"/>
              <a:t>• Number of states: </a:t>
            </a:r>
            <a:r>
              <a:rPr lang="en-US" dirty="0"/>
              <a:t>49</a:t>
            </a:r>
            <a:endParaRPr dirty="0"/>
          </a:p>
          <a:p>
            <a:pPr marL="0" indent="0">
              <a:buNone/>
            </a:pPr>
            <a:r>
              <a:rPr b="1" dirty="0"/>
              <a:t>• Number of cities</a:t>
            </a:r>
            <a:r>
              <a:rPr lang="en-US" b="1" dirty="0"/>
              <a:t>: </a:t>
            </a:r>
            <a:r>
              <a:rPr lang="en-US" dirty="0"/>
              <a:t>531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04349-731B-9645-394A-19410B420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Top 20 States by Total Sales</a:t>
            </a:r>
            <a:endParaRPr lang="en-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39C01B-C876-B14E-E1D8-6E49AFF5E9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4771" y="2028305"/>
            <a:ext cx="6628217" cy="3749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062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FF449-EE2A-0B5F-607B-015B0620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Top 10 Cities by Number of Sales</a:t>
            </a:r>
            <a:endParaRPr lang="en-N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64C96C-F7BF-D4CA-0814-C1C76E3D86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50" y="2211185"/>
            <a:ext cx="7174267" cy="3266902"/>
          </a:xfrm>
        </p:spPr>
      </p:pic>
    </p:spTree>
    <p:extLst>
      <p:ext uri="{BB962C8B-B14F-4D97-AF65-F5344CB8AC3E}">
        <p14:creationId xmlns:p14="http://schemas.microsoft.com/office/powerpoint/2010/main" val="182914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Product Categories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A9BD765-3738-2FD2-BD57-610B9644CC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3315" y="1828800"/>
            <a:ext cx="4492507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Sub-Categories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B3B1AC-BF82-1160-5321-527E34413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113" y="2261062"/>
            <a:ext cx="7845521" cy="3616035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Profitability by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0C38A-8615-4BB3-FB71-883BC37493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6149" y="1847678"/>
            <a:ext cx="6842875" cy="4077588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467</TotalTime>
  <Words>538</Words>
  <Application>Microsoft Office PowerPoint</Application>
  <PresentationFormat>On-screen Show (4:3)</PresentationFormat>
  <Paragraphs>69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Schoolbook</vt:lpstr>
      <vt:lpstr>Wingdings 2</vt:lpstr>
      <vt:lpstr>View</vt:lpstr>
      <vt:lpstr>Exploratory Data Analysis of Superstore Dataset</vt:lpstr>
      <vt:lpstr>Project Overview</vt:lpstr>
      <vt:lpstr>Dataset Summary</vt:lpstr>
      <vt:lpstr>Geographic Scope Analysis</vt:lpstr>
      <vt:lpstr>   Top 20 States by Total Sales</vt:lpstr>
      <vt:lpstr>Top 10 Cities by Number of Sales</vt:lpstr>
      <vt:lpstr>Top Product Categories</vt:lpstr>
      <vt:lpstr>Top Sub-Categories</vt:lpstr>
      <vt:lpstr>Profitability by Category</vt:lpstr>
      <vt:lpstr>Category Drilldown: Furniture</vt:lpstr>
      <vt:lpstr>Category Drilldown: Office Supplies</vt:lpstr>
      <vt:lpstr>Category Drilldown: Technology</vt:lpstr>
      <vt:lpstr>Profitability by Category In NYC</vt:lpstr>
      <vt:lpstr>New York City Focus: Top Sub-Category</vt:lpstr>
      <vt:lpstr>Sales Over Time In NYC</vt:lpstr>
      <vt:lpstr>Profit Over Time In NYC</vt:lpstr>
      <vt:lpstr>Key Business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OLATULA ADEDAMOLA</cp:lastModifiedBy>
  <cp:revision>3</cp:revision>
  <dcterms:created xsi:type="dcterms:W3CDTF">2013-01-27T09:14:16Z</dcterms:created>
  <dcterms:modified xsi:type="dcterms:W3CDTF">2025-08-13T15:23:44Z</dcterms:modified>
  <cp:category/>
</cp:coreProperties>
</file>