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5" r:id="rId8"/>
    <p:sldId id="267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ED8CC5CC-1630-49B7-B263-E26D07C1E9A9}">
      <dgm:prSet phldrT="[Text]"/>
      <dgm:spPr/>
      <dgm:t>
        <a:bodyPr/>
        <a:lstStyle/>
        <a:p>
          <a:r>
            <a:rPr lang="en-US" dirty="0"/>
            <a:t>Country-</a:t>
          </a:r>
        </a:p>
        <a:p>
          <a:r>
            <a:rPr lang="en-US" dirty="0"/>
            <a:t>Based</a:t>
          </a:r>
          <a:endParaRPr lang="en-PK" dirty="0"/>
        </a:p>
      </dgm:t>
    </dgm:pt>
    <dgm:pt modelId="{0AD21AC6-B81A-4F54-9B39-9BCEE005C8DB}" type="parTrans" cxnId="{945C4D03-D847-43B3-AB1E-015C753CA5E7}">
      <dgm:prSet/>
      <dgm:spPr/>
      <dgm:t>
        <a:bodyPr/>
        <a:lstStyle/>
        <a:p>
          <a:endParaRPr lang="en-PK"/>
        </a:p>
      </dgm:t>
    </dgm:pt>
    <dgm:pt modelId="{89A3FD33-BDF9-4A7D-98DB-67F7D43E5D99}" type="sibTrans" cxnId="{945C4D03-D847-43B3-AB1E-015C753CA5E7}">
      <dgm:prSet/>
      <dgm:spPr/>
      <dgm:t>
        <a:bodyPr/>
        <a:lstStyle/>
        <a:p>
          <a:endParaRPr lang="en-PK"/>
        </a:p>
      </dgm:t>
    </dgm:pt>
    <dgm:pt modelId="{5BE8ED0A-C0AD-43F0-94A2-E92553B15F5D}">
      <dgm:prSet phldrT="[Text]"/>
      <dgm:spPr/>
      <dgm:t>
        <a:bodyPr/>
        <a:lstStyle/>
        <a:p>
          <a:r>
            <a:rPr lang="en-US" dirty="0"/>
            <a:t>Province-</a:t>
          </a:r>
        </a:p>
        <a:p>
          <a:r>
            <a:rPr lang="en-US" dirty="0"/>
            <a:t>Based</a:t>
          </a:r>
          <a:endParaRPr lang="en-PK" dirty="0"/>
        </a:p>
      </dgm:t>
    </dgm:pt>
    <dgm:pt modelId="{68A8AD4F-2F27-40B3-B317-F25C3E3654C8}" type="parTrans" cxnId="{262715C0-CBDB-4B98-BF9F-8FB4F32B417D}">
      <dgm:prSet/>
      <dgm:spPr/>
      <dgm:t>
        <a:bodyPr/>
        <a:lstStyle/>
        <a:p>
          <a:endParaRPr lang="en-PK"/>
        </a:p>
      </dgm:t>
    </dgm:pt>
    <dgm:pt modelId="{6FCB1665-55F4-48F7-8410-6415C2728845}" type="sibTrans" cxnId="{262715C0-CBDB-4B98-BF9F-8FB4F32B417D}">
      <dgm:prSet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2CA727-49E2-42C3-9578-8D382D0F2518}" type="pres">
      <dgm:prSet presAssocID="{ED8CC5CC-1630-49B7-B263-E26D07C1E9A9}" presName="hierRoot1" presStyleCnt="0">
        <dgm:presLayoutVars>
          <dgm:hierBranch val="init"/>
        </dgm:presLayoutVars>
      </dgm:prSet>
      <dgm:spPr/>
    </dgm:pt>
    <dgm:pt modelId="{C4EDF340-F041-452D-BBC4-841CBD8A96FF}" type="pres">
      <dgm:prSet presAssocID="{ED8CC5CC-1630-49B7-B263-E26D07C1E9A9}" presName="rootComposite1" presStyleCnt="0"/>
      <dgm:spPr/>
    </dgm:pt>
    <dgm:pt modelId="{FD1F7193-D84E-47D6-A7E8-52ACF728B940}" type="pres">
      <dgm:prSet presAssocID="{ED8CC5CC-1630-49B7-B263-E26D07C1E9A9}" presName="rootText1" presStyleLbl="alignAcc1" presStyleIdx="0" presStyleCnt="0" custLinFactNeighborX="-81891" custLinFactNeighborY="30025">
        <dgm:presLayoutVars>
          <dgm:chPref val="3"/>
        </dgm:presLayoutVars>
      </dgm:prSet>
      <dgm:spPr/>
    </dgm:pt>
    <dgm:pt modelId="{233D9013-8CC5-4AFA-B7AD-B3C194D305F5}" type="pres">
      <dgm:prSet presAssocID="{ED8CC5CC-1630-49B7-B263-E26D07C1E9A9}" presName="topArc1" presStyleLbl="parChTrans1D1" presStyleIdx="0" presStyleCnt="4"/>
      <dgm:spPr/>
    </dgm:pt>
    <dgm:pt modelId="{27E30D3A-20E4-4D4A-836E-F1B92968E157}" type="pres">
      <dgm:prSet presAssocID="{ED8CC5CC-1630-49B7-B263-E26D07C1E9A9}" presName="bottomArc1" presStyleLbl="parChTrans1D1" presStyleIdx="1" presStyleCnt="4"/>
      <dgm:spPr/>
    </dgm:pt>
    <dgm:pt modelId="{31BCE048-1B17-46C1-84FC-F97FDAB5EE60}" type="pres">
      <dgm:prSet presAssocID="{ED8CC5CC-1630-49B7-B263-E26D07C1E9A9}" presName="topConnNode1" presStyleLbl="node1" presStyleIdx="0" presStyleCnt="0"/>
      <dgm:spPr/>
    </dgm:pt>
    <dgm:pt modelId="{60A3B883-7C92-45B1-A95B-3FE3E33C83DD}" type="pres">
      <dgm:prSet presAssocID="{ED8CC5CC-1630-49B7-B263-E26D07C1E9A9}" presName="hierChild2" presStyleCnt="0"/>
      <dgm:spPr/>
    </dgm:pt>
    <dgm:pt modelId="{F943B224-ECA1-41E2-A4FC-0DC7C158D909}" type="pres">
      <dgm:prSet presAssocID="{68A8AD4F-2F27-40B3-B317-F25C3E3654C8}" presName="Name28" presStyleLbl="parChTrans1D2" presStyleIdx="0" presStyleCnt="1"/>
      <dgm:spPr/>
    </dgm:pt>
    <dgm:pt modelId="{3A8D4D47-6667-484A-91F4-3874D390E0FC}" type="pres">
      <dgm:prSet presAssocID="{5BE8ED0A-C0AD-43F0-94A2-E92553B15F5D}" presName="hierRoot2" presStyleCnt="0">
        <dgm:presLayoutVars>
          <dgm:hierBranch val="init"/>
        </dgm:presLayoutVars>
      </dgm:prSet>
      <dgm:spPr/>
    </dgm:pt>
    <dgm:pt modelId="{88F448A8-DE36-414D-93F1-3B27EA74E4D0}" type="pres">
      <dgm:prSet presAssocID="{5BE8ED0A-C0AD-43F0-94A2-E92553B15F5D}" presName="rootComposite2" presStyleCnt="0"/>
      <dgm:spPr/>
    </dgm:pt>
    <dgm:pt modelId="{4B750137-D325-42EF-82CF-6365105CB973}" type="pres">
      <dgm:prSet presAssocID="{5BE8ED0A-C0AD-43F0-94A2-E92553B15F5D}" presName="rootText2" presStyleLbl="alignAcc1" presStyleIdx="0" presStyleCnt="0" custLinFactNeighborX="70046" custLinFactNeighborY="-33834">
        <dgm:presLayoutVars>
          <dgm:chPref val="3"/>
        </dgm:presLayoutVars>
      </dgm:prSet>
      <dgm:spPr/>
    </dgm:pt>
    <dgm:pt modelId="{5E33ADF9-99C6-4A92-BC39-C96454537467}" type="pres">
      <dgm:prSet presAssocID="{5BE8ED0A-C0AD-43F0-94A2-E92553B15F5D}" presName="topArc2" presStyleLbl="parChTrans1D1" presStyleIdx="2" presStyleCnt="4"/>
      <dgm:spPr/>
    </dgm:pt>
    <dgm:pt modelId="{F7223886-58CB-485C-BCD0-B0DCE6860BB5}" type="pres">
      <dgm:prSet presAssocID="{5BE8ED0A-C0AD-43F0-94A2-E92553B15F5D}" presName="bottomArc2" presStyleLbl="parChTrans1D1" presStyleIdx="3" presStyleCnt="4"/>
      <dgm:spPr/>
    </dgm:pt>
    <dgm:pt modelId="{B937D634-F097-40F6-B466-95514E73EAF0}" type="pres">
      <dgm:prSet presAssocID="{5BE8ED0A-C0AD-43F0-94A2-E92553B15F5D}" presName="topConnNode2" presStyleLbl="node2" presStyleIdx="0" presStyleCnt="0"/>
      <dgm:spPr/>
    </dgm:pt>
    <dgm:pt modelId="{DF00824A-26D1-4C75-96D8-9730E4B5D11D}" type="pres">
      <dgm:prSet presAssocID="{5BE8ED0A-C0AD-43F0-94A2-E92553B15F5D}" presName="hierChild4" presStyleCnt="0"/>
      <dgm:spPr/>
    </dgm:pt>
    <dgm:pt modelId="{D1836926-8170-479C-828D-B4C7B4E9171C}" type="pres">
      <dgm:prSet presAssocID="{5BE8ED0A-C0AD-43F0-94A2-E92553B15F5D}" presName="hierChild5" presStyleCnt="0"/>
      <dgm:spPr/>
    </dgm:pt>
    <dgm:pt modelId="{CCB7F0D7-3A5B-454E-80A1-8F44E6739382}" type="pres">
      <dgm:prSet presAssocID="{ED8CC5CC-1630-49B7-B263-E26D07C1E9A9}" presName="hierChild3" presStyleCnt="0"/>
      <dgm:spPr/>
    </dgm:pt>
  </dgm:ptLst>
  <dgm:cxnLst>
    <dgm:cxn modelId="{945C4D03-D847-43B3-AB1E-015C753CA5E7}" srcId="{F19DFFFC-16CB-4B51-BAB0-6630E6B29FC3}" destId="{ED8CC5CC-1630-49B7-B263-E26D07C1E9A9}" srcOrd="0" destOrd="0" parTransId="{0AD21AC6-B81A-4F54-9B39-9BCEE005C8DB}" sibTransId="{89A3FD33-BDF9-4A7D-98DB-67F7D43E5D99}"/>
    <dgm:cxn modelId="{E525A525-1554-4228-AA39-E2A59CE295E7}" type="presOf" srcId="{68A8AD4F-2F27-40B3-B317-F25C3E3654C8}" destId="{F943B224-ECA1-41E2-A4FC-0DC7C158D909}" srcOrd="0" destOrd="0" presId="urn:microsoft.com/office/officeart/2008/layout/HalfCircleOrganizationChart"/>
    <dgm:cxn modelId="{F98B9B60-E419-4969-BECB-750BC84CE2CF}" type="presOf" srcId="{ED8CC5CC-1630-49B7-B263-E26D07C1E9A9}" destId="{31BCE048-1B17-46C1-84FC-F97FDAB5EE60}" srcOrd="1" destOrd="0" presId="urn:microsoft.com/office/officeart/2008/layout/HalfCircleOrganizationChart"/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  <dgm:cxn modelId="{28C7FBB1-359C-46AC-9720-89EC662A09C3}" type="presOf" srcId="{ED8CC5CC-1630-49B7-B263-E26D07C1E9A9}" destId="{FD1F7193-D84E-47D6-A7E8-52ACF728B940}" srcOrd="0" destOrd="0" presId="urn:microsoft.com/office/officeart/2008/layout/HalfCircleOrganizationChart"/>
    <dgm:cxn modelId="{91D15EB9-5403-4B3F-88C4-E2680CC2B2AA}" type="presOf" srcId="{5BE8ED0A-C0AD-43F0-94A2-E92553B15F5D}" destId="{B937D634-F097-40F6-B466-95514E73EAF0}" srcOrd="1" destOrd="0" presId="urn:microsoft.com/office/officeart/2008/layout/HalfCircleOrganizationChart"/>
    <dgm:cxn modelId="{262715C0-CBDB-4B98-BF9F-8FB4F32B417D}" srcId="{ED8CC5CC-1630-49B7-B263-E26D07C1E9A9}" destId="{5BE8ED0A-C0AD-43F0-94A2-E92553B15F5D}" srcOrd="0" destOrd="0" parTransId="{68A8AD4F-2F27-40B3-B317-F25C3E3654C8}" sibTransId="{6FCB1665-55F4-48F7-8410-6415C2728845}"/>
    <dgm:cxn modelId="{DC849DC4-B89E-4FCC-95B4-9E6BF81304C7}" type="presOf" srcId="{5BE8ED0A-C0AD-43F0-94A2-E92553B15F5D}" destId="{4B750137-D325-42EF-82CF-6365105CB973}" srcOrd="0" destOrd="0" presId="urn:microsoft.com/office/officeart/2008/layout/HalfCircleOrganizationChart"/>
    <dgm:cxn modelId="{E510F9E2-A963-4AA2-834C-05BC53572F3C}" type="presParOf" srcId="{B4D90448-A433-4075-994F-2C3D6D8CB398}" destId="{642CA727-49E2-42C3-9578-8D382D0F2518}" srcOrd="0" destOrd="0" presId="urn:microsoft.com/office/officeart/2008/layout/HalfCircleOrganizationChart"/>
    <dgm:cxn modelId="{009B1495-213E-4A61-A953-278C238E0567}" type="presParOf" srcId="{642CA727-49E2-42C3-9578-8D382D0F2518}" destId="{C4EDF340-F041-452D-BBC4-841CBD8A96FF}" srcOrd="0" destOrd="0" presId="urn:microsoft.com/office/officeart/2008/layout/HalfCircleOrganizationChart"/>
    <dgm:cxn modelId="{1150E6C6-2F18-485B-A9C1-07117195F3C7}" type="presParOf" srcId="{C4EDF340-F041-452D-BBC4-841CBD8A96FF}" destId="{FD1F7193-D84E-47D6-A7E8-52ACF728B940}" srcOrd="0" destOrd="0" presId="urn:microsoft.com/office/officeart/2008/layout/HalfCircleOrganizationChart"/>
    <dgm:cxn modelId="{CE0933B0-29DB-4045-AEE3-25AEE5DF3E80}" type="presParOf" srcId="{C4EDF340-F041-452D-BBC4-841CBD8A96FF}" destId="{233D9013-8CC5-4AFA-B7AD-B3C194D305F5}" srcOrd="1" destOrd="0" presId="urn:microsoft.com/office/officeart/2008/layout/HalfCircleOrganizationChart"/>
    <dgm:cxn modelId="{BA5559EB-B991-47EE-9F23-CA4F7C704307}" type="presParOf" srcId="{C4EDF340-F041-452D-BBC4-841CBD8A96FF}" destId="{27E30D3A-20E4-4D4A-836E-F1B92968E157}" srcOrd="2" destOrd="0" presId="urn:microsoft.com/office/officeart/2008/layout/HalfCircleOrganizationChart"/>
    <dgm:cxn modelId="{C54DAEBA-1C37-4E8F-9601-088DC629E22A}" type="presParOf" srcId="{C4EDF340-F041-452D-BBC4-841CBD8A96FF}" destId="{31BCE048-1B17-46C1-84FC-F97FDAB5EE60}" srcOrd="3" destOrd="0" presId="urn:microsoft.com/office/officeart/2008/layout/HalfCircleOrganizationChart"/>
    <dgm:cxn modelId="{24ED3704-306C-4535-A0CB-2410B1EF22A9}" type="presParOf" srcId="{642CA727-49E2-42C3-9578-8D382D0F2518}" destId="{60A3B883-7C92-45B1-A95B-3FE3E33C83DD}" srcOrd="1" destOrd="0" presId="urn:microsoft.com/office/officeart/2008/layout/HalfCircleOrganizationChart"/>
    <dgm:cxn modelId="{CEF71670-4ACE-4778-9C33-0D1B2D36A3CF}" type="presParOf" srcId="{60A3B883-7C92-45B1-A95B-3FE3E33C83DD}" destId="{F943B224-ECA1-41E2-A4FC-0DC7C158D909}" srcOrd="0" destOrd="0" presId="urn:microsoft.com/office/officeart/2008/layout/HalfCircleOrganizationChart"/>
    <dgm:cxn modelId="{0062D691-DB32-4A0A-BE60-AD1662023BA8}" type="presParOf" srcId="{60A3B883-7C92-45B1-A95B-3FE3E33C83DD}" destId="{3A8D4D47-6667-484A-91F4-3874D390E0FC}" srcOrd="1" destOrd="0" presId="urn:microsoft.com/office/officeart/2008/layout/HalfCircleOrganizationChart"/>
    <dgm:cxn modelId="{9277267A-836B-403A-A8E2-4B7E2EC58D0D}" type="presParOf" srcId="{3A8D4D47-6667-484A-91F4-3874D390E0FC}" destId="{88F448A8-DE36-414D-93F1-3B27EA74E4D0}" srcOrd="0" destOrd="0" presId="urn:microsoft.com/office/officeart/2008/layout/HalfCircleOrganizationChart"/>
    <dgm:cxn modelId="{DAAB5810-1F81-4DD1-8BAF-CC26B90D95D8}" type="presParOf" srcId="{88F448A8-DE36-414D-93F1-3B27EA74E4D0}" destId="{4B750137-D325-42EF-82CF-6365105CB973}" srcOrd="0" destOrd="0" presId="urn:microsoft.com/office/officeart/2008/layout/HalfCircleOrganizationChart"/>
    <dgm:cxn modelId="{15436B76-5F18-4E34-A327-6CE209ED8025}" type="presParOf" srcId="{88F448A8-DE36-414D-93F1-3B27EA74E4D0}" destId="{5E33ADF9-99C6-4A92-BC39-C96454537467}" srcOrd="1" destOrd="0" presId="urn:microsoft.com/office/officeart/2008/layout/HalfCircleOrganizationChart"/>
    <dgm:cxn modelId="{74A23218-68AB-46DD-B967-D3D1E9DA658D}" type="presParOf" srcId="{88F448A8-DE36-414D-93F1-3B27EA74E4D0}" destId="{F7223886-58CB-485C-BCD0-B0DCE6860BB5}" srcOrd="2" destOrd="0" presId="urn:microsoft.com/office/officeart/2008/layout/HalfCircleOrganizationChart"/>
    <dgm:cxn modelId="{B34C9F50-DF16-46F3-8931-EB60298AB2DD}" type="presParOf" srcId="{88F448A8-DE36-414D-93F1-3B27EA74E4D0}" destId="{B937D634-F097-40F6-B466-95514E73EAF0}" srcOrd="3" destOrd="0" presId="urn:microsoft.com/office/officeart/2008/layout/HalfCircleOrganizationChart"/>
    <dgm:cxn modelId="{C97118B0-7175-41B2-92D8-C87595C81E5F}" type="presParOf" srcId="{3A8D4D47-6667-484A-91F4-3874D390E0FC}" destId="{DF00824A-26D1-4C75-96D8-9730E4B5D11D}" srcOrd="1" destOrd="0" presId="urn:microsoft.com/office/officeart/2008/layout/HalfCircleOrganizationChart"/>
    <dgm:cxn modelId="{30E1DF39-C830-4906-BBA5-F66904BCDF2C}" type="presParOf" srcId="{3A8D4D47-6667-484A-91F4-3874D390E0FC}" destId="{D1836926-8170-479C-828D-B4C7B4E9171C}" srcOrd="2" destOrd="0" presId="urn:microsoft.com/office/officeart/2008/layout/HalfCircleOrganizationChart"/>
    <dgm:cxn modelId="{B42950E0-8096-4B92-BCB9-B121D2770465}" type="presParOf" srcId="{642CA727-49E2-42C3-9578-8D382D0F2518}" destId="{CCB7F0D7-3A5B-454E-80A1-8F44E673938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3B224-ECA1-41E2-A4FC-0DC7C158D909}">
      <dsp:nvSpPr>
        <dsp:cNvPr id="0" name=""/>
        <dsp:cNvSpPr/>
      </dsp:nvSpPr>
      <dsp:spPr>
        <a:xfrm>
          <a:off x="1731107" y="2021278"/>
          <a:ext cx="5167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7610" y="45720"/>
              </a:lnTo>
              <a:lnTo>
                <a:pt x="5167610" y="652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D9013-8CC5-4AFA-B7AD-B3C194D305F5}">
      <dsp:nvSpPr>
        <dsp:cNvPr id="0" name=""/>
        <dsp:cNvSpPr/>
      </dsp:nvSpPr>
      <dsp:spPr>
        <a:xfrm>
          <a:off x="865553" y="335890"/>
          <a:ext cx="1731107" cy="173110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30D3A-20E4-4D4A-836E-F1B92968E157}">
      <dsp:nvSpPr>
        <dsp:cNvPr id="0" name=""/>
        <dsp:cNvSpPr/>
      </dsp:nvSpPr>
      <dsp:spPr>
        <a:xfrm>
          <a:off x="865553" y="335890"/>
          <a:ext cx="1731107" cy="173110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F7193-D84E-47D6-A7E8-52ACF728B940}">
      <dsp:nvSpPr>
        <dsp:cNvPr id="0" name=""/>
        <dsp:cNvSpPr/>
      </dsp:nvSpPr>
      <dsp:spPr>
        <a:xfrm>
          <a:off x="0" y="647489"/>
          <a:ext cx="3462215" cy="1107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Country-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</a:t>
          </a:r>
          <a:endParaRPr lang="en-PK" sz="3100" kern="1200" dirty="0"/>
        </a:p>
      </dsp:txBody>
      <dsp:txXfrm>
        <a:off x="0" y="647489"/>
        <a:ext cx="3462215" cy="1107908"/>
      </dsp:txXfrm>
    </dsp:sp>
    <dsp:sp modelId="{5E33ADF9-99C6-4A92-BC39-C96454537467}">
      <dsp:nvSpPr>
        <dsp:cNvPr id="0" name=""/>
        <dsp:cNvSpPr/>
      </dsp:nvSpPr>
      <dsp:spPr>
        <a:xfrm>
          <a:off x="6033164" y="2086563"/>
          <a:ext cx="1731107" cy="173110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3886-58CB-485C-BCD0-B0DCE6860BB5}">
      <dsp:nvSpPr>
        <dsp:cNvPr id="0" name=""/>
        <dsp:cNvSpPr/>
      </dsp:nvSpPr>
      <dsp:spPr>
        <a:xfrm>
          <a:off x="6033164" y="2086563"/>
          <a:ext cx="1731107" cy="173110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50137-D325-42EF-82CF-6365105CB973}">
      <dsp:nvSpPr>
        <dsp:cNvPr id="0" name=""/>
        <dsp:cNvSpPr/>
      </dsp:nvSpPr>
      <dsp:spPr>
        <a:xfrm>
          <a:off x="5167610" y="2398163"/>
          <a:ext cx="3462215" cy="1107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Province-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</a:t>
          </a:r>
          <a:endParaRPr lang="en-PK" sz="3100" kern="1200" dirty="0"/>
        </a:p>
      </dsp:txBody>
      <dsp:txXfrm>
        <a:off x="5167610" y="2398163"/>
        <a:ext cx="3462215" cy="1107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28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74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481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4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10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588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95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432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50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94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1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54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63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6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38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43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3B665C-9DB2-41B1-A81F-B46835AE6F05}" type="datetimeFigureOut">
              <a:rPr lang="en-PK" smtClean="0"/>
              <a:t>11/01/2022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901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B28D-9939-4665-80A1-EDD0FD4F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8713"/>
            <a:ext cx="8825658" cy="1981200"/>
          </a:xfrm>
        </p:spPr>
        <p:txBody>
          <a:bodyPr/>
          <a:lstStyle/>
          <a:p>
            <a:pPr algn="ctr"/>
            <a:r>
              <a:rPr lang="en-US" sz="3600" dirty="0"/>
              <a:t>Development of a Spatial and </a:t>
            </a:r>
            <a:br>
              <a:rPr lang="en-US" sz="3600" dirty="0"/>
            </a:br>
            <a:r>
              <a:rPr lang="en-US" sz="3600" dirty="0"/>
              <a:t>Temporal based COVID-19 Predictor </a:t>
            </a:r>
            <a:br>
              <a:rPr lang="en-US" sz="3600" dirty="0"/>
            </a:br>
            <a:r>
              <a:rPr lang="en-US" sz="3600" dirty="0"/>
              <a:t>for Pakistan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95DA-2646-45A7-A670-6F30E022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3962400"/>
            <a:ext cx="9687340" cy="1596887"/>
          </a:xfrm>
        </p:spPr>
        <p:txBody>
          <a:bodyPr numCol="2">
            <a:normAutofit/>
          </a:bodyPr>
          <a:lstStyle/>
          <a:p>
            <a:r>
              <a:rPr lang="en-US" dirty="0"/>
              <a:t>Supervisor : Dr. Murk </a:t>
            </a:r>
            <a:r>
              <a:rPr lang="en-US" dirty="0" err="1"/>
              <a:t>Marvi</a:t>
            </a:r>
            <a:r>
              <a:rPr lang="en-US" dirty="0"/>
              <a:t> </a:t>
            </a:r>
          </a:p>
          <a:p>
            <a:r>
              <a:rPr lang="en-US" dirty="0"/>
              <a:t>Co-Supervisor : Ms. </a:t>
            </a:r>
            <a:r>
              <a:rPr lang="en-US" dirty="0" err="1"/>
              <a:t>Anam</a:t>
            </a:r>
            <a:r>
              <a:rPr lang="en-US" dirty="0"/>
              <a:t> Qureshi </a:t>
            </a:r>
          </a:p>
          <a:p>
            <a:endParaRPr lang="en-US" dirty="0"/>
          </a:p>
          <a:p>
            <a:r>
              <a:rPr lang="en-US" dirty="0"/>
              <a:t>18K-0137 Ovaiz Ali </a:t>
            </a:r>
          </a:p>
          <a:p>
            <a:r>
              <a:rPr lang="en-US" dirty="0"/>
              <a:t>18K-0166 Zaeem Ahmed </a:t>
            </a:r>
          </a:p>
          <a:p>
            <a:r>
              <a:rPr lang="en-US" dirty="0"/>
              <a:t>18K-0166 </a:t>
            </a:r>
            <a:r>
              <a:rPr lang="en-US" dirty="0" err="1"/>
              <a:t>Rabil</a:t>
            </a:r>
            <a:r>
              <a:rPr lang="en-US" dirty="0"/>
              <a:t> </a:t>
            </a:r>
            <a:r>
              <a:rPr lang="en-US" dirty="0" err="1"/>
              <a:t>Maknojia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94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7. Waqas, Muhammad, et al. "Analysis and prediction of COVID-19 pandemic in Pakistan using time-dependent SIR model." </a:t>
            </a:r>
            <a:r>
              <a:rPr lang="en-US" sz="1600" dirty="0" err="1"/>
              <a:t>arXiv</a:t>
            </a:r>
            <a:r>
              <a:rPr lang="en-US" sz="1600" dirty="0"/>
              <a:t> preprint arXiv:2005.02353 (2020). </a:t>
            </a:r>
          </a:p>
          <a:p>
            <a:r>
              <a:rPr lang="en-US" sz="1600" dirty="0"/>
              <a:t>8. Ahmad, Iftikhar, and Syed Muhammad </a:t>
            </a:r>
            <a:r>
              <a:rPr lang="en-US" sz="1600" dirty="0" err="1"/>
              <a:t>Asad</a:t>
            </a:r>
            <a:r>
              <a:rPr lang="en-US" sz="1600" dirty="0"/>
              <a:t>. "Predictions of coronavirus COVID-19 distinct cases in Pakistan through an artificial neural network." Epidemiology &amp; Infection 148 (2020). </a:t>
            </a:r>
          </a:p>
          <a:p>
            <a:r>
              <a:rPr lang="en-US" sz="1600" dirty="0"/>
              <a:t>9. </a:t>
            </a:r>
            <a:r>
              <a:rPr lang="en-US" sz="1600" dirty="0" err="1"/>
              <a:t>Shwartz</a:t>
            </a:r>
            <a:r>
              <a:rPr lang="en-US" sz="1600" dirty="0"/>
              <a:t>-Ziv, </a:t>
            </a:r>
            <a:r>
              <a:rPr lang="en-US" sz="1600" dirty="0" err="1"/>
              <a:t>Ravid</a:t>
            </a:r>
            <a:r>
              <a:rPr lang="en-US" sz="1600" dirty="0"/>
              <a:t>, </a:t>
            </a:r>
            <a:r>
              <a:rPr lang="en-US" sz="1600" dirty="0" err="1"/>
              <a:t>Itamar</a:t>
            </a:r>
            <a:r>
              <a:rPr lang="en-US" sz="1600" dirty="0"/>
              <a:t> Ben Ari, and </a:t>
            </a:r>
            <a:r>
              <a:rPr lang="en-US" sz="1600" dirty="0" err="1"/>
              <a:t>Amitai</a:t>
            </a:r>
            <a:r>
              <a:rPr lang="en-US" sz="1600" dirty="0"/>
              <a:t> Armon. "Spatial-Temporal Convolutional Network for Spread Prediction of COVID-19." </a:t>
            </a:r>
            <a:r>
              <a:rPr lang="en-US" sz="1600" dirty="0" err="1"/>
              <a:t>arXiv</a:t>
            </a:r>
            <a:r>
              <a:rPr lang="en-US" sz="1600" dirty="0"/>
              <a:t> preprint arXiv:2101.05304 (2020). </a:t>
            </a:r>
          </a:p>
          <a:p>
            <a:r>
              <a:rPr lang="en-US" sz="1600" dirty="0"/>
              <a:t>10. Gao, </a:t>
            </a:r>
            <a:r>
              <a:rPr lang="en-US" sz="1600" dirty="0" err="1"/>
              <a:t>Junyi</a:t>
            </a:r>
            <a:r>
              <a:rPr lang="en-US" sz="1600" dirty="0"/>
              <a:t>, et al. "STAN: </a:t>
            </a:r>
            <a:r>
              <a:rPr lang="en-US" sz="1600" dirty="0" err="1"/>
              <a:t>spatio</a:t>
            </a:r>
            <a:r>
              <a:rPr lang="en-US" sz="1600" dirty="0"/>
              <a:t>-temporal attention network for pandemic prediction using real-world evidence." Journal of the American Medical Informatics Association 28.4 (2021): 733-743. </a:t>
            </a:r>
          </a:p>
          <a:p>
            <a:r>
              <a:rPr lang="en-US" sz="1600" dirty="0"/>
              <a:t>11. </a:t>
            </a:r>
            <a:r>
              <a:rPr lang="en-US" sz="1600" dirty="0" err="1"/>
              <a:t>Nikparvar</a:t>
            </a:r>
            <a:r>
              <a:rPr lang="en-US" sz="1600" dirty="0"/>
              <a:t>, Behnam, et al. "</a:t>
            </a:r>
            <a:r>
              <a:rPr lang="en-US" sz="1600" dirty="0" err="1"/>
              <a:t>Spatio</a:t>
            </a:r>
            <a:r>
              <a:rPr lang="en-US" sz="1600" dirty="0"/>
              <a:t>-temporal prediction of the COVID-19 pandemic in US counties: modeling with a deep LSTM neural network." Scientific reports 11.1 (2021): 1-12. </a:t>
            </a:r>
          </a:p>
          <a:p>
            <a:r>
              <a:rPr lang="en-US" sz="1600" dirty="0"/>
              <a:t>12. Vahedi, Behzad, </a:t>
            </a:r>
            <a:r>
              <a:rPr lang="en-US" sz="1600" dirty="0" err="1"/>
              <a:t>Morteza</a:t>
            </a:r>
            <a:r>
              <a:rPr lang="en-US" sz="1600" dirty="0"/>
              <a:t> </a:t>
            </a:r>
            <a:r>
              <a:rPr lang="en-US" sz="1600" dirty="0" err="1"/>
              <a:t>Karimzadeh</a:t>
            </a:r>
            <a:r>
              <a:rPr lang="en-US" sz="1600" dirty="0"/>
              <a:t>, and </a:t>
            </a:r>
            <a:r>
              <a:rPr lang="en-US" sz="1600" dirty="0" err="1"/>
              <a:t>Hamidreza</a:t>
            </a:r>
            <a:r>
              <a:rPr lang="en-US" sz="1600" dirty="0"/>
              <a:t> </a:t>
            </a:r>
            <a:r>
              <a:rPr lang="en-US" sz="1600" dirty="0" err="1"/>
              <a:t>Zoraghein</a:t>
            </a:r>
            <a:r>
              <a:rPr lang="en-US" sz="1600" dirty="0"/>
              <a:t>. "Spatiotemporal prediction of COVID-19 cases using inter-and intra-county proxies of human interactions." Nature communications 12.1 (2021): 1-15. </a:t>
            </a:r>
          </a:p>
        </p:txBody>
      </p:sp>
    </p:spTree>
    <p:extLst>
      <p:ext uri="{BB962C8B-B14F-4D97-AF65-F5344CB8AC3E}">
        <p14:creationId xmlns:p14="http://schemas.microsoft.com/office/powerpoint/2010/main" val="295646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13. Sarwar, Suleman, et al. "COVID-19 challenges to Pakistan: Is GIS analysis useful to draw solutions?." Science of the Total Environment 730 (2020): 139089.</a:t>
            </a:r>
          </a:p>
          <a:p>
            <a:r>
              <a:rPr lang="en-US" sz="1600" dirty="0"/>
              <a:t>14. Saeed, Urooj, et al. "Identification of potential lockdown areas during COVID-19 transmission in Punjab, Pakistan." Public health 190 (2021): 42-51.</a:t>
            </a:r>
          </a:p>
          <a:p>
            <a:r>
              <a:rPr lang="en-US" sz="1600" dirty="0"/>
              <a:t>15. Raza, Ali, et al. "Association between meteorological indicators and COVID-19 pandemic in Pakistan." Environmental Science and Pollution Research 28.30 (2021): 40378-40393.</a:t>
            </a:r>
          </a:p>
          <a:p>
            <a:r>
              <a:rPr lang="en-US" sz="1600" dirty="0"/>
              <a:t>16. </a:t>
            </a:r>
            <a:r>
              <a:rPr lang="en-US" sz="1600" dirty="0" err="1"/>
              <a:t>Khakharia</a:t>
            </a:r>
            <a:r>
              <a:rPr lang="en-US" sz="1600" dirty="0"/>
              <a:t>, Aman, et al. "Outbreak prediction of COVID-19 for dense and populated countries using machine learning." Annals of Data Science 8.1 (2021): 1-19</a:t>
            </a:r>
          </a:p>
        </p:txBody>
      </p:sp>
    </p:spTree>
    <p:extLst>
      <p:ext uri="{BB962C8B-B14F-4D97-AF65-F5344CB8AC3E}">
        <p14:creationId xmlns:p14="http://schemas.microsoft.com/office/powerpoint/2010/main" val="38124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6035"/>
            <a:ext cx="9538184" cy="4797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COVID-19 instances and temperature had a positive association, according to the correlation analysis. It means that a spike in COVID-19 cases was observed in Pakistan, its provinces, and administrative units, as a result of rising temperatures. Second, in Pakistan, there was no link between rainfall and COVID-19 instances. [15]</a:t>
            </a:r>
          </a:p>
          <a:p>
            <a:r>
              <a:rPr lang="en-US" dirty="0"/>
              <a:t>2) Finally, there was a negative association between humidity and total COVID-19 instances, implying that increasing humidity is advantageous in preventing COVID-19 transmission across Pakistan, its provinces, and administrative units. In Sindh province, humidity and COVID-19 instances were found to be positively associated. [15]</a:t>
            </a:r>
          </a:p>
          <a:p>
            <a:r>
              <a:rPr lang="en-US" dirty="0"/>
              <a:t>3) COVID-19 instances are influenced by a variety of factors, including geographical landscapes, economic situations, demographic illness variations, genetic factors, health care system, number of tests, and age disparities, among others. [5]</a:t>
            </a:r>
          </a:p>
          <a:p>
            <a:r>
              <a:rPr lang="en-US" dirty="0"/>
              <a:t>4) A huge number of undetected infected persons is also a crucial factor contributing to the spread of COVID-19. [9]</a:t>
            </a:r>
          </a:p>
        </p:txBody>
      </p:sp>
    </p:spTree>
    <p:extLst>
      <p:ext uri="{BB962C8B-B14F-4D97-AF65-F5344CB8AC3E}">
        <p14:creationId xmlns:p14="http://schemas.microsoft.com/office/powerpoint/2010/main" val="1968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800" dirty="0"/>
              <a:t>5) Single exponential smoothing, Holt linear trend technique, Holt winter method, and the auto-regressive integrated moving average (ARIMA) model, which was originally created for economics applications, are among the forecasting methods utilized. [6]</a:t>
            </a:r>
          </a:p>
          <a:p>
            <a:r>
              <a:rPr lang="en-US" sz="1800" dirty="0"/>
              <a:t>6) Two statistical indices, RMSE (Root Mean Square Error) and MAE (Mean Absolute Error), are used in the above mentioned models to determine the best candidate model for predicting [6]</a:t>
            </a:r>
          </a:p>
          <a:p>
            <a:r>
              <a:rPr lang="en-US" sz="1800" dirty="0"/>
              <a:t>7) Using previous data, an artificial neural network with a rectifying linear unit-based technique is used to estimate the number of deaths, recovered, and confirmed cases of COVID-19 in Pakistan. The acquired data was separated into training and test data, which were used to evaluate the suggested technique's effectiveness [8,9]</a:t>
            </a:r>
          </a:p>
          <a:p>
            <a:r>
              <a:rPr lang="en-US" sz="1800" dirty="0"/>
              <a:t>8) We turn places into nodes on a network and generate edges based on geographical proximity and demographic similarity in the </a:t>
            </a:r>
            <a:r>
              <a:rPr lang="en-US" sz="1800" dirty="0" err="1"/>
              <a:t>Spatio</a:t>
            </a:r>
            <a:r>
              <a:rPr lang="en-US" sz="1800" dirty="0"/>
              <a:t>-Temporal Attention Network (STAN) for pandemic prediction based on real-world evidence. Each node is linked to a set of static and dynamic features derived from a range of real-world evidence in medical claims data, such as illness prevalence and medical resource consumption conditions [10]</a:t>
            </a:r>
          </a:p>
        </p:txBody>
      </p:sp>
    </p:spTree>
    <p:extLst>
      <p:ext uri="{BB962C8B-B14F-4D97-AF65-F5344CB8AC3E}">
        <p14:creationId xmlns:p14="http://schemas.microsoft.com/office/powerpoint/2010/main" val="3198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C05-D341-47A4-A525-2E5041F2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FYP-I Deliverables</a:t>
            </a:r>
            <a:endParaRPr lang="en-PK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AB315-FB68-4BAF-B4BA-1988ED344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60950"/>
              </p:ext>
            </p:extLst>
          </p:nvPr>
        </p:nvGraphicFramePr>
        <p:xfrm>
          <a:off x="1103313" y="2052638"/>
          <a:ext cx="8947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19699195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88668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Visualization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6563"/>
                  </a:ext>
                </a:extLst>
              </a:tr>
            </a:tbl>
          </a:graphicData>
        </a:graphic>
      </p:graphicFrame>
      <p:pic>
        <p:nvPicPr>
          <p:cNvPr id="1026" name="Picture 2" descr="Data Collection Premium Domain - WeBrokr, LLC - Website &amp;amp; Online Business  Broker">
            <a:extLst>
              <a:ext uri="{FF2B5EF4-FFF2-40B4-BE49-F238E27FC236}">
                <a16:creationId xmlns:a16="http://schemas.microsoft.com/office/drawing/2014/main" id="{C13A1E1C-479A-4F92-BCBB-E2F32824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44" y="3364443"/>
            <a:ext cx="3084065" cy="21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25 Best Data Visualizations of 2020 [Examples]">
            <a:extLst>
              <a:ext uri="{FF2B5EF4-FFF2-40B4-BE49-F238E27FC236}">
                <a16:creationId xmlns:a16="http://schemas.microsoft.com/office/drawing/2014/main" id="{2FFE1826-5394-4684-AA7C-2D8E5B70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96" y="3364443"/>
            <a:ext cx="3821713" cy="21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Data</a:t>
            </a:r>
            <a:r>
              <a:rPr lang="en-US" dirty="0"/>
              <a:t> Collection</a:t>
            </a:r>
            <a:endParaRPr lang="en-PK" dirty="0"/>
          </a:p>
        </p:txBody>
      </p:sp>
      <p:pic>
        <p:nvPicPr>
          <p:cNvPr id="5" name="Content Placeholder 4" descr="Line arrow Slight curve">
            <a:extLst>
              <a:ext uri="{FF2B5EF4-FFF2-40B4-BE49-F238E27FC236}">
                <a16:creationId xmlns:a16="http://schemas.microsoft.com/office/drawing/2014/main" id="{2018BAA3-BF26-4173-8ADE-85AF752A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0983">
            <a:off x="3030121" y="2259412"/>
            <a:ext cx="1680753" cy="1426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F02E0-BEA1-41E5-A783-0D89970A5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5"/>
          <a:stretch/>
        </p:blipFill>
        <p:spPr>
          <a:xfrm>
            <a:off x="209113" y="1494811"/>
            <a:ext cx="2989945" cy="229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C9A2B-7083-4F12-994D-D9D9B230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12" y="4110599"/>
            <a:ext cx="2989945" cy="2353325"/>
          </a:xfrm>
          <a:prstGeom prst="rect">
            <a:avLst/>
          </a:prstGeom>
        </p:spPr>
      </p:pic>
      <p:pic>
        <p:nvPicPr>
          <p:cNvPr id="10" name="Content Placeholder 4" descr="Line arrow Slight curve">
            <a:extLst>
              <a:ext uri="{FF2B5EF4-FFF2-40B4-BE49-F238E27FC236}">
                <a16:creationId xmlns:a16="http://schemas.microsoft.com/office/drawing/2014/main" id="{F3150594-4EFE-45F0-81A3-7756F780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76269">
            <a:off x="3095798" y="4086533"/>
            <a:ext cx="1729588" cy="1426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ADEF0-039F-4C3D-9374-478DC851A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302" y="5004753"/>
            <a:ext cx="3391419" cy="1809719"/>
          </a:xfrm>
          <a:prstGeom prst="rect">
            <a:avLst/>
          </a:prstGeom>
        </p:spPr>
      </p:pic>
      <p:pic>
        <p:nvPicPr>
          <p:cNvPr id="13" name="Content Placeholder 4" descr="Line arrow Slight curve">
            <a:extLst>
              <a:ext uri="{FF2B5EF4-FFF2-40B4-BE49-F238E27FC236}">
                <a16:creationId xmlns:a16="http://schemas.microsoft.com/office/drawing/2014/main" id="{0D33623C-1DC8-4141-9524-160E1956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63886">
            <a:off x="6476525" y="3674535"/>
            <a:ext cx="1680753" cy="1426885"/>
          </a:xfrm>
          <a:prstGeom prst="rect">
            <a:avLst/>
          </a:prstGeom>
        </p:spPr>
      </p:pic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44E9DDAC-17B4-4694-991B-543FDA9A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80" y="2612778"/>
            <a:ext cx="1756801" cy="17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Line arrow Slight curve">
            <a:extLst>
              <a:ext uri="{FF2B5EF4-FFF2-40B4-BE49-F238E27FC236}">
                <a16:creationId xmlns:a16="http://schemas.microsoft.com/office/drawing/2014/main" id="{B647D1FD-6946-4AF3-81FF-B2AA2E53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3153">
            <a:off x="6594218" y="2312917"/>
            <a:ext cx="2521900" cy="142688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A0CE0F9-4393-40AF-B9FC-6576F652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44" y="1923073"/>
            <a:ext cx="2776343" cy="19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Data</a:t>
            </a:r>
            <a:r>
              <a:rPr lang="en-US" dirty="0"/>
              <a:t> Visualization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54206"/>
              </p:ext>
            </p:extLst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68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6846" cy="1400530"/>
          </a:xfrm>
        </p:spPr>
        <p:txBody>
          <a:bodyPr/>
          <a:lstStyle/>
          <a:p>
            <a:pPr algn="ctr"/>
            <a:r>
              <a:rPr lang="en-US" sz="5400" dirty="0"/>
              <a:t>Country-Based Visualizations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519225"/>
              </p:ext>
            </p:extLst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85" y="452718"/>
            <a:ext cx="9923464" cy="1400530"/>
          </a:xfrm>
        </p:spPr>
        <p:txBody>
          <a:bodyPr/>
          <a:lstStyle/>
          <a:p>
            <a:pPr algn="ctr"/>
            <a:r>
              <a:rPr lang="en-US" sz="5400" dirty="0"/>
              <a:t>Province-Based Visualizations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71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1. Bag, </a:t>
            </a:r>
            <a:r>
              <a:rPr lang="en-US" sz="1600" dirty="0" err="1"/>
              <a:t>Rakhohori</a:t>
            </a:r>
            <a:r>
              <a:rPr lang="en-US" sz="1600" dirty="0"/>
              <a:t>, et al. "Understanding the </a:t>
            </a:r>
            <a:r>
              <a:rPr lang="en-US" sz="1600" dirty="0" err="1"/>
              <a:t>spatio</a:t>
            </a:r>
            <a:r>
              <a:rPr lang="en-US" sz="1600" dirty="0"/>
              <a:t>‐temporal pattern of COVID‐19 outbreak in India using GIS and India's response in managing the pandemic." Regional Science Policy &amp; Practice 12.6 (2020): 1063-1103. 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Hazbavi</a:t>
            </a:r>
            <a:r>
              <a:rPr lang="en-US" sz="1600" dirty="0"/>
              <a:t>, Zeinab, et al. "Spatial and temporal analysis of the COVID-19 incidence pattern in Iran." Environmental Science and Pollution Research 28.11 (2021): 13605-13615. </a:t>
            </a:r>
          </a:p>
          <a:p>
            <a:r>
              <a:rPr lang="en-US" sz="1600" dirty="0"/>
              <a:t>3. Huang, Rui, Miao Liu, and </a:t>
            </a:r>
            <a:r>
              <a:rPr lang="en-US" sz="1600" dirty="0" err="1"/>
              <a:t>Yongmei</a:t>
            </a:r>
            <a:r>
              <a:rPr lang="en-US" sz="1600" dirty="0"/>
              <a:t> Ding. "Spatial-temporal distribution of COVID-19 in China and its prediction: A data-driven modeling analysis." The Journal of Infection in Developing Countries 14.03 (2020): 246-253. </a:t>
            </a:r>
          </a:p>
          <a:p>
            <a:r>
              <a:rPr lang="en-US" sz="1600" dirty="0"/>
              <a:t>4. Sartorius, B., A. B. Lawson, and R. L. </a:t>
            </a:r>
            <a:r>
              <a:rPr lang="en-US" sz="1600" dirty="0" err="1"/>
              <a:t>Pullan</a:t>
            </a:r>
            <a:r>
              <a:rPr lang="en-US" sz="1600" dirty="0"/>
              <a:t>. "Modelling and predicting the </a:t>
            </a:r>
            <a:r>
              <a:rPr lang="en-US" sz="1600" dirty="0" err="1"/>
              <a:t>spatio</a:t>
            </a:r>
            <a:r>
              <a:rPr lang="en-US" sz="1600" dirty="0"/>
              <a:t>-temporal spread of COVID-19, associated deaths and impact of key risk factors in England." Scientific reports 11.1 (2021): 1-11. </a:t>
            </a:r>
          </a:p>
          <a:p>
            <a:r>
              <a:rPr lang="en-US" sz="1600" dirty="0"/>
              <a:t>5. Mehmood, Khalid, et al. "Spatiotemporal variability of COVID-19 pandemic in relation to air pollution, climate and socioeconomic factors in Pakistan." Chemosphere 271 (2021): 129584. </a:t>
            </a:r>
          </a:p>
          <a:p>
            <a:r>
              <a:rPr lang="en-US" sz="1600" dirty="0"/>
              <a:t>6. Ali, Muhammad, et al. "Forecasting COVID-19 in Pakistan." </a:t>
            </a:r>
            <a:r>
              <a:rPr lang="en-US" sz="1600" dirty="0" err="1"/>
              <a:t>Plos</a:t>
            </a:r>
            <a:r>
              <a:rPr lang="en-US" sz="1600" dirty="0"/>
              <a:t> one 15.11 (2020): e0242762.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8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1016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Development of a Spatial and  Temporal based COVID-19 Predictor  for Pakistan</vt:lpstr>
      <vt:lpstr>Literature Review (Ext.)</vt:lpstr>
      <vt:lpstr>Literature Review (Ext.)</vt:lpstr>
      <vt:lpstr>FYP-I Deliverables</vt:lpstr>
      <vt:lpstr>Data Collection</vt:lpstr>
      <vt:lpstr>Data Visualization</vt:lpstr>
      <vt:lpstr>Country-Based Visualizations</vt:lpstr>
      <vt:lpstr>Province-Based Visualizations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spatial and  temporal based COVID-19 predictor  for Pakistan</dc:title>
  <dc:creator>ovaiz ali</dc:creator>
  <cp:lastModifiedBy>ovaiz ali</cp:lastModifiedBy>
  <cp:revision>14</cp:revision>
  <dcterms:created xsi:type="dcterms:W3CDTF">2022-01-11T17:53:17Z</dcterms:created>
  <dcterms:modified xsi:type="dcterms:W3CDTF">2022-01-11T19:29:31Z</dcterms:modified>
</cp:coreProperties>
</file>