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1" r:id="rId4"/>
    <p:sldId id="257" r:id="rId5"/>
    <p:sldId id="266" r:id="rId6"/>
    <p:sldId id="265" r:id="rId7"/>
    <p:sldId id="262" r:id="rId8"/>
    <p:sldId id="271" r:id="rId9"/>
    <p:sldId id="267" r:id="rId10"/>
    <p:sldId id="270" r:id="rId11"/>
    <p:sldId id="272" r:id="rId12"/>
    <p:sldId id="268" r:id="rId13"/>
    <p:sldId id="273" r:id="rId14"/>
    <p:sldId id="269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44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790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634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26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5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095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221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387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0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834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67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965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738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37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09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230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300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3B665C-9DB2-41B1-A81F-B46835AE6F05}" type="datetimeFigureOut">
              <a:rPr lang="en-PK" smtClean="0"/>
              <a:t>09/03/2022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4760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B28D-9939-4665-80A1-EDD0FD4F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98713"/>
            <a:ext cx="8825658" cy="1981200"/>
          </a:xfrm>
        </p:spPr>
        <p:txBody>
          <a:bodyPr/>
          <a:lstStyle/>
          <a:p>
            <a:pPr algn="ctr"/>
            <a:r>
              <a:rPr lang="en-US" sz="3600" dirty="0"/>
              <a:t>Development of a Spatial and </a:t>
            </a:r>
            <a:br>
              <a:rPr lang="en-US" sz="3600" dirty="0"/>
            </a:br>
            <a:r>
              <a:rPr lang="en-US" sz="3600" dirty="0"/>
              <a:t>Temporal based COVID-19 Predictor </a:t>
            </a:r>
            <a:br>
              <a:rPr lang="en-US" sz="3600" dirty="0"/>
            </a:br>
            <a:r>
              <a:rPr lang="en-US" sz="3600" dirty="0"/>
              <a:t>for Pakistan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B95DA-2646-45A7-A670-6F30E022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0" y="3962400"/>
            <a:ext cx="9687340" cy="1596887"/>
          </a:xfrm>
        </p:spPr>
        <p:txBody>
          <a:bodyPr numCol="2">
            <a:normAutofit/>
          </a:bodyPr>
          <a:lstStyle/>
          <a:p>
            <a:r>
              <a:rPr lang="en-US" dirty="0"/>
              <a:t>Supervisor : Dr. Murk </a:t>
            </a:r>
            <a:r>
              <a:rPr lang="en-US" dirty="0" err="1"/>
              <a:t>Marvi</a:t>
            </a:r>
            <a:r>
              <a:rPr lang="en-US" dirty="0"/>
              <a:t> </a:t>
            </a:r>
          </a:p>
          <a:p>
            <a:r>
              <a:rPr lang="en-US" dirty="0"/>
              <a:t>Co-Supervisor : Ms. </a:t>
            </a:r>
            <a:r>
              <a:rPr lang="en-US" dirty="0" err="1"/>
              <a:t>Anam</a:t>
            </a:r>
            <a:r>
              <a:rPr lang="en-US" dirty="0"/>
              <a:t> Qureshi </a:t>
            </a:r>
          </a:p>
          <a:p>
            <a:endParaRPr lang="en-US" dirty="0"/>
          </a:p>
          <a:p>
            <a:r>
              <a:rPr lang="en-US" dirty="0"/>
              <a:t>18K-0137 Ovaiz Ali </a:t>
            </a:r>
          </a:p>
          <a:p>
            <a:r>
              <a:rPr lang="en-US" dirty="0"/>
              <a:t>18K-0166 Zaeem Ahmed </a:t>
            </a:r>
          </a:p>
          <a:p>
            <a:r>
              <a:rPr lang="en-US" dirty="0"/>
              <a:t>18K-0166 </a:t>
            </a:r>
            <a:r>
              <a:rPr lang="en-US" dirty="0" err="1"/>
              <a:t>Rabil</a:t>
            </a:r>
            <a:r>
              <a:rPr lang="en-US" dirty="0"/>
              <a:t> </a:t>
            </a:r>
            <a:r>
              <a:rPr lang="en-US" dirty="0" err="1"/>
              <a:t>Maknojia</a:t>
            </a: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3941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Why use SIR Model?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810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/>
              <a:t>Insights from SIR Model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8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77" y="2624233"/>
            <a:ext cx="9756846" cy="1400530"/>
          </a:xfrm>
        </p:spPr>
        <p:txBody>
          <a:bodyPr/>
          <a:lstStyle/>
          <a:p>
            <a:pPr algn="ctr"/>
            <a:r>
              <a:rPr lang="en-US" sz="5400" dirty="0" smtClean="0"/>
              <a:t>Base Paper Implementation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6514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/>
              <a:t>Model Architecture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912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1. Bag, </a:t>
            </a:r>
            <a:r>
              <a:rPr lang="en-US" sz="1600" dirty="0" err="1"/>
              <a:t>Rakhohori</a:t>
            </a:r>
            <a:r>
              <a:rPr lang="en-US" sz="1600" dirty="0"/>
              <a:t>, et al. "Understanding the </a:t>
            </a:r>
            <a:r>
              <a:rPr lang="en-US" sz="1600" dirty="0" err="1"/>
              <a:t>spatio</a:t>
            </a:r>
            <a:r>
              <a:rPr lang="en-US" sz="1600" dirty="0"/>
              <a:t>‐temporal pattern of COVID‐19 outbreak in India using GIS and India's response in managing the pandemic." Regional Science Policy &amp; Practice 12.6 (2020): 1063-1103. </a:t>
            </a:r>
          </a:p>
          <a:p>
            <a:r>
              <a:rPr lang="en-US" sz="1600" dirty="0"/>
              <a:t>2. </a:t>
            </a:r>
            <a:r>
              <a:rPr lang="en-US" sz="1600" dirty="0" err="1"/>
              <a:t>Hazbavi</a:t>
            </a:r>
            <a:r>
              <a:rPr lang="en-US" sz="1600" dirty="0"/>
              <a:t>, Zeinab, et al. "Spatial and temporal analysis of the COVID-19 incidence pattern in Iran." Environmental Science and Pollution Research 28.11 (2021): 13605-13615. </a:t>
            </a:r>
          </a:p>
          <a:p>
            <a:r>
              <a:rPr lang="en-US" sz="1600" dirty="0"/>
              <a:t>3. Huang, Rui, Miao Liu, and </a:t>
            </a:r>
            <a:r>
              <a:rPr lang="en-US" sz="1600" dirty="0" err="1"/>
              <a:t>Yongmei</a:t>
            </a:r>
            <a:r>
              <a:rPr lang="en-US" sz="1600" dirty="0"/>
              <a:t> Ding. "Spatial-temporal distribution of COVID-19 in China and its prediction: A data-driven modeling analysis." The Journal of Infection in Developing Countries 14.03 (2020): 246-253. </a:t>
            </a:r>
          </a:p>
          <a:p>
            <a:r>
              <a:rPr lang="en-US" sz="1600" dirty="0"/>
              <a:t>4. Sartorius, B., A. B. Lawson, and R. L. </a:t>
            </a:r>
            <a:r>
              <a:rPr lang="en-US" sz="1600" dirty="0" err="1"/>
              <a:t>Pullan</a:t>
            </a:r>
            <a:r>
              <a:rPr lang="en-US" sz="1600" dirty="0"/>
              <a:t>. "Modelling and predicting the </a:t>
            </a:r>
            <a:r>
              <a:rPr lang="en-US" sz="1600" dirty="0" err="1"/>
              <a:t>spatio</a:t>
            </a:r>
            <a:r>
              <a:rPr lang="en-US" sz="1600" dirty="0"/>
              <a:t>-temporal spread of COVID-19, associated deaths and impact of key risk factors in England." Scientific reports 11.1 (2021): 1-11. </a:t>
            </a:r>
          </a:p>
          <a:p>
            <a:r>
              <a:rPr lang="en-US" sz="1600" dirty="0"/>
              <a:t>5. Mehmood, Khalid, et al. "Spatiotemporal variability of COVID-19 pandemic in relation to air pollution, climate and socioeconomic factors in Pakistan." Chemosphere 271 (2021): 129584. </a:t>
            </a:r>
          </a:p>
          <a:p>
            <a:r>
              <a:rPr lang="en-US" sz="1600" dirty="0"/>
              <a:t>6. Ali, Muhammad, et al. "Forecasting COVID-19 in Pakistan." </a:t>
            </a:r>
            <a:r>
              <a:rPr lang="en-US" sz="1600" dirty="0" err="1"/>
              <a:t>Plos</a:t>
            </a:r>
            <a:r>
              <a:rPr lang="en-US" sz="1600" dirty="0"/>
              <a:t> one 15.11 (2020): e0242762.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292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7. Waqas, Muhammad, et al. "Analysis and prediction of COVID-19 pandemic in Pakistan using time-dependent SIR model." </a:t>
            </a:r>
            <a:r>
              <a:rPr lang="en-US" sz="1600" dirty="0" err="1"/>
              <a:t>arXiv</a:t>
            </a:r>
            <a:r>
              <a:rPr lang="en-US" sz="1600" dirty="0"/>
              <a:t> preprint arXiv:2005.02353 (2020). </a:t>
            </a:r>
          </a:p>
          <a:p>
            <a:r>
              <a:rPr lang="en-US" sz="1600" dirty="0"/>
              <a:t>8. Ahmad, Iftikhar, and Syed Muhammad </a:t>
            </a:r>
            <a:r>
              <a:rPr lang="en-US" sz="1600" dirty="0" err="1"/>
              <a:t>Asad</a:t>
            </a:r>
            <a:r>
              <a:rPr lang="en-US" sz="1600" dirty="0"/>
              <a:t>. "Predictions of coronavirus COVID-19 distinct cases in Pakistan through an artificial neural network." Epidemiology &amp; Infection 148 (2020). </a:t>
            </a:r>
          </a:p>
          <a:p>
            <a:r>
              <a:rPr lang="en-US" sz="1600" dirty="0"/>
              <a:t>9. </a:t>
            </a:r>
            <a:r>
              <a:rPr lang="en-US" sz="1600" dirty="0" err="1"/>
              <a:t>Shwartz</a:t>
            </a:r>
            <a:r>
              <a:rPr lang="en-US" sz="1600" dirty="0"/>
              <a:t>-Ziv, </a:t>
            </a:r>
            <a:r>
              <a:rPr lang="en-US" sz="1600" dirty="0" err="1"/>
              <a:t>Ravid</a:t>
            </a:r>
            <a:r>
              <a:rPr lang="en-US" sz="1600" dirty="0"/>
              <a:t>, </a:t>
            </a:r>
            <a:r>
              <a:rPr lang="en-US" sz="1600" dirty="0" err="1"/>
              <a:t>Itamar</a:t>
            </a:r>
            <a:r>
              <a:rPr lang="en-US" sz="1600" dirty="0"/>
              <a:t> Ben Ari, and </a:t>
            </a:r>
            <a:r>
              <a:rPr lang="en-US" sz="1600" dirty="0" err="1"/>
              <a:t>Amitai</a:t>
            </a:r>
            <a:r>
              <a:rPr lang="en-US" sz="1600" dirty="0"/>
              <a:t> Armon. "Spatial-Temporal Convolutional Network for Spread Prediction of COVID-19." </a:t>
            </a:r>
            <a:r>
              <a:rPr lang="en-US" sz="1600" dirty="0" err="1"/>
              <a:t>arXiv</a:t>
            </a:r>
            <a:r>
              <a:rPr lang="en-US" sz="1600" dirty="0"/>
              <a:t> preprint arXiv:2101.05304 (2020). </a:t>
            </a:r>
          </a:p>
          <a:p>
            <a:r>
              <a:rPr lang="en-US" sz="1600" dirty="0"/>
              <a:t>10. Gao, </a:t>
            </a:r>
            <a:r>
              <a:rPr lang="en-US" sz="1600" dirty="0" err="1"/>
              <a:t>Junyi</a:t>
            </a:r>
            <a:r>
              <a:rPr lang="en-US" sz="1600" dirty="0"/>
              <a:t>, et al. "STAN: </a:t>
            </a:r>
            <a:r>
              <a:rPr lang="en-US" sz="1600" dirty="0" err="1"/>
              <a:t>spatio</a:t>
            </a:r>
            <a:r>
              <a:rPr lang="en-US" sz="1600" dirty="0"/>
              <a:t>-temporal attention network for pandemic prediction using real-world evidence." Journal of the American Medical Informatics Association 28.4 (2021): 733-743. </a:t>
            </a:r>
          </a:p>
          <a:p>
            <a:r>
              <a:rPr lang="en-US" sz="1600" dirty="0"/>
              <a:t>11. </a:t>
            </a:r>
            <a:r>
              <a:rPr lang="en-US" sz="1600" dirty="0" err="1"/>
              <a:t>Nikparvar</a:t>
            </a:r>
            <a:r>
              <a:rPr lang="en-US" sz="1600" dirty="0"/>
              <a:t>, Behnam, et al. "</a:t>
            </a:r>
            <a:r>
              <a:rPr lang="en-US" sz="1600" dirty="0" err="1"/>
              <a:t>Spatio</a:t>
            </a:r>
            <a:r>
              <a:rPr lang="en-US" sz="1600" dirty="0"/>
              <a:t>-temporal prediction of the COVID-19 pandemic in US counties: modeling with a deep LSTM neural network." Scientific reports 11.1 (2021): 1-12. </a:t>
            </a:r>
          </a:p>
          <a:p>
            <a:r>
              <a:rPr lang="en-US" sz="1600" dirty="0"/>
              <a:t>12. Vahedi, Behzad, </a:t>
            </a:r>
            <a:r>
              <a:rPr lang="en-US" sz="1600" dirty="0" err="1"/>
              <a:t>Morteza</a:t>
            </a:r>
            <a:r>
              <a:rPr lang="en-US" sz="1600" dirty="0"/>
              <a:t> </a:t>
            </a:r>
            <a:r>
              <a:rPr lang="en-US" sz="1600" dirty="0" err="1"/>
              <a:t>Karimzadeh</a:t>
            </a:r>
            <a:r>
              <a:rPr lang="en-US" sz="1600" dirty="0"/>
              <a:t>, and </a:t>
            </a:r>
            <a:r>
              <a:rPr lang="en-US" sz="1600" dirty="0" err="1"/>
              <a:t>Hamidreza</a:t>
            </a:r>
            <a:r>
              <a:rPr lang="en-US" sz="1600" dirty="0"/>
              <a:t> </a:t>
            </a:r>
            <a:r>
              <a:rPr lang="en-US" sz="1600" dirty="0" err="1"/>
              <a:t>Zoraghein</a:t>
            </a:r>
            <a:r>
              <a:rPr lang="en-US" sz="1600" dirty="0"/>
              <a:t>. "Spatiotemporal prediction of COVID-19 cases using inter-and intra-county proxies of human interactions." Nature communications 12.1 (2021): 1-15. </a:t>
            </a:r>
          </a:p>
        </p:txBody>
      </p:sp>
    </p:spTree>
    <p:extLst>
      <p:ext uri="{BB962C8B-B14F-4D97-AF65-F5344CB8AC3E}">
        <p14:creationId xmlns:p14="http://schemas.microsoft.com/office/powerpoint/2010/main" val="295646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13. Sarwar, Suleman, et al. "COVID-19 challenges to Pakistan: Is GIS analysis useful to draw solutions?." Science of the Total Environment 730 (2020): 139089.</a:t>
            </a:r>
          </a:p>
          <a:p>
            <a:r>
              <a:rPr lang="en-US" sz="1600" dirty="0"/>
              <a:t>14. Saeed, Urooj, et al. "Identification of potential lockdown areas during COVID-19 transmission in Punjab, Pakistan." Public health 190 (2021): 42-51.</a:t>
            </a:r>
          </a:p>
          <a:p>
            <a:r>
              <a:rPr lang="en-US" sz="1600" dirty="0"/>
              <a:t>15. Raza, Ali, et al. "Association between meteorological indicators and COVID-19 pandemic in Pakistan." Environmental Science and Pollution Research 28.30 (2021): 40378-40393.</a:t>
            </a:r>
          </a:p>
          <a:p>
            <a:r>
              <a:rPr lang="en-US" sz="1600" dirty="0"/>
              <a:t>16. </a:t>
            </a:r>
            <a:r>
              <a:rPr lang="en-US" sz="1600" dirty="0" err="1"/>
              <a:t>Khakharia</a:t>
            </a:r>
            <a:r>
              <a:rPr lang="en-US" sz="1600" dirty="0"/>
              <a:t>, Aman, et al. "Outbreak prediction of COVID-19 for dense and populated countries using machine learning." Annals of Data Science 8.1 (2021): 1-19</a:t>
            </a:r>
          </a:p>
        </p:txBody>
      </p:sp>
    </p:spTree>
    <p:extLst>
      <p:ext uri="{BB962C8B-B14F-4D97-AF65-F5344CB8AC3E}">
        <p14:creationId xmlns:p14="http://schemas.microsoft.com/office/powerpoint/2010/main" val="381240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Literature Review (Ext.)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6035"/>
            <a:ext cx="9538184" cy="4797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1) COVID-19 instances and temperature had a positive association, according to the correlation analysis. It means that a spike in COVID-19 cases was observed in Pakistan, its provinces, and administrative units, as a result of rising temperatures. Second, in Pakistan, there was no link between rainfall and COVID-19 instances. [15]</a:t>
            </a:r>
          </a:p>
          <a:p>
            <a:r>
              <a:rPr lang="en-US" dirty="0"/>
              <a:t>2) Finally, there was a negative association between humidity and total COVID-19 instances, implying that increasing humidity is advantageous in preventing COVID-19 transmission across Pakistan, its provinces, and administrative units. In Sindh province, humidity and COVID-19 instances were found to be positively associated. [15]</a:t>
            </a:r>
          </a:p>
          <a:p>
            <a:r>
              <a:rPr lang="en-US" dirty="0"/>
              <a:t>3) COVID-19 instances are influenced by a variety of factors, including geographical landscapes, economic situations, demographic illness variations, genetic factors, health care system, number of tests, and age disparities, among others. [5]</a:t>
            </a:r>
          </a:p>
          <a:p>
            <a:r>
              <a:rPr lang="en-US" dirty="0"/>
              <a:t>4) A huge number of undetected infected persons is also a crucial factor contributing to the spread of COVID-19. [9]</a:t>
            </a:r>
          </a:p>
        </p:txBody>
      </p:sp>
    </p:spTree>
    <p:extLst>
      <p:ext uri="{BB962C8B-B14F-4D97-AF65-F5344CB8AC3E}">
        <p14:creationId xmlns:p14="http://schemas.microsoft.com/office/powerpoint/2010/main" val="1968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Literature Review (Ext.)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800" dirty="0"/>
              <a:t>5) Single exponential smoothing, Holt linear trend technique, Holt winter method, and the auto-regressive integrated moving average (ARIMA) model, which was originally created for economics applications, are among the forecasting methods utilized. [6]</a:t>
            </a:r>
          </a:p>
          <a:p>
            <a:r>
              <a:rPr lang="en-US" sz="1800" dirty="0"/>
              <a:t>6) Two statistical indices, RMSE (Root Mean Square Error) and MAE (Mean Absolute Error), are used in the above mentioned models to determine the best candidate model for predicting [6]</a:t>
            </a:r>
          </a:p>
          <a:p>
            <a:r>
              <a:rPr lang="en-US" sz="1800" dirty="0"/>
              <a:t>7) Using previous data, an artificial neural network with a rectifying linear unit-based technique is used to estimate the number of deaths, recovered, and confirmed cases of COVID-19 in Pakistan. The acquired data was separated into training and test data, which were used to evaluate the suggested technique's effectiveness [8,9]</a:t>
            </a:r>
          </a:p>
          <a:p>
            <a:r>
              <a:rPr lang="en-US" sz="1800" dirty="0"/>
              <a:t>8) We turn places into nodes on a network and generate edges based on geographical proximity and demographic similarity in the </a:t>
            </a:r>
            <a:r>
              <a:rPr lang="en-US" sz="1800" dirty="0" err="1"/>
              <a:t>Spatio</a:t>
            </a:r>
            <a:r>
              <a:rPr lang="en-US" sz="1800" dirty="0"/>
              <a:t>-Temporal Attention Network (STAN) for pandemic prediction based on real-world evidence. Each node is linked to a set of static and dynamic features derived from a range of real-world evidence in medical claims data, such as illness prevalence and medical resource consumption conditions [10]</a:t>
            </a:r>
          </a:p>
        </p:txBody>
      </p:sp>
    </p:spTree>
    <p:extLst>
      <p:ext uri="{BB962C8B-B14F-4D97-AF65-F5344CB8AC3E}">
        <p14:creationId xmlns:p14="http://schemas.microsoft.com/office/powerpoint/2010/main" val="3198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FC05-D341-47A4-A525-2E5041F2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FYP-II </a:t>
            </a:r>
            <a:r>
              <a:rPr lang="en-US" sz="5400" dirty="0"/>
              <a:t>Deliverables</a:t>
            </a:r>
            <a:endParaRPr lang="en-PK" sz="5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6AB315-FB68-4BAF-B4BA-1988ED344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469184"/>
              </p:ext>
            </p:extLst>
          </p:nvPr>
        </p:nvGraphicFramePr>
        <p:xfrm>
          <a:off x="1103313" y="2052638"/>
          <a:ext cx="8947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19699195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88668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Design Model for prediction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endParaRPr lang="en-PK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6563"/>
                  </a:ext>
                </a:extLst>
              </a:tr>
            </a:tbl>
          </a:graphicData>
        </a:graphic>
      </p:graphicFrame>
      <p:pic>
        <p:nvPicPr>
          <p:cNvPr id="3" name="Picture 2" descr="Testers guide for Testing Machine Learning Models | by Mukund Billa |  Analytics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95" y="3290328"/>
            <a:ext cx="3383280" cy="24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ep learning vs. machine learning – what&amp;amp;#39;s the difference? - ION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11" y="3290328"/>
            <a:ext cx="4634377" cy="24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FC05-D341-47A4-A525-2E5041F2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Our Timeline</a:t>
            </a:r>
            <a:endParaRPr lang="en-PK" sz="5400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155574" y="-144463"/>
            <a:ext cx="5814151" cy="58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8" b="27198"/>
          <a:stretch/>
        </p:blipFill>
        <p:spPr>
          <a:xfrm>
            <a:off x="2972215" y="1864605"/>
            <a:ext cx="5995020" cy="44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77" y="2624233"/>
            <a:ext cx="9756846" cy="1400530"/>
          </a:xfrm>
        </p:spPr>
        <p:txBody>
          <a:bodyPr/>
          <a:lstStyle/>
          <a:p>
            <a:pPr algn="ctr"/>
            <a:r>
              <a:rPr lang="en-US" sz="5400" dirty="0" smtClean="0"/>
              <a:t>Statistical Implementation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9128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Why Statistical Analysis?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658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/>
              <a:t>Insights from Statistical Analysis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988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77" y="2624233"/>
            <a:ext cx="9756846" cy="1400530"/>
          </a:xfrm>
        </p:spPr>
        <p:txBody>
          <a:bodyPr/>
          <a:lstStyle/>
          <a:p>
            <a:pPr algn="ctr"/>
            <a:r>
              <a:rPr lang="en-US" sz="5400" dirty="0" smtClean="0"/>
              <a:t>SIR Model Implementation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1433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1026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Development of a Spatial and  Temporal based COVID-19 Predictor  for Pakistan</vt:lpstr>
      <vt:lpstr>Literature Review (Ext.)</vt:lpstr>
      <vt:lpstr>Literature Review (Ext.)</vt:lpstr>
      <vt:lpstr>FYP-II Deliverables</vt:lpstr>
      <vt:lpstr>Our Timeline</vt:lpstr>
      <vt:lpstr>Statistical Implementation</vt:lpstr>
      <vt:lpstr>Why Statistical Analysis?</vt:lpstr>
      <vt:lpstr>Insights from Statistical Analysis</vt:lpstr>
      <vt:lpstr>SIR Model Implementation</vt:lpstr>
      <vt:lpstr>Why use SIR Model?</vt:lpstr>
      <vt:lpstr>Insights from SIR Model</vt:lpstr>
      <vt:lpstr>Base Paper Implementation</vt:lpstr>
      <vt:lpstr>Model Architecture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spatial and  temporal based COVID-19 predictor  for Pakistan</dc:title>
  <dc:creator>ovaiz ali</dc:creator>
  <cp:lastModifiedBy>OvaizAli</cp:lastModifiedBy>
  <cp:revision>28</cp:revision>
  <dcterms:created xsi:type="dcterms:W3CDTF">2022-01-11T17:53:17Z</dcterms:created>
  <dcterms:modified xsi:type="dcterms:W3CDTF">2022-03-09T08:50:20Z</dcterms:modified>
</cp:coreProperties>
</file>