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CCDF91-2D2A-4E3E-8A66-F4400A87DB94}">
  <a:tblStyle styleId="{A6CCDF91-2D2A-4E3E-8A66-F4400A87DB9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64c73e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1964c73e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64f0615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1964f0615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64f061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1964f061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EAEAEA">
                  <a:alpha val="6666"/>
                </a:srgbClr>
              </a:gs>
              <a:gs pos="36000">
                <a:srgbClr val="EAEAEA">
                  <a:alpha val="5882"/>
                </a:srgbClr>
              </a:gs>
              <a:gs pos="69000">
                <a:srgbClr val="EAEAEA">
                  <a:alpha val="0"/>
                </a:srgbClr>
              </a:gs>
              <a:gs pos="100000">
                <a:srgbClr val="EAEAE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683171" y="1298713"/>
            <a:ext cx="882565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Development of a Spatial and </a:t>
            </a:r>
            <a:br>
              <a:rPr lang="en-US" sz="3600"/>
            </a:br>
            <a:r>
              <a:rPr lang="en-US" sz="3600"/>
              <a:t>Temporal based COVID-19 Predictor </a:t>
            </a:r>
            <a:br>
              <a:rPr lang="en-US" sz="3600"/>
            </a:br>
            <a:r>
              <a:rPr lang="en-US" sz="3600"/>
              <a:t>for Pakistan</a:t>
            </a:r>
            <a:endParaRPr sz="360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252330" y="3962400"/>
            <a:ext cx="9687340" cy="15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en-US"/>
              <a:t>SUPERVISOR : DR. MURK MARVI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/>
              <a:t>CO-SUPERVISOR : MS. ANAM QURESHI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/>
              <a:t>18K-0137 OVAIZ ALI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/>
              <a:t>18K-0166 ZAEEM AHMED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/>
              <a:t>18K-1183 RABIL MAKNOJIA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Why use SIR Model?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1410511" y="1509900"/>
            <a:ext cx="9525000" cy="4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SIR model is a mathematical model to predict the spread of COVID-19.</a:t>
            </a:r>
            <a:endParaRPr sz="18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In SIR model the population is divided into 3 different groups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 = Susceptible group (which can be infected by the COVID-19)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 = Infected group (which is infected by COVID-19 and can infect other)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 = Recovered group (which is infected by COVID-19)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SIR model is based on the differential equations. These equations are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‘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75" y="3745325"/>
            <a:ext cx="3508375" cy="7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282" y="4801425"/>
            <a:ext cx="3508375" cy="7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275" y="5857475"/>
            <a:ext cx="3508375" cy="8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rona Virus, SIR Models, Business Planning and Crop Diseases | Phytl Sig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27" y="4130675"/>
            <a:ext cx="6065405" cy="23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Insights from SIR Model</a:t>
            </a:r>
            <a:endParaRPr sz="4000"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4931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As time passes, the number of susceptible decreases where as infected increased and after sometime the recovered also starts to increase. At one point the the value of I will start to be negative or decrease as the number of newly infected will become lower than the number of recovered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386" y="2690942"/>
            <a:ext cx="5278948" cy="399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Base Paper Implementation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1112703" y="311592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Methodology Summary</a:t>
            </a:r>
            <a:endParaRPr sz="4000"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675" y="1385525"/>
            <a:ext cx="5738650" cy="5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112703" y="311592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Model Architecture</a:t>
            </a:r>
            <a:endParaRPr sz="4000"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00" y="1323925"/>
            <a:ext cx="4771750" cy="5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425" y="2721725"/>
            <a:ext cx="4844875" cy="2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References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4931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1. Ahmad, Iftikhar, and Syed Muhammad Asad. "Predictions of coronavirus COVID-19 distinct cases in Pakistan through an artificial neural network." Epidemiology &amp; Infection 148 (2020).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2. Hazbavi, Zeinab, et al. "Spatial and temporal analysis of the COVID-19 incidence pattern in Iran." Environmental Science and Pollution Research 28.11 (2021): 13605-13615.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3. Huang, Rui, Miao Liu, and Yongmei Ding. "Spatial-temporal distribution of COVID-19 in China and its prediction: A data-driven modeling analysis." The Journal of Infection in Developing Countries 14.03 (2020): 246-253.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4. Sartorius, B., A. B. Lawson, and R. L. Pullan. "Modelling and predicting the spatio-temporal spread of COVID-19, associated deaths and impact of key risk factors in England." Scientific reports 11.1 (2021): 1-11.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5. Mehmood, Khalid, et al. "Spatiotemporal variability of COVID-19 pandemic in relation to air pollution, climate and socioeconomic factors in Pakistan." Chemosphere 271 (2021): 129584.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6. Ali, Muhammad, et al. "Forecasting COVID-19 in Pakistan." Plos one 15.11 (2020): e0242762.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References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4931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7. Waqas, Muhammad, et al. "Analysis and prediction of COVID-19 pandemic in Pakistan using time-dependent SIR model." arXiv preprint arXiv:2005.02353 (2020).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8. Ahmad, Iftikhar, and Syed Muhammad Asad. "Predictions of coronavirus COVID-19 distinct cases in Pakistan through an artificial neural network." Epidemiology &amp; Infection 148 (2020).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9. Shwartz-Ziv, Ravid, Itamar Ben Ari, and Amitai Armon. "Spatial-Temporal Convolutional Network for Spread Prediction of COVID-19." arXiv preprint arXiv:2101.05304 (2020).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10. Gao, Junyi, et al. "STAN: spatio-temporal attention network for pandemic prediction using real-world evidence." Journal of the American Medical Informatics Association 28.4 (2021): 733-743.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11. Nikparvar, Behnam, et al. "Spatio-temporal prediction of the COVID-19 pandemic in US counties: modeling with a deep LSTM neural network." Scientific reports 11.1 (2021): 1-12.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12. Vahedi, Behzad, Morteza Karimzadeh, and Hamidreza Zoraghein. "Spatiotemporal prediction of COVID-19 cases using inter-and intra-county proxies of human interactions." Nature communications 12.1 (2021): 1-15.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References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1103311" y="1254962"/>
            <a:ext cx="9525000" cy="4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13. Sarwar, Suleman, et al. "COVID-19 challenges to Pakistan: Is GIS analysis useful to draw solutions?." Science of the Total Environment 730 (2020): 139089.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14. Saeed, Urooj, et al. "Identification of potential lockdown areas during COVID-19 transmission in Punjab, Pakistan." Public health 190 (2021): 42-51.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15. Raza, Ali, et al. "Association between meteorological indicators and COVID-19 pandemic in Pakistan." Environmental Science and Pollution Research 28.30 (2021): 40378-40393.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16. Khakharia, Aman, et al. "Outbreak prediction of COVID-19 for dense and populated countries using machine learning." Annals of Data Science 8.1 (2021): 1-19</a:t>
            </a:r>
            <a:endParaRPr sz="1600"/>
          </a:p>
          <a:p>
            <a:pPr marL="342900" lvl="0" indent="-36322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1600"/>
              <a:t>17. Rustam, Furqan, et al. "COVID-19 future forecasting using supervised machine learning models." IEEE access 8 (2020): 101489-101499.</a:t>
            </a:r>
            <a:endParaRPr sz="1600"/>
          </a:p>
          <a:p>
            <a:pPr marL="342900" lvl="0" indent="-36322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1600"/>
              <a:t>18. Yousaf, Muhammad, et al. "Statistical analysis of forecasting COVID-19 for upcoming month in Pakistan." Chaos, Solitons &amp; Fractals 138 (2020): 109926.</a:t>
            </a:r>
            <a:endParaRPr sz="1600"/>
          </a:p>
          <a:p>
            <a:pPr marL="342900" lvl="0" indent="-36322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1600"/>
              <a:t>19. Iqbal, Muhammad, et al. "COVID-19 patient count prediction using LSTM." IEEE Transactions on Computational Social Systems 8.4 (2021): 974-981.</a:t>
            </a:r>
            <a:endParaRPr sz="1600"/>
          </a:p>
          <a:p>
            <a:pPr marL="342900" lvl="0" indent="-36322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1600"/>
              <a:t>20. Bag, Rakhohori, et al. "Understanding the spatio‐temporal pattern of COVID‐19 outbreak in India using GIS and India's response in managing the pandemic." Regional Science Policy &amp; Practice 12.6 (2020): 1063-1103.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FYP-II Deliverables</a:t>
            </a:r>
            <a:endParaRPr sz="5400"/>
          </a:p>
        </p:txBody>
      </p:sp>
      <p:graphicFrame>
        <p:nvGraphicFramePr>
          <p:cNvPr id="166" name="Google Shape;166;p22"/>
          <p:cNvGraphicFramePr/>
          <p:nvPr>
            <p:extLst>
              <p:ext uri="{D42A27DB-BD31-4B8C-83A1-F6EECF244321}">
                <p14:modId xmlns:p14="http://schemas.microsoft.com/office/powerpoint/2010/main" val="2666493489"/>
              </p:ext>
            </p:extLst>
          </p:nvPr>
        </p:nvGraphicFramePr>
        <p:xfrm>
          <a:off x="1103313" y="2052638"/>
          <a:ext cx="8947149" cy="914410"/>
        </p:xfrm>
        <a:graphic>
          <a:graphicData uri="http://schemas.openxmlformats.org/drawingml/2006/table">
            <a:tbl>
              <a:tblPr firstRow="1" bandRow="1">
                <a:noFill/>
                <a:tableStyleId>{A6CCDF91-2D2A-4E3E-8A66-F4400A87DB94}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81304978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SIR, Statistical Analysis and Base Paper Implementation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Model Implementation  &amp; Testing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Research Paper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7" name="Google Shape;167;p22" descr="Testers guide for Testing Machine Learning Models | by Mukund Billa |  Analytics Vidhya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4740" y="3470436"/>
            <a:ext cx="4296095" cy="272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 dirty="0"/>
              <a:t>Our </a:t>
            </a:r>
            <a:r>
              <a:rPr lang="en-US" sz="5400" dirty="0" smtClean="0"/>
              <a:t>Progress</a:t>
            </a:r>
            <a:endParaRPr sz="5400" dirty="0"/>
          </a:p>
        </p:txBody>
      </p:sp>
      <p:sp>
        <p:nvSpPr>
          <p:cNvPr id="174" name="Google Shape;174;p23" descr="image.png"/>
          <p:cNvSpPr/>
          <p:nvPr/>
        </p:nvSpPr>
        <p:spPr>
          <a:xfrm>
            <a:off x="155574" y="-144463"/>
            <a:ext cx="5814151" cy="58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r="45827" b="27197"/>
          <a:stretch/>
        </p:blipFill>
        <p:spPr>
          <a:xfrm>
            <a:off x="2972215" y="1864605"/>
            <a:ext cx="5995020" cy="44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Statistical Implementation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Why Statistical Analysis?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4931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Statistical analysis is a type of data analysis that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allows you to extract important insights from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unstructured and raw data. We </a:t>
            </a:r>
            <a:r>
              <a:rPr lang="en-US" sz="3000" dirty="0" smtClean="0"/>
              <a:t>utilize </a:t>
            </a:r>
            <a:r>
              <a:rPr lang="en-US" sz="3000" dirty="0"/>
              <a:t>statistical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analysis because data </a:t>
            </a:r>
            <a:r>
              <a:rPr lang="en-US" sz="3000" dirty="0" smtClean="0"/>
              <a:t>visualization </a:t>
            </a:r>
            <a:r>
              <a:rPr lang="en-US" sz="3000" dirty="0"/>
              <a:t>only provides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us an estimate, not an exact result, thus we use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statistical analysis to gather more information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about the relationship between dependent and</a:t>
            </a:r>
            <a:endParaRPr sz="3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000" dirty="0"/>
              <a:t>independent variables.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Insights from Statistical Analysis</a:t>
            </a:r>
            <a:endParaRPr sz="4000"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4931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300" b="1"/>
              <a:t>Criteria for performing statistical analysis:</a:t>
            </a:r>
            <a:endParaRPr sz="2300" b="1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3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R-Squared and Adj. R-Squared close to 1 then it means that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model has been fitted well and there is no irrelevant feature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blowing overall model performance.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R-Squared and Adj. R-Squared both values are far apart then i it means that you also include irrelevant feature.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F-Statistics &gt; 1 and Prob(F-Statistics) &lt; 0.05 shows that there is good linear relationship between Target/Dependent variable and other feature variables. 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p&gt;|t| &lt; 0.05 Relevant Feature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p&gt;|t| &gt; 0.05 Irrelevant Feature</a:t>
            </a:r>
            <a:endParaRPr sz="22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Insights from Statistical Analysis</a:t>
            </a:r>
            <a:endParaRPr sz="4000"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5000" cy="4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We used that criteria to find relationships between Dependent and Independent variables we found which features or variables are relevant and non-relevant.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Relevant Features: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Confirmed Cases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Deaths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Recovered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ICU/Hospital Beds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Population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Mobility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Mask Usage etc.</a:t>
            </a:r>
            <a:endParaRPr sz="230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818390" y="293692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Insights from Statistical Analysis</a:t>
            </a:r>
            <a:endParaRPr sz="40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103311" y="1409212"/>
            <a:ext cx="9525000" cy="4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Non-relevant Features: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Pneumonia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Inf_lower, Inf_upper, Inf_mean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Seir_Daily_mean, Seir_Daily_upper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Admis_mean_vax, Admis_lower_vax, Admis_upper_vax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Admis_mean_unvax, Admis_lower_unvax, Admis_upper_unvax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Barometer, Wind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/>
              <a:t>SIR Model Implementation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1105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Noto Sans Symbols</vt:lpstr>
      <vt:lpstr>Arial</vt:lpstr>
      <vt:lpstr>Ion</vt:lpstr>
      <vt:lpstr>Development of a Spatial and  Temporal based COVID-19 Predictor  for Pakistan</vt:lpstr>
      <vt:lpstr>FYP-II Deliverables</vt:lpstr>
      <vt:lpstr>Our Progress</vt:lpstr>
      <vt:lpstr>Statistical Implementation</vt:lpstr>
      <vt:lpstr>Why Statistical Analysis?</vt:lpstr>
      <vt:lpstr>Insights from Statistical Analysis</vt:lpstr>
      <vt:lpstr>Insights from Statistical Analysis</vt:lpstr>
      <vt:lpstr>Insights from Statistical Analysis</vt:lpstr>
      <vt:lpstr>SIR Model Implementation</vt:lpstr>
      <vt:lpstr>Why use SIR Model?</vt:lpstr>
      <vt:lpstr>Insights from SIR Model</vt:lpstr>
      <vt:lpstr>Base Paper Implementation</vt:lpstr>
      <vt:lpstr>Methodology Summary</vt:lpstr>
      <vt:lpstr>Model Architecture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Spatial and  Temporal based COVID-19 Predictor  for Pakistan</dc:title>
  <cp:lastModifiedBy>OvaizAli</cp:lastModifiedBy>
  <cp:revision>4</cp:revision>
  <dcterms:modified xsi:type="dcterms:W3CDTF">2022-03-10T03:45:50Z</dcterms:modified>
</cp:coreProperties>
</file>